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435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0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 autoAdjust="0"/>
    <p:restoredTop sz="86259" autoAdjust="0"/>
  </p:normalViewPr>
  <p:slideViewPr>
    <p:cSldViewPr snapToGrid="0" snapToObjects="1">
      <p:cViewPr varScale="1">
        <p:scale>
          <a:sx n="93" d="100"/>
          <a:sy n="93" d="100"/>
        </p:scale>
        <p:origin x="-131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3504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9DF6-0534-134C-A738-B41446B10838}" type="datetimeFigureOut">
              <a:rPr lang="cs-CZ" smtClean="0"/>
              <a:pPr/>
              <a:t>21.6.2021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0CF6-DF84-DE49-8AE5-FA03278D33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954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5996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539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10CF6-DF84-DE49-8AE5-FA03278D3370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42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kl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444" y="4819447"/>
            <a:ext cx="4648298" cy="1255362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xmlns="" id="{B9A4407C-3AD5-8B4D-9A08-557155C07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856" y="3441845"/>
            <a:ext cx="3991969" cy="438481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Tomáš Szotkowski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5C55F117-CAB8-1148-8A69-A303FEBA8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5807"/>
            <a:ext cx="12192000" cy="681926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latin typeface="+mn-lt"/>
              </a:rPr>
              <a:t>Začlenění přípravku </a:t>
            </a:r>
            <a:r>
              <a:rPr lang="cs-CZ" sz="4400" b="1" dirty="0" err="1">
                <a:latin typeface="+mn-lt"/>
              </a:rPr>
              <a:t>Mylotarg</a:t>
            </a:r>
            <a:r>
              <a:rPr lang="cs-CZ" sz="4400" b="1" dirty="0">
                <a:latin typeface="+mn-lt"/>
              </a:rPr>
              <a:t> do rutinní léčby AML </a:t>
            </a:r>
            <a:br>
              <a:rPr lang="cs-CZ" sz="4400" b="1" dirty="0">
                <a:latin typeface="+mn-lt"/>
              </a:rPr>
            </a:br>
            <a:r>
              <a:rPr lang="cs-CZ" sz="4400" b="1" dirty="0">
                <a:latin typeface="+mn-lt"/>
              </a:rPr>
              <a:t>– </a:t>
            </a:r>
            <a:br>
              <a:rPr lang="cs-CZ" sz="4400" b="1" dirty="0">
                <a:latin typeface="+mn-lt"/>
              </a:rPr>
            </a:br>
            <a:r>
              <a:rPr lang="cs-CZ" sz="4400" b="1" dirty="0">
                <a:latin typeface="+mn-lt"/>
              </a:rPr>
              <a:t>první praktické zkušenosti</a:t>
            </a:r>
          </a:p>
        </p:txBody>
      </p:sp>
    </p:spTree>
    <p:extLst>
      <p:ext uri="{BB962C8B-B14F-4D97-AF65-F5344CB8AC3E}">
        <p14:creationId xmlns:p14="http://schemas.microsoft.com/office/powerpoint/2010/main" xmlns="" val="135982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závěry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392933"/>
            <a:ext cx="9743186" cy="285252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„pilotní“ výsledky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bezpečná terapie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není významné prodlení mezi dg. a zahájením terapie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poměrně vyšší intenzita terapie ve srovnání se standardní 7+3/HIDAC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vysoká bezprostřední účinnost léčby, dlouhodobá s odstupem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opatrnost u nemocných s výhledem </a:t>
            </a:r>
            <a:r>
              <a:rPr lang="cs-CZ" sz="2600" dirty="0" err="1">
                <a:solidFill>
                  <a:schemeClr val="tx1"/>
                </a:solidFill>
              </a:rPr>
              <a:t>aloTx</a:t>
            </a:r>
            <a:endParaRPr lang="cs-CZ" sz="2400" dirty="0"/>
          </a:p>
          <a:p>
            <a:pPr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750570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33EACB1-326E-3A48-9DF4-593BB696D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9" y="1203264"/>
            <a:ext cx="5292986" cy="31098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78EE52E-67EA-DC45-9D19-6AEFF367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66" y="4438437"/>
            <a:ext cx="5487648" cy="107155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pozornost!</a:t>
            </a:r>
          </a:p>
        </p:txBody>
      </p:sp>
      <p:pic>
        <p:nvPicPr>
          <p:cNvPr id="13" name="Obrázek 12" descr="budova amb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27" y="2355543"/>
            <a:ext cx="5292986" cy="353296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916565" y="1686149"/>
            <a:ext cx="5333637" cy="20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78EE52E-67EA-DC45-9D19-6AEFF367D309}"/>
              </a:ext>
            </a:extLst>
          </p:cNvPr>
          <p:cNvSpPr txBox="1">
            <a:spLocks/>
          </p:cNvSpPr>
          <p:nvPr/>
        </p:nvSpPr>
        <p:spPr>
          <a:xfrm>
            <a:off x="3724663" y="-443630"/>
            <a:ext cx="5487648" cy="1071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-5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Hemato</a:t>
            </a:r>
            <a:r>
              <a:rPr kumimoji="0" lang="cs-CZ" sz="2400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-onkologická</a:t>
            </a:r>
            <a:r>
              <a:rPr kumimoji="0" lang="cs-CZ" sz="2400" b="1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klinika FN Olomouc </a:t>
            </a:r>
            <a:endParaRPr kumimoji="0" lang="cs-CZ" sz="2400" b="1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8EE52E-67EA-DC45-9D19-6AEFF367D309}"/>
              </a:ext>
            </a:extLst>
          </p:cNvPr>
          <p:cNvSpPr txBox="1">
            <a:spLocks/>
          </p:cNvSpPr>
          <p:nvPr/>
        </p:nvSpPr>
        <p:spPr>
          <a:xfrm>
            <a:off x="2397579" y="780837"/>
            <a:ext cx="1696948" cy="411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Lůžková část</a:t>
            </a:r>
            <a:endParaRPr kumimoji="0" lang="cs-CZ" sz="200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478EE52E-67EA-DC45-9D19-6AEFF367D309}"/>
              </a:ext>
            </a:extLst>
          </p:cNvPr>
          <p:cNvSpPr txBox="1">
            <a:spLocks/>
          </p:cNvSpPr>
          <p:nvPr/>
        </p:nvSpPr>
        <p:spPr>
          <a:xfrm>
            <a:off x="8092607" y="1943574"/>
            <a:ext cx="1318516" cy="411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Ambulance</a:t>
            </a:r>
            <a:endParaRPr kumimoji="0" lang="cs-CZ" sz="200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74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(</a:t>
            </a:r>
            <a:r>
              <a:rPr lang="cs-CZ" sz="4400" b="1" dirty="0" err="1"/>
              <a:t>gemtuzumab</a:t>
            </a:r>
            <a:r>
              <a:rPr lang="cs-CZ" sz="4400" b="1" dirty="0"/>
              <a:t> </a:t>
            </a:r>
            <a:r>
              <a:rPr lang="cs-CZ" sz="4400" b="1" dirty="0" err="1"/>
              <a:t>ozogamicin</a:t>
            </a:r>
            <a:r>
              <a:rPr lang="cs-CZ" sz="4400" b="1" dirty="0"/>
              <a:t>)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341563"/>
            <a:ext cx="10830534" cy="324893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antiCD33 monoklonální protilátka, konjugovaná s cytotoxickým 	</a:t>
            </a:r>
            <a:r>
              <a:rPr lang="cs-CZ" sz="2600" dirty="0" err="1">
                <a:solidFill>
                  <a:schemeClr val="tx1"/>
                </a:solidFill>
              </a:rPr>
              <a:t>calicheamicinem</a:t>
            </a:r>
            <a:endParaRPr lang="cs-CZ" sz="2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indikace: 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/>
              <a:t>kombinovaná terapie s </a:t>
            </a:r>
            <a:r>
              <a:rPr lang="cs-CZ" sz="2600" dirty="0" err="1"/>
              <a:t>daunorubicinem</a:t>
            </a:r>
            <a:r>
              <a:rPr lang="cs-CZ" sz="2600" dirty="0"/>
              <a:t> a </a:t>
            </a:r>
            <a:r>
              <a:rPr lang="cs-CZ" sz="2600" dirty="0" err="1"/>
              <a:t>cytarabinem</a:t>
            </a:r>
            <a:r>
              <a:rPr lang="cs-CZ" sz="2600" dirty="0"/>
              <a:t> 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/>
              <a:t>při léčbě pacientů od 15 let s dříve neléčenou CD33-pozitivní primární akutní myeloidní </a:t>
            </a:r>
            <a:r>
              <a:rPr lang="cs-CZ" sz="2600" dirty="0" smtClean="0"/>
              <a:t>leukémií</a:t>
            </a:r>
            <a:r>
              <a:rPr lang="cs-CZ" sz="2600" dirty="0"/>
              <a:t>, s výjimkou akutní </a:t>
            </a:r>
            <a:r>
              <a:rPr lang="cs-CZ" sz="2600" dirty="0" err="1"/>
              <a:t>promyelocytární</a:t>
            </a:r>
            <a:r>
              <a:rPr lang="cs-CZ" sz="2600" dirty="0"/>
              <a:t> leukémie (APL)</a:t>
            </a:r>
            <a:endParaRPr lang="cs-CZ" sz="2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endParaRPr lang="cs-CZ" sz="4400" b="1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341563"/>
            <a:ext cx="10830534" cy="324893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úhrada v ČR: 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/>
              <a:t>příznivé nebo střední cytogenetické riziko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/>
              <a:t>stav výkonnosti 0-1 dle ECOG  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/>
              <a:t>během 1. indukční fáze terapie a u pacientů, kteří dosáhli kompletní remise, následně též maximálně ve dvou fázích konsolidační terapie</a:t>
            </a:r>
            <a:endParaRPr lang="cs-CZ" sz="2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protokol terapie</a:t>
            </a:r>
          </a:p>
        </p:txBody>
      </p:sp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xmlns="" id="{62171166-3171-5F42-A76B-C084E54B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16" y="1897678"/>
            <a:ext cx="7604567" cy="444869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0FF8CE5E-878A-6341-A2B0-7661EFC8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875" y="5934266"/>
            <a:ext cx="1517493" cy="314879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cs-CZ" sz="1400" dirty="0">
                <a:solidFill>
                  <a:schemeClr val="tx1"/>
                </a:solidFill>
                <a:hlinkClick r:id="rId4"/>
              </a:rPr>
              <a:t>www.sukl.cz</a:t>
            </a:r>
            <a:r>
              <a:rPr lang="cs-CZ" sz="1400" dirty="0"/>
              <a:t> </a:t>
            </a:r>
            <a:r>
              <a:rPr lang="cs-CZ" sz="1400" dirty="0">
                <a:solidFill>
                  <a:schemeClr val="tx1"/>
                </a:solidFill>
              </a:rPr>
              <a:t>- </a:t>
            </a:r>
            <a:r>
              <a:rPr lang="cs-CZ" sz="1400" dirty="0" err="1">
                <a:solidFill>
                  <a:schemeClr val="tx1"/>
                </a:solidFill>
              </a:rPr>
              <a:t>spc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zkušenosti HOK FN Olomouc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238823"/>
            <a:ext cx="10830534" cy="324893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cca 1 rok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7 nemocných (z 18 kurativně léčených, tj. 39%)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4 muži, 3 ženy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věk 27 – 62 let (medián 47)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cytogenetické riziko:  2x nízké, 5x střední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riziko dle ELN 2017:  7x nízké</a:t>
            </a: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použitá terapie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567591"/>
            <a:ext cx="10830534" cy="3248936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léčba dle uvedeného protokolu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3., </a:t>
            </a:r>
            <a:r>
              <a:rPr lang="cs-CZ" sz="2600" dirty="0" err="1">
                <a:solidFill>
                  <a:schemeClr val="tx1"/>
                </a:solidFill>
              </a:rPr>
              <a:t>event</a:t>
            </a:r>
            <a:r>
              <a:rPr lang="cs-CZ" sz="2600" dirty="0">
                <a:solidFill>
                  <a:schemeClr val="tx1"/>
                </a:solidFill>
              </a:rPr>
              <a:t>. 4. konsolidace podle protokolu HIDAC/</a:t>
            </a:r>
            <a:r>
              <a:rPr lang="cs-CZ" sz="2600" dirty="0" err="1">
                <a:solidFill>
                  <a:schemeClr val="tx1"/>
                </a:solidFill>
              </a:rPr>
              <a:t>interDAC</a:t>
            </a:r>
            <a:endParaRPr lang="cs-CZ" sz="2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bez alogenní transplantace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3 nemocní – kombinace s </a:t>
            </a:r>
            <a:r>
              <a:rPr lang="cs-CZ" sz="2600" dirty="0" err="1">
                <a:solidFill>
                  <a:schemeClr val="tx1"/>
                </a:solidFill>
              </a:rPr>
              <a:t>midostaurinem</a:t>
            </a:r>
            <a:r>
              <a:rPr lang="cs-CZ" sz="2600" dirty="0">
                <a:solidFill>
                  <a:schemeClr val="tx1"/>
                </a:solidFill>
              </a:rPr>
              <a:t> (inhibitor FLT3)</a:t>
            </a: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výsledky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598413"/>
            <a:ext cx="10830534" cy="204550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6 nemocných žije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1 pacientka zemřela na infekční komplikace v indukci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primární léčba zatím dokončena u 3 nemocných</a:t>
            </a: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/>
              <a:t>interval mezi dg (odběr dřeně) a zahájením indukce 4-14 dnů (medián 7)</a:t>
            </a:r>
          </a:p>
          <a:p>
            <a:pPr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výsledky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598413"/>
            <a:ext cx="10830534" cy="204550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6 nemocných dosáhlo kompletní remise po 1. indukci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u 5 přítomna mutace umožňující monitoraci minimální reziduální nemoci </a:t>
            </a:r>
            <a:r>
              <a:rPr lang="cs-CZ" sz="2600" dirty="0" err="1">
                <a:solidFill>
                  <a:schemeClr val="tx1"/>
                </a:solidFill>
              </a:rPr>
              <a:t>qPCR</a:t>
            </a:r>
            <a:endParaRPr lang="cs-CZ" sz="26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1x molekulární remise již po indukční léčbě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4x molekulární perzistence s nízkým počtem kopií (již po indukci)</a:t>
            </a:r>
            <a:endParaRPr lang="cs-CZ" sz="2600" dirty="0"/>
          </a:p>
          <a:p>
            <a:pPr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DFC1F879-1552-644B-91ED-E46B0DBFEDDD}"/>
              </a:ext>
            </a:extLst>
          </p:cNvPr>
          <p:cNvSpPr/>
          <p:nvPr/>
        </p:nvSpPr>
        <p:spPr>
          <a:xfrm>
            <a:off x="0" y="46932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F46C68C5-1462-8840-8FF0-02B18B358C8F}"/>
              </a:ext>
            </a:extLst>
          </p:cNvPr>
          <p:cNvSpPr/>
          <p:nvPr/>
        </p:nvSpPr>
        <p:spPr>
          <a:xfrm>
            <a:off x="152400" y="4845634"/>
            <a:ext cx="2884868" cy="605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42FD302D-04AF-6A45-8FB6-C23B8FB4DE90}"/>
              </a:ext>
            </a:extLst>
          </p:cNvPr>
          <p:cNvSpPr/>
          <p:nvPr/>
        </p:nvSpPr>
        <p:spPr>
          <a:xfrm rot="16200000">
            <a:off x="11065984" y="4969003"/>
            <a:ext cx="1969679" cy="275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6E614F5C-81B4-8D4A-898C-992B624E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54" y="272660"/>
            <a:ext cx="9726125" cy="1071550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Mylotarg</a:t>
            </a:r>
            <a:r>
              <a:rPr lang="cs-CZ" sz="4400" b="1" dirty="0"/>
              <a:t> – nežádoucí účinky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F2B91EF8-DCF8-E64E-985C-652D9516F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066" y="2378487"/>
            <a:ext cx="10830534" cy="349329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(1x úmrtí v indukci - pneumonie kombinované etiologie + septický šok)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 bez bezprostřední reakce na podání infuze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 1x syndrom lýzy nádoru po 1. dávce (další 2 v indukci nepodány) – bez leukocytózy,      v konsolidaci již bez nežádoucích účinků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 protrahovaná </a:t>
            </a:r>
            <a:r>
              <a:rPr lang="cs-CZ" sz="2400" dirty="0" err="1">
                <a:solidFill>
                  <a:schemeClr val="tx1"/>
                </a:solidFill>
              </a:rPr>
              <a:t>cytopenie</a:t>
            </a:r>
            <a:r>
              <a:rPr lang="cs-CZ" sz="2400" dirty="0">
                <a:solidFill>
                  <a:schemeClr val="tx1"/>
                </a:solidFill>
              </a:rPr>
              <a:t> (</a:t>
            </a:r>
            <a:r>
              <a:rPr lang="cs-CZ" sz="2400" dirty="0" err="1">
                <a:solidFill>
                  <a:schemeClr val="tx1"/>
                </a:solidFill>
              </a:rPr>
              <a:t>trombopenie</a:t>
            </a:r>
            <a:r>
              <a:rPr lang="cs-CZ" sz="2400" dirty="0">
                <a:solidFill>
                  <a:schemeClr val="tx1"/>
                </a:solidFill>
              </a:rPr>
              <a:t>, leukopenie) při srovnání s ostatními pacienty léčenými „pouze“ chemoterapií, obtížně porovnatelné s pacienty bez cílené léčby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 nezaznamenána významná </a:t>
            </a:r>
            <a:r>
              <a:rPr lang="cs-CZ" sz="2400" dirty="0" err="1">
                <a:solidFill>
                  <a:schemeClr val="tx1"/>
                </a:solidFill>
              </a:rPr>
              <a:t>hepatopatie</a:t>
            </a:r>
            <a:endParaRPr lang="cs-CZ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400" dirty="0">
                <a:solidFill>
                  <a:schemeClr val="tx1"/>
                </a:solidFill>
              </a:rPr>
              <a:t> nezaznamenán případ VOD/SOS</a:t>
            </a: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/>
          </a:p>
          <a:p>
            <a:pPr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cs-CZ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146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27041</TotalTime>
  <Words>397</Words>
  <Application>Microsoft Office PowerPoint</Application>
  <PresentationFormat>Vlastní</PresentationFormat>
  <Paragraphs>72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Retrospect</vt:lpstr>
      <vt:lpstr>Začlenění přípravku Mylotarg do rutinní léčby AML  –  první praktické zkušenosti</vt:lpstr>
      <vt:lpstr>Mylotarg (gemtuzumab ozogamicin)</vt:lpstr>
      <vt:lpstr>Mylotarg</vt:lpstr>
      <vt:lpstr>Mylotarg – protokol terapie</vt:lpstr>
      <vt:lpstr>Mylotarg – zkušenosti HOK FN Olomouc</vt:lpstr>
      <vt:lpstr>Mylotarg – použitá terapie</vt:lpstr>
      <vt:lpstr>Mylotarg – výsledky</vt:lpstr>
      <vt:lpstr>Mylotarg – výsledky</vt:lpstr>
      <vt:lpstr>Mylotarg – nežádoucí účinky</vt:lpstr>
      <vt:lpstr>Mylotarg – závěry</vt:lpstr>
      <vt:lpstr>Děkuji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Akutní myeloidní leukemie  –  současné možnosti diagnostiky  a léčby</dc:title>
  <dc:creator>Szotkowski Tomas</dc:creator>
  <cp:lastModifiedBy>Tomáš Szotkowski</cp:lastModifiedBy>
  <cp:revision>457</cp:revision>
  <dcterms:created xsi:type="dcterms:W3CDTF">2015-12-17T17:37:45Z</dcterms:created>
  <dcterms:modified xsi:type="dcterms:W3CDTF">2021-06-21T08:18:58Z</dcterms:modified>
</cp:coreProperties>
</file>