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5" name="Shape 16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00675" y="4471987"/>
            <a:ext cx="3554413" cy="663576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05" name="Seskupit"/>
          <p:cNvGrpSpPr/>
          <p:nvPr/>
        </p:nvGrpSpPr>
        <p:grpSpPr>
          <a:xfrm>
            <a:off x="-136525" y="-138113"/>
            <a:ext cx="9393238" cy="5395913"/>
            <a:chOff x="0" y="0"/>
            <a:chExt cx="9393237" cy="5395912"/>
          </a:xfrm>
        </p:grpSpPr>
        <p:sp>
          <p:nvSpPr>
            <p:cNvPr id="91" name="Čára"/>
            <p:cNvSpPr/>
            <p:nvPr/>
          </p:nvSpPr>
          <p:spPr>
            <a:xfrm flipV="1">
              <a:off x="593725" y="0"/>
              <a:ext cx="0" cy="117476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2" name="Čára"/>
            <p:cNvSpPr/>
            <p:nvPr/>
          </p:nvSpPr>
          <p:spPr>
            <a:xfrm flipV="1">
              <a:off x="8823325" y="0"/>
              <a:ext cx="0" cy="117476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3" name="Čára"/>
            <p:cNvSpPr/>
            <p:nvPr/>
          </p:nvSpPr>
          <p:spPr>
            <a:xfrm flipV="1">
              <a:off x="593725" y="5278437"/>
              <a:ext cx="0" cy="117476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4" name="Čára"/>
            <p:cNvSpPr/>
            <p:nvPr/>
          </p:nvSpPr>
          <p:spPr>
            <a:xfrm flipV="1">
              <a:off x="8823325" y="5278437"/>
              <a:ext cx="0" cy="117476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5" name="Čára"/>
            <p:cNvSpPr/>
            <p:nvPr/>
          </p:nvSpPr>
          <p:spPr>
            <a:xfrm flipV="1">
              <a:off x="4616450" y="0"/>
              <a:ext cx="0" cy="117476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6" name="Čára"/>
            <p:cNvSpPr/>
            <p:nvPr/>
          </p:nvSpPr>
          <p:spPr>
            <a:xfrm flipV="1">
              <a:off x="4616450" y="5278437"/>
              <a:ext cx="0" cy="117476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7" name="Čára"/>
            <p:cNvSpPr/>
            <p:nvPr/>
          </p:nvSpPr>
          <p:spPr>
            <a:xfrm flipV="1">
              <a:off x="4800600" y="0"/>
              <a:ext cx="0" cy="117476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8" name="Čára"/>
            <p:cNvSpPr/>
            <p:nvPr/>
          </p:nvSpPr>
          <p:spPr>
            <a:xfrm flipV="1">
              <a:off x="4800600" y="5278437"/>
              <a:ext cx="0" cy="117476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99" name="Čára"/>
            <p:cNvSpPr/>
            <p:nvPr/>
          </p:nvSpPr>
          <p:spPr>
            <a:xfrm>
              <a:off x="9326562" y="1512887"/>
              <a:ext cx="66676" cy="1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0" name="Čára"/>
            <p:cNvSpPr/>
            <p:nvPr/>
          </p:nvSpPr>
          <p:spPr>
            <a:xfrm>
              <a:off x="9326562" y="4595812"/>
              <a:ext cx="66676" cy="1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1" name="Čára"/>
            <p:cNvSpPr/>
            <p:nvPr/>
          </p:nvSpPr>
          <p:spPr>
            <a:xfrm>
              <a:off x="0" y="1512887"/>
              <a:ext cx="66676" cy="1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2" name="Čára"/>
            <p:cNvSpPr/>
            <p:nvPr/>
          </p:nvSpPr>
          <p:spPr>
            <a:xfrm>
              <a:off x="0" y="4595812"/>
              <a:ext cx="66676" cy="1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3" name="Čára"/>
            <p:cNvSpPr/>
            <p:nvPr/>
          </p:nvSpPr>
          <p:spPr>
            <a:xfrm>
              <a:off x="9326562" y="506412"/>
              <a:ext cx="66676" cy="1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4" name="Čára"/>
            <p:cNvSpPr/>
            <p:nvPr/>
          </p:nvSpPr>
          <p:spPr>
            <a:xfrm>
              <a:off x="0" y="506412"/>
              <a:ext cx="66676" cy="1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106" name="Text názvu"/>
          <p:cNvSpPr txBox="1"/>
          <p:nvPr>
            <p:ph type="title"/>
          </p:nvPr>
        </p:nvSpPr>
        <p:spPr>
          <a:xfrm>
            <a:off x="457200" y="342900"/>
            <a:ext cx="8204200" cy="935038"/>
          </a:xfrm>
          <a:prstGeom prst="rect">
            <a:avLst/>
          </a:prstGeom>
        </p:spPr>
        <p:txBody>
          <a:bodyPr lIns="0" tIns="0" rIns="0" bIns="0" anchor="t">
            <a:normAutofit fontScale="100000" lnSpcReduction="0"/>
          </a:bodyPr>
          <a:lstStyle>
            <a:lvl1pPr algn="l">
              <a:lnSpc>
                <a:spcPct val="93000"/>
              </a:lnSpc>
              <a:defRPr b="0" sz="1800">
                <a:solidFill>
                  <a:srgbClr val="000000"/>
                </a:solidFill>
              </a:defRPr>
            </a:lvl1pPr>
          </a:lstStyle>
          <a:p>
            <a:pPr/>
            <a:r>
              <a:t>Text názvu</a:t>
            </a:r>
          </a:p>
        </p:txBody>
      </p:sp>
      <p:sp>
        <p:nvSpPr>
          <p:cNvPr id="107" name="Text úrovně 1…"/>
          <p:cNvSpPr txBox="1"/>
          <p:nvPr>
            <p:ph type="body" idx="1"/>
          </p:nvPr>
        </p:nvSpPr>
        <p:spPr>
          <a:xfrm>
            <a:off x="457200" y="1371600"/>
            <a:ext cx="8204200" cy="307975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lnSpc>
                <a:spcPct val="93000"/>
              </a:lnSpc>
              <a:spcBef>
                <a:spcPts val="1400"/>
              </a:spcBef>
              <a:defRPr b="0" sz="1800">
                <a:solidFill>
                  <a:srgbClr val="000000"/>
                </a:solidFill>
              </a:defRPr>
            </a:lvl1pPr>
            <a:lvl2pPr>
              <a:lnSpc>
                <a:spcPct val="93000"/>
              </a:lnSpc>
              <a:spcBef>
                <a:spcPts val="1400"/>
              </a:spcBef>
              <a:defRPr b="0" sz="1800">
                <a:solidFill>
                  <a:srgbClr val="000000"/>
                </a:solidFill>
              </a:defRPr>
            </a:lvl2pPr>
            <a:lvl3pPr>
              <a:lnSpc>
                <a:spcPct val="93000"/>
              </a:lnSpc>
              <a:spcBef>
                <a:spcPts val="1400"/>
              </a:spcBef>
              <a:defRPr b="0" sz="1800">
                <a:solidFill>
                  <a:srgbClr val="000000"/>
                </a:solidFill>
              </a:defRPr>
            </a:lvl3pPr>
            <a:lvl4pPr>
              <a:lnSpc>
                <a:spcPct val="93000"/>
              </a:lnSpc>
              <a:spcBef>
                <a:spcPts val="1400"/>
              </a:spcBef>
              <a:defRPr b="0" sz="1800">
                <a:solidFill>
                  <a:srgbClr val="000000"/>
                </a:solidFill>
              </a:defRPr>
            </a:lvl4pPr>
            <a:lvl5pPr>
              <a:lnSpc>
                <a:spcPct val="93000"/>
              </a:lnSpc>
              <a:spcBef>
                <a:spcPts val="1400"/>
              </a:spcBef>
              <a:defRPr b="0" sz="1800">
                <a:solidFill>
                  <a:srgbClr val="000000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08" name="Číslo snímku"/>
          <p:cNvSpPr txBox="1"/>
          <p:nvPr>
            <p:ph type="sldNum" sz="quarter" idx="2"/>
          </p:nvPr>
        </p:nvSpPr>
        <p:spPr>
          <a:xfrm>
            <a:off x="458787" y="4781550"/>
            <a:ext cx="139837" cy="127000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>
              <a:defRPr b="0" sz="9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00675" y="4471987"/>
            <a:ext cx="3554413" cy="663576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0" name="Seskupit"/>
          <p:cNvGrpSpPr/>
          <p:nvPr/>
        </p:nvGrpSpPr>
        <p:grpSpPr>
          <a:xfrm>
            <a:off x="-136526" y="-138113"/>
            <a:ext cx="9394826" cy="5399088"/>
            <a:chOff x="0" y="0"/>
            <a:chExt cx="9394825" cy="5399087"/>
          </a:xfrm>
        </p:grpSpPr>
        <p:sp>
          <p:nvSpPr>
            <p:cNvPr id="116" name="Čára"/>
            <p:cNvSpPr/>
            <p:nvPr/>
          </p:nvSpPr>
          <p:spPr>
            <a:xfrm flipV="1">
              <a:off x="593725" y="0"/>
              <a:ext cx="0" cy="115888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17" name="Čára"/>
            <p:cNvSpPr/>
            <p:nvPr/>
          </p:nvSpPr>
          <p:spPr>
            <a:xfrm flipV="1">
              <a:off x="8823325" y="0"/>
              <a:ext cx="0" cy="115888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18" name="Čára"/>
            <p:cNvSpPr/>
            <p:nvPr/>
          </p:nvSpPr>
          <p:spPr>
            <a:xfrm flipV="1">
              <a:off x="593725" y="5283200"/>
              <a:ext cx="0" cy="115888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19" name="Čára"/>
            <p:cNvSpPr/>
            <p:nvPr/>
          </p:nvSpPr>
          <p:spPr>
            <a:xfrm flipV="1">
              <a:off x="8823325" y="5283200"/>
              <a:ext cx="0" cy="115888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0" name="Čára"/>
            <p:cNvSpPr/>
            <p:nvPr/>
          </p:nvSpPr>
          <p:spPr>
            <a:xfrm flipV="1">
              <a:off x="4616450" y="0"/>
              <a:ext cx="0" cy="115888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1" name="Čára"/>
            <p:cNvSpPr/>
            <p:nvPr/>
          </p:nvSpPr>
          <p:spPr>
            <a:xfrm flipV="1">
              <a:off x="4616450" y="5283200"/>
              <a:ext cx="0" cy="115888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2" name="Čára"/>
            <p:cNvSpPr/>
            <p:nvPr/>
          </p:nvSpPr>
          <p:spPr>
            <a:xfrm flipV="1">
              <a:off x="4800600" y="0"/>
              <a:ext cx="0" cy="115888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3" name="Čára"/>
            <p:cNvSpPr/>
            <p:nvPr/>
          </p:nvSpPr>
          <p:spPr>
            <a:xfrm flipV="1">
              <a:off x="4800600" y="5283200"/>
              <a:ext cx="0" cy="115888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4" name="Čára"/>
            <p:cNvSpPr/>
            <p:nvPr/>
          </p:nvSpPr>
          <p:spPr>
            <a:xfrm>
              <a:off x="9326562" y="1512887"/>
              <a:ext cx="68263" cy="1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5" name="Čára"/>
            <p:cNvSpPr/>
            <p:nvPr/>
          </p:nvSpPr>
          <p:spPr>
            <a:xfrm>
              <a:off x="9326562" y="4597400"/>
              <a:ext cx="68263" cy="1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6" name="Čára"/>
            <p:cNvSpPr/>
            <p:nvPr/>
          </p:nvSpPr>
          <p:spPr>
            <a:xfrm>
              <a:off x="0" y="1512887"/>
              <a:ext cx="68263" cy="1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7" name="Čára"/>
            <p:cNvSpPr/>
            <p:nvPr/>
          </p:nvSpPr>
          <p:spPr>
            <a:xfrm>
              <a:off x="0" y="4597400"/>
              <a:ext cx="68263" cy="1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8" name="Čára"/>
            <p:cNvSpPr/>
            <p:nvPr/>
          </p:nvSpPr>
          <p:spPr>
            <a:xfrm>
              <a:off x="9326562" y="504825"/>
              <a:ext cx="68263" cy="1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9" name="Čára"/>
            <p:cNvSpPr/>
            <p:nvPr/>
          </p:nvSpPr>
          <p:spPr>
            <a:xfrm>
              <a:off x="0" y="504825"/>
              <a:ext cx="68263" cy="1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131" name="Text názvu"/>
          <p:cNvSpPr txBox="1"/>
          <p:nvPr>
            <p:ph type="title"/>
          </p:nvPr>
        </p:nvSpPr>
        <p:spPr>
          <a:xfrm>
            <a:off x="457200" y="342900"/>
            <a:ext cx="8205788" cy="936625"/>
          </a:xfrm>
          <a:prstGeom prst="rect">
            <a:avLst/>
          </a:prstGeom>
        </p:spPr>
        <p:txBody>
          <a:bodyPr lIns="0" tIns="0" rIns="0" bIns="0" anchor="t">
            <a:normAutofit fontScale="100000" lnSpcReduction="0"/>
          </a:bodyPr>
          <a:lstStyle>
            <a:lvl1pPr algn="l">
              <a:lnSpc>
                <a:spcPct val="93000"/>
              </a:lnSpc>
              <a:defRPr b="0" sz="1800">
                <a:solidFill>
                  <a:srgbClr val="000000"/>
                </a:solidFill>
              </a:defRPr>
            </a:lvl1pPr>
          </a:lstStyle>
          <a:p>
            <a:pPr/>
            <a:r>
              <a:t>Text názvu</a:t>
            </a:r>
          </a:p>
        </p:txBody>
      </p:sp>
      <p:sp>
        <p:nvSpPr>
          <p:cNvPr id="132" name="Text úrovně 1…"/>
          <p:cNvSpPr txBox="1"/>
          <p:nvPr>
            <p:ph type="body" idx="1"/>
          </p:nvPr>
        </p:nvSpPr>
        <p:spPr>
          <a:xfrm>
            <a:off x="457200" y="1371600"/>
            <a:ext cx="8205788" cy="3081338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lnSpc>
                <a:spcPct val="93000"/>
              </a:lnSpc>
              <a:spcBef>
                <a:spcPts val="1400"/>
              </a:spcBef>
              <a:defRPr b="0" sz="1800">
                <a:solidFill>
                  <a:srgbClr val="000000"/>
                </a:solidFill>
              </a:defRPr>
            </a:lvl1pPr>
            <a:lvl2pPr>
              <a:lnSpc>
                <a:spcPct val="93000"/>
              </a:lnSpc>
              <a:spcBef>
                <a:spcPts val="1400"/>
              </a:spcBef>
              <a:defRPr b="0" sz="1800">
                <a:solidFill>
                  <a:srgbClr val="000000"/>
                </a:solidFill>
              </a:defRPr>
            </a:lvl2pPr>
            <a:lvl3pPr>
              <a:lnSpc>
                <a:spcPct val="93000"/>
              </a:lnSpc>
              <a:spcBef>
                <a:spcPts val="1400"/>
              </a:spcBef>
              <a:defRPr b="0" sz="1800">
                <a:solidFill>
                  <a:srgbClr val="000000"/>
                </a:solidFill>
              </a:defRPr>
            </a:lvl3pPr>
            <a:lvl4pPr>
              <a:lnSpc>
                <a:spcPct val="93000"/>
              </a:lnSpc>
              <a:spcBef>
                <a:spcPts val="1400"/>
              </a:spcBef>
              <a:defRPr b="0" sz="1800">
                <a:solidFill>
                  <a:srgbClr val="000000"/>
                </a:solidFill>
              </a:defRPr>
            </a:lvl4pPr>
            <a:lvl5pPr>
              <a:lnSpc>
                <a:spcPct val="93000"/>
              </a:lnSpc>
              <a:spcBef>
                <a:spcPts val="1400"/>
              </a:spcBef>
              <a:defRPr b="0" sz="1800">
                <a:solidFill>
                  <a:srgbClr val="000000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3" name="Číslo snímku"/>
          <p:cNvSpPr txBox="1"/>
          <p:nvPr>
            <p:ph type="sldNum" sz="quarter" idx="2"/>
          </p:nvPr>
        </p:nvSpPr>
        <p:spPr>
          <a:xfrm>
            <a:off x="458787" y="4781550"/>
            <a:ext cx="139837" cy="127000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>
              <a:defRPr b="0" sz="9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00675" y="5962650"/>
            <a:ext cx="3554413" cy="88582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55" name="Seskupit"/>
          <p:cNvGrpSpPr/>
          <p:nvPr/>
        </p:nvGrpSpPr>
        <p:grpSpPr>
          <a:xfrm>
            <a:off x="-136526" y="-184150"/>
            <a:ext cx="9394826" cy="7207251"/>
            <a:chOff x="0" y="0"/>
            <a:chExt cx="9394825" cy="7207250"/>
          </a:xfrm>
        </p:grpSpPr>
        <p:sp>
          <p:nvSpPr>
            <p:cNvPr id="141" name="Čára"/>
            <p:cNvSpPr/>
            <p:nvPr/>
          </p:nvSpPr>
          <p:spPr>
            <a:xfrm flipV="1">
              <a:off x="593725" y="0"/>
              <a:ext cx="0" cy="146051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42" name="Čára"/>
            <p:cNvSpPr/>
            <p:nvPr/>
          </p:nvSpPr>
          <p:spPr>
            <a:xfrm flipV="1">
              <a:off x="8823325" y="0"/>
              <a:ext cx="0" cy="146051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43" name="Čára"/>
            <p:cNvSpPr/>
            <p:nvPr/>
          </p:nvSpPr>
          <p:spPr>
            <a:xfrm flipV="1">
              <a:off x="593725" y="7061200"/>
              <a:ext cx="0" cy="146051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44" name="Čára"/>
            <p:cNvSpPr/>
            <p:nvPr/>
          </p:nvSpPr>
          <p:spPr>
            <a:xfrm flipV="1">
              <a:off x="8823325" y="7061200"/>
              <a:ext cx="0" cy="146051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45" name="Čára"/>
            <p:cNvSpPr/>
            <p:nvPr/>
          </p:nvSpPr>
          <p:spPr>
            <a:xfrm flipV="1">
              <a:off x="4616450" y="0"/>
              <a:ext cx="0" cy="146051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46" name="Čára"/>
            <p:cNvSpPr/>
            <p:nvPr/>
          </p:nvSpPr>
          <p:spPr>
            <a:xfrm flipV="1">
              <a:off x="4616450" y="7061200"/>
              <a:ext cx="0" cy="146051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47" name="Čára"/>
            <p:cNvSpPr/>
            <p:nvPr/>
          </p:nvSpPr>
          <p:spPr>
            <a:xfrm flipV="1">
              <a:off x="4800600" y="0"/>
              <a:ext cx="0" cy="146051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48" name="Čára"/>
            <p:cNvSpPr/>
            <p:nvPr/>
          </p:nvSpPr>
          <p:spPr>
            <a:xfrm flipV="1">
              <a:off x="4800600" y="7061200"/>
              <a:ext cx="0" cy="146051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49" name="Čára"/>
            <p:cNvSpPr/>
            <p:nvPr/>
          </p:nvSpPr>
          <p:spPr>
            <a:xfrm>
              <a:off x="9326562" y="2016125"/>
              <a:ext cx="68263" cy="1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0" name="Čára"/>
            <p:cNvSpPr/>
            <p:nvPr/>
          </p:nvSpPr>
          <p:spPr>
            <a:xfrm>
              <a:off x="9326562" y="6138862"/>
              <a:ext cx="68263" cy="1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1" name="Čára"/>
            <p:cNvSpPr/>
            <p:nvPr/>
          </p:nvSpPr>
          <p:spPr>
            <a:xfrm>
              <a:off x="0" y="2016125"/>
              <a:ext cx="68263" cy="1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2" name="Čára"/>
            <p:cNvSpPr/>
            <p:nvPr/>
          </p:nvSpPr>
          <p:spPr>
            <a:xfrm>
              <a:off x="0" y="6138862"/>
              <a:ext cx="68263" cy="1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3" name="Čára"/>
            <p:cNvSpPr/>
            <p:nvPr/>
          </p:nvSpPr>
          <p:spPr>
            <a:xfrm>
              <a:off x="9326562" y="663575"/>
              <a:ext cx="68263" cy="1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4" name="Čára"/>
            <p:cNvSpPr/>
            <p:nvPr/>
          </p:nvSpPr>
          <p:spPr>
            <a:xfrm>
              <a:off x="0" y="663575"/>
              <a:ext cx="68263" cy="1"/>
            </a:xfrm>
            <a:prstGeom prst="line">
              <a:avLst/>
            </a:prstGeom>
            <a:noFill/>
            <a:ln w="6480" cap="sq">
              <a:solidFill>
                <a:srgbClr val="737373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156" name="Text názvu"/>
          <p:cNvSpPr txBox="1"/>
          <p:nvPr>
            <p:ph type="title"/>
          </p:nvPr>
        </p:nvSpPr>
        <p:spPr>
          <a:xfrm>
            <a:off x="457200" y="457200"/>
            <a:ext cx="8205788" cy="1257300"/>
          </a:xfrm>
          <a:prstGeom prst="rect">
            <a:avLst/>
          </a:prstGeom>
        </p:spPr>
        <p:txBody>
          <a:bodyPr lIns="0" tIns="0" rIns="0" bIns="0" anchor="t">
            <a:normAutofit fontScale="100000" lnSpcReduction="0"/>
          </a:bodyPr>
          <a:lstStyle>
            <a:lvl1pPr algn="l">
              <a:lnSpc>
                <a:spcPct val="93000"/>
              </a:lnSpc>
              <a:defRPr b="0" sz="2400">
                <a:solidFill>
                  <a:srgbClr val="000000"/>
                </a:solidFill>
              </a:defRPr>
            </a:lvl1pPr>
          </a:lstStyle>
          <a:p>
            <a:pPr/>
            <a:r>
              <a:t>Text názvu</a:t>
            </a:r>
          </a:p>
        </p:txBody>
      </p:sp>
      <p:sp>
        <p:nvSpPr>
          <p:cNvPr id="157" name="Text úrovně 1…"/>
          <p:cNvSpPr txBox="1"/>
          <p:nvPr>
            <p:ph type="body" idx="1"/>
          </p:nvPr>
        </p:nvSpPr>
        <p:spPr>
          <a:xfrm>
            <a:off x="457200" y="1828800"/>
            <a:ext cx="8205788" cy="4116388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lnSpc>
                <a:spcPct val="93000"/>
              </a:lnSpc>
              <a:spcBef>
                <a:spcPts val="1800"/>
              </a:spcBef>
              <a:defRPr b="0">
                <a:solidFill>
                  <a:srgbClr val="000000"/>
                </a:solidFill>
              </a:defRPr>
            </a:lvl1pPr>
            <a:lvl2pPr>
              <a:lnSpc>
                <a:spcPct val="93000"/>
              </a:lnSpc>
              <a:spcBef>
                <a:spcPts val="1800"/>
              </a:spcBef>
              <a:defRPr b="0">
                <a:solidFill>
                  <a:srgbClr val="000000"/>
                </a:solidFill>
              </a:defRPr>
            </a:lvl2pPr>
            <a:lvl3pPr>
              <a:lnSpc>
                <a:spcPct val="93000"/>
              </a:lnSpc>
              <a:spcBef>
                <a:spcPts val="1800"/>
              </a:spcBef>
              <a:defRPr b="0">
                <a:solidFill>
                  <a:srgbClr val="000000"/>
                </a:solidFill>
              </a:defRPr>
            </a:lvl3pPr>
            <a:lvl4pPr>
              <a:lnSpc>
                <a:spcPct val="93000"/>
              </a:lnSpc>
              <a:spcBef>
                <a:spcPts val="1800"/>
              </a:spcBef>
              <a:defRPr b="0">
                <a:solidFill>
                  <a:srgbClr val="000000"/>
                </a:solidFill>
              </a:defRPr>
            </a:lvl4pPr>
            <a:lvl5pPr>
              <a:lnSpc>
                <a:spcPct val="93000"/>
              </a:lnSpc>
              <a:spcBef>
                <a:spcPts val="1800"/>
              </a:spcBef>
              <a:defRPr b="0">
                <a:solidFill>
                  <a:srgbClr val="000000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58" name="Číslo snímku"/>
          <p:cNvSpPr txBox="1"/>
          <p:nvPr>
            <p:ph type="sldNum" sz="quarter" idx="2"/>
          </p:nvPr>
        </p:nvSpPr>
        <p:spPr>
          <a:xfrm>
            <a:off x="458787" y="6375400"/>
            <a:ext cx="139837" cy="127000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>
              <a:defRPr b="0" sz="9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názvu"/>
          <p:cNvSpPr txBox="1"/>
          <p:nvPr>
            <p:ph type="title"/>
          </p:nvPr>
        </p:nvSpPr>
        <p:spPr>
          <a:xfrm>
            <a:off x="457200" y="271462"/>
            <a:ext cx="8126413" cy="103981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19" name="Text úrovně 1…"/>
          <p:cNvSpPr txBox="1"/>
          <p:nvPr>
            <p:ph type="body" idx="1"/>
          </p:nvPr>
        </p:nvSpPr>
        <p:spPr>
          <a:xfrm>
            <a:off x="457200" y="1600200"/>
            <a:ext cx="8126413" cy="469741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0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názvu"/>
          <p:cNvSpPr txBox="1"/>
          <p:nvPr>
            <p:ph type="title"/>
          </p:nvPr>
        </p:nvSpPr>
        <p:spPr>
          <a:xfrm>
            <a:off x="457200" y="271462"/>
            <a:ext cx="8126413" cy="103981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28" name="Text úrovně 1…"/>
          <p:cNvSpPr txBox="1"/>
          <p:nvPr>
            <p:ph type="body" idx="1"/>
          </p:nvPr>
        </p:nvSpPr>
        <p:spPr>
          <a:xfrm>
            <a:off x="457200" y="1600200"/>
            <a:ext cx="8126413" cy="469741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9" name="Číslo snímku"/>
          <p:cNvSpPr txBox="1"/>
          <p:nvPr>
            <p:ph type="sldNum" sz="quarter" idx="2"/>
          </p:nvPr>
        </p:nvSpPr>
        <p:spPr>
          <a:xfrm>
            <a:off x="8455024" y="6246812"/>
            <a:ext cx="190501" cy="195648"/>
          </a:xfrm>
          <a:prstGeom prst="rect">
            <a:avLst/>
          </a:prstGeom>
        </p:spPr>
        <p:txBody>
          <a:bodyPr lIns="0" tIns="0" rIns="0" bIns="0" anchor="t"/>
          <a:lstStyle>
            <a:lvl1pPr defTabSz="914400">
              <a:lnSpc>
                <a:spcPct val="95000"/>
              </a:lnSpc>
              <a:tabLst>
                <a:tab pos="444500" algn="l"/>
                <a:tab pos="889000" algn="l"/>
                <a:tab pos="1346200" algn="l"/>
                <a:tab pos="1790700" algn="l"/>
              </a:tabLst>
              <a:defRPr b="0" sz="1400">
                <a:solidFill>
                  <a:srgbClr val="000000"/>
                </a:solidFill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 názvu"/>
          <p:cNvSpPr txBox="1"/>
          <p:nvPr>
            <p:ph type="title"/>
          </p:nvPr>
        </p:nvSpPr>
        <p:spPr>
          <a:xfrm>
            <a:off x="457200" y="271462"/>
            <a:ext cx="8129588" cy="10429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37" name="Text úrovně 1…"/>
          <p:cNvSpPr txBox="1"/>
          <p:nvPr>
            <p:ph type="body" idx="1"/>
          </p:nvPr>
        </p:nvSpPr>
        <p:spPr>
          <a:xfrm>
            <a:off x="457200" y="1600200"/>
            <a:ext cx="8129588" cy="47005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8" name="Číslo snímku"/>
          <p:cNvSpPr txBox="1"/>
          <p:nvPr>
            <p:ph type="sldNum" sz="quarter" idx="2"/>
          </p:nvPr>
        </p:nvSpPr>
        <p:spPr>
          <a:xfrm>
            <a:off x="8455024" y="6246812"/>
            <a:ext cx="190501" cy="195648"/>
          </a:xfrm>
          <a:prstGeom prst="rect">
            <a:avLst/>
          </a:prstGeom>
        </p:spPr>
        <p:txBody>
          <a:bodyPr lIns="0" tIns="0" rIns="0" bIns="0" anchor="t"/>
          <a:lstStyle>
            <a:lvl1pPr defTabSz="914400">
              <a:lnSpc>
                <a:spcPct val="95000"/>
              </a:lnSpc>
              <a:tabLst>
                <a:tab pos="444500" algn="l"/>
                <a:tab pos="889000" algn="l"/>
                <a:tab pos="1346200" algn="l"/>
                <a:tab pos="1790700" algn="l"/>
              </a:tabLst>
              <a:defRPr b="0" sz="1400"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názvu"/>
          <p:cNvSpPr txBox="1"/>
          <p:nvPr>
            <p:ph type="title"/>
          </p:nvPr>
        </p:nvSpPr>
        <p:spPr>
          <a:xfrm>
            <a:off x="457200" y="271462"/>
            <a:ext cx="8132763" cy="10461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46" name="Text úrovně 1…"/>
          <p:cNvSpPr txBox="1"/>
          <p:nvPr>
            <p:ph type="body" idx="1"/>
          </p:nvPr>
        </p:nvSpPr>
        <p:spPr>
          <a:xfrm>
            <a:off x="457200" y="1600200"/>
            <a:ext cx="8132763" cy="47037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7" name="Číslo snímku"/>
          <p:cNvSpPr txBox="1"/>
          <p:nvPr>
            <p:ph type="sldNum" sz="quarter" idx="2"/>
          </p:nvPr>
        </p:nvSpPr>
        <p:spPr>
          <a:xfrm>
            <a:off x="8458199" y="6246812"/>
            <a:ext cx="190501" cy="195648"/>
          </a:xfrm>
          <a:prstGeom prst="rect">
            <a:avLst/>
          </a:prstGeom>
        </p:spPr>
        <p:txBody>
          <a:bodyPr lIns="0" tIns="0" rIns="0" bIns="0" anchor="t"/>
          <a:lstStyle>
            <a:lvl1pPr defTabSz="914400">
              <a:lnSpc>
                <a:spcPct val="95000"/>
              </a:lnSpc>
              <a:tabLst>
                <a:tab pos="444500" algn="l"/>
                <a:tab pos="889000" algn="l"/>
                <a:tab pos="1346200" algn="l"/>
                <a:tab pos="1790700" algn="l"/>
              </a:tabLst>
              <a:defRPr b="0" sz="1400"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 názvu"/>
          <p:cNvSpPr txBox="1"/>
          <p:nvPr>
            <p:ph type="title"/>
          </p:nvPr>
        </p:nvSpPr>
        <p:spPr>
          <a:xfrm>
            <a:off x="457200" y="271462"/>
            <a:ext cx="8134350" cy="104775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55" name="Text úrovně 1…"/>
          <p:cNvSpPr txBox="1"/>
          <p:nvPr>
            <p:ph type="body" idx="1"/>
          </p:nvPr>
        </p:nvSpPr>
        <p:spPr>
          <a:xfrm>
            <a:off x="457200" y="1600200"/>
            <a:ext cx="8134350" cy="470535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6" name="Číslo snímku"/>
          <p:cNvSpPr txBox="1"/>
          <p:nvPr>
            <p:ph type="sldNum" sz="quarter" idx="2"/>
          </p:nvPr>
        </p:nvSpPr>
        <p:spPr>
          <a:xfrm>
            <a:off x="8459787" y="6246812"/>
            <a:ext cx="190501" cy="195648"/>
          </a:xfrm>
          <a:prstGeom prst="rect">
            <a:avLst/>
          </a:prstGeom>
        </p:spPr>
        <p:txBody>
          <a:bodyPr lIns="0" tIns="0" rIns="0" bIns="0" anchor="t"/>
          <a:lstStyle>
            <a:lvl1pPr defTabSz="914400">
              <a:lnSpc>
                <a:spcPct val="95000"/>
              </a:lnSpc>
              <a:tabLst>
                <a:tab pos="444500" algn="l"/>
                <a:tab pos="889000" algn="l"/>
                <a:tab pos="1346200" algn="l"/>
                <a:tab pos="1790700" algn="l"/>
              </a:tabLst>
              <a:defRPr b="0" sz="1400"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 názvu"/>
          <p:cNvSpPr txBox="1"/>
          <p:nvPr>
            <p:ph type="title"/>
          </p:nvPr>
        </p:nvSpPr>
        <p:spPr>
          <a:xfrm>
            <a:off x="457200" y="271462"/>
            <a:ext cx="8126413" cy="103981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64" name="Text úrovně 1…"/>
          <p:cNvSpPr txBox="1"/>
          <p:nvPr>
            <p:ph type="body" idx="1"/>
          </p:nvPr>
        </p:nvSpPr>
        <p:spPr>
          <a:xfrm>
            <a:off x="457200" y="1600200"/>
            <a:ext cx="8126413" cy="469741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5" name="Číslo snímku"/>
          <p:cNvSpPr txBox="1"/>
          <p:nvPr>
            <p:ph type="sldNum" sz="quarter" idx="2"/>
          </p:nvPr>
        </p:nvSpPr>
        <p:spPr>
          <a:xfrm>
            <a:off x="8464549" y="6246812"/>
            <a:ext cx="190501" cy="195648"/>
          </a:xfrm>
          <a:prstGeom prst="rect">
            <a:avLst/>
          </a:prstGeom>
        </p:spPr>
        <p:txBody>
          <a:bodyPr lIns="0" tIns="0" rIns="0" bIns="0" anchor="t"/>
          <a:lstStyle>
            <a:lvl1pPr defTabSz="914400">
              <a:lnSpc>
                <a:spcPct val="95000"/>
              </a:lnSpc>
              <a:tabLst>
                <a:tab pos="444500" algn="l"/>
                <a:tab pos="889000" algn="l"/>
                <a:tab pos="1346200" algn="l"/>
                <a:tab pos="1790700" algn="l"/>
              </a:tabLst>
              <a:defRPr b="0" sz="1400">
                <a:solidFill>
                  <a:srgbClr val="000000"/>
                </a:solidFill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 názvu"/>
          <p:cNvSpPr txBox="1"/>
          <p:nvPr>
            <p:ph type="title"/>
          </p:nvPr>
        </p:nvSpPr>
        <p:spPr>
          <a:xfrm>
            <a:off x="457200" y="271462"/>
            <a:ext cx="8151813" cy="106521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73" name="Text úrovně 1…"/>
          <p:cNvSpPr txBox="1"/>
          <p:nvPr>
            <p:ph type="body" idx="1"/>
          </p:nvPr>
        </p:nvSpPr>
        <p:spPr>
          <a:xfrm>
            <a:off x="457200" y="1600200"/>
            <a:ext cx="8151813" cy="472281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4" name="Číslo snímku"/>
          <p:cNvSpPr txBox="1"/>
          <p:nvPr>
            <p:ph type="sldNum" sz="quarter" idx="2"/>
          </p:nvPr>
        </p:nvSpPr>
        <p:spPr>
          <a:xfrm>
            <a:off x="8464549" y="6246812"/>
            <a:ext cx="190501" cy="195648"/>
          </a:xfrm>
          <a:prstGeom prst="rect">
            <a:avLst/>
          </a:prstGeom>
        </p:spPr>
        <p:txBody>
          <a:bodyPr lIns="0" tIns="0" rIns="0" bIns="0" anchor="t"/>
          <a:lstStyle>
            <a:lvl1pPr defTabSz="914400">
              <a:lnSpc>
                <a:spcPct val="95000"/>
              </a:lnSpc>
              <a:tabLst>
                <a:tab pos="444500" algn="l"/>
                <a:tab pos="889000" algn="l"/>
                <a:tab pos="1346200" algn="l"/>
                <a:tab pos="1790700" algn="l"/>
              </a:tabLst>
              <a:defRPr b="0" sz="1400">
                <a:solidFill>
                  <a:srgbClr val="000000"/>
                </a:solidFill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 názvu"/>
          <p:cNvSpPr txBox="1"/>
          <p:nvPr>
            <p:ph type="title"/>
          </p:nvPr>
        </p:nvSpPr>
        <p:spPr>
          <a:xfrm>
            <a:off x="457200" y="271462"/>
            <a:ext cx="8180388" cy="10937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82" name="Text úrovně 1…"/>
          <p:cNvSpPr txBox="1"/>
          <p:nvPr>
            <p:ph type="body" idx="1"/>
          </p:nvPr>
        </p:nvSpPr>
        <p:spPr>
          <a:xfrm>
            <a:off x="457200" y="1600200"/>
            <a:ext cx="8180388" cy="47513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83" name="Číslo snímku"/>
          <p:cNvSpPr txBox="1"/>
          <p:nvPr>
            <p:ph type="sldNum" sz="quarter" idx="2"/>
          </p:nvPr>
        </p:nvSpPr>
        <p:spPr>
          <a:xfrm>
            <a:off x="8447087" y="6246812"/>
            <a:ext cx="190501" cy="195648"/>
          </a:xfrm>
          <a:prstGeom prst="rect">
            <a:avLst/>
          </a:prstGeom>
        </p:spPr>
        <p:txBody>
          <a:bodyPr lIns="0" tIns="0" rIns="0" bIns="0" anchor="t"/>
          <a:lstStyle>
            <a:lvl1pPr defTabSz="914400">
              <a:lnSpc>
                <a:spcPct val="95000"/>
              </a:lnSpc>
              <a:tabLst>
                <a:tab pos="444500" algn="l"/>
                <a:tab pos="889000" algn="l"/>
                <a:tab pos="1346200" algn="l"/>
                <a:tab pos="1790700" algn="l"/>
              </a:tabLst>
              <a:defRPr b="0" sz="1400">
                <a:solidFill>
                  <a:srgbClr val="000000"/>
                </a:solidFill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gradFill flip="none" rotWithShape="1">
          <a:gsLst>
            <a:gs pos="0">
              <a:srgbClr val="000066"/>
            </a:gs>
            <a:gs pos="100000">
              <a:srgbClr val="00002F"/>
            </a:gs>
          </a:gsLst>
          <a:lin ang="162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/>
          <p:nvPr>
            <p:ph type="title"/>
          </p:nvPr>
        </p:nvSpPr>
        <p:spPr>
          <a:xfrm>
            <a:off x="457200" y="0"/>
            <a:ext cx="8229600" cy="14176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079" tIns="46079" rIns="46079" bIns="46079" anchor="b"/>
          <a:lstStyle/>
          <a:p>
            <a:pPr/>
            <a:r>
              <a:t>Text názvu</a:t>
            </a:r>
          </a:p>
        </p:txBody>
      </p:sp>
      <p:sp>
        <p:nvSpPr>
          <p:cNvPr id="3" name="Text úrovně 1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200" u="none">
          <a:solidFill>
            <a:srgbClr val="EBE114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200" u="none">
          <a:solidFill>
            <a:srgbClr val="EBE114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200" u="none">
          <a:solidFill>
            <a:srgbClr val="EBE114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200" u="none">
          <a:solidFill>
            <a:srgbClr val="EBE114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200" u="none">
          <a:solidFill>
            <a:srgbClr val="EBE114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200" u="none">
          <a:solidFill>
            <a:srgbClr val="EBE114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200" u="none">
          <a:solidFill>
            <a:srgbClr val="EBE114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200" u="none">
          <a:solidFill>
            <a:srgbClr val="EBE114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200" u="none">
          <a:solidFill>
            <a:srgbClr val="EBE114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400" u="none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400" u="none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400" u="none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400" u="none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400" u="none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400" u="none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400" u="none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400" u="none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400" u="none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1pPr>
      <a:lvl2pPr marL="0" marR="0" indent="457200" algn="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2pPr>
      <a:lvl3pPr marL="0" marR="0" indent="914400" algn="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3pPr>
      <a:lvl4pPr marL="0" marR="0" indent="1371600" algn="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4pPr>
      <a:lvl5pPr marL="0" marR="0" indent="1828800" algn="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5pPr>
      <a:lvl6pPr marL="0" marR="0" indent="0" algn="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6pPr>
      <a:lvl7pPr marL="0" marR="0" indent="0" algn="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7pPr>
      <a:lvl8pPr marL="0" marR="0" indent="0" algn="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8pPr>
      <a:lvl9pPr marL="0" marR="0" indent="0" algn="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ouhrn novinek z ASH 2020®…"/>
          <p:cNvSpPr txBox="1"/>
          <p:nvPr/>
        </p:nvSpPr>
        <p:spPr>
          <a:xfrm>
            <a:off x="457200" y="1775916"/>
            <a:ext cx="8170863" cy="20187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6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 sz="3200">
                <a:solidFill>
                  <a:srgbClr val="FFFF00"/>
                </a:solidFill>
              </a:defRPr>
            </a:pPr>
            <a:r>
              <a:t> </a:t>
            </a:r>
          </a:p>
          <a:p>
            <a:pPr algn="ctr">
              <a:spcBef>
                <a:spcPts val="6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 sz="3200">
                <a:solidFill>
                  <a:srgbClr val="FFFF00"/>
                </a:solidFill>
              </a:defRPr>
            </a:pPr>
            <a:r>
              <a:t>Souhrn novinek z ASH 2020</a:t>
            </a:r>
            <a:r>
              <a:rPr baseline="30000"/>
              <a:t>®</a:t>
            </a:r>
            <a:endParaRPr baseline="30000"/>
          </a:p>
          <a:p>
            <a:pPr algn="ctr">
              <a:spcBef>
                <a:spcPts val="6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 sz="3200">
                <a:solidFill>
                  <a:srgbClr val="FFFF00"/>
                </a:solidFill>
              </a:defRPr>
            </a:pPr>
            <a:r>
              <a:t>Vybraná sdělení ze sekce idiopatické trombocytopenické purpury</a:t>
            </a:r>
          </a:p>
        </p:txBody>
      </p:sp>
      <p:sp>
        <p:nvSpPr>
          <p:cNvPr id="168" name="MUDr. Eva Konířová"/>
          <p:cNvSpPr txBox="1"/>
          <p:nvPr/>
        </p:nvSpPr>
        <p:spPr>
          <a:xfrm>
            <a:off x="1878350" y="4652962"/>
            <a:ext cx="5549225" cy="439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 sz="2400">
                <a:solidFill>
                  <a:srgbClr val="FFFFFF"/>
                </a:solidFill>
              </a:defRPr>
            </a:lvl1pPr>
          </a:lstStyle>
          <a:p>
            <a:pPr/>
            <a:r>
              <a:t>MUDr. Eva Konířová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tudie s efgartigimodem"/>
          <p:cNvSpPr txBox="1"/>
          <p:nvPr/>
        </p:nvSpPr>
        <p:spPr>
          <a:xfrm>
            <a:off x="503279" y="822760"/>
            <a:ext cx="8137442" cy="4869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079" tIns="46079" rIns="46079" bIns="46079" anchor="b">
            <a:spAutoFit/>
          </a:bodyPr>
          <a:lstStyle>
            <a:lvl1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 sz="2800">
                <a:solidFill>
                  <a:srgbClr val="FFFF00"/>
                </a:solidFill>
              </a:defRPr>
            </a:lvl1pPr>
          </a:lstStyle>
          <a:p>
            <a:pPr/>
            <a:r>
              <a:t>Studie s efgartigimodem</a:t>
            </a:r>
          </a:p>
        </p:txBody>
      </p:sp>
      <p:sp>
        <p:nvSpPr>
          <p:cNvPr id="201" name="Efgartigimod = inhibitor neonatálního Fc receptoru (FcRn)…"/>
          <p:cNvSpPr txBox="1"/>
          <p:nvPr/>
        </p:nvSpPr>
        <p:spPr>
          <a:xfrm>
            <a:off x="457200" y="1600200"/>
            <a:ext cx="8229600" cy="4906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Efgartigimod = inhibitor neonatálního Fc receptoru (FcRn)</a:t>
            </a: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Blokuje recyklaci a zvyšuje clearance IgG („léková plazmaferéza“)</a:t>
            </a: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00"/>
                </a:solidFill>
              </a:defRPr>
            </a:pPr>
            <a:r>
              <a:t>Výsledky studie fáze II</a:t>
            </a: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 u="sng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Prokázala dobrou toleranci a příznivý bezpečnostní profil</a:t>
            </a: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Efgartigimod vyvolal rychlé</a:t>
            </a:r>
            <a:r>
              <a:t> ↓</a:t>
            </a:r>
            <a:r>
              <a:t> IgG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t> klinick</a:t>
            </a:r>
            <a:r>
              <a:t>y relevantní ↑ trombocytů</a:t>
            </a: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Efgartigimod vs. placebo:</a:t>
            </a: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Počet trombocytů ≥ 50 x 10</a:t>
            </a:r>
            <a:r>
              <a:rPr baseline="30000"/>
              <a:t>9</a:t>
            </a:r>
            <a:r>
              <a:t>/l alespoň 2x: 46 % vs. 25 % </a:t>
            </a: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Počet trombocytů ≥ 50 x 10</a:t>
            </a:r>
            <a:r>
              <a:rPr baseline="30000"/>
              <a:t>9</a:t>
            </a:r>
            <a:r>
              <a:t>/l alespoň 10 dnů: 38 % vs. 0 %</a:t>
            </a: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Snížený podíl pacientů s krvácením</a:t>
            </a:r>
          </a:p>
        </p:txBody>
      </p:sp>
      <p:sp>
        <p:nvSpPr>
          <p:cNvPr id="202" name="Newland et al. ASH 2020®"/>
          <p:cNvSpPr txBox="1"/>
          <p:nvPr/>
        </p:nvSpPr>
        <p:spPr>
          <a:xfrm>
            <a:off x="7171075" y="6551612"/>
            <a:ext cx="1929725" cy="266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>
              <a:spcBef>
                <a:spcPts val="3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>
                <a:solidFill>
                  <a:srgbClr val="FFFFFF"/>
                </a:solidFill>
              </a:defRPr>
            </a:pPr>
            <a:r>
              <a:t>Newland et al. ASH 2020</a:t>
            </a:r>
            <a:r>
              <a:rPr baseline="30000"/>
              <a:t>®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tudie s efgartigimodem fáze III (ADVANCE)"/>
          <p:cNvSpPr txBox="1"/>
          <p:nvPr/>
        </p:nvSpPr>
        <p:spPr>
          <a:xfrm>
            <a:off x="503279" y="822760"/>
            <a:ext cx="8137442" cy="4869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079" tIns="46079" rIns="46079" bIns="46079" anchor="b">
            <a:spAutoFit/>
          </a:bodyPr>
          <a:lstStyle>
            <a:lvl1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 sz="2800">
                <a:solidFill>
                  <a:srgbClr val="FFFF00"/>
                </a:solidFill>
              </a:defRPr>
            </a:lvl1pPr>
          </a:lstStyle>
          <a:p>
            <a:pPr/>
            <a:r>
              <a:t>Studie s efgartigimodem fáze III (ADVANCE)</a:t>
            </a:r>
          </a:p>
        </p:txBody>
      </p:sp>
      <p:sp>
        <p:nvSpPr>
          <p:cNvPr id="205" name="Efekt a bezpečnost i. v. efgartigimodu 10 mg/kg u dospělých pacientů s primární ITP…"/>
          <p:cNvSpPr txBox="1"/>
          <p:nvPr/>
        </p:nvSpPr>
        <p:spPr>
          <a:xfrm>
            <a:off x="457200" y="1600200"/>
            <a:ext cx="8229600" cy="66210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96862" indent="-261937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Efekt a bezpečnost </a:t>
            </a:r>
            <a:r>
              <a:rPr i="1"/>
              <a:t>i. v</a:t>
            </a:r>
            <a:r>
              <a:t>. efgartigimodu 10 mg/kg u dospělých pacientů s primární ITP</a:t>
            </a:r>
          </a:p>
          <a:p>
            <a:pPr marL="296862" indent="-261937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Randomizace 2 : 1 (efgartigimod : placebo)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t>24 týdnů terapie</a:t>
            </a:r>
          </a:p>
          <a:p>
            <a:pPr marL="296862" indent="-261937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Následně navazuje otevřená extenze (ADVANCE +) </a:t>
            </a:r>
          </a:p>
          <a:p>
            <a:pPr marL="296862" indent="-261937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00"/>
                </a:solidFill>
              </a:defRPr>
            </a:pPr>
            <a:r>
              <a:t>Vstupní kritéria</a:t>
            </a:r>
            <a:r>
              <a:rPr>
                <a:solidFill>
                  <a:srgbClr val="FFFFFF"/>
                </a:solidFill>
              </a:rPr>
              <a:t>: </a:t>
            </a:r>
            <a:endParaRPr>
              <a:solidFill>
                <a:srgbClr val="FFFFFF"/>
              </a:solidFill>
            </a:endParaRPr>
          </a:p>
          <a:p>
            <a:pPr marL="296862" indent="-261937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perzistentní / chronická ITP </a:t>
            </a:r>
            <a:r>
              <a:t>&gt;</a:t>
            </a:r>
            <a:r>
              <a:t> 3 m</a:t>
            </a:r>
          </a:p>
          <a:p>
            <a:pPr marL="296862" indent="-261937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≥ 2 předchozí ITP terapie (nebo 1 předchozí a 1 souběžná)</a:t>
            </a:r>
          </a:p>
          <a:p>
            <a:pPr marL="296862" indent="-261937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odpověď na předchozí ITP terapii (kromě TPO-RA)</a:t>
            </a:r>
          </a:p>
          <a:p>
            <a:pPr marL="296862" indent="-261937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stabilní souběžná ITP terapie</a:t>
            </a:r>
          </a:p>
          <a:p>
            <a:pPr marL="296862" indent="-261937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trombocyty </a:t>
            </a:r>
            <a:r>
              <a:t>&lt;</a:t>
            </a:r>
            <a:r>
              <a:t> 30 x 10</a:t>
            </a:r>
            <a:r>
              <a:rPr baseline="30000"/>
              <a:t>9</a:t>
            </a:r>
            <a:r>
              <a:t>/l</a:t>
            </a:r>
          </a:p>
          <a:p>
            <a:pPr marL="296862" indent="-261937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</p:txBody>
      </p:sp>
      <p:sp>
        <p:nvSpPr>
          <p:cNvPr id="206" name="Newland et al. ASH 2020®"/>
          <p:cNvSpPr txBox="1"/>
          <p:nvPr/>
        </p:nvSpPr>
        <p:spPr>
          <a:xfrm>
            <a:off x="7171075" y="6551612"/>
            <a:ext cx="1929725" cy="266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>
              <a:spcBef>
                <a:spcPts val="3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>
                <a:solidFill>
                  <a:srgbClr val="FFFFFF"/>
                </a:solidFill>
              </a:defRPr>
            </a:pPr>
            <a:r>
              <a:t>Newland et al. ASH 2020</a:t>
            </a:r>
            <a:r>
              <a:rPr baseline="30000"/>
              <a:t>®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QoL – studie I-Wish"/>
          <p:cNvSpPr txBox="1"/>
          <p:nvPr/>
        </p:nvSpPr>
        <p:spPr>
          <a:xfrm>
            <a:off x="503279" y="825935"/>
            <a:ext cx="8137442" cy="4869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079" tIns="46079" rIns="46079" bIns="46079" anchor="b">
            <a:spAutoFit/>
          </a:bodyPr>
          <a:lstStyle>
            <a:lvl1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 sz="2800">
                <a:solidFill>
                  <a:srgbClr val="FFFF00"/>
                </a:solidFill>
              </a:defRPr>
            </a:lvl1pPr>
          </a:lstStyle>
          <a:p>
            <a:pPr/>
            <a:r>
              <a:t>QoL – studie I-Wish</a:t>
            </a:r>
          </a:p>
        </p:txBody>
      </p:sp>
      <p:sp>
        <p:nvSpPr>
          <p:cNvPr id="209" name="Dotazníková studie (12/2017–5/2018)…"/>
          <p:cNvSpPr txBox="1"/>
          <p:nvPr/>
        </p:nvSpPr>
        <p:spPr>
          <a:xfrm>
            <a:off x="457200" y="1600200"/>
            <a:ext cx="8229600" cy="1998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Dotazníková studie (12/2017–5/2018)</a:t>
            </a: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1 507 pacientů (medián věku 47 let, 65 % ženy) a 472 lékařů</a:t>
            </a: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Satisfakce s léčbou hodnocena dle odpovědí na specifické otázky / prohlášení na škále 1–7 </a:t>
            </a:r>
          </a:p>
        </p:txBody>
      </p:sp>
      <p:sp>
        <p:nvSpPr>
          <p:cNvPr id="210" name="Ghanima et al. ASH 2020®"/>
          <p:cNvSpPr txBox="1"/>
          <p:nvPr/>
        </p:nvSpPr>
        <p:spPr>
          <a:xfrm>
            <a:off x="6920250" y="6407150"/>
            <a:ext cx="2131338" cy="266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>
                <a:solidFill>
                  <a:srgbClr val="FFFFFF"/>
                </a:solidFill>
              </a:defRPr>
            </a:pPr>
            <a:r>
              <a:t>Ghanima et al. ASH 2020</a:t>
            </a:r>
            <a:r>
              <a:rPr baseline="30000"/>
              <a:t>®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Pozitivní vyjádření k terapeutickým modalitám"/>
          <p:cNvSpPr txBox="1"/>
          <p:nvPr/>
        </p:nvSpPr>
        <p:spPr>
          <a:xfrm>
            <a:off x="503279" y="892610"/>
            <a:ext cx="8056479" cy="4869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079" tIns="46079" rIns="46079" bIns="46079" anchor="b">
            <a:spAutoFit/>
          </a:bodyPr>
          <a:lstStyle>
            <a:lvl1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 sz="2800">
                <a:solidFill>
                  <a:srgbClr val="FFFF00"/>
                </a:solidFill>
              </a:defRPr>
            </a:lvl1pPr>
          </a:lstStyle>
          <a:p>
            <a:pPr/>
            <a:r>
              <a:t>Pozitivní vyjádření k terapeutickým modalitám</a:t>
            </a:r>
          </a:p>
        </p:txBody>
      </p:sp>
      <p:sp>
        <p:nvSpPr>
          <p:cNvPr id="213" name="Efektivita léčby symptomů"/>
          <p:cNvSpPr txBox="1"/>
          <p:nvPr/>
        </p:nvSpPr>
        <p:spPr>
          <a:xfrm>
            <a:off x="4700587" y="5264150"/>
            <a:ext cx="1455738" cy="483961"/>
          </a:xfrm>
          <a:prstGeom prst="rect">
            <a:avLst/>
          </a:prstGeom>
          <a:ln w="9360" cap="sq">
            <a:solidFill>
              <a:srgbClr val="FFFF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Efektivita léčby symptomů</a:t>
            </a:r>
          </a:p>
        </p:txBody>
      </p:sp>
      <p:sp>
        <p:nvSpPr>
          <p:cNvPr id="214" name="Efektivita prevence krvácení"/>
          <p:cNvSpPr txBox="1"/>
          <p:nvPr/>
        </p:nvSpPr>
        <p:spPr>
          <a:xfrm>
            <a:off x="6300787" y="5264150"/>
            <a:ext cx="1455738" cy="674461"/>
          </a:xfrm>
          <a:prstGeom prst="rect">
            <a:avLst/>
          </a:prstGeom>
          <a:ln w="9360" cap="sq">
            <a:solidFill>
              <a:srgbClr val="FFFF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Efektivita prevence krvácení</a:t>
            </a:r>
          </a:p>
        </p:txBody>
      </p:sp>
      <p:sp>
        <p:nvSpPr>
          <p:cNvPr id="215" name="Celková spokojenost…"/>
          <p:cNvSpPr txBox="1"/>
          <p:nvPr/>
        </p:nvSpPr>
        <p:spPr>
          <a:xfrm>
            <a:off x="2987675" y="5264150"/>
            <a:ext cx="1455738" cy="674460"/>
          </a:xfrm>
          <a:prstGeom prst="rect">
            <a:avLst/>
          </a:prstGeom>
          <a:ln w="9360" cap="sq">
            <a:solidFill>
              <a:srgbClr val="FFFF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Celková spokojenost</a:t>
            </a:r>
          </a:p>
          <a:p>
            <a: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s léčbou</a:t>
            </a:r>
          </a:p>
        </p:txBody>
      </p:sp>
      <p:sp>
        <p:nvSpPr>
          <p:cNvPr id="216" name="Více energie"/>
          <p:cNvSpPr txBox="1"/>
          <p:nvPr/>
        </p:nvSpPr>
        <p:spPr>
          <a:xfrm>
            <a:off x="1330325" y="5264150"/>
            <a:ext cx="1457325" cy="674461"/>
          </a:xfrm>
          <a:prstGeom prst="rect">
            <a:avLst/>
          </a:prstGeom>
          <a:ln w="9360" cap="sq">
            <a:solidFill>
              <a:srgbClr val="FFFF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Více energie</a:t>
            </a:r>
          </a:p>
          <a:p>
            <a: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</a:p>
        </p:txBody>
      </p:sp>
      <p:sp>
        <p:nvSpPr>
          <p:cNvPr id="217" name="%"/>
          <p:cNvSpPr txBox="1"/>
          <p:nvPr/>
        </p:nvSpPr>
        <p:spPr>
          <a:xfrm>
            <a:off x="1237000" y="1833562"/>
            <a:ext cx="145375" cy="28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%</a:t>
            </a:r>
          </a:p>
        </p:txBody>
      </p:sp>
      <p:sp>
        <p:nvSpPr>
          <p:cNvPr id="218" name="Ghanima et al. ASH 2020®"/>
          <p:cNvSpPr txBox="1"/>
          <p:nvPr/>
        </p:nvSpPr>
        <p:spPr>
          <a:xfrm>
            <a:off x="7063125" y="6373812"/>
            <a:ext cx="2001163" cy="266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>
                <a:solidFill>
                  <a:srgbClr val="FFFFFF"/>
                </a:solidFill>
              </a:defRPr>
            </a:pPr>
            <a:r>
              <a:t>Ghanima et al. ASH 2020</a:t>
            </a:r>
            <a:r>
              <a:rPr baseline="30000"/>
              <a:t>®</a:t>
            </a:r>
          </a:p>
        </p:txBody>
      </p:sp>
      <p:pic>
        <p:nvPicPr>
          <p:cNvPr id="21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rcRect l="9327" t="0" r="0" b="16888"/>
          <a:stretch>
            <a:fillRect/>
          </a:stretch>
        </p:blipFill>
        <p:spPr>
          <a:xfrm>
            <a:off x="1144587" y="1871662"/>
            <a:ext cx="6775451" cy="318928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Negativní vyjádření k terapeutickým modalitám"/>
          <p:cNvSpPr txBox="1"/>
          <p:nvPr/>
        </p:nvSpPr>
        <p:spPr>
          <a:xfrm>
            <a:off x="503279" y="892610"/>
            <a:ext cx="8056479" cy="4869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079" tIns="46079" rIns="46079" bIns="46079" anchor="b">
            <a:spAutoFit/>
          </a:bodyPr>
          <a:lstStyle>
            <a:lvl1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 sz="2800">
                <a:solidFill>
                  <a:srgbClr val="FFFF00"/>
                </a:solidFill>
              </a:defRPr>
            </a:lvl1pPr>
          </a:lstStyle>
          <a:p>
            <a:pPr/>
            <a:r>
              <a:t>Negativní vyjádření k terapeutickým modalitám</a:t>
            </a:r>
          </a:p>
        </p:txBody>
      </p:sp>
      <p:pic>
        <p:nvPicPr>
          <p:cNvPr id="222" name="image.tif" descr="image.tif"/>
          <p:cNvPicPr>
            <a:picLocks noChangeAspect="1"/>
          </p:cNvPicPr>
          <p:nvPr/>
        </p:nvPicPr>
        <p:blipFill>
          <a:blip r:embed="rId2">
            <a:extLst/>
          </a:blip>
          <a:srcRect l="12896" t="0" r="3274" b="18930"/>
          <a:stretch>
            <a:fillRect/>
          </a:stretch>
        </p:blipFill>
        <p:spPr>
          <a:xfrm>
            <a:off x="1144587" y="1816100"/>
            <a:ext cx="6773864" cy="3225800"/>
          </a:xfrm>
          <a:prstGeom prst="rect">
            <a:avLst/>
          </a:prstGeom>
          <a:ln w="12700">
            <a:miter lim="400000"/>
          </a:ln>
        </p:spPr>
      </p:pic>
      <p:sp>
        <p:nvSpPr>
          <p:cNvPr id="223" name="Obávají se dlouhodobých NÚ"/>
          <p:cNvSpPr txBox="1"/>
          <p:nvPr/>
        </p:nvSpPr>
        <p:spPr>
          <a:xfrm>
            <a:off x="4700587" y="5264150"/>
            <a:ext cx="1455738" cy="483961"/>
          </a:xfrm>
          <a:prstGeom prst="rect">
            <a:avLst/>
          </a:prstGeom>
          <a:ln w="9360" cap="sq">
            <a:solidFill>
              <a:srgbClr val="FFFF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Obávají se dlouhodobých NÚ</a:t>
            </a:r>
          </a:p>
        </p:txBody>
      </p:sp>
      <p:sp>
        <p:nvSpPr>
          <p:cNvPr id="224" name="Nedoporučili by terapii dalším pacientům"/>
          <p:cNvSpPr txBox="1"/>
          <p:nvPr/>
        </p:nvSpPr>
        <p:spPr>
          <a:xfrm>
            <a:off x="6300787" y="5264150"/>
            <a:ext cx="1455738" cy="674460"/>
          </a:xfrm>
          <a:prstGeom prst="rect">
            <a:avLst/>
          </a:prstGeom>
          <a:ln w="9360" cap="sq">
            <a:solidFill>
              <a:srgbClr val="FFFF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Nedoporučili by terapii dalším pacientům</a:t>
            </a:r>
          </a:p>
        </p:txBody>
      </p:sp>
      <p:sp>
        <p:nvSpPr>
          <p:cNvPr id="225" name="Obávají se krátkodobých NÚ"/>
          <p:cNvSpPr txBox="1"/>
          <p:nvPr/>
        </p:nvSpPr>
        <p:spPr>
          <a:xfrm>
            <a:off x="2987675" y="5264150"/>
            <a:ext cx="1455738" cy="483961"/>
          </a:xfrm>
          <a:prstGeom prst="rect">
            <a:avLst/>
          </a:prstGeom>
          <a:ln w="9360" cap="sq">
            <a:solidFill>
              <a:srgbClr val="FFFF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Obávají se krátkodobých NÚ</a:t>
            </a:r>
          </a:p>
        </p:txBody>
      </p:sp>
      <p:sp>
        <p:nvSpPr>
          <p:cNvPr id="226" name="Nechtějí…"/>
          <p:cNvSpPr txBox="1"/>
          <p:nvPr/>
        </p:nvSpPr>
        <p:spPr>
          <a:xfrm>
            <a:off x="1330325" y="5264150"/>
            <a:ext cx="1457325" cy="674460"/>
          </a:xfrm>
          <a:prstGeom prst="rect">
            <a:avLst/>
          </a:prstGeom>
          <a:ln w="9360" cap="sq">
            <a:solidFill>
              <a:srgbClr val="FFFFFF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Nechtějí</a:t>
            </a:r>
          </a:p>
          <a:p>
            <a: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v budoucnu terapii užívat</a:t>
            </a:r>
          </a:p>
        </p:txBody>
      </p:sp>
      <p:sp>
        <p:nvSpPr>
          <p:cNvPr id="227" name="%"/>
          <p:cNvSpPr txBox="1"/>
          <p:nvPr/>
        </p:nvSpPr>
        <p:spPr>
          <a:xfrm>
            <a:off x="1237000" y="1833562"/>
            <a:ext cx="145375" cy="28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%</a:t>
            </a:r>
          </a:p>
        </p:txBody>
      </p:sp>
      <p:sp>
        <p:nvSpPr>
          <p:cNvPr id="228" name="Ghanima et al. ASH 2020®"/>
          <p:cNvSpPr txBox="1"/>
          <p:nvPr/>
        </p:nvSpPr>
        <p:spPr>
          <a:xfrm>
            <a:off x="7063125" y="6524625"/>
            <a:ext cx="1988463" cy="266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>
                <a:solidFill>
                  <a:srgbClr val="FFFFFF"/>
                </a:solidFill>
              </a:defRPr>
            </a:pPr>
            <a:r>
              <a:t>Ghanima et al. ASH 2020</a:t>
            </a:r>
            <a:r>
              <a:rPr baseline="30000"/>
              <a:t>®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Závěr"/>
          <p:cNvSpPr txBox="1"/>
          <p:nvPr/>
        </p:nvSpPr>
        <p:spPr>
          <a:xfrm>
            <a:off x="503279" y="825935"/>
            <a:ext cx="8137442" cy="4869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079" tIns="46079" rIns="46079" bIns="46079" anchor="b">
            <a:spAutoFit/>
          </a:bodyPr>
          <a:lstStyle>
            <a:lvl1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 sz="2800">
                <a:solidFill>
                  <a:srgbClr val="FFFF00"/>
                </a:solidFill>
              </a:defRPr>
            </a:lvl1pPr>
          </a:lstStyle>
          <a:p>
            <a:pPr/>
            <a:r>
              <a:t>Závěr</a:t>
            </a:r>
          </a:p>
        </p:txBody>
      </p:sp>
      <p:sp>
        <p:nvSpPr>
          <p:cNvPr id="231" name="U řady nových léků efekt u multirefrakterních pacientů (vč. TPO-RA)…"/>
          <p:cNvSpPr txBox="1"/>
          <p:nvPr/>
        </p:nvSpPr>
        <p:spPr>
          <a:xfrm>
            <a:off x="457200" y="1600200"/>
            <a:ext cx="8229600" cy="23538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U řady nových léků efekt u multirefrakterních pacientů (vč. TPO-RA)</a:t>
            </a: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V současnosti nové léky k dispozici v rámci klinických studií</a:t>
            </a: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Výsledky studie I-Wish podporují současný trend co nejkratšího použití kortikosteroidů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Děkuji za pozornost"/>
          <p:cNvSpPr txBox="1"/>
          <p:nvPr/>
        </p:nvSpPr>
        <p:spPr>
          <a:xfrm>
            <a:off x="363537" y="2468785"/>
            <a:ext cx="8132763" cy="3456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marL="336550" indent="-330200" algn="ctr">
              <a:spcBef>
                <a:spcPts val="600"/>
              </a:spcBef>
              <a:tabLst>
                <a:tab pos="342900" algn="l"/>
                <a:tab pos="787400" algn="l"/>
                <a:tab pos="1231900" algn="l"/>
                <a:tab pos="1689100" algn="l"/>
                <a:tab pos="2133600" algn="l"/>
                <a:tab pos="2578100" algn="l"/>
                <a:tab pos="3035300" algn="l"/>
                <a:tab pos="3479800" algn="l"/>
                <a:tab pos="3924300" algn="l"/>
                <a:tab pos="4381500" algn="l"/>
                <a:tab pos="4826000" algn="l"/>
                <a:tab pos="5283200" algn="l"/>
                <a:tab pos="5727700" algn="l"/>
                <a:tab pos="6172200" algn="l"/>
                <a:tab pos="6629400" algn="l"/>
                <a:tab pos="7073900" algn="l"/>
                <a:tab pos="7518400" algn="l"/>
                <a:tab pos="7975600" algn="l"/>
                <a:tab pos="8420100" algn="l"/>
                <a:tab pos="8877300" algn="l"/>
                <a:tab pos="9321800" algn="l"/>
              </a:tabLst>
              <a:defRPr b="0" sz="2400">
                <a:solidFill>
                  <a:srgbClr val="FFFFFF"/>
                </a:solidFill>
              </a:defRPr>
            </a:lvl1pPr>
          </a:lstStyle>
          <a:p>
            <a:pPr/>
            <a:r>
              <a:t>Děkuji za pozornost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Výsledky klinických studií s novými léky (rilzabrutinib, sutimlimab)…"/>
          <p:cNvSpPr txBox="1"/>
          <p:nvPr/>
        </p:nvSpPr>
        <p:spPr>
          <a:xfrm>
            <a:off x="457200" y="1600200"/>
            <a:ext cx="8229600" cy="2417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Výsledky klinických studií s novými léky (rilzabrutinib, sutimlimab)</a:t>
            </a: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Dlouhodobá data u fostamatinibu</a:t>
            </a: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Představení studie ADVANCE s efgartigimodem</a:t>
            </a: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QoL u pacientů s ITP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tudie s rilzabrutinibem"/>
          <p:cNvSpPr txBox="1"/>
          <p:nvPr/>
        </p:nvSpPr>
        <p:spPr>
          <a:xfrm>
            <a:off x="503279" y="825935"/>
            <a:ext cx="8137442" cy="4869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079" tIns="46079" rIns="46079" bIns="46079" anchor="b">
            <a:spAutoFit/>
          </a:bodyPr>
          <a:lstStyle>
            <a:lvl1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 sz="2800">
                <a:solidFill>
                  <a:srgbClr val="FFFF00"/>
                </a:solidFill>
              </a:defRPr>
            </a:lvl1pPr>
          </a:lstStyle>
          <a:p>
            <a:pPr/>
            <a:r>
              <a:t>Studie s rilzabrutinibem</a:t>
            </a:r>
          </a:p>
        </p:txBody>
      </p:sp>
      <p:sp>
        <p:nvSpPr>
          <p:cNvPr id="173" name="Rilzabrutinib = perorální inhibitor Brutonovy tyrosinkinázy…"/>
          <p:cNvSpPr txBox="1"/>
          <p:nvPr/>
        </p:nvSpPr>
        <p:spPr>
          <a:xfrm>
            <a:off x="457200" y="1600200"/>
            <a:ext cx="8229600" cy="4134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Rilzabrutinib = perorální inhibitor Brutonovy tyrosinkinázy</a:t>
            </a: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Pacienti s relabující/refrakterní ITP, primární i sekundární</a:t>
            </a: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Anamnesticky odpověď na alespoň jednu předchozí linii terapie</a:t>
            </a: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Vyčerpané schválené terapeutické možnosti</a:t>
            </a: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Vstupní počet trombocytů ≥ 2 x 10</a:t>
            </a:r>
            <a:r>
              <a:rPr baseline="33000"/>
              <a:t>9</a:t>
            </a:r>
            <a:r>
              <a:t>/l a &lt; 30 x 10</a:t>
            </a:r>
            <a:r>
              <a:rPr baseline="33000"/>
              <a:t>9</a:t>
            </a:r>
            <a:r>
              <a:t>/l </a:t>
            </a: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Povolená souběžná terapie kortikosteroidy a/nebo agonisty TPO-R ve stabilní dávce</a:t>
            </a:r>
          </a:p>
        </p:txBody>
      </p:sp>
      <p:sp>
        <p:nvSpPr>
          <p:cNvPr id="174" name="Kuter et al. ASH 2020®"/>
          <p:cNvSpPr txBox="1"/>
          <p:nvPr/>
        </p:nvSpPr>
        <p:spPr>
          <a:xfrm>
            <a:off x="7298075" y="6551612"/>
            <a:ext cx="1802725" cy="266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>
              <a:spcBef>
                <a:spcPts val="3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>
                <a:solidFill>
                  <a:srgbClr val="FFFFFF"/>
                </a:solidFill>
              </a:defRPr>
            </a:pPr>
            <a:r>
              <a:t>Kuter et al. ASH 2020</a:t>
            </a:r>
            <a:r>
              <a:rPr baseline="30000"/>
              <a:t>®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Design studie"/>
          <p:cNvSpPr txBox="1"/>
          <p:nvPr/>
        </p:nvSpPr>
        <p:spPr>
          <a:xfrm>
            <a:off x="503279" y="825935"/>
            <a:ext cx="8137442" cy="4869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079" tIns="46079" rIns="46079" bIns="46079" anchor="b">
            <a:spAutoFit/>
          </a:bodyPr>
          <a:lstStyle>
            <a:lvl1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 sz="2800">
                <a:solidFill>
                  <a:srgbClr val="FFFF00"/>
                </a:solidFill>
              </a:defRPr>
            </a:lvl1pPr>
          </a:lstStyle>
          <a:p>
            <a:pPr/>
            <a:r>
              <a:t>Design studie</a:t>
            </a:r>
          </a:p>
        </p:txBody>
      </p:sp>
      <p:sp>
        <p:nvSpPr>
          <p:cNvPr id="177" name="Fáze I/II: eskalace dávky (24 týdnů), n = 53…"/>
          <p:cNvSpPr txBox="1"/>
          <p:nvPr/>
        </p:nvSpPr>
        <p:spPr>
          <a:xfrm>
            <a:off x="457200" y="1600200"/>
            <a:ext cx="8229600" cy="490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00"/>
                </a:solidFill>
              </a:defRPr>
            </a:pPr>
            <a:r>
              <a:t>Fáze I/II: eskalace dávky </a:t>
            </a:r>
            <a:r>
              <a:rPr>
                <a:solidFill>
                  <a:srgbClr val="FFFFFF"/>
                </a:solidFill>
              </a:rPr>
              <a:t>(24 týdnů), n = 53</a:t>
            </a:r>
            <a:endParaRPr>
              <a:solidFill>
                <a:srgbClr val="FFFFFF"/>
              </a:solidFill>
            </a:endParaRP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200 a 400 mg 1x denně, 300 a 400 mg 2x denně </a:t>
            </a: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Primární endpoint: 2 a více následujících týdnů</a:t>
            </a: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    s trombocyty ≥ 50 x 10</a:t>
            </a:r>
            <a:r>
              <a:rPr baseline="30000"/>
              <a:t>9</a:t>
            </a:r>
            <a:r>
              <a:t>/l bez rescue medikace</a:t>
            </a: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 u="sng">
                <a:solidFill>
                  <a:srgbClr val="FFFFFF"/>
                </a:solidFill>
              </a:defRPr>
            </a:pPr>
            <a:r>
              <a:t>Identifikována minimální efektivní dávka 400 mg 2x denně</a:t>
            </a:r>
            <a:r>
              <a:rPr u="none"/>
              <a:t> </a:t>
            </a: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Pokud trombocyty ≥ 50 x 10</a:t>
            </a:r>
            <a:r>
              <a:rPr baseline="33000"/>
              <a:t>9</a:t>
            </a:r>
            <a:r>
              <a:t>/l po ≥ 50 % z posledních 8 týdnů → </a:t>
            </a: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00"/>
                </a:solidFill>
              </a:defRPr>
            </a:pPr>
            <a:r>
              <a:t>Long-term extension (LTE) fáze</a:t>
            </a:r>
            <a:r>
              <a:rPr>
                <a:solidFill>
                  <a:srgbClr val="FFFFFF"/>
                </a:solidFill>
              </a:rPr>
              <a:t> (rilzabr. 400 mg 2x denně), n = 13</a:t>
            </a:r>
            <a:endParaRPr>
              <a:solidFill>
                <a:srgbClr val="FFFFFF"/>
              </a:solidFill>
            </a:endParaRP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Primární endpoint: bezpečnost</a:t>
            </a:r>
          </a:p>
        </p:txBody>
      </p:sp>
      <p:sp>
        <p:nvSpPr>
          <p:cNvPr id="178" name="Kuter et al. ASH 2020®"/>
          <p:cNvSpPr txBox="1"/>
          <p:nvPr/>
        </p:nvSpPr>
        <p:spPr>
          <a:xfrm>
            <a:off x="7298075" y="6551612"/>
            <a:ext cx="1802725" cy="266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>
              <a:spcBef>
                <a:spcPts val="3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>
                <a:solidFill>
                  <a:srgbClr val="FFFFFF"/>
                </a:solidFill>
              </a:defRPr>
            </a:pPr>
            <a:r>
              <a:t>Kuter et al. ASH 2020</a:t>
            </a:r>
            <a:r>
              <a:rPr baseline="30000"/>
              <a:t>®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Výsledky"/>
          <p:cNvSpPr txBox="1"/>
          <p:nvPr/>
        </p:nvSpPr>
        <p:spPr>
          <a:xfrm>
            <a:off x="503279" y="825935"/>
            <a:ext cx="8137442" cy="4869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079" tIns="46079" rIns="46079" bIns="46079" anchor="b">
            <a:spAutoFit/>
          </a:bodyPr>
          <a:lstStyle>
            <a:lvl1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 sz="2800">
                <a:solidFill>
                  <a:srgbClr val="FFFF00"/>
                </a:solidFill>
              </a:defRPr>
            </a:lvl1pPr>
          </a:lstStyle>
          <a:p>
            <a:pPr/>
            <a:r>
              <a:t>Výsledky</a:t>
            </a:r>
          </a:p>
        </p:txBody>
      </p:sp>
      <p:sp>
        <p:nvSpPr>
          <p:cNvPr id="181" name="Pacienti na dávce 400 mg 2x denně (n = 38)…"/>
          <p:cNvSpPr txBox="1"/>
          <p:nvPr/>
        </p:nvSpPr>
        <p:spPr>
          <a:xfrm>
            <a:off x="457200" y="1600200"/>
            <a:ext cx="8229600" cy="4195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61937" indent="-225425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417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358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00"/>
                </a:solidFill>
              </a:defRPr>
            </a:pPr>
          </a:p>
          <a:p>
            <a:pPr marL="298450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417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358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00"/>
                </a:solidFill>
              </a:defRPr>
            </a:pPr>
            <a:r>
              <a:t>Pacienti na dávce 400 mg 2x denně </a:t>
            </a:r>
            <a:r>
              <a:rPr>
                <a:solidFill>
                  <a:srgbClr val="FFFFFF"/>
                </a:solidFill>
              </a:rPr>
              <a:t>(n = 38)</a:t>
            </a:r>
            <a:endParaRPr>
              <a:solidFill>
                <a:srgbClr val="FFFFFF"/>
              </a:solidFill>
            </a:endParaRPr>
          </a:p>
          <a:p>
            <a:pPr marL="261937" indent="-225425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417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358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8450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417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358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Výrazně předléčená populace:</a:t>
            </a:r>
          </a:p>
          <a:p>
            <a:pPr marL="261937" indent="-225425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417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358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8450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417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358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Medián trvání ITP 6 let</a:t>
            </a:r>
          </a:p>
          <a:p>
            <a:pPr marL="261937" indent="-225425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417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358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8450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417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358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Medián předchozích linií terapie 6</a:t>
            </a:r>
          </a:p>
          <a:p>
            <a:pPr marL="261937" indent="-225425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417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358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8450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417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358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Po splenektomii 24 % </a:t>
            </a:r>
          </a:p>
          <a:p>
            <a:pPr marL="261937" indent="-225425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417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358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8450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417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358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LTE pacienti – kratší medián trvání ITP – 3,8 let</a:t>
            </a:r>
          </a:p>
        </p:txBody>
      </p:sp>
      <p:sp>
        <p:nvSpPr>
          <p:cNvPr id="182" name="Kuter et al. ASH 2020®"/>
          <p:cNvSpPr txBox="1"/>
          <p:nvPr/>
        </p:nvSpPr>
        <p:spPr>
          <a:xfrm>
            <a:off x="7298075" y="6551612"/>
            <a:ext cx="1802725" cy="266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>
              <a:spcBef>
                <a:spcPts val="3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>
                <a:solidFill>
                  <a:srgbClr val="FFFFFF"/>
                </a:solidFill>
              </a:defRPr>
            </a:pPr>
            <a:r>
              <a:t>Kuter et al. ASH 2020</a:t>
            </a:r>
            <a:r>
              <a:rPr baseline="30000"/>
              <a:t>®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Výsledky"/>
          <p:cNvSpPr txBox="1"/>
          <p:nvPr/>
        </p:nvSpPr>
        <p:spPr>
          <a:xfrm>
            <a:off x="503279" y="825935"/>
            <a:ext cx="8137442" cy="4869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079" tIns="46079" rIns="46079" bIns="46079" anchor="b">
            <a:spAutoFit/>
          </a:bodyPr>
          <a:lstStyle>
            <a:lvl1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 sz="2800">
                <a:solidFill>
                  <a:srgbClr val="FFFF00"/>
                </a:solidFill>
              </a:defRPr>
            </a:lvl1pPr>
          </a:lstStyle>
          <a:p>
            <a:pPr/>
            <a:r>
              <a:t>Výsledky</a:t>
            </a:r>
          </a:p>
        </p:txBody>
      </p:sp>
      <p:sp>
        <p:nvSpPr>
          <p:cNvPr id="185" name="42 % pacientů při terapii rilzabrutinibem 400 mg 2x denně (minimální účinná dávka) dosáhlo odpovědi…"/>
          <p:cNvSpPr txBox="1"/>
          <p:nvPr/>
        </p:nvSpPr>
        <p:spPr>
          <a:xfrm>
            <a:off x="457200" y="1600200"/>
            <a:ext cx="8229600" cy="47846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00"/>
                </a:solidFill>
              </a:defRPr>
            </a:pPr>
            <a:r>
              <a:t>42 % </a:t>
            </a:r>
            <a:r>
              <a:rPr>
                <a:solidFill>
                  <a:srgbClr val="FFFFFF"/>
                </a:solidFill>
              </a:rPr>
              <a:t>pacientů při terapii rilzabrutinibem 400 mg 2x denně (minimální účinná dávka) dosáhlo odpovědi </a:t>
            </a:r>
            <a:endParaRPr>
              <a:solidFill>
                <a:srgbClr val="FFFFFF"/>
              </a:solidFill>
            </a:endParaRP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Odpověď bez ohledu na předchozí splenektomii (33 %)</a:t>
            </a: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Odpověď bez ohledu na odpověď / bez odpovědi na předchozí terapii </a:t>
            </a: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Odpověď u 43 % pacientů, kteří neodpověděli na TPO-RA </a:t>
            </a: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00"/>
                </a:solidFill>
              </a:defRPr>
            </a:pPr>
            <a:r>
              <a:t>Trvalá odpověď u většiny pacientů s odpovědí </a:t>
            </a:r>
            <a:r>
              <a:rPr>
                <a:solidFill>
                  <a:srgbClr val="FFFFFF"/>
                </a:solidFill>
              </a:rPr>
              <a:t>(LTE fáze)</a:t>
            </a:r>
            <a:endParaRPr>
              <a:solidFill>
                <a:srgbClr val="FFFFFF"/>
              </a:solidFill>
            </a:endParaR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97 % týdnů s trombocyty ≥ 30 x 10</a:t>
            </a:r>
            <a:r>
              <a:rPr baseline="33000"/>
              <a:t>9</a:t>
            </a:r>
            <a:r>
              <a:t>/l</a:t>
            </a: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89 % týdnů s trombocyty ≥ 50 x 10</a:t>
            </a:r>
            <a:r>
              <a:rPr baseline="33000"/>
              <a:t>9</a:t>
            </a:r>
            <a:r>
              <a:t>/l</a:t>
            </a: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00"/>
                </a:solidFill>
              </a:defRPr>
            </a:pPr>
            <a:r>
              <a:t>Léčba byla dobře tolerována</a:t>
            </a:r>
            <a:r>
              <a:rPr>
                <a:solidFill>
                  <a:srgbClr val="FFFFFF"/>
                </a:solidFill>
              </a:rPr>
              <a:t>, AE pouze gr. 1 / 2 v souvislosti s terapií (a v LTE fázi celkem pouze 2) </a:t>
            </a:r>
          </a:p>
        </p:txBody>
      </p:sp>
      <p:sp>
        <p:nvSpPr>
          <p:cNvPr id="186" name="Kuter et al. ASH 2020®"/>
          <p:cNvSpPr txBox="1"/>
          <p:nvPr/>
        </p:nvSpPr>
        <p:spPr>
          <a:xfrm>
            <a:off x="7204412" y="6562725"/>
            <a:ext cx="1802726" cy="266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>
              <a:spcBef>
                <a:spcPts val="3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>
                <a:solidFill>
                  <a:srgbClr val="FFFFFF"/>
                </a:solidFill>
              </a:defRPr>
            </a:pPr>
            <a:r>
              <a:t>Kuter et al. ASH 2020</a:t>
            </a:r>
            <a:r>
              <a:rPr baseline="30000"/>
              <a:t>®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tudie se sutimlimabem"/>
          <p:cNvSpPr txBox="1"/>
          <p:nvPr/>
        </p:nvSpPr>
        <p:spPr>
          <a:xfrm>
            <a:off x="503279" y="825935"/>
            <a:ext cx="8137442" cy="4869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079" tIns="46079" rIns="46079" bIns="46079" anchor="b">
            <a:spAutoFit/>
          </a:bodyPr>
          <a:lstStyle>
            <a:lvl1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 sz="2800">
                <a:solidFill>
                  <a:srgbClr val="FFFF00"/>
                </a:solidFill>
              </a:defRPr>
            </a:lvl1pPr>
          </a:lstStyle>
          <a:p>
            <a:pPr/>
            <a:r>
              <a:t>Studie se sutimlimabem</a:t>
            </a:r>
          </a:p>
        </p:txBody>
      </p:sp>
      <p:sp>
        <p:nvSpPr>
          <p:cNvPr id="189" name="Sutimlimab = inhibice C1 klasické cesty komplementu…"/>
          <p:cNvSpPr txBox="1"/>
          <p:nvPr/>
        </p:nvSpPr>
        <p:spPr>
          <a:xfrm>
            <a:off x="457200" y="1600200"/>
            <a:ext cx="8229600" cy="3842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Sutimlimab = inhibice C1 klasické cesty komplementu</a:t>
            </a: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Pacienti s chronickou, multirefrakterní ITP / bez odpovědi ≥ 2 linie </a:t>
            </a: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Vstupní počet trombocytů ≤ 30 x 10</a:t>
            </a:r>
            <a:r>
              <a:rPr baseline="33000"/>
              <a:t>9</a:t>
            </a:r>
            <a:r>
              <a:t>/l </a:t>
            </a: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Povolena stabilní dávka konkomitantní terapie</a:t>
            </a: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Fáze A (nasycovací dávka následovaná </a:t>
            </a:r>
            <a:r>
              <a:rPr i="1"/>
              <a:t>i. v. </a:t>
            </a:r>
            <a:r>
              <a:t>infuzí 2x týdně), n = 12</a:t>
            </a: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Aktuálně pokračuje fáze B</a:t>
            </a:r>
          </a:p>
        </p:txBody>
      </p:sp>
      <p:sp>
        <p:nvSpPr>
          <p:cNvPr id="190" name="Broome et al. ASH 2020®"/>
          <p:cNvSpPr txBox="1"/>
          <p:nvPr/>
        </p:nvSpPr>
        <p:spPr>
          <a:xfrm>
            <a:off x="7171075" y="6551612"/>
            <a:ext cx="1929725" cy="266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>
              <a:spcBef>
                <a:spcPts val="3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>
                <a:solidFill>
                  <a:srgbClr val="FFFFFF"/>
                </a:solidFill>
              </a:defRPr>
            </a:pPr>
            <a:r>
              <a:t>Broome et al. ASH 2020</a:t>
            </a:r>
            <a:r>
              <a:rPr baseline="30000"/>
              <a:t>®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Výsledky"/>
          <p:cNvSpPr txBox="1"/>
          <p:nvPr/>
        </p:nvSpPr>
        <p:spPr>
          <a:xfrm>
            <a:off x="503279" y="825935"/>
            <a:ext cx="8137442" cy="4869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079" tIns="46079" rIns="46079" bIns="46079" anchor="b">
            <a:spAutoFit/>
          </a:bodyPr>
          <a:lstStyle>
            <a:lvl1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 sz="2800">
                <a:solidFill>
                  <a:srgbClr val="FFFF00"/>
                </a:solidFill>
              </a:defRPr>
            </a:lvl1pPr>
          </a:lstStyle>
          <a:p>
            <a:pPr/>
            <a:r>
              <a:t>Výsledky</a:t>
            </a:r>
          </a:p>
        </p:txBody>
      </p:sp>
      <p:sp>
        <p:nvSpPr>
          <p:cNvPr id="193" name="Multirefrakterní ITP…"/>
          <p:cNvSpPr txBox="1"/>
          <p:nvPr/>
        </p:nvSpPr>
        <p:spPr>
          <a:xfrm>
            <a:off x="457200" y="1600200"/>
            <a:ext cx="8229600" cy="49116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Multirefrakterní ITP</a:t>
            </a: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Medián předchozích linií terapie bez adekvátní odpovědi 6,5</a:t>
            </a: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33 % po splenektomii, 67 % po rituximabu a 75 % po TPO-RA</a:t>
            </a: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33,3 % pacientů dosáhlo stabilní odpovědi (trombocyty ≥ 50 x 10</a:t>
            </a:r>
            <a:r>
              <a:rPr baseline="33000"/>
              <a:t>9</a:t>
            </a:r>
            <a:r>
              <a:t>/l</a:t>
            </a: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    v ≥ 70 % vizit v týdnu 5–21)</a:t>
            </a: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00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00"/>
                </a:solidFill>
              </a:defRPr>
            </a:pPr>
            <a:r>
              <a:t>41,7 % pacientů dosáhlo trvalé odpovědi</a:t>
            </a:r>
            <a:r>
              <a:rPr>
                <a:solidFill>
                  <a:srgbClr val="FFFFFF"/>
                </a:solidFill>
              </a:rPr>
              <a:t> (trombocyty ≥ 50 x 10</a:t>
            </a:r>
            <a:r>
              <a:rPr baseline="33000">
                <a:solidFill>
                  <a:srgbClr val="FFFFFF"/>
                </a:solidFill>
              </a:rPr>
              <a:t>9</a:t>
            </a:r>
            <a:r>
              <a:rPr>
                <a:solidFill>
                  <a:srgbClr val="FFFFFF"/>
                </a:solidFill>
              </a:rPr>
              <a:t>/l</a:t>
            </a:r>
            <a:endParaRPr>
              <a:solidFill>
                <a:srgbClr val="FFFFFF"/>
              </a:solidFill>
            </a:endParaRP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    v ≥ 50% vizit v týdnu 5–21)</a:t>
            </a:r>
          </a:p>
          <a:p>
            <a:pPr marL="261937" indent="-227012" defTabSz="914400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 defTabSz="914400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00"/>
                </a:solidFill>
              </a:defRPr>
            </a:pPr>
            <a:r>
              <a:t>Všichni pacienti s trvalou odpovědí neměli odpověď na TPO-RA</a:t>
            </a:r>
          </a:p>
        </p:txBody>
      </p:sp>
      <p:sp>
        <p:nvSpPr>
          <p:cNvPr id="194" name="Broome et al. ASH 2020®"/>
          <p:cNvSpPr txBox="1"/>
          <p:nvPr/>
        </p:nvSpPr>
        <p:spPr>
          <a:xfrm>
            <a:off x="7171075" y="6551612"/>
            <a:ext cx="1929725" cy="266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>
              <a:spcBef>
                <a:spcPts val="3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>
                <a:solidFill>
                  <a:srgbClr val="FFFFFF"/>
                </a:solidFill>
              </a:defRPr>
            </a:pPr>
            <a:r>
              <a:t>Broome et al. ASH 2020</a:t>
            </a:r>
            <a:r>
              <a:rPr baseline="30000"/>
              <a:t>®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Dlouhodobá bezpečnost fostamatinibu"/>
          <p:cNvSpPr txBox="1"/>
          <p:nvPr/>
        </p:nvSpPr>
        <p:spPr>
          <a:xfrm>
            <a:off x="503279" y="822760"/>
            <a:ext cx="8137442" cy="4869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079" tIns="46079" rIns="46079" bIns="46079" anchor="b">
            <a:spAutoFit/>
          </a:bodyPr>
          <a:lstStyle>
            <a:lvl1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 sz="2800">
                <a:solidFill>
                  <a:srgbClr val="FFFF00"/>
                </a:solidFill>
              </a:defRPr>
            </a:lvl1pPr>
          </a:lstStyle>
          <a:p>
            <a:pPr/>
            <a:r>
              <a:t>Dlouhodobá bezpečnost fostamatinibu</a:t>
            </a:r>
          </a:p>
        </p:txBody>
      </p:sp>
      <p:sp>
        <p:nvSpPr>
          <p:cNvPr id="197" name="Fostamatinib = SYK (spleen tyrosine kinase) inhibitor…"/>
          <p:cNvSpPr txBox="1"/>
          <p:nvPr/>
        </p:nvSpPr>
        <p:spPr>
          <a:xfrm>
            <a:off x="457200" y="1600200"/>
            <a:ext cx="8229600" cy="5135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96862" indent="-261937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Fostamatinib = SYK (spleen tyrosine kinase) inhibitor</a:t>
            </a:r>
          </a:p>
          <a:p>
            <a:pPr marL="296862" indent="-261937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Inhibice signální cesty vedoucí k fagocytóze trombocytů makrofágy</a:t>
            </a:r>
          </a:p>
          <a:p>
            <a:pPr marL="296862" indent="-261937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00"/>
                </a:solidFill>
              </a:defRPr>
            </a:pPr>
          </a:p>
          <a:p>
            <a:pPr marL="296862" indent="-261937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Poolovaná data z ITP a RA studií, </a:t>
            </a:r>
            <a:r>
              <a:t>&gt;</a:t>
            </a:r>
            <a:r>
              <a:t> 3 500 pacientů</a:t>
            </a:r>
          </a:p>
          <a:p>
            <a:pPr marL="261937" indent="-227012">
              <a:spcBef>
                <a:spcPts val="500"/>
              </a:spcBef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    (146 ITP, 3 437 RA)</a:t>
            </a:r>
          </a:p>
          <a:p>
            <a:pPr marL="296862" indent="-261937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Žádné nové bezpečnostní signály, ani kumulativní toxicita s délkou podávání – až 62 měsíců (5,2 let) u ITP a 81 měsíců (6,8 let) u RA</a:t>
            </a:r>
          </a:p>
          <a:p>
            <a:pPr marL="296862" indent="-261937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58 pacientů s ITP fostamatinib ≥ 1 rok</a:t>
            </a:r>
          </a:p>
          <a:p>
            <a:pPr marL="296862" indent="-261937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</a:p>
          <a:p>
            <a:pPr marL="296862" indent="-261937">
              <a:spcBef>
                <a:spcPts val="500"/>
              </a:spcBef>
              <a:buClr>
                <a:srgbClr val="EBE114"/>
              </a:buClr>
              <a:buSzPct val="90000"/>
              <a:buChar char="●"/>
              <a:tabLst>
                <a:tab pos="292100" algn="l"/>
                <a:tab pos="736600" algn="l"/>
                <a:tab pos="1193800" algn="l"/>
                <a:tab pos="1638300" algn="l"/>
                <a:tab pos="2082800" algn="l"/>
                <a:tab pos="2540000" algn="l"/>
                <a:tab pos="2984500" algn="l"/>
                <a:tab pos="3429000" algn="l"/>
                <a:tab pos="3886200" algn="l"/>
                <a:tab pos="4330700" algn="l"/>
                <a:tab pos="4787900" algn="l"/>
                <a:tab pos="5232400" algn="l"/>
                <a:tab pos="5676900" algn="l"/>
                <a:tab pos="6134100" algn="l"/>
                <a:tab pos="6578600" algn="l"/>
                <a:tab pos="7023100" algn="l"/>
                <a:tab pos="7480300" algn="l"/>
                <a:tab pos="7924800" algn="l"/>
                <a:tab pos="8382000" algn="l"/>
                <a:tab pos="8826500" algn="l"/>
                <a:tab pos="9271000" algn="l"/>
              </a:tabLst>
              <a:defRPr b="0" sz="2000">
                <a:solidFill>
                  <a:srgbClr val="FFFFFF"/>
                </a:solidFill>
              </a:defRPr>
            </a:pPr>
            <a:r>
              <a:t>Výskyt nežádoucích účinků (průjem, hypertenze, elevace ALT, AST) klesal s délkou terapie</a:t>
            </a:r>
          </a:p>
        </p:txBody>
      </p:sp>
      <p:sp>
        <p:nvSpPr>
          <p:cNvPr id="198" name="Tong et al. ASH 2020®"/>
          <p:cNvSpPr txBox="1"/>
          <p:nvPr/>
        </p:nvSpPr>
        <p:spPr>
          <a:xfrm>
            <a:off x="7567950" y="6578600"/>
            <a:ext cx="1677313" cy="266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>
              <a:spcBef>
                <a:spcPts val="3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b="0">
                <a:solidFill>
                  <a:srgbClr val="FFFFFF"/>
                </a:solidFill>
              </a:defRPr>
            </a:pPr>
            <a:r>
              <a:t>Tong et al. ASH 2020</a:t>
            </a:r>
            <a:r>
              <a:rPr baseline="30000"/>
              <a:t>®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Motiv Office">
  <a:themeElements>
    <a:clrScheme name="Motiv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Motiv Offic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Motiv Office">
  <a:themeElements>
    <a:clrScheme name="Motiv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Motiv Offic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