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5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6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7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8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9.xml" ContentType="application/vnd.openxmlformats-officedocument.theme+xml"/>
  <Override PartName="/ppt/tags/tag7.xml" ContentType="application/vnd.openxmlformats-officedocument.presentationml.tags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10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11.xml" ContentType="application/vnd.openxmlformats-officedocument.theme+xml"/>
  <Override PartName="/ppt/tags/tag11.xml" ContentType="application/vnd.openxmlformats-officedocument.presentationml.tags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12.xml" ContentType="application/vnd.openxmlformats-officedocument.theme+xml"/>
  <Override PartName="/ppt/tags/tag12.xml" ContentType="application/vnd.openxmlformats-officedocument.presentationml.tags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13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14.xml" ContentType="application/vnd.openxmlformats-officedocument.theme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theme/theme15.xml" ContentType="application/vnd.openxmlformats-officedocument.theme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theme/theme16.xml" ContentType="application/vnd.openxmlformats-officedocument.theme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17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theme/theme18.xml" ContentType="application/vnd.openxmlformats-officedocument.theme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19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theme/theme20.xml" ContentType="application/vnd.openxmlformats-officedocument.theme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21.xml" ContentType="application/vnd.openxmlformats-officedocument.theme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60" r:id="rId1"/>
    <p:sldMasterId id="2147483737" r:id="rId2"/>
    <p:sldMasterId id="2147483792" r:id="rId3"/>
    <p:sldMasterId id="2147483822" r:id="rId4"/>
    <p:sldMasterId id="2147483833" r:id="rId5"/>
    <p:sldMasterId id="2147483931" r:id="rId6"/>
    <p:sldMasterId id="2147483963" r:id="rId7"/>
    <p:sldMasterId id="2147483992" r:id="rId8"/>
    <p:sldMasterId id="2147484024" r:id="rId9"/>
    <p:sldMasterId id="2147484085" r:id="rId10"/>
    <p:sldMasterId id="2147484097" r:id="rId11"/>
    <p:sldMasterId id="2147484127" r:id="rId12"/>
    <p:sldMasterId id="2147484252" r:id="rId13"/>
    <p:sldMasterId id="2147484294" r:id="rId14"/>
    <p:sldMasterId id="2147484316" r:id="rId15"/>
    <p:sldMasterId id="2147484390" r:id="rId16"/>
    <p:sldMasterId id="2147484404" r:id="rId17"/>
    <p:sldMasterId id="2147484424" r:id="rId18"/>
    <p:sldMasterId id="2147484465" r:id="rId19"/>
    <p:sldMasterId id="2147484490" r:id="rId20"/>
    <p:sldMasterId id="2147484512" r:id="rId21"/>
    <p:sldMasterId id="2147484534" r:id="rId22"/>
  </p:sldMasterIdLst>
  <p:notesMasterIdLst>
    <p:notesMasterId r:id="rId66"/>
  </p:notesMasterIdLst>
  <p:handoutMasterIdLst>
    <p:handoutMasterId r:id="rId67"/>
  </p:handoutMasterIdLst>
  <p:sldIdLst>
    <p:sldId id="3414" r:id="rId23"/>
    <p:sldId id="3416" r:id="rId24"/>
    <p:sldId id="3412" r:id="rId25"/>
    <p:sldId id="3235" r:id="rId26"/>
    <p:sldId id="3229" r:id="rId27"/>
    <p:sldId id="3244" r:id="rId28"/>
    <p:sldId id="3225" r:id="rId29"/>
    <p:sldId id="3415" r:id="rId30"/>
    <p:sldId id="3240" r:id="rId31"/>
    <p:sldId id="3242" r:id="rId32"/>
    <p:sldId id="382" r:id="rId33"/>
    <p:sldId id="306" r:id="rId34"/>
    <p:sldId id="3383" r:id="rId35"/>
    <p:sldId id="383" r:id="rId36"/>
    <p:sldId id="3254" r:id="rId37"/>
    <p:sldId id="3174" r:id="rId38"/>
    <p:sldId id="3376" r:id="rId39"/>
    <p:sldId id="3375" r:id="rId40"/>
    <p:sldId id="3378" r:id="rId41"/>
    <p:sldId id="3176" r:id="rId42"/>
    <p:sldId id="3369" r:id="rId43"/>
    <p:sldId id="3385" r:id="rId44"/>
    <p:sldId id="3379" r:id="rId45"/>
    <p:sldId id="3351" r:id="rId46"/>
    <p:sldId id="461" r:id="rId47"/>
    <p:sldId id="3361" r:id="rId48"/>
    <p:sldId id="3387" r:id="rId49"/>
    <p:sldId id="3386" r:id="rId50"/>
    <p:sldId id="3410" r:id="rId51"/>
    <p:sldId id="3388" r:id="rId52"/>
    <p:sldId id="3389" r:id="rId53"/>
    <p:sldId id="3391" r:id="rId54"/>
    <p:sldId id="3392" r:id="rId55"/>
    <p:sldId id="3186" r:id="rId56"/>
    <p:sldId id="3394" r:id="rId57"/>
    <p:sldId id="3395" r:id="rId58"/>
    <p:sldId id="3188" r:id="rId59"/>
    <p:sldId id="288" r:id="rId60"/>
    <p:sldId id="286" r:id="rId61"/>
    <p:sldId id="376" r:id="rId62"/>
    <p:sldId id="3401" r:id="rId63"/>
    <p:sldId id="287" r:id="rId64"/>
    <p:sldId id="3411" r:id="rId65"/>
  </p:sldIdLst>
  <p:sldSz cx="9144000" cy="5143500" type="screen16x9"/>
  <p:notesSz cx="6985000" cy="9283700"/>
  <p:custDataLst>
    <p:tags r:id="rId68"/>
  </p:custDataLst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1121" userDrawn="1">
          <p15:clr>
            <a:srgbClr val="A4A3A4"/>
          </p15:clr>
        </p15:guide>
        <p15:guide id="5" pos="476" userDrawn="1">
          <p15:clr>
            <a:srgbClr val="A4A3A4"/>
          </p15:clr>
        </p15:guide>
        <p15:guide id="6" orient="horz" pos="282" userDrawn="1">
          <p15:clr>
            <a:srgbClr val="A4A3A4"/>
          </p15:clr>
        </p15:guide>
        <p15:guide id="7" orient="horz" pos="31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ndberg, Greg GZ/US/EXT" initials="GL" lastIdx="2" clrIdx="0"/>
  <p:cmAuthor id="1" name="Lopez, Lisa GZ/US" initials="LLG" lastIdx="13" clrIdx="1"/>
  <p:cmAuthor id="2" name="Lawler, Lisa B. GZ/US" initials="LL" lastIdx="2" clrIdx="2"/>
  <p:cmAuthor id="3" name="Sasane, Medha" initials="MS" lastIdx="2" clrIdx="3"/>
  <p:cmAuthor id="4" name="Claire Gilmore" initials="CG" lastIdx="7" clrIdx="4">
    <p:extLst>
      <p:ext uri="{19B8F6BF-5375-455C-9EA6-DF929625EA0E}">
        <p15:presenceInfo xmlns:p15="http://schemas.microsoft.com/office/powerpoint/2012/main" userId="cb217f61599f7b2f" providerId="Windows Live"/>
      </p:ext>
    </p:extLst>
  </p:cmAuthor>
  <p:cmAuthor id="5" name="Boketta, Blanka /CZ" initials="BB/" lastIdx="0" clrIdx="5">
    <p:extLst>
      <p:ext uri="{19B8F6BF-5375-455C-9EA6-DF929625EA0E}">
        <p15:presenceInfo xmlns:p15="http://schemas.microsoft.com/office/powerpoint/2012/main" userId="S::Blanka.Boketta@sanofi.com::1a4db265-217c-4d5f-9c68-9db8f13482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99"/>
    <a:srgbClr val="0070B0"/>
    <a:srgbClr val="00B0F0"/>
    <a:srgbClr val="FBBA00"/>
    <a:srgbClr val="01FF74"/>
    <a:srgbClr val="898655"/>
    <a:srgbClr val="3F90D0"/>
    <a:srgbClr val="BE006B"/>
    <a:srgbClr val="D16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46" autoAdjust="0"/>
    <p:restoredTop sz="95232" autoAdjust="0"/>
  </p:normalViewPr>
  <p:slideViewPr>
    <p:cSldViewPr snapToGrid="0" snapToObjects="1">
      <p:cViewPr varScale="1">
        <p:scale>
          <a:sx n="109" d="100"/>
          <a:sy n="109" d="100"/>
        </p:scale>
        <p:origin x="466" y="72"/>
      </p:cViewPr>
      <p:guideLst>
        <p:guide orient="horz" pos="1121"/>
        <p:guide pos="476"/>
        <p:guide orient="horz" pos="282"/>
        <p:guide orient="horz" pos="31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3163" y="77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4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63" Type="http://schemas.openxmlformats.org/officeDocument/2006/relationships/slide" Target="slides/slide41.xml"/><Relationship Id="rId6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slide" Target="slides/slide31.xml"/><Relationship Id="rId58" Type="http://schemas.openxmlformats.org/officeDocument/2006/relationships/slide" Target="slides/slide36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9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slide" Target="slides/slide34.xml"/><Relationship Id="rId64" Type="http://schemas.openxmlformats.org/officeDocument/2006/relationships/slide" Target="slides/slide42.xml"/><Relationship Id="rId69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slide" Target="slides/slide37.xml"/><Relationship Id="rId67" Type="http://schemas.openxmlformats.org/officeDocument/2006/relationships/handoutMaster" Target="handoutMasters/handoutMaster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62" Type="http://schemas.openxmlformats.org/officeDocument/2006/relationships/slide" Target="slides/slide4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slide" Target="slides/slide3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60" Type="http://schemas.openxmlformats.org/officeDocument/2006/relationships/slide" Target="slides/slide38.xml"/><Relationship Id="rId65" Type="http://schemas.openxmlformats.org/officeDocument/2006/relationships/slide" Target="slides/slide43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7.xml"/><Relationship Id="rId34" Type="http://schemas.openxmlformats.org/officeDocument/2006/relationships/slide" Target="slides/slide12.xml"/><Relationship Id="rId50" Type="http://schemas.openxmlformats.org/officeDocument/2006/relationships/slide" Target="slides/slide28.xml"/><Relationship Id="rId55" Type="http://schemas.openxmlformats.org/officeDocument/2006/relationships/slide" Target="slides/slide33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A9CE35-BD27-4EAA-801A-0EFDA6E56EB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6488DD-6781-43DF-B192-45646B7C30DD}">
      <dgm:prSet phldrT="[Text]" custT="1"/>
      <dgm:spPr>
        <a:solidFill>
          <a:srgbClr val="0070B0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Locally Advanced </a:t>
          </a:r>
          <a:r>
            <a:rPr lang="en-US" sz="1800" b="1" dirty="0"/>
            <a:t>CSCC, Not Candidate for Surgery</a:t>
          </a:r>
        </a:p>
      </dgm:t>
    </dgm:pt>
    <dgm:pt modelId="{473981FE-A5B5-402A-8B6E-CF08B1E19D89}" type="parTrans" cxnId="{BF170111-251A-4628-A3BA-2C0FA3C76696}">
      <dgm:prSet/>
      <dgm:spPr/>
      <dgm:t>
        <a:bodyPr/>
        <a:lstStyle/>
        <a:p>
          <a:endParaRPr lang="en-US"/>
        </a:p>
      </dgm:t>
    </dgm:pt>
    <dgm:pt modelId="{89EC75FC-9014-455E-9FDE-BF3CC6515D0F}" type="sibTrans" cxnId="{BF170111-251A-4628-A3BA-2C0FA3C76696}">
      <dgm:prSet/>
      <dgm:spPr/>
      <dgm:t>
        <a:bodyPr/>
        <a:lstStyle/>
        <a:p>
          <a:endParaRPr lang="en-US"/>
        </a:p>
      </dgm:t>
    </dgm:pt>
    <dgm:pt modelId="{D9379795-3FB0-467A-BF9B-8CBA72CD2B04}">
      <dgm:prSet phldrT="[Text]" custT="1"/>
      <dgm:spPr>
        <a:solidFill>
          <a:srgbClr val="00B0F0">
            <a:alpha val="90000"/>
          </a:srgbClr>
        </a:solidFill>
        <a:ln>
          <a:solidFill>
            <a:schemeClr val="accent1"/>
          </a:solidFill>
        </a:ln>
      </dgm:spPr>
      <dgm:t>
        <a:bodyPr lIns="182880"/>
        <a:lstStyle/>
        <a:p>
          <a:pPr algn="l">
            <a:buFont typeface="Arial" panose="020B0604020202020204" pitchFamily="34" charset="0"/>
            <a:buNone/>
          </a:pPr>
          <a:r>
            <a:rPr lang="cs-CZ" sz="1600" baseline="0" dirty="0">
              <a:solidFill>
                <a:srgbClr val="002060"/>
              </a:solidFill>
            </a:rPr>
            <a:t>Inoperabilní z důvodu invaze do okolních struktur anebo</a:t>
          </a:r>
          <a:r>
            <a:rPr lang="en-US" sz="1600" baseline="0" dirty="0">
              <a:solidFill>
                <a:srgbClr val="002060"/>
              </a:solidFill>
            </a:rPr>
            <a:t> </a:t>
          </a:r>
          <a:r>
            <a:rPr lang="cs-CZ" sz="1600" baseline="0" dirty="0">
              <a:solidFill>
                <a:srgbClr val="002060"/>
              </a:solidFill>
            </a:rPr>
            <a:t>při kontraindikaci operace</a:t>
          </a:r>
          <a:r>
            <a:rPr lang="en-US" sz="1600" baseline="30000" dirty="0">
              <a:solidFill>
                <a:srgbClr val="002060"/>
              </a:solidFill>
            </a:rPr>
            <a:t>1</a:t>
          </a:r>
          <a:endParaRPr lang="en-US" sz="1600" dirty="0">
            <a:solidFill>
              <a:srgbClr val="002060"/>
            </a:solidFill>
          </a:endParaRPr>
        </a:p>
      </dgm:t>
    </dgm:pt>
    <dgm:pt modelId="{8AD3D9C7-596E-4144-8D96-76E2C27BCDE7}" type="parTrans" cxnId="{81C3DC8D-3155-4024-93DC-28FC65A20C5D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A27B0983-48D2-4163-A4F3-D7C0E48ACFD9}" type="sibTrans" cxnId="{81C3DC8D-3155-4024-93DC-28FC65A20C5D}">
      <dgm:prSet/>
      <dgm:spPr/>
      <dgm:t>
        <a:bodyPr/>
        <a:lstStyle/>
        <a:p>
          <a:endParaRPr lang="en-US"/>
        </a:p>
      </dgm:t>
    </dgm:pt>
    <dgm:pt modelId="{08FAD734-2744-4B97-91A0-AD32EA6591C5}" type="pres">
      <dgm:prSet presAssocID="{1CA9CE35-BD27-4EAA-801A-0EFDA6E56EB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E42C25F-7777-494F-8819-DF52D7D59879}" type="pres">
      <dgm:prSet presAssocID="{396488DD-6781-43DF-B192-45646B7C30DD}" presName="root" presStyleCnt="0"/>
      <dgm:spPr/>
    </dgm:pt>
    <dgm:pt modelId="{8D2B1131-71CB-45BC-B197-0D0FA2D8ECC0}" type="pres">
      <dgm:prSet presAssocID="{396488DD-6781-43DF-B192-45646B7C30DD}" presName="rootComposite" presStyleCnt="0"/>
      <dgm:spPr/>
    </dgm:pt>
    <dgm:pt modelId="{EF49FC88-9CF8-475A-9CE0-D1F60E355113}" type="pres">
      <dgm:prSet presAssocID="{396488DD-6781-43DF-B192-45646B7C30DD}" presName="rootText" presStyleLbl="node1" presStyleIdx="0" presStyleCnt="1" custScaleX="211295" custScaleY="84523" custLinFactNeighborX="0"/>
      <dgm:spPr/>
    </dgm:pt>
    <dgm:pt modelId="{66513379-30CE-4A9E-9210-4358E28BC466}" type="pres">
      <dgm:prSet presAssocID="{396488DD-6781-43DF-B192-45646B7C30DD}" presName="rootConnector" presStyleLbl="node1" presStyleIdx="0" presStyleCnt="1"/>
      <dgm:spPr/>
    </dgm:pt>
    <dgm:pt modelId="{DBDC504A-2DB1-449C-B0FB-6136A98F33E3}" type="pres">
      <dgm:prSet presAssocID="{396488DD-6781-43DF-B192-45646B7C30DD}" presName="childShape" presStyleCnt="0"/>
      <dgm:spPr/>
    </dgm:pt>
    <dgm:pt modelId="{65805B2E-E151-496F-AF81-6F540C0F6A73}" type="pres">
      <dgm:prSet presAssocID="{8AD3D9C7-596E-4144-8D96-76E2C27BCDE7}" presName="Name13" presStyleLbl="parChTrans1D2" presStyleIdx="0" presStyleCnt="1"/>
      <dgm:spPr/>
    </dgm:pt>
    <dgm:pt modelId="{54DA03C9-7F7A-4657-8BF4-102F73E20B4C}" type="pres">
      <dgm:prSet presAssocID="{D9379795-3FB0-467A-BF9B-8CBA72CD2B04}" presName="childText" presStyleLbl="bgAcc1" presStyleIdx="0" presStyleCnt="1" custScaleX="249287" custScaleY="261841" custLinFactNeighborX="-8371">
        <dgm:presLayoutVars>
          <dgm:bulletEnabled val="1"/>
        </dgm:presLayoutVars>
      </dgm:prSet>
      <dgm:spPr/>
    </dgm:pt>
  </dgm:ptLst>
  <dgm:cxnLst>
    <dgm:cxn modelId="{672BB100-1DEC-4231-B1D4-D9335F734F87}" type="presOf" srcId="{D9379795-3FB0-467A-BF9B-8CBA72CD2B04}" destId="{54DA03C9-7F7A-4657-8BF4-102F73E20B4C}" srcOrd="0" destOrd="0" presId="urn:microsoft.com/office/officeart/2005/8/layout/hierarchy3"/>
    <dgm:cxn modelId="{BF170111-251A-4628-A3BA-2C0FA3C76696}" srcId="{1CA9CE35-BD27-4EAA-801A-0EFDA6E56EB2}" destId="{396488DD-6781-43DF-B192-45646B7C30DD}" srcOrd="0" destOrd="0" parTransId="{473981FE-A5B5-402A-8B6E-CF08B1E19D89}" sibTransId="{89EC75FC-9014-455E-9FDE-BF3CC6515D0F}"/>
    <dgm:cxn modelId="{1B67D770-2FB6-427B-A0B9-4569C5DC1BC9}" type="presOf" srcId="{396488DD-6781-43DF-B192-45646B7C30DD}" destId="{EF49FC88-9CF8-475A-9CE0-D1F60E355113}" srcOrd="0" destOrd="0" presId="urn:microsoft.com/office/officeart/2005/8/layout/hierarchy3"/>
    <dgm:cxn modelId="{C4CB1489-E8A8-4DEA-95AC-DC3CDB27647D}" type="presOf" srcId="{396488DD-6781-43DF-B192-45646B7C30DD}" destId="{66513379-30CE-4A9E-9210-4358E28BC466}" srcOrd="1" destOrd="0" presId="urn:microsoft.com/office/officeart/2005/8/layout/hierarchy3"/>
    <dgm:cxn modelId="{81C3DC8D-3155-4024-93DC-28FC65A20C5D}" srcId="{396488DD-6781-43DF-B192-45646B7C30DD}" destId="{D9379795-3FB0-467A-BF9B-8CBA72CD2B04}" srcOrd="0" destOrd="0" parTransId="{8AD3D9C7-596E-4144-8D96-76E2C27BCDE7}" sibTransId="{A27B0983-48D2-4163-A4F3-D7C0E48ACFD9}"/>
    <dgm:cxn modelId="{0D8FC8EB-18AA-4F54-B284-4F4C6B062DCD}" type="presOf" srcId="{8AD3D9C7-596E-4144-8D96-76E2C27BCDE7}" destId="{65805B2E-E151-496F-AF81-6F540C0F6A73}" srcOrd="0" destOrd="0" presId="urn:microsoft.com/office/officeart/2005/8/layout/hierarchy3"/>
    <dgm:cxn modelId="{07CE41F0-4820-4E4F-A726-A31293754F76}" type="presOf" srcId="{1CA9CE35-BD27-4EAA-801A-0EFDA6E56EB2}" destId="{08FAD734-2744-4B97-91A0-AD32EA6591C5}" srcOrd="0" destOrd="0" presId="urn:microsoft.com/office/officeart/2005/8/layout/hierarchy3"/>
    <dgm:cxn modelId="{1F364035-0392-43ED-A29A-AB44EB42A2E5}" type="presParOf" srcId="{08FAD734-2744-4B97-91A0-AD32EA6591C5}" destId="{EE42C25F-7777-494F-8819-DF52D7D59879}" srcOrd="0" destOrd="0" presId="urn:microsoft.com/office/officeart/2005/8/layout/hierarchy3"/>
    <dgm:cxn modelId="{B4594E29-3560-487D-A037-902330E3E497}" type="presParOf" srcId="{EE42C25F-7777-494F-8819-DF52D7D59879}" destId="{8D2B1131-71CB-45BC-B197-0D0FA2D8ECC0}" srcOrd="0" destOrd="0" presId="urn:microsoft.com/office/officeart/2005/8/layout/hierarchy3"/>
    <dgm:cxn modelId="{9707FF1B-EEEE-439A-A227-EC19571CFEB1}" type="presParOf" srcId="{8D2B1131-71CB-45BC-B197-0D0FA2D8ECC0}" destId="{EF49FC88-9CF8-475A-9CE0-D1F60E355113}" srcOrd="0" destOrd="0" presId="urn:microsoft.com/office/officeart/2005/8/layout/hierarchy3"/>
    <dgm:cxn modelId="{FA722855-F3CB-4B85-956D-F01D7077EA19}" type="presParOf" srcId="{8D2B1131-71CB-45BC-B197-0D0FA2D8ECC0}" destId="{66513379-30CE-4A9E-9210-4358E28BC466}" srcOrd="1" destOrd="0" presId="urn:microsoft.com/office/officeart/2005/8/layout/hierarchy3"/>
    <dgm:cxn modelId="{DEB2EA56-0EF4-4EC4-A6CD-6DFF86216579}" type="presParOf" srcId="{EE42C25F-7777-494F-8819-DF52D7D59879}" destId="{DBDC504A-2DB1-449C-B0FB-6136A98F33E3}" srcOrd="1" destOrd="0" presId="urn:microsoft.com/office/officeart/2005/8/layout/hierarchy3"/>
    <dgm:cxn modelId="{208FCBE9-624B-4406-BE0A-2E7394D9D7A9}" type="presParOf" srcId="{DBDC504A-2DB1-449C-B0FB-6136A98F33E3}" destId="{65805B2E-E151-496F-AF81-6F540C0F6A73}" srcOrd="0" destOrd="0" presId="urn:microsoft.com/office/officeart/2005/8/layout/hierarchy3"/>
    <dgm:cxn modelId="{387819D1-8062-4B6E-9E5F-0AA7D176B83A}" type="presParOf" srcId="{DBDC504A-2DB1-449C-B0FB-6136A98F33E3}" destId="{54DA03C9-7F7A-4657-8BF4-102F73E20B4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A9CE35-BD27-4EAA-801A-0EFDA6E56EB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6488DD-6781-43DF-B192-45646B7C30DD}">
      <dgm:prSet phldrT="[Text]" custT="1"/>
      <dgm:spPr>
        <a:solidFill>
          <a:srgbClr val="0070B0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000" b="1" dirty="0"/>
            <a:t>Metastatic CSCC</a:t>
          </a:r>
        </a:p>
      </dgm:t>
    </dgm:pt>
    <dgm:pt modelId="{473981FE-A5B5-402A-8B6E-CF08B1E19D89}" type="parTrans" cxnId="{BF170111-251A-4628-A3BA-2C0FA3C76696}">
      <dgm:prSet/>
      <dgm:spPr/>
      <dgm:t>
        <a:bodyPr/>
        <a:lstStyle/>
        <a:p>
          <a:endParaRPr lang="en-US"/>
        </a:p>
      </dgm:t>
    </dgm:pt>
    <dgm:pt modelId="{89EC75FC-9014-455E-9FDE-BF3CC6515D0F}" type="sibTrans" cxnId="{BF170111-251A-4628-A3BA-2C0FA3C76696}">
      <dgm:prSet/>
      <dgm:spPr/>
      <dgm:t>
        <a:bodyPr/>
        <a:lstStyle/>
        <a:p>
          <a:endParaRPr lang="en-US"/>
        </a:p>
      </dgm:t>
    </dgm:pt>
    <dgm:pt modelId="{D9379795-3FB0-467A-BF9B-8CBA72CD2B04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cs-CZ" sz="1600" dirty="0">
              <a:solidFill>
                <a:srgbClr val="002060"/>
              </a:solidFill>
            </a:rPr>
            <a:t>Uzliny nebo vzdálené metastázy</a:t>
          </a:r>
          <a:r>
            <a:rPr lang="en-US" sz="1600" baseline="30000" dirty="0">
              <a:solidFill>
                <a:srgbClr val="002060"/>
              </a:solidFill>
            </a:rPr>
            <a:t>1</a:t>
          </a:r>
          <a:endParaRPr lang="en-US" sz="1600" dirty="0">
            <a:solidFill>
              <a:srgbClr val="002060"/>
            </a:solidFill>
          </a:endParaRPr>
        </a:p>
      </dgm:t>
    </dgm:pt>
    <dgm:pt modelId="{8AD3D9C7-596E-4144-8D96-76E2C27BCDE7}" type="parTrans" cxnId="{81C3DC8D-3155-4024-93DC-28FC65A20C5D}">
      <dgm:prSet/>
      <dgm:spPr>
        <a:ln w="28575">
          <a:solidFill>
            <a:schemeClr val="accent1"/>
          </a:solidFill>
          <a:miter lim="800000"/>
        </a:ln>
      </dgm:spPr>
      <dgm:t>
        <a:bodyPr/>
        <a:lstStyle/>
        <a:p>
          <a:endParaRPr lang="en-US"/>
        </a:p>
      </dgm:t>
    </dgm:pt>
    <dgm:pt modelId="{A27B0983-48D2-4163-A4F3-D7C0E48ACFD9}" type="sibTrans" cxnId="{81C3DC8D-3155-4024-93DC-28FC65A20C5D}">
      <dgm:prSet/>
      <dgm:spPr/>
      <dgm:t>
        <a:bodyPr/>
        <a:lstStyle/>
        <a:p>
          <a:endParaRPr lang="en-US"/>
        </a:p>
      </dgm:t>
    </dgm:pt>
    <dgm:pt modelId="{08FAD734-2744-4B97-91A0-AD32EA6591C5}" type="pres">
      <dgm:prSet presAssocID="{1CA9CE35-BD27-4EAA-801A-0EFDA6E56EB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E42C25F-7777-494F-8819-DF52D7D59879}" type="pres">
      <dgm:prSet presAssocID="{396488DD-6781-43DF-B192-45646B7C30DD}" presName="root" presStyleCnt="0"/>
      <dgm:spPr/>
    </dgm:pt>
    <dgm:pt modelId="{8D2B1131-71CB-45BC-B197-0D0FA2D8ECC0}" type="pres">
      <dgm:prSet presAssocID="{396488DD-6781-43DF-B192-45646B7C30DD}" presName="rootComposite" presStyleCnt="0"/>
      <dgm:spPr/>
    </dgm:pt>
    <dgm:pt modelId="{EF49FC88-9CF8-475A-9CE0-D1F60E355113}" type="pres">
      <dgm:prSet presAssocID="{396488DD-6781-43DF-B192-45646B7C30DD}" presName="rootText" presStyleLbl="node1" presStyleIdx="0" presStyleCnt="1" custScaleY="29951" custLinFactNeighborX="3327" custLinFactNeighborY="6981"/>
      <dgm:spPr/>
    </dgm:pt>
    <dgm:pt modelId="{66513379-30CE-4A9E-9210-4358E28BC466}" type="pres">
      <dgm:prSet presAssocID="{396488DD-6781-43DF-B192-45646B7C30DD}" presName="rootConnector" presStyleLbl="node1" presStyleIdx="0" presStyleCnt="1"/>
      <dgm:spPr/>
    </dgm:pt>
    <dgm:pt modelId="{DBDC504A-2DB1-449C-B0FB-6136A98F33E3}" type="pres">
      <dgm:prSet presAssocID="{396488DD-6781-43DF-B192-45646B7C30DD}" presName="childShape" presStyleCnt="0"/>
      <dgm:spPr/>
    </dgm:pt>
    <dgm:pt modelId="{65805B2E-E151-496F-AF81-6F540C0F6A73}" type="pres">
      <dgm:prSet presAssocID="{8AD3D9C7-596E-4144-8D96-76E2C27BCDE7}" presName="Name13" presStyleLbl="parChTrans1D2" presStyleIdx="0" presStyleCnt="1"/>
      <dgm:spPr/>
    </dgm:pt>
    <dgm:pt modelId="{54DA03C9-7F7A-4657-8BF4-102F73E20B4C}" type="pres">
      <dgm:prSet presAssocID="{D9379795-3FB0-467A-BF9B-8CBA72CD2B04}" presName="childText" presStyleLbl="bgAcc1" presStyleIdx="0" presStyleCnt="1" custScaleX="118819" custScaleY="65021" custLinFactNeighborX="12726" custLinFactNeighborY="-2528">
        <dgm:presLayoutVars>
          <dgm:bulletEnabled val="1"/>
        </dgm:presLayoutVars>
      </dgm:prSet>
      <dgm:spPr/>
    </dgm:pt>
  </dgm:ptLst>
  <dgm:cxnLst>
    <dgm:cxn modelId="{672BB100-1DEC-4231-B1D4-D9335F734F87}" type="presOf" srcId="{D9379795-3FB0-467A-BF9B-8CBA72CD2B04}" destId="{54DA03C9-7F7A-4657-8BF4-102F73E20B4C}" srcOrd="0" destOrd="0" presId="urn:microsoft.com/office/officeart/2005/8/layout/hierarchy3"/>
    <dgm:cxn modelId="{BF170111-251A-4628-A3BA-2C0FA3C76696}" srcId="{1CA9CE35-BD27-4EAA-801A-0EFDA6E56EB2}" destId="{396488DD-6781-43DF-B192-45646B7C30DD}" srcOrd="0" destOrd="0" parTransId="{473981FE-A5B5-402A-8B6E-CF08B1E19D89}" sibTransId="{89EC75FC-9014-455E-9FDE-BF3CC6515D0F}"/>
    <dgm:cxn modelId="{1B67D770-2FB6-427B-A0B9-4569C5DC1BC9}" type="presOf" srcId="{396488DD-6781-43DF-B192-45646B7C30DD}" destId="{EF49FC88-9CF8-475A-9CE0-D1F60E355113}" srcOrd="0" destOrd="0" presId="urn:microsoft.com/office/officeart/2005/8/layout/hierarchy3"/>
    <dgm:cxn modelId="{C4CB1489-E8A8-4DEA-95AC-DC3CDB27647D}" type="presOf" srcId="{396488DD-6781-43DF-B192-45646B7C30DD}" destId="{66513379-30CE-4A9E-9210-4358E28BC466}" srcOrd="1" destOrd="0" presId="urn:microsoft.com/office/officeart/2005/8/layout/hierarchy3"/>
    <dgm:cxn modelId="{81C3DC8D-3155-4024-93DC-28FC65A20C5D}" srcId="{396488DD-6781-43DF-B192-45646B7C30DD}" destId="{D9379795-3FB0-467A-BF9B-8CBA72CD2B04}" srcOrd="0" destOrd="0" parTransId="{8AD3D9C7-596E-4144-8D96-76E2C27BCDE7}" sibTransId="{A27B0983-48D2-4163-A4F3-D7C0E48ACFD9}"/>
    <dgm:cxn modelId="{0D8FC8EB-18AA-4F54-B284-4F4C6B062DCD}" type="presOf" srcId="{8AD3D9C7-596E-4144-8D96-76E2C27BCDE7}" destId="{65805B2E-E151-496F-AF81-6F540C0F6A73}" srcOrd="0" destOrd="0" presId="urn:microsoft.com/office/officeart/2005/8/layout/hierarchy3"/>
    <dgm:cxn modelId="{07CE41F0-4820-4E4F-A726-A31293754F76}" type="presOf" srcId="{1CA9CE35-BD27-4EAA-801A-0EFDA6E56EB2}" destId="{08FAD734-2744-4B97-91A0-AD32EA6591C5}" srcOrd="0" destOrd="0" presId="urn:microsoft.com/office/officeart/2005/8/layout/hierarchy3"/>
    <dgm:cxn modelId="{1F364035-0392-43ED-A29A-AB44EB42A2E5}" type="presParOf" srcId="{08FAD734-2744-4B97-91A0-AD32EA6591C5}" destId="{EE42C25F-7777-494F-8819-DF52D7D59879}" srcOrd="0" destOrd="0" presId="urn:microsoft.com/office/officeart/2005/8/layout/hierarchy3"/>
    <dgm:cxn modelId="{B4594E29-3560-487D-A037-902330E3E497}" type="presParOf" srcId="{EE42C25F-7777-494F-8819-DF52D7D59879}" destId="{8D2B1131-71CB-45BC-B197-0D0FA2D8ECC0}" srcOrd="0" destOrd="0" presId="urn:microsoft.com/office/officeart/2005/8/layout/hierarchy3"/>
    <dgm:cxn modelId="{9707FF1B-EEEE-439A-A227-EC19571CFEB1}" type="presParOf" srcId="{8D2B1131-71CB-45BC-B197-0D0FA2D8ECC0}" destId="{EF49FC88-9CF8-475A-9CE0-D1F60E355113}" srcOrd="0" destOrd="0" presId="urn:microsoft.com/office/officeart/2005/8/layout/hierarchy3"/>
    <dgm:cxn modelId="{FA722855-F3CB-4B85-956D-F01D7077EA19}" type="presParOf" srcId="{8D2B1131-71CB-45BC-B197-0D0FA2D8ECC0}" destId="{66513379-30CE-4A9E-9210-4358E28BC466}" srcOrd="1" destOrd="0" presId="urn:microsoft.com/office/officeart/2005/8/layout/hierarchy3"/>
    <dgm:cxn modelId="{DEB2EA56-0EF4-4EC4-A6CD-6DFF86216579}" type="presParOf" srcId="{EE42C25F-7777-494F-8819-DF52D7D59879}" destId="{DBDC504A-2DB1-449C-B0FB-6136A98F33E3}" srcOrd="1" destOrd="0" presId="urn:microsoft.com/office/officeart/2005/8/layout/hierarchy3"/>
    <dgm:cxn modelId="{208FCBE9-624B-4406-BE0A-2E7394D9D7A9}" type="presParOf" srcId="{DBDC504A-2DB1-449C-B0FB-6136A98F33E3}" destId="{65805B2E-E151-496F-AF81-6F540C0F6A73}" srcOrd="0" destOrd="0" presId="urn:microsoft.com/office/officeart/2005/8/layout/hierarchy3"/>
    <dgm:cxn modelId="{387819D1-8062-4B6E-9E5F-0AA7D176B83A}" type="presParOf" srcId="{DBDC504A-2DB1-449C-B0FB-6136A98F33E3}" destId="{54DA03C9-7F7A-4657-8BF4-102F73E20B4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9FC88-9CF8-475A-9CE0-D1F60E355113}">
      <dsp:nvSpPr>
        <dsp:cNvPr id="0" name=""/>
        <dsp:cNvSpPr/>
      </dsp:nvSpPr>
      <dsp:spPr>
        <a:xfrm>
          <a:off x="775" y="165417"/>
          <a:ext cx="3091970" cy="618430"/>
        </a:xfrm>
        <a:prstGeom prst="roundRect">
          <a:avLst>
            <a:gd name="adj" fmla="val 10000"/>
          </a:avLst>
        </a:prstGeom>
        <a:solidFill>
          <a:srgbClr val="0070B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Locally Advanced </a:t>
          </a:r>
          <a:r>
            <a:rPr lang="en-US" sz="1800" b="1" kern="1200" dirty="0"/>
            <a:t>CSCC, Not Candidate for Surgery</a:t>
          </a:r>
        </a:p>
      </dsp:txBody>
      <dsp:txXfrm>
        <a:off x="18888" y="183530"/>
        <a:ext cx="3055744" cy="582204"/>
      </dsp:txXfrm>
    </dsp:sp>
    <dsp:sp modelId="{65805B2E-E151-496F-AF81-6F540C0F6A73}">
      <dsp:nvSpPr>
        <dsp:cNvPr id="0" name=""/>
        <dsp:cNvSpPr/>
      </dsp:nvSpPr>
      <dsp:spPr>
        <a:xfrm>
          <a:off x="309972" y="783848"/>
          <a:ext cx="211199" cy="1140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0825"/>
              </a:lnTo>
              <a:lnTo>
                <a:pt x="211199" y="1140825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A03C9-7F7A-4657-8BF4-102F73E20B4C}">
      <dsp:nvSpPr>
        <dsp:cNvPr id="0" name=""/>
        <dsp:cNvSpPr/>
      </dsp:nvSpPr>
      <dsp:spPr>
        <a:xfrm>
          <a:off x="521172" y="966766"/>
          <a:ext cx="2918339" cy="1915816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600" kern="1200" baseline="0" dirty="0">
              <a:solidFill>
                <a:srgbClr val="002060"/>
              </a:solidFill>
            </a:rPr>
            <a:t>Inoperabilní z důvodu invaze do okolních struktur anebo</a:t>
          </a:r>
          <a:r>
            <a:rPr lang="en-US" sz="1600" kern="1200" baseline="0" dirty="0">
              <a:solidFill>
                <a:srgbClr val="002060"/>
              </a:solidFill>
            </a:rPr>
            <a:t> </a:t>
          </a:r>
          <a:r>
            <a:rPr lang="cs-CZ" sz="1600" kern="1200" baseline="0" dirty="0">
              <a:solidFill>
                <a:srgbClr val="002060"/>
              </a:solidFill>
            </a:rPr>
            <a:t>při kontraindikaci operace</a:t>
          </a:r>
          <a:r>
            <a:rPr lang="en-US" sz="1600" kern="1200" baseline="30000" dirty="0">
              <a:solidFill>
                <a:srgbClr val="002060"/>
              </a:solidFill>
            </a:rPr>
            <a:t>1</a:t>
          </a:r>
          <a:endParaRPr lang="en-US" sz="1600" kern="1200" dirty="0">
            <a:solidFill>
              <a:srgbClr val="002060"/>
            </a:solidFill>
          </a:endParaRPr>
        </a:p>
      </dsp:txBody>
      <dsp:txXfrm>
        <a:off x="577284" y="1022878"/>
        <a:ext cx="2806115" cy="1803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9FC88-9CF8-475A-9CE0-D1F60E355113}">
      <dsp:nvSpPr>
        <dsp:cNvPr id="0" name=""/>
        <dsp:cNvSpPr/>
      </dsp:nvSpPr>
      <dsp:spPr>
        <a:xfrm>
          <a:off x="73342" y="939846"/>
          <a:ext cx="2204146" cy="330081"/>
        </a:xfrm>
        <a:prstGeom prst="roundRect">
          <a:avLst>
            <a:gd name="adj" fmla="val 10000"/>
          </a:avLst>
        </a:prstGeom>
        <a:solidFill>
          <a:srgbClr val="0070B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Metastatic CSCC</a:t>
          </a:r>
        </a:p>
      </dsp:txBody>
      <dsp:txXfrm>
        <a:off x="83010" y="949514"/>
        <a:ext cx="2184810" cy="310745"/>
      </dsp:txXfrm>
    </dsp:sp>
    <dsp:sp modelId="{65805B2E-E151-496F-AF81-6F540C0F6A73}">
      <dsp:nvSpPr>
        <dsp:cNvPr id="0" name=""/>
        <dsp:cNvSpPr/>
      </dsp:nvSpPr>
      <dsp:spPr>
        <a:xfrm>
          <a:off x="293757" y="1269928"/>
          <a:ext cx="147093" cy="529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011"/>
              </a:lnTo>
              <a:lnTo>
                <a:pt x="147093" y="529011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A03C9-7F7A-4657-8BF4-102F73E20B4C}">
      <dsp:nvSpPr>
        <dsp:cNvPr id="0" name=""/>
        <dsp:cNvSpPr/>
      </dsp:nvSpPr>
      <dsp:spPr>
        <a:xfrm>
          <a:off x="440850" y="1440650"/>
          <a:ext cx="2095156" cy="716579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002060"/>
              </a:solidFill>
            </a:rPr>
            <a:t>Uzliny nebo vzdálené metastázy</a:t>
          </a:r>
          <a:r>
            <a:rPr lang="en-US" sz="1600" kern="1200" baseline="30000" dirty="0">
              <a:solidFill>
                <a:srgbClr val="002060"/>
              </a:solidFill>
            </a:rPr>
            <a:t>1</a:t>
          </a:r>
          <a:endParaRPr lang="en-US" sz="1600" kern="1200" dirty="0">
            <a:solidFill>
              <a:srgbClr val="002060"/>
            </a:solidFill>
          </a:endParaRPr>
        </a:p>
      </dsp:txBody>
      <dsp:txXfrm>
        <a:off x="461838" y="1461638"/>
        <a:ext cx="2053180" cy="674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21AC2-E9B8-487E-958F-1C7D79A5386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58675-00B2-450B-8147-877CCC896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4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09DBD7E-BBC0-CB4E-A9CE-047F9A58E69D}" type="datetimeFigureOut">
              <a:rPr lang="fr-FR" smtClean="0"/>
              <a:t>23/10/2020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60463"/>
            <a:ext cx="556895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C5792C17-AD08-4E4C-AB6D-1035F7AC396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170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Plutot</a:t>
            </a:r>
            <a:r>
              <a:rPr lang="en-US" dirty="0"/>
              <a:t> 708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8E6CF-FB57-45C1-8841-5A20FA27DB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970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EFA7E-2897-C04B-93DB-D37DEF85715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003300" y="603250"/>
            <a:ext cx="5003800" cy="28146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06902">
              <a:spcBef>
                <a:spcPts val="595"/>
              </a:spcBef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92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Etude de </a:t>
            </a:r>
            <a:r>
              <a:rPr lang="fr-FR" dirty="0" err="1"/>
              <a:t>lieter</a:t>
            </a:r>
            <a:r>
              <a:rPr lang="fr-FR" dirty="0"/>
              <a:t>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6DB6D-5475-454E-8456-C33BA4024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970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0" y="444500"/>
            <a:ext cx="5616575" cy="3160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05509-E5D0-4574-8A40-1008E213B75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786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age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6DB6D-5475-454E-8456-C33BA4024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417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2"/>
          <p:cNvSpPr>
            <a:spLocks noChangeShapeType="1"/>
          </p:cNvSpPr>
          <p:nvPr/>
        </p:nvSpPr>
        <p:spPr bwMode="auto">
          <a:xfrm flipH="1">
            <a:off x="5429995" y="2416308"/>
            <a:ext cx="1129086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138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715963" y="441325"/>
            <a:ext cx="5578475" cy="3138488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884459" y="2285484"/>
            <a:ext cx="860183" cy="280563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770" tIns="0" rIns="0" bIns="0">
            <a:spAutoFit/>
          </a:bodyPr>
          <a:lstStyle/>
          <a:p>
            <a:pPr marL="0" marR="0" lvl="0" indent="0" algn="l" defTabSz="888008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this box-and-line annotation to refer to the entire slide image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133805" y="8620624"/>
            <a:ext cx="45336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defTabSz="885825">
              <a:defRPr>
                <a:solidFill>
                  <a:schemeClr val="tx1"/>
                </a:solidFill>
                <a:latin typeface="Arial" charset="0"/>
              </a:defRPr>
            </a:lvl1pPr>
            <a:lvl2pPr marL="946150" indent="-444500" defTabSz="885825">
              <a:defRPr>
                <a:solidFill>
                  <a:schemeClr val="tx1"/>
                </a:solidFill>
                <a:latin typeface="Arial" charset="0"/>
              </a:defRPr>
            </a:lvl2pPr>
            <a:lvl3pPr marL="1500188" indent="-444500" defTabSz="885825">
              <a:defRPr>
                <a:solidFill>
                  <a:schemeClr val="tx1"/>
                </a:solidFill>
                <a:latin typeface="Arial" charset="0"/>
              </a:defRPr>
            </a:lvl3pPr>
            <a:lvl4pPr marL="2054225" indent="-444500" defTabSz="885825">
              <a:defRPr>
                <a:solidFill>
                  <a:schemeClr val="tx1"/>
                </a:solidFill>
                <a:latin typeface="Arial" charset="0"/>
              </a:defRPr>
            </a:lvl4pPr>
            <a:lvl5pPr marL="2608263" indent="-442913" defTabSz="885825">
              <a:defRPr>
                <a:solidFill>
                  <a:schemeClr val="tx1"/>
                </a:solidFill>
                <a:latin typeface="Arial" charset="0"/>
              </a:defRPr>
            </a:lvl5pPr>
            <a:lvl6pPr marL="3065463" indent="-442913" defTabSz="88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522663" indent="-442913" defTabSz="88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979863" indent="-442913" defTabSz="88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437063" indent="-442913" defTabSz="88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85825" rtl="0" eaLnBrk="0" fontAlgn="auto" latinLnBrk="0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FF0000"/>
              </a:buClr>
              <a:buSzTx/>
              <a:buFont typeface="Arial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Reference boxes on notes pages follow the same order as those on slides, though these references will be longer.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05509-E5D0-4574-8A40-1008E213B75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258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0137A-4147-4DC2-BD05-CFD0526AD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874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cHL, classical Hodgkin lymphoma; CRC, colorectal cancer; GEJ,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gastroesophageal junction; </a:t>
            </a:r>
            <a:r>
              <a:rPr lang="en-US" i="1" dirty="0"/>
              <a:t>HNSCC, head and neck squamous cell carcinoma; ICI, immune checkpoint inhibitor; MMR, mismatch repair; NSCLC, non-small-cell lung cancer; PMBCL,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primary mediastinal large B-cell lymphoma; RCC, renal cell carcinoma; SCLC, small-cell lung cancer; </a:t>
            </a:r>
            <a:r>
              <a:rPr lang="en-US" i="1" dirty="0"/>
              <a:t>tx, treatment; UC,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urothelial carcinoma.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83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2"/>
          <p:cNvSpPr>
            <a:spLocks noChangeShapeType="1"/>
          </p:cNvSpPr>
          <p:nvPr/>
        </p:nvSpPr>
        <p:spPr bwMode="auto">
          <a:xfrm flipH="1">
            <a:off x="5429995" y="2416308"/>
            <a:ext cx="1129086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138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715963" y="441325"/>
            <a:ext cx="5578475" cy="3138488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884459" y="2285484"/>
            <a:ext cx="860183" cy="280563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770" tIns="0" rIns="0" bIns="0">
            <a:spAutoFit/>
          </a:bodyPr>
          <a:lstStyle/>
          <a:p>
            <a:pPr marL="0" marR="0" lvl="0" indent="0" algn="l" defTabSz="888008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this box-and-line annotation to refer to the entire slide image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133805" y="8622597"/>
            <a:ext cx="4533644" cy="27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defTabSz="885825">
              <a:defRPr>
                <a:solidFill>
                  <a:schemeClr val="tx1"/>
                </a:solidFill>
                <a:latin typeface="Arial" charset="0"/>
              </a:defRPr>
            </a:lvl1pPr>
            <a:lvl2pPr marL="946150" indent="-444500" defTabSz="885825">
              <a:defRPr>
                <a:solidFill>
                  <a:schemeClr val="tx1"/>
                </a:solidFill>
                <a:latin typeface="Arial" charset="0"/>
              </a:defRPr>
            </a:lvl2pPr>
            <a:lvl3pPr marL="1500188" indent="-444500" defTabSz="885825">
              <a:defRPr>
                <a:solidFill>
                  <a:schemeClr val="tx1"/>
                </a:solidFill>
                <a:latin typeface="Arial" charset="0"/>
              </a:defRPr>
            </a:lvl3pPr>
            <a:lvl4pPr marL="2054225" indent="-444500" defTabSz="885825">
              <a:defRPr>
                <a:solidFill>
                  <a:schemeClr val="tx1"/>
                </a:solidFill>
                <a:latin typeface="Arial" charset="0"/>
              </a:defRPr>
            </a:lvl4pPr>
            <a:lvl5pPr marL="2608263" indent="-442913" defTabSz="885825">
              <a:defRPr>
                <a:solidFill>
                  <a:schemeClr val="tx1"/>
                </a:solidFill>
                <a:latin typeface="Arial" charset="0"/>
              </a:defRPr>
            </a:lvl5pPr>
            <a:lvl6pPr marL="3065463" indent="-442913" defTabSz="88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522663" indent="-442913" defTabSz="88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979863" indent="-442913" defTabSz="88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437063" indent="-442913" defTabSz="88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85825" rtl="0" eaLnBrk="0" fontAlgn="auto" latinLnBrk="0" hangingPunct="0">
              <a:lnSpc>
                <a:spcPct val="90000"/>
              </a:lnSpc>
              <a:spcBef>
                <a:spcPts val="357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Reference boxes on notes pages follow the same order as those on slides, though these references will be longer. </a:t>
            </a:r>
          </a:p>
        </p:txBody>
      </p:sp>
    </p:spTree>
    <p:extLst>
      <p:ext uri="{BB962C8B-B14F-4D97-AF65-F5344CB8AC3E}">
        <p14:creationId xmlns:p14="http://schemas.microsoft.com/office/powerpoint/2010/main" val="1936890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441325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05509-E5D0-4574-8A40-1008E213B75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276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8.emf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8.bin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.bin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1.bin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wmf"/><Relationship Id="rId1" Type="http://schemas.openxmlformats.org/officeDocument/2006/relationships/slideMaster" Target="../slideMasters/slideMaster1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4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4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5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5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5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5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6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6.xml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6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7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7.xml"/></Relationships>
</file>

<file path=ppt/slideLayouts/_rels/slideLayout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8.xml"/></Relationships>
</file>

<file path=ppt/slideLayouts/_rels/slideLayout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8.xml"/></Relationships>
</file>

<file path=ppt/slideLayouts/_rels/slideLayout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8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8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8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30.png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30.png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9.xml"/></Relationships>
</file>

<file path=ppt/slideLayouts/_rels/slideLayout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9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9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0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1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1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2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2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2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2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8.emf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N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2840360" y="4539428"/>
            <a:ext cx="6030595" cy="332399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 b="0"/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8808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photo 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40355" y="4068001"/>
            <a:ext cx="6026648" cy="443198"/>
          </a:xfrm>
        </p:spPr>
        <p:txBody>
          <a:bodyPr anchor="b"/>
          <a:lstStyle>
            <a:lvl1pPr algn="r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Title</a:t>
            </a:r>
            <a:endParaRPr lang="en-US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2679318" y="4129183"/>
            <a:ext cx="0" cy="75240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49" y="4400921"/>
            <a:ext cx="2299240" cy="26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36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 userDrawn="1">
          <p15:clr>
            <a:srgbClr val="FBAE40"/>
          </p15:clr>
        </p15:guide>
        <p15:guide id="2" orient="horz" pos="3072" userDrawn="1">
          <p15:clr>
            <a:srgbClr val="FBAE40"/>
          </p15:clr>
        </p15:guide>
        <p15:guide id="3" pos="5588" userDrawn="1">
          <p15:clr>
            <a:srgbClr val="FBAE40"/>
          </p15:clr>
        </p15:guide>
        <p15:guide id="4" pos="185" userDrawn="1">
          <p15:clr>
            <a:srgbClr val="FBAE40"/>
          </p15:clr>
        </p15:guide>
        <p15:guide id="5" pos="1444" userDrawn="1">
          <p15:clr>
            <a:srgbClr val="FBAE40"/>
          </p15:clr>
        </p15:guide>
        <p15:guide id="6" orient="horz" pos="2978" userDrawn="1">
          <p15:clr>
            <a:srgbClr val="FBAE40"/>
          </p15:clr>
        </p15:guide>
        <p15:guide id="7" orient="horz" pos="244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80038" y="1023941"/>
            <a:ext cx="7597795" cy="3671887"/>
          </a:xfrm>
        </p:spPr>
        <p:txBody>
          <a:bodyPr/>
          <a:lstStyle>
            <a:lvl1pPr marL="166688" indent="-166688">
              <a:spcBef>
                <a:spcPts val="900"/>
              </a:spcBef>
              <a:buFont typeface="Arial" charset="0"/>
              <a:buChar char="•"/>
              <a:tabLst>
                <a:tab pos="8459788" algn="r"/>
              </a:tabLst>
              <a:defRPr sz="1800" b="0" baseline="0"/>
            </a:lvl1pPr>
            <a:lvl2pPr marL="300038" indent="-133350">
              <a:spcBef>
                <a:spcPts val="0"/>
              </a:spcBef>
              <a:buFont typeface="Arial" charset="0"/>
              <a:buChar char="•"/>
              <a:tabLst>
                <a:tab pos="8460000" algn="r"/>
              </a:tabLst>
              <a:defRPr sz="1600"/>
            </a:lvl2pPr>
            <a:lvl3pPr marL="271462" indent="0">
              <a:buNone/>
              <a:defRPr/>
            </a:lvl3pPr>
          </a:lstStyle>
          <a:p>
            <a:pPr lvl="0"/>
            <a:r>
              <a:rPr lang="fr-FR" dirty="0" err="1"/>
              <a:t>Text</a:t>
            </a:r>
            <a:r>
              <a:rPr lang="fr-FR" dirty="0"/>
              <a:t>	XX</a:t>
            </a:r>
          </a:p>
          <a:p>
            <a:pPr lvl="1"/>
            <a:r>
              <a:rPr lang="fr-FR" dirty="0" err="1"/>
              <a:t>Text</a:t>
            </a:r>
            <a:r>
              <a:rPr lang="fr-FR" dirty="0"/>
              <a:t>	XX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65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>
                <a:solidFill>
                  <a:srgbClr val="444492"/>
                </a:solidFill>
              </a:rPr>
              <a:t>NAME OF PRESENTATION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 dirty="0">
                <a:solidFill>
                  <a:srgbClr val="444492"/>
                </a:solidFill>
              </a:rPr>
              <a:t>|</a:t>
            </a:r>
            <a:r>
              <a:rPr lang="en-US" altLang="fr-FR" sz="675" baseline="16000" dirty="0">
                <a:solidFill>
                  <a:srgbClr val="444492"/>
                </a:solidFill>
              </a:rPr>
              <a:t>    </a:t>
            </a:r>
            <a:fld id="{D8D34AA6-05F7-4973-8212-10A0C76CA2EB}" type="slidenum">
              <a:rPr lang="en-US" altLang="fr-FR" smtClean="0">
                <a:solidFill>
                  <a:srgbClr val="444492"/>
                </a:solidFill>
              </a:rPr>
              <a:pPr>
                <a:defRPr/>
              </a:pPr>
              <a:t>‹#›</a:t>
            </a:fld>
            <a:endParaRPr lang="en-US" altLang="fr-FR" dirty="0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606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763"/>
                </a:solidFill>
              </a:defRPr>
            </a:lvl1pPr>
            <a:lvl2pPr>
              <a:defRPr>
                <a:solidFill>
                  <a:srgbClr val="003763"/>
                </a:solidFill>
              </a:defRPr>
            </a:lvl2pPr>
            <a:lvl3pPr>
              <a:defRPr>
                <a:solidFill>
                  <a:srgbClr val="003763"/>
                </a:solidFill>
              </a:defRPr>
            </a:lvl3pPr>
            <a:lvl4pPr>
              <a:defRPr>
                <a:solidFill>
                  <a:srgbClr val="003763"/>
                </a:solidFill>
              </a:defRPr>
            </a:lvl4pPr>
            <a:lvl5pPr>
              <a:defRPr>
                <a:solidFill>
                  <a:srgbClr val="00376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B58F-EF3D-4646-A0C9-AFF8F8DCFC3A}" type="slidenum">
              <a:rPr lang="en-US" smtClean="0">
                <a:solidFill>
                  <a:srgbClr val="043962"/>
                </a:solidFill>
              </a:rPr>
              <a:pPr/>
              <a:t>‹#›</a:t>
            </a:fld>
            <a:endParaRPr lang="en-US">
              <a:solidFill>
                <a:srgbClr val="043962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307080" y="4924681"/>
            <a:ext cx="2522220" cy="138265"/>
          </a:xfrm>
          <a:prstGeom prst="rect">
            <a:avLst/>
          </a:prstGeom>
          <a:noFill/>
        </p:spPr>
        <p:txBody>
          <a:bodyPr wrap="square" lIns="68348" tIns="34174" rIns="68348" bIns="34174" rtlCol="0">
            <a:spAutoFit/>
          </a:bodyPr>
          <a:lstStyle/>
          <a:p>
            <a:pPr algn="ctr" defTabSz="341464"/>
            <a:r>
              <a:rPr lang="en-US" sz="450" dirty="0">
                <a:solidFill>
                  <a:prstClr val="black"/>
                </a:solidFill>
              </a:rPr>
              <a:t>Confidential. For Internal Use Only.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3848552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N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2840360" y="4539428"/>
            <a:ext cx="6030595" cy="332399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 b="0"/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8808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photo 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40355" y="4068001"/>
            <a:ext cx="6026648" cy="443198"/>
          </a:xfrm>
        </p:spPr>
        <p:txBody>
          <a:bodyPr anchor="b"/>
          <a:lstStyle>
            <a:lvl1pPr algn="r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Title</a:t>
            </a:r>
            <a:endParaRPr lang="en-US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2679318" y="4129183"/>
            <a:ext cx="0" cy="75240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49" y="4400921"/>
            <a:ext cx="2299240" cy="26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59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ox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15"/>
          </p:nvPr>
        </p:nvSpPr>
        <p:spPr>
          <a:xfrm>
            <a:off x="325623" y="0"/>
            <a:ext cx="2478024" cy="5143500"/>
          </a:xfrm>
          <a:solidFill>
            <a:srgbClr val="898655"/>
          </a:solidFill>
        </p:spPr>
        <p:txBody>
          <a:bodyPr/>
          <a:lstStyle>
            <a:lvl1pPr marL="0" indent="0">
              <a:buNone/>
              <a:defRPr>
                <a:solidFill>
                  <a:srgbClr val="8986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6" name="Connecteur droit 10"/>
          <p:cNvCxnSpPr/>
          <p:nvPr userDrawn="1"/>
        </p:nvCxnSpPr>
        <p:spPr>
          <a:xfrm>
            <a:off x="938156" y="938154"/>
            <a:ext cx="1211283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25625" y="1685535"/>
            <a:ext cx="2462123" cy="793714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134938" indent="0">
              <a:buNone/>
              <a:defRPr sz="2400">
                <a:solidFill>
                  <a:schemeClr val="bg1"/>
                </a:solidFill>
              </a:defRPr>
            </a:lvl2pPr>
            <a:lvl3pPr marL="271462" indent="0">
              <a:buNone/>
              <a:defRPr sz="2400">
                <a:solidFill>
                  <a:schemeClr val="bg1"/>
                </a:solidFill>
              </a:defRPr>
            </a:lvl3pPr>
            <a:lvl4pPr marL="1028700" indent="0">
              <a:buNone/>
              <a:defRPr sz="2400">
                <a:solidFill>
                  <a:schemeClr val="bg1"/>
                </a:solidFill>
              </a:defRPr>
            </a:lvl4pPr>
            <a:lvl5pPr marL="13716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34865" y="516650"/>
            <a:ext cx="2462308" cy="443665"/>
          </a:xfrm>
        </p:spPr>
        <p:txBody>
          <a:bodyPr/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Function Name</a:t>
            </a:r>
          </a:p>
        </p:txBody>
      </p:sp>
      <p:sp>
        <p:nvSpPr>
          <p:cNvPr id="45" name="Picture Placeholder 43"/>
          <p:cNvSpPr>
            <a:spLocks noGrp="1"/>
          </p:cNvSpPr>
          <p:nvPr>
            <p:ph type="pic" sz="quarter" idx="16" hasCustomPrompt="1"/>
          </p:nvPr>
        </p:nvSpPr>
        <p:spPr>
          <a:xfrm>
            <a:off x="667333" y="4056247"/>
            <a:ext cx="1773936" cy="61264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11576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194472" y="4729089"/>
            <a:ext cx="5676483" cy="249299"/>
          </a:xfrm>
        </p:spPr>
        <p:txBody>
          <a:bodyPr wrap="square">
            <a:spAutoFit/>
          </a:bodyPr>
          <a:lstStyle>
            <a:lvl1pPr marL="0" indent="0" algn="r">
              <a:buNone/>
              <a:defRPr sz="1800" b="0"/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4362"/>
            <a:ext cx="9144000" cy="3880800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fr-FR" dirty="0"/>
              <a:t>Insert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94137" y="4313061"/>
            <a:ext cx="5672866" cy="387798"/>
          </a:xfrm>
        </p:spPr>
        <p:txBody>
          <a:bodyPr anchor="b"/>
          <a:lstStyle>
            <a:lvl1pPr algn="r"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098093" y="69590"/>
            <a:ext cx="3772856" cy="219075"/>
          </a:xfrm>
        </p:spPr>
        <p:txBody>
          <a:bodyPr anchor="ctr" anchorCtr="0"/>
          <a:lstStyle>
            <a:lvl1pPr marL="0" indent="0" algn="r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00" b="0" dirty="0" smtClean="0"/>
            </a:lvl2pPr>
            <a:lvl3pPr>
              <a:defRPr lang="en-US" sz="900" b="0" dirty="0" smtClean="0"/>
            </a:lvl3pPr>
            <a:lvl4pPr>
              <a:defRPr lang="en-US" sz="800" b="0" dirty="0" smtClean="0"/>
            </a:lvl4pPr>
            <a:lvl5pPr>
              <a:defRPr lang="en-US" sz="800" b="0" dirty="0" smtClean="0"/>
            </a:lvl5pPr>
          </a:lstStyle>
          <a:p>
            <a:pPr lvl="0"/>
            <a:r>
              <a:rPr lang="en-US" dirty="0"/>
              <a:t>Patient first name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 </a:t>
            </a:r>
            <a:r>
              <a:rPr lang="en-US" dirty="0"/>
              <a:t>|  Disease |  Location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292097" y="4313061"/>
            <a:ext cx="2815952" cy="684000"/>
            <a:chOff x="292097" y="4313061"/>
            <a:chExt cx="2815952" cy="684000"/>
          </a:xfrm>
        </p:grpSpPr>
        <p:cxnSp>
          <p:nvCxnSpPr>
            <p:cNvPr id="13" name="Connecteur droit 12"/>
            <p:cNvCxnSpPr/>
            <p:nvPr userDrawn="1"/>
          </p:nvCxnSpPr>
          <p:spPr>
            <a:xfrm>
              <a:off x="3108049" y="4313061"/>
              <a:ext cx="0" cy="6840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 descr="C:\Users\e0290066\Desktop\Brand\Sanofi Genzyme - RVB - Colors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97" y="4517051"/>
              <a:ext cx="2596359" cy="30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0302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946486"/>
            <a:ext cx="8420100" cy="374934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474B-B3C8-4D2B-9A58-47D3CEA19AC6}" type="datetimeFigureOut">
              <a:rPr lang="en-US" smtClean="0">
                <a:solidFill>
                  <a:srgbClr val="6B747B"/>
                </a:solidFill>
              </a:rPr>
              <a:pPr/>
              <a:t>10/23/2020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B74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1DE9-DF1E-478B-8EAC-D83EF13FF69C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420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474B-B3C8-4D2B-9A58-47D3CEA19AC6}" type="datetimeFigureOut">
              <a:rPr lang="en-US" smtClean="0">
                <a:solidFill>
                  <a:srgbClr val="6B747B"/>
                </a:solidFill>
              </a:rPr>
              <a:pPr/>
              <a:t>10/23/2020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B74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1DE9-DF1E-478B-8EAC-D83EF13FF69C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721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1718-6978-4D45-B976-AE2B4390B56B}" type="datetimeFigureOut">
              <a:rPr lang="en-US" smtClean="0">
                <a:solidFill>
                  <a:srgbClr val="6B747B"/>
                </a:solidFill>
              </a:rPr>
              <a:pPr/>
              <a:t>10/23/2020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B74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7B3E-0712-48AF-918C-8BB5247E7D23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178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1718-6978-4D45-B976-AE2B4390B56B}" type="datetimeFigureOut">
              <a:rPr lang="en-US" smtClean="0">
                <a:solidFill>
                  <a:srgbClr val="6B747B"/>
                </a:solidFill>
              </a:rPr>
              <a:pPr/>
              <a:t>10/23/2020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B74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7B3E-0712-48AF-918C-8BB5247E7D23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385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39423" y="1333056"/>
            <a:ext cx="3939453" cy="3362770"/>
          </a:xfrm>
        </p:spPr>
        <p:txBody>
          <a:bodyPr/>
          <a:lstStyle>
            <a:lvl1pPr>
              <a:defRPr b="0" baseline="0"/>
            </a:lvl1pPr>
            <a:lvl2pPr>
              <a:defRPr b="0"/>
            </a:lvl2pPr>
            <a:lvl3pPr marL="403225" indent="-133350">
              <a:buFont typeface="Arial" charset="0"/>
              <a:buChar char="•"/>
              <a:tabLst/>
              <a:defRPr b="0"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373474" y="987426"/>
            <a:ext cx="4206875" cy="37084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73474" y="768353"/>
            <a:ext cx="4206875" cy="219075"/>
          </a:xfrm>
        </p:spPr>
        <p:txBody>
          <a:bodyPr anchor="ctr" anchorCtr="0"/>
          <a:lstStyle>
            <a:lvl1pPr marL="0" indent="0" algn="l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00" b="0" dirty="0" smtClean="0"/>
            </a:lvl2pPr>
            <a:lvl3pPr>
              <a:defRPr lang="en-US" sz="900" b="0" dirty="0" smtClean="0"/>
            </a:lvl3pPr>
            <a:lvl4pPr>
              <a:defRPr lang="en-US" sz="800" b="0" dirty="0" smtClean="0"/>
            </a:lvl4pPr>
            <a:lvl5pPr>
              <a:defRPr lang="en-US" sz="800" b="0" dirty="0" smtClean="0"/>
            </a:lvl5pPr>
          </a:lstStyle>
          <a:p>
            <a:pPr lvl="0"/>
            <a:r>
              <a:rPr lang="en-US" dirty="0"/>
              <a:t>Patient first name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 </a:t>
            </a:r>
            <a:r>
              <a:rPr lang="en-US" dirty="0"/>
              <a:t>|  Disease |  Location</a:t>
            </a:r>
          </a:p>
        </p:txBody>
      </p:sp>
    </p:spTree>
    <p:extLst>
      <p:ext uri="{BB962C8B-B14F-4D97-AF65-F5344CB8AC3E}">
        <p14:creationId xmlns:p14="http://schemas.microsoft.com/office/powerpoint/2010/main" val="3868028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80" y="1333056"/>
            <a:ext cx="8420101" cy="336277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8780" y="712802"/>
            <a:ext cx="8420101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18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 userDrawn="1">
          <p15:clr>
            <a:srgbClr val="FBAE40"/>
          </p15:clr>
        </p15:guide>
        <p15:guide id="2" orient="horz" pos="3094" userDrawn="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194472" y="4729089"/>
            <a:ext cx="5676483" cy="249299"/>
          </a:xfrm>
        </p:spPr>
        <p:txBody>
          <a:bodyPr wrap="square">
            <a:sp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4362"/>
            <a:ext cx="9144000" cy="3880800"/>
          </a:xfrm>
        </p:spPr>
        <p:txBody>
          <a:bodyPr/>
          <a:lstStyle/>
          <a:p>
            <a:r>
              <a:rPr lang="fr-FR" dirty="0"/>
              <a:t>  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94137" y="4313061"/>
            <a:ext cx="5672866" cy="387798"/>
          </a:xfrm>
        </p:spPr>
        <p:txBody>
          <a:bodyPr anchor="b"/>
          <a:lstStyle>
            <a:lvl1pPr algn="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098093" y="69590"/>
            <a:ext cx="3772856" cy="219075"/>
          </a:xfrm>
        </p:spPr>
        <p:txBody>
          <a:bodyPr anchor="ctr" anchorCtr="0"/>
          <a:lstStyle>
            <a:lvl1pPr marL="0" indent="0" algn="r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00" b="0" dirty="0" smtClean="0"/>
            </a:lvl2pPr>
            <a:lvl3pPr>
              <a:defRPr lang="en-US" sz="900" b="0" dirty="0" smtClean="0"/>
            </a:lvl3pPr>
            <a:lvl4pPr>
              <a:defRPr lang="en-US" sz="800" b="0" dirty="0" smtClean="0"/>
            </a:lvl4pPr>
            <a:lvl5pPr>
              <a:defRPr lang="en-US" sz="800" b="0" dirty="0" smtClean="0"/>
            </a:lvl5pPr>
          </a:lstStyle>
          <a:p>
            <a:pPr lvl="0"/>
            <a:r>
              <a:rPr lang="en-US" dirty="0"/>
              <a:t>Patient first name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 </a:t>
            </a:r>
            <a:r>
              <a:rPr lang="en-US" dirty="0"/>
              <a:t>|  Disease |  Location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92097" y="4313061"/>
            <a:ext cx="2815952" cy="684000"/>
            <a:chOff x="292097" y="4313061"/>
            <a:chExt cx="2815952" cy="684000"/>
          </a:xfrm>
        </p:grpSpPr>
        <p:cxnSp>
          <p:nvCxnSpPr>
            <p:cNvPr id="11" name="Connecteur droit 12"/>
            <p:cNvCxnSpPr/>
            <p:nvPr userDrawn="1"/>
          </p:nvCxnSpPr>
          <p:spPr>
            <a:xfrm>
              <a:off x="3108049" y="4313061"/>
              <a:ext cx="0" cy="6840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Users\e0290066\Desktop\Brand\Sanofi Genzyme - RVB - Colors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97" y="4517051"/>
              <a:ext cx="2596359" cy="30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4718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80038" y="1023941"/>
            <a:ext cx="7597795" cy="3671887"/>
          </a:xfrm>
        </p:spPr>
        <p:txBody>
          <a:bodyPr/>
          <a:lstStyle>
            <a:lvl1pPr marL="166688" indent="-166688">
              <a:spcBef>
                <a:spcPts val="900"/>
              </a:spcBef>
              <a:buFont typeface="Arial" charset="0"/>
              <a:buChar char="•"/>
              <a:tabLst>
                <a:tab pos="8459788" algn="r"/>
              </a:tabLst>
              <a:defRPr sz="1800" b="0" baseline="0"/>
            </a:lvl1pPr>
            <a:lvl2pPr marL="300038" indent="-133350">
              <a:spcBef>
                <a:spcPts val="0"/>
              </a:spcBef>
              <a:buFont typeface="Arial" charset="0"/>
              <a:buChar char="•"/>
              <a:tabLst>
                <a:tab pos="8460000" algn="r"/>
              </a:tabLst>
              <a:defRPr sz="1600"/>
            </a:lvl2pPr>
            <a:lvl3pPr marL="271462" indent="0">
              <a:buNone/>
              <a:defRPr/>
            </a:lvl3pPr>
          </a:lstStyle>
          <a:p>
            <a:pPr lvl="0"/>
            <a:r>
              <a:rPr lang="fr-FR" dirty="0" err="1"/>
              <a:t>Text</a:t>
            </a:r>
            <a:r>
              <a:rPr lang="fr-FR" dirty="0"/>
              <a:t>	XX</a:t>
            </a:r>
          </a:p>
          <a:p>
            <a:pPr lvl="1"/>
            <a:r>
              <a:rPr lang="fr-FR" dirty="0" err="1"/>
              <a:t>Text</a:t>
            </a:r>
            <a:r>
              <a:rPr lang="fr-FR" dirty="0"/>
              <a:t>	XX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50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80" y="1333056"/>
            <a:ext cx="8420101" cy="336277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8780" y="712802"/>
            <a:ext cx="8420101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96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roduc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80" y="1333056"/>
            <a:ext cx="8420101" cy="336277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8780" y="712802"/>
            <a:ext cx="8420101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58775" y="273772"/>
            <a:ext cx="7004050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Product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900" y="85726"/>
            <a:ext cx="1196655" cy="528638"/>
          </a:xfrm>
        </p:spPr>
        <p:txBody>
          <a:bodyPr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Logo here</a:t>
            </a:r>
          </a:p>
        </p:txBody>
      </p:sp>
    </p:spTree>
    <p:extLst>
      <p:ext uri="{BB962C8B-B14F-4D97-AF65-F5344CB8AC3E}">
        <p14:creationId xmlns:p14="http://schemas.microsoft.com/office/powerpoint/2010/main" val="504877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8780" y="1242107"/>
            <a:ext cx="8420101" cy="3453721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05050" y="1365251"/>
            <a:ext cx="4107856" cy="3124645"/>
          </a:xfrm>
        </p:spPr>
        <p:txBody>
          <a:bodyPr/>
          <a:lstStyle>
            <a:lvl1pPr>
              <a:defRPr baseline="0"/>
            </a:lvl1pPr>
            <a:lvl2pPr marL="271463" indent="-136525">
              <a:tabLst/>
              <a:defRPr/>
            </a:lvl2pPr>
            <a:lvl3pPr marL="385763" indent="-131763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6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94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0">
          <p15:clr>
            <a:srgbClr val="FBAE40"/>
          </p15:clr>
        </p15:guide>
        <p15:guide id="2" pos="308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76" y="1333056"/>
            <a:ext cx="3939453" cy="3362770"/>
          </a:xfrm>
        </p:spPr>
        <p:txBody>
          <a:bodyPr/>
          <a:lstStyle>
            <a:lvl1pPr>
              <a:defRPr baseline="0"/>
            </a:lvl1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6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4572006" y="987425"/>
            <a:ext cx="4206875" cy="3320298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572005" y="4305032"/>
            <a:ext cx="4206875" cy="390307"/>
          </a:xfrm>
          <a:prstGeom prst="rect">
            <a:avLst/>
          </a:prstGeom>
          <a:solidFill>
            <a:srgbClr val="E7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98853" y="4421781"/>
            <a:ext cx="3946672" cy="146050"/>
          </a:xfrm>
        </p:spPr>
        <p:txBody>
          <a:bodyPr/>
          <a:lstStyle>
            <a:lvl1pPr marL="0" indent="0" algn="r"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09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6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358780" y="1239838"/>
            <a:ext cx="8420101" cy="3106736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58775" y="4305521"/>
            <a:ext cx="8420100" cy="390307"/>
          </a:xfrm>
          <a:prstGeom prst="rect">
            <a:avLst/>
          </a:prstGeom>
          <a:solidFill>
            <a:srgbClr val="E7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470414" y="4420800"/>
            <a:ext cx="8175112" cy="146050"/>
          </a:xfrm>
        </p:spPr>
        <p:txBody>
          <a:bodyPr/>
          <a:lstStyle>
            <a:lvl1pPr marL="0" indent="0" algn="r"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05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8780" y="1239841"/>
            <a:ext cx="8420101" cy="3455987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02889" y="1364401"/>
            <a:ext cx="3909928" cy="341366"/>
          </a:xfrm>
        </p:spPr>
        <p:txBody>
          <a:bodyPr/>
          <a:lstStyle>
            <a:lvl1pPr>
              <a:defRPr baseline="0"/>
            </a:lvl1pPr>
            <a:lvl2pPr marL="271463" indent="-136525">
              <a:tabLst/>
              <a:defRPr/>
            </a:lvl2pPr>
            <a:lvl3pPr marL="385763" indent="-131763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/>
              <a:t>Chart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6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8"/>
          </p:nvPr>
        </p:nvSpPr>
        <p:spPr>
          <a:xfrm>
            <a:off x="502889" y="1709738"/>
            <a:ext cx="8069740" cy="2878119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502889" y="4424648"/>
            <a:ext cx="2684462" cy="168495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58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0">
          <p15:clr>
            <a:srgbClr val="FBAE40"/>
          </p15:clr>
        </p15:guide>
        <p15:guide id="2" pos="308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6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5" name="Espace réservé du tableau 4"/>
          <p:cNvSpPr>
            <a:spLocks noGrp="1"/>
          </p:cNvSpPr>
          <p:nvPr>
            <p:ph type="tbl" sz="quarter" idx="18"/>
          </p:nvPr>
        </p:nvSpPr>
        <p:spPr>
          <a:xfrm>
            <a:off x="358780" y="1239838"/>
            <a:ext cx="8420101" cy="3321050"/>
          </a:xfrm>
          <a:noFill/>
          <a:ln>
            <a:noFill/>
          </a:ln>
        </p:spPr>
        <p:txBody>
          <a:bodyPr/>
          <a:lstStyle/>
          <a:p>
            <a:r>
              <a:rPr lang="fr-FR"/>
              <a:t>Cliquez sur l'icône pour ajouter un tableau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4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0">
          <p15:clr>
            <a:srgbClr val="FBAE40"/>
          </p15:clr>
        </p15:guide>
        <p15:guide id="2" pos="308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358775" y="679452"/>
            <a:ext cx="4212000" cy="2012950"/>
          </a:xfrm>
          <a:prstGeom prst="rect">
            <a:avLst/>
          </a:prstGeom>
          <a:solidFill>
            <a:srgbClr val="BE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58775" y="2692403"/>
            <a:ext cx="4212000" cy="2005949"/>
          </a:xfrm>
          <a:prstGeom prst="rect">
            <a:avLst/>
          </a:prstGeom>
          <a:solidFill>
            <a:srgbClr val="525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572000" y="679452"/>
            <a:ext cx="4212000" cy="2012950"/>
          </a:xfrm>
          <a:prstGeom prst="rect">
            <a:avLst/>
          </a:prstGeom>
          <a:solidFill>
            <a:srgbClr val="3E9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4572000" y="2692403"/>
            <a:ext cx="4212000" cy="2005949"/>
          </a:xfrm>
          <a:prstGeom prst="rect">
            <a:avLst/>
          </a:prstGeom>
          <a:solidFill>
            <a:srgbClr val="BCB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19" hasCustomPrompt="1"/>
          </p:nvPr>
        </p:nvSpPr>
        <p:spPr>
          <a:xfrm>
            <a:off x="471068" y="838563"/>
            <a:ext cx="3988638" cy="1751946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Key figures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>
          <a:xfrm>
            <a:off x="4683681" y="838563"/>
            <a:ext cx="3988638" cy="1751946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>
          <a:xfrm>
            <a:off x="471068" y="2819401"/>
            <a:ext cx="3988638" cy="1751946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27" name="Espace réservé du texte 9"/>
          <p:cNvSpPr>
            <a:spLocks noGrp="1"/>
          </p:cNvSpPr>
          <p:nvPr>
            <p:ph type="body" sz="quarter" idx="22" hasCustomPrompt="1"/>
          </p:nvPr>
        </p:nvSpPr>
        <p:spPr>
          <a:xfrm>
            <a:off x="4683681" y="2819401"/>
            <a:ext cx="3988638" cy="1751946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239154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roduc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80" y="1333056"/>
            <a:ext cx="8420101" cy="336277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8780" y="712802"/>
            <a:ext cx="8420101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58775" y="273772"/>
            <a:ext cx="7004050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Product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900" y="85726"/>
            <a:ext cx="1196655" cy="528638"/>
          </a:xfrm>
        </p:spPr>
        <p:txBody>
          <a:bodyPr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Logo here</a:t>
            </a:r>
          </a:p>
        </p:txBody>
      </p:sp>
    </p:spTree>
    <p:extLst>
      <p:ext uri="{BB962C8B-B14F-4D97-AF65-F5344CB8AC3E}">
        <p14:creationId xmlns:p14="http://schemas.microsoft.com/office/powerpoint/2010/main" val="2140065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 userDrawn="1">
          <p15:clr>
            <a:srgbClr val="FBAE40"/>
          </p15:clr>
        </p15:guide>
        <p15:guide id="2" orient="horz" pos="3094" userDrawn="1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654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1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4362"/>
            <a:ext cx="9144000" cy="3880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/>
              <a:t> Insert photo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098093" y="69590"/>
            <a:ext cx="3772856" cy="219075"/>
          </a:xfrm>
        </p:spPr>
        <p:txBody>
          <a:bodyPr anchor="ctr" anchorCtr="0"/>
          <a:lstStyle>
            <a:lvl1pPr marL="0" indent="0" algn="r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00" b="0" dirty="0" smtClean="0"/>
            </a:lvl2pPr>
            <a:lvl3pPr>
              <a:defRPr lang="en-US" sz="900" b="0" dirty="0" smtClean="0"/>
            </a:lvl3pPr>
            <a:lvl4pPr>
              <a:defRPr lang="en-US" sz="800" b="0" dirty="0" smtClean="0"/>
            </a:lvl4pPr>
            <a:lvl5pPr>
              <a:defRPr lang="en-US" sz="800" b="0" dirty="0" smtClean="0"/>
            </a:lvl5pPr>
          </a:lstStyle>
          <a:p>
            <a:pPr lvl="0"/>
            <a:r>
              <a:rPr lang="en-US" dirty="0"/>
              <a:t>Patient first name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 </a:t>
            </a:r>
            <a:r>
              <a:rPr lang="en-US" dirty="0"/>
              <a:t>Disease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 </a:t>
            </a:r>
            <a:r>
              <a:rPr lang="en-US" dirty="0"/>
              <a:t>Location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314705" y="4473877"/>
            <a:ext cx="218122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solidFill>
                  <a:srgbClr val="525CA3"/>
                </a:solidFill>
              </a:rPr>
              <a:t>Thank You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92097" y="4313061"/>
            <a:ext cx="2815952" cy="684000"/>
            <a:chOff x="292097" y="4313061"/>
            <a:chExt cx="2815952" cy="684000"/>
          </a:xfrm>
        </p:grpSpPr>
        <p:cxnSp>
          <p:nvCxnSpPr>
            <p:cNvPr id="10" name="Connecteur droit 12"/>
            <p:cNvCxnSpPr/>
            <p:nvPr userDrawn="1"/>
          </p:nvCxnSpPr>
          <p:spPr>
            <a:xfrm>
              <a:off x="3108049" y="4313061"/>
              <a:ext cx="0" cy="6840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Users\e0290066\Desktop\Brand\Sanofi Genzyme - RVB - Colors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97" y="4517051"/>
              <a:ext cx="2596359" cy="30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0520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2_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17516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photo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314705" y="4473877"/>
            <a:ext cx="218122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solidFill>
                  <a:srgbClr val="525CA3"/>
                </a:solidFill>
              </a:rPr>
              <a:t>Thank You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92097" y="4313061"/>
            <a:ext cx="2815952" cy="684000"/>
            <a:chOff x="292097" y="4313061"/>
            <a:chExt cx="2815952" cy="684000"/>
          </a:xfrm>
        </p:grpSpPr>
        <p:cxnSp>
          <p:nvCxnSpPr>
            <p:cNvPr id="20" name="Connecteur droit 12"/>
            <p:cNvCxnSpPr/>
            <p:nvPr userDrawn="1"/>
          </p:nvCxnSpPr>
          <p:spPr>
            <a:xfrm>
              <a:off x="3108049" y="4313061"/>
              <a:ext cx="0" cy="6840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 descr="C:\Users\e0290066\Desktop\Brand\Sanofi Genzyme - RVB - Colors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97" y="4517051"/>
              <a:ext cx="2596359" cy="30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9665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65000"/>
                    <a:lumOff val="35000"/>
                  </a:srgbClr>
                </a:solidFill>
              </a:defRPr>
            </a:lvl1pPr>
          </a:lstStyle>
          <a:p>
            <a:pPr>
              <a:defRPr/>
            </a:pPr>
            <a:fld id="{843CD28F-3D13-4B29-8BB0-5AD3B62577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060571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ide Text Picture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" y="0"/>
            <a:ext cx="4525963" cy="5143500"/>
          </a:xfrm>
          <a:prstGeom prst="rect">
            <a:avLst/>
          </a:prstGeom>
          <a:solidFill>
            <a:srgbClr val="444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4491041" y="4782744"/>
            <a:ext cx="228123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750">
                <a:solidFill>
                  <a:srgbClr val="646464"/>
                </a:solidFill>
              </a:rPr>
              <a:t>INTERNAL USE ONLY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25963" y="0"/>
            <a:ext cx="4618037" cy="5143500"/>
          </a:xfrm>
        </p:spPr>
        <p:txBody>
          <a:bodyPr lIns="18288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9353" y="4743452"/>
            <a:ext cx="2378428" cy="280035"/>
          </a:xfrm>
          <a:prstGeom prst="rect">
            <a:avLst/>
          </a:prstGeom>
        </p:spPr>
        <p:txBody>
          <a:bodyPr anchor="ctr"/>
          <a:lstStyle>
            <a:lvl1pPr marL="0" marR="0" indent="0" algn="r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DB5D06"/>
              </a:buClr>
              <a:buSzPct val="125000"/>
              <a:buFont typeface="Arial" pitchFamily="34" charset="0"/>
              <a:buNone/>
              <a:tabLst/>
              <a:defRPr sz="825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marR="0" indent="-173831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70A100"/>
              </a:buClr>
              <a:buSzTx/>
              <a:buFont typeface="Arial" pitchFamily="34" charset="0"/>
              <a:buChar char="−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4350" marR="0" indent="-17145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70A100"/>
              </a:buClr>
              <a:buSzPct val="110000"/>
              <a:buFont typeface="Arial" pitchFamily="34" charset="0"/>
              <a:buChar char="−"/>
              <a:tabLst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5800" marR="0" indent="-17145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70A100"/>
              </a:buClr>
              <a:buSzTx/>
              <a:buFont typeface="Arial" pitchFamily="34" charset="0"/>
              <a:buChar char="−"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57250" marR="0" indent="-17145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70A100"/>
              </a:buClr>
              <a:buSzPct val="75000"/>
              <a:buFont typeface="Arial" pitchFamily="34" charset="0"/>
              <a:buChar char="−"/>
              <a:tabLst/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09651" y="508350"/>
            <a:ext cx="3706978" cy="38579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7095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44189" y="4748844"/>
            <a:ext cx="8094043" cy="342520"/>
          </a:xfrm>
        </p:spPr>
        <p:txBody>
          <a:bodyPr anchor="b">
            <a:noAutofit/>
          </a:bodyPr>
          <a:lstStyle>
            <a:lvl1pPr marL="0" indent="0">
              <a:spcBef>
                <a:spcPts val="150"/>
              </a:spcBef>
              <a:buNone/>
              <a:defRPr sz="750"/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9011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6894F-B175-479F-A144-47C319E79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6EA3A-E9CD-4D6C-8793-98EA84C81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793" y="1369219"/>
            <a:ext cx="4111229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288DC-0853-4F09-81C8-0DDB2BC9F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6" y="1369219"/>
            <a:ext cx="4111229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35D44-A4CE-4612-BEE4-F9D0BDDB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46DF-B808-4636-B5B0-EBE59567E35F}" type="datetimeFigureOut">
              <a:rPr lang="en-US" smtClean="0">
                <a:solidFill>
                  <a:srgbClr val="6B747B"/>
                </a:solidFill>
              </a:rPr>
              <a:pPr/>
              <a:t>10/23/2020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825E5-87CB-4A74-812E-8F5220DF4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B747B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A686C-BEEF-48C7-AD1B-2424DAC9B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A08-C7EF-4A54-BE3B-18BFAC6B80F1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D31DBB7-447A-4839-8C87-EE8A0D4D89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338" y="4632722"/>
            <a:ext cx="8376047" cy="408384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FontTx/>
              <a:buNone/>
              <a:defRPr sz="900"/>
            </a:lvl2pPr>
            <a:lvl3pPr marL="685800" indent="0">
              <a:buFontTx/>
              <a:buNone/>
              <a:defRPr sz="900"/>
            </a:lvl3pPr>
            <a:lvl4pPr marL="1028700" indent="0">
              <a:buFontTx/>
              <a:buNone/>
              <a:defRPr sz="900"/>
            </a:lvl4pPr>
            <a:lvl5pPr marL="1371600" indent="0">
              <a:buFontTx/>
              <a:buNone/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975106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C25C39-42FC-B64A-80A6-457692110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0552" y="4924500"/>
            <a:ext cx="41345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defRPr/>
            </a:pPr>
            <a:fld id="{EFDF635C-7C73-1F4B-A5C4-D8C7825BF64F}" type="slidenum">
              <a:rPr lang="en-US" altLang="x-none" sz="900" smtClean="0">
                <a:solidFill>
                  <a:srgbClr val="6B747B"/>
                </a:solidFill>
              </a:rPr>
              <a:pPr algn="r">
                <a:defRPr/>
              </a:pPr>
              <a:t>‹#›</a:t>
            </a:fld>
            <a:endParaRPr lang="en-US" altLang="x-none" sz="900">
              <a:solidFill>
                <a:srgbClr val="6B747B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298457" y="896808"/>
            <a:ext cx="8550275" cy="35597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09565" y="4584294"/>
            <a:ext cx="7745866" cy="559210"/>
          </a:xfrm>
        </p:spPr>
        <p:txBody>
          <a:bodyPr lIns="36000" rIns="36000"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900">
                <a:solidFill>
                  <a:srgbClr val="141414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90113" y="49479"/>
            <a:ext cx="8576629" cy="76074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>
              <a:defRPr>
                <a:solidFill>
                  <a:srgbClr val="1961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3759566"/>
      </p:ext>
    </p:extLst>
  </p:cSld>
  <p:clrMapOvr>
    <a:masterClrMapping/>
  </p:clrMapOvr>
  <p:hf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00849-AF36-4611-B9CF-02E0659C9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190" y="307669"/>
            <a:ext cx="8376219" cy="3877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66BB4-9468-4BEF-B7A6-698CAE92A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03BED-D284-4D23-8EA8-F7703A1F7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46DF-B808-4636-B5B0-EBE59567E35F}" type="datetimeFigureOut">
              <a:rPr lang="en-US" smtClean="0">
                <a:solidFill>
                  <a:srgbClr val="6B747B"/>
                </a:solidFill>
              </a:rPr>
              <a:pPr/>
              <a:t>10/23/2020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DC3CB-99F1-4AA5-9BC9-6C7B6DBCA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B747B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060C1-006B-475A-9962-06F3307A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A08-C7EF-4A54-BE3B-18BFAC6B80F1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E3F70E-5300-4C4C-9D63-9949FB86B9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338" y="4632722"/>
            <a:ext cx="8376047" cy="408384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FontTx/>
              <a:buNone/>
              <a:defRPr sz="900"/>
            </a:lvl2pPr>
            <a:lvl3pPr marL="685800" indent="0">
              <a:buFontTx/>
              <a:buNone/>
              <a:defRPr sz="900"/>
            </a:lvl3pPr>
            <a:lvl4pPr marL="1028700" indent="0">
              <a:buFontTx/>
              <a:buNone/>
              <a:defRPr sz="900"/>
            </a:lvl4pPr>
            <a:lvl5pPr marL="1371600" indent="0">
              <a:buFontTx/>
              <a:buNone/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97185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/>
          <p:nvPr userDrawn="1"/>
        </p:nvSpPr>
        <p:spPr>
          <a:xfrm>
            <a:off x="7027869" y="4392613"/>
            <a:ext cx="165893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457200">
              <a:defRPr/>
            </a:pPr>
            <a:r>
              <a:rPr lang="it-IT" sz="1600" dirty="0">
                <a:solidFill>
                  <a:prstClr val="black"/>
                </a:solidFill>
                <a:ea typeface="MS PGothic"/>
                <a:cs typeface="Arial Narrow"/>
              </a:rPr>
              <a:t>esmo</a:t>
            </a:r>
            <a:r>
              <a:rPr lang="en-US" sz="1600" dirty="0">
                <a:solidFill>
                  <a:prstClr val="black"/>
                </a:solidFill>
                <a:ea typeface="MS PGothic"/>
                <a:cs typeface="Arial Narrow"/>
              </a:rPr>
              <a:t>.org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233366"/>
            <a:ext cx="2133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604" y="1609200"/>
            <a:ext cx="4982739" cy="9144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200" b="1" i="0" cap="all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604" y="2527609"/>
            <a:ext cx="4982739" cy="4500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679608" y="3434400"/>
            <a:ext cx="4425177" cy="230400"/>
          </a:xfrm>
        </p:spPr>
        <p:txBody>
          <a:bodyPr tIns="46800" bIns="234000">
            <a:noAutofit/>
          </a:bodyPr>
          <a:lstStyle>
            <a:lvl1pPr marL="0" indent="0">
              <a:buFontTx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679608" y="3670726"/>
            <a:ext cx="4425177" cy="230400"/>
          </a:xfrm>
        </p:spPr>
        <p:txBody>
          <a:bodyPr tIns="46800" bIns="234000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679606" y="4474546"/>
            <a:ext cx="3984758" cy="230833"/>
          </a:xfrm>
        </p:spPr>
        <p:txBody>
          <a:bodyPr bIns="234000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391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8780" y="1242107"/>
            <a:ext cx="8420101" cy="3453721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05050" y="1365251"/>
            <a:ext cx="4107856" cy="3124645"/>
          </a:xfrm>
        </p:spPr>
        <p:txBody>
          <a:bodyPr/>
          <a:lstStyle>
            <a:lvl1pPr>
              <a:defRPr baseline="0"/>
            </a:lvl1pPr>
            <a:lvl2pPr marL="271463" indent="-136525">
              <a:tabLst/>
              <a:defRPr/>
            </a:lvl2pPr>
            <a:lvl3pPr marL="385763" indent="-131763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6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4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980" userDrawn="1">
          <p15:clr>
            <a:srgbClr val="FBAE40"/>
          </p15:clr>
        </p15:guide>
        <p15:guide id="7" pos="3080" userDrawn="1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00849-AF36-4611-B9CF-02E0659C9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190" y="307669"/>
            <a:ext cx="8376219" cy="3877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66BB4-9468-4BEF-B7A6-698CAE92A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03BED-D284-4D23-8EA8-F7703A1F7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46DF-B808-4636-B5B0-EBE59567E3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DC3CB-99F1-4AA5-9BC9-6C7B6DBCA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060C1-006B-475A-9962-06F3307A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A08-C7EF-4A54-BE3B-18BFAC6B8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E3F70E-5300-4C4C-9D63-9949FB86B9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339" y="4632722"/>
            <a:ext cx="8376047" cy="408384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</a:defRPr>
            </a:lvl1pPr>
            <a:lvl2pPr marL="342892" indent="0">
              <a:buFontTx/>
              <a:buNone/>
              <a:defRPr sz="900"/>
            </a:lvl2pPr>
            <a:lvl3pPr marL="685783" indent="0">
              <a:buFontTx/>
              <a:buNone/>
              <a:defRPr sz="900"/>
            </a:lvl3pPr>
            <a:lvl4pPr marL="1028675" indent="0">
              <a:buFontTx/>
              <a:buNone/>
              <a:defRPr sz="900"/>
            </a:lvl4pPr>
            <a:lvl5pPr marL="1371566" indent="0">
              <a:buFontTx/>
              <a:buNone/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85165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N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2840360" y="4539428"/>
            <a:ext cx="6030595" cy="332399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 b="0"/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8808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photo 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40355" y="4068001"/>
            <a:ext cx="6026648" cy="443198"/>
          </a:xfrm>
        </p:spPr>
        <p:txBody>
          <a:bodyPr anchor="b"/>
          <a:lstStyle>
            <a:lvl1pPr algn="r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Title</a:t>
            </a:r>
            <a:endParaRPr lang="en-US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2679318" y="4129183"/>
            <a:ext cx="0" cy="75240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49" y="4400921"/>
            <a:ext cx="2299240" cy="26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08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ox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15"/>
          </p:nvPr>
        </p:nvSpPr>
        <p:spPr>
          <a:xfrm>
            <a:off x="325623" y="0"/>
            <a:ext cx="2478024" cy="5143500"/>
          </a:xfrm>
          <a:solidFill>
            <a:srgbClr val="898655"/>
          </a:solidFill>
        </p:spPr>
        <p:txBody>
          <a:bodyPr/>
          <a:lstStyle>
            <a:lvl1pPr marL="0" indent="0">
              <a:buNone/>
              <a:defRPr>
                <a:solidFill>
                  <a:srgbClr val="8986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6" name="Connecteur droit 10"/>
          <p:cNvCxnSpPr/>
          <p:nvPr userDrawn="1"/>
        </p:nvCxnSpPr>
        <p:spPr>
          <a:xfrm>
            <a:off x="938156" y="938154"/>
            <a:ext cx="1211283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25625" y="1685535"/>
            <a:ext cx="2462123" cy="793714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134938" indent="0">
              <a:buNone/>
              <a:defRPr sz="2400">
                <a:solidFill>
                  <a:schemeClr val="bg1"/>
                </a:solidFill>
              </a:defRPr>
            </a:lvl2pPr>
            <a:lvl3pPr marL="271462" indent="0">
              <a:buNone/>
              <a:defRPr sz="2400">
                <a:solidFill>
                  <a:schemeClr val="bg1"/>
                </a:solidFill>
              </a:defRPr>
            </a:lvl3pPr>
            <a:lvl4pPr marL="1028700" indent="0">
              <a:buNone/>
              <a:defRPr sz="2400">
                <a:solidFill>
                  <a:schemeClr val="bg1"/>
                </a:solidFill>
              </a:defRPr>
            </a:lvl4pPr>
            <a:lvl5pPr marL="13716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34865" y="516650"/>
            <a:ext cx="2462308" cy="443665"/>
          </a:xfrm>
        </p:spPr>
        <p:txBody>
          <a:bodyPr/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Function Name</a:t>
            </a:r>
          </a:p>
        </p:txBody>
      </p:sp>
      <p:sp>
        <p:nvSpPr>
          <p:cNvPr id="45" name="Picture Placeholder 43"/>
          <p:cNvSpPr>
            <a:spLocks noGrp="1"/>
          </p:cNvSpPr>
          <p:nvPr>
            <p:ph type="pic" sz="quarter" idx="16" hasCustomPrompt="1"/>
          </p:nvPr>
        </p:nvSpPr>
        <p:spPr>
          <a:xfrm>
            <a:off x="667333" y="4056247"/>
            <a:ext cx="1773936" cy="61264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30051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194472" y="4729089"/>
            <a:ext cx="5676483" cy="249299"/>
          </a:xfrm>
        </p:spPr>
        <p:txBody>
          <a:bodyPr wrap="square">
            <a:spAutoFit/>
          </a:bodyPr>
          <a:lstStyle>
            <a:lvl1pPr marL="0" indent="0" algn="r">
              <a:buNone/>
              <a:defRPr sz="1800" b="0"/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4362"/>
            <a:ext cx="9144000" cy="3880800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fr-FR" dirty="0"/>
              <a:t>Insert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94137" y="4313061"/>
            <a:ext cx="5672866" cy="387798"/>
          </a:xfrm>
        </p:spPr>
        <p:txBody>
          <a:bodyPr anchor="b"/>
          <a:lstStyle>
            <a:lvl1pPr algn="r"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098093" y="69590"/>
            <a:ext cx="3772856" cy="219075"/>
          </a:xfrm>
        </p:spPr>
        <p:txBody>
          <a:bodyPr anchor="ctr" anchorCtr="0"/>
          <a:lstStyle>
            <a:lvl1pPr marL="0" indent="0" algn="r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00" b="0" dirty="0" smtClean="0"/>
            </a:lvl2pPr>
            <a:lvl3pPr>
              <a:defRPr lang="en-US" sz="900" b="0" dirty="0" smtClean="0"/>
            </a:lvl3pPr>
            <a:lvl4pPr>
              <a:defRPr lang="en-US" sz="800" b="0" dirty="0" smtClean="0"/>
            </a:lvl4pPr>
            <a:lvl5pPr>
              <a:defRPr lang="en-US" sz="800" b="0" dirty="0" smtClean="0"/>
            </a:lvl5pPr>
          </a:lstStyle>
          <a:p>
            <a:pPr lvl="0"/>
            <a:r>
              <a:rPr lang="en-US" dirty="0"/>
              <a:t>Patient first name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 </a:t>
            </a:r>
            <a:r>
              <a:rPr lang="en-US" dirty="0"/>
              <a:t>|  Disease |  Location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292097" y="4313061"/>
            <a:ext cx="2815952" cy="684000"/>
            <a:chOff x="292097" y="4313061"/>
            <a:chExt cx="2815952" cy="684000"/>
          </a:xfrm>
        </p:grpSpPr>
        <p:cxnSp>
          <p:nvCxnSpPr>
            <p:cNvPr id="13" name="Connecteur droit 12"/>
            <p:cNvCxnSpPr/>
            <p:nvPr userDrawn="1"/>
          </p:nvCxnSpPr>
          <p:spPr>
            <a:xfrm>
              <a:off x="3108049" y="4313061"/>
              <a:ext cx="0" cy="6840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 descr="C:\Users\e0290066\Desktop\Brand\Sanofi Genzyme - RVB - Colors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97" y="4517051"/>
              <a:ext cx="2596359" cy="30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0612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946486"/>
            <a:ext cx="8420100" cy="374934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474B-B3C8-4D2B-9A58-47D3CEA19AC6}" type="datetimeFigureOut">
              <a:rPr lang="en-US" smtClean="0">
                <a:solidFill>
                  <a:srgbClr val="6B747B"/>
                </a:solidFill>
              </a:rPr>
              <a:pPr/>
              <a:t>10/23/2020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1DE9-DF1E-478B-8EAC-D83EF13FF69C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862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474B-B3C8-4D2B-9A58-47D3CEA19AC6}" type="datetimeFigureOut">
              <a:rPr lang="en-US" smtClean="0">
                <a:solidFill>
                  <a:srgbClr val="6B747B"/>
                </a:solidFill>
              </a:rPr>
              <a:pPr/>
              <a:t>10/23/2020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B74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1DE9-DF1E-478B-8EAC-D83EF13FF69C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8740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1718-6978-4D45-B976-AE2B4390B56B}" type="datetimeFigureOut">
              <a:rPr lang="en-US" smtClean="0">
                <a:solidFill>
                  <a:srgbClr val="6B747B"/>
                </a:solidFill>
              </a:rPr>
              <a:pPr/>
              <a:t>10/23/2020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B74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7B3E-0712-48AF-918C-8BB5247E7D23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8844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1718-6978-4D45-B976-AE2B4390B56B}" type="datetimeFigureOut">
              <a:rPr lang="en-US" smtClean="0">
                <a:solidFill>
                  <a:srgbClr val="6B747B"/>
                </a:solidFill>
              </a:rPr>
              <a:pPr/>
              <a:t>10/23/2020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B74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7B3E-0712-48AF-918C-8BB5247E7D23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2241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39423" y="1333056"/>
            <a:ext cx="3939453" cy="3362770"/>
          </a:xfrm>
        </p:spPr>
        <p:txBody>
          <a:bodyPr/>
          <a:lstStyle>
            <a:lvl1pPr>
              <a:defRPr b="0" baseline="0"/>
            </a:lvl1pPr>
            <a:lvl2pPr>
              <a:defRPr b="0"/>
            </a:lvl2pPr>
            <a:lvl3pPr marL="403225" indent="-133350">
              <a:buFont typeface="Arial" charset="0"/>
              <a:buChar char="•"/>
              <a:tabLst/>
              <a:defRPr b="0"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373474" y="987426"/>
            <a:ext cx="4206875" cy="37084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73474" y="768353"/>
            <a:ext cx="4206875" cy="219075"/>
          </a:xfrm>
        </p:spPr>
        <p:txBody>
          <a:bodyPr anchor="ctr" anchorCtr="0"/>
          <a:lstStyle>
            <a:lvl1pPr marL="0" indent="0" algn="l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00" b="0" dirty="0" smtClean="0"/>
            </a:lvl2pPr>
            <a:lvl3pPr>
              <a:defRPr lang="en-US" sz="900" b="0" dirty="0" smtClean="0"/>
            </a:lvl3pPr>
            <a:lvl4pPr>
              <a:defRPr lang="en-US" sz="800" b="0" dirty="0" smtClean="0"/>
            </a:lvl4pPr>
            <a:lvl5pPr>
              <a:defRPr lang="en-US" sz="800" b="0" dirty="0" smtClean="0"/>
            </a:lvl5pPr>
          </a:lstStyle>
          <a:p>
            <a:pPr lvl="0"/>
            <a:r>
              <a:rPr lang="en-US" dirty="0"/>
              <a:t>Patient first name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 </a:t>
            </a:r>
            <a:r>
              <a:rPr lang="en-US" dirty="0"/>
              <a:t>|  Disease |  Location</a:t>
            </a:r>
          </a:p>
        </p:txBody>
      </p:sp>
    </p:spTree>
    <p:extLst>
      <p:ext uri="{BB962C8B-B14F-4D97-AF65-F5344CB8AC3E}">
        <p14:creationId xmlns:p14="http://schemas.microsoft.com/office/powerpoint/2010/main" val="909572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194472" y="4729089"/>
            <a:ext cx="5676483" cy="249299"/>
          </a:xfrm>
        </p:spPr>
        <p:txBody>
          <a:bodyPr wrap="square">
            <a:sp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4362"/>
            <a:ext cx="9144000" cy="3880800"/>
          </a:xfrm>
        </p:spPr>
        <p:txBody>
          <a:bodyPr/>
          <a:lstStyle/>
          <a:p>
            <a:r>
              <a:rPr lang="fr-FR" dirty="0"/>
              <a:t>  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94137" y="4313061"/>
            <a:ext cx="5672866" cy="387798"/>
          </a:xfrm>
        </p:spPr>
        <p:txBody>
          <a:bodyPr anchor="b"/>
          <a:lstStyle>
            <a:lvl1pPr algn="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098093" y="69590"/>
            <a:ext cx="3772856" cy="219075"/>
          </a:xfrm>
        </p:spPr>
        <p:txBody>
          <a:bodyPr anchor="ctr" anchorCtr="0"/>
          <a:lstStyle>
            <a:lvl1pPr marL="0" indent="0" algn="r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00" b="0" dirty="0" smtClean="0"/>
            </a:lvl2pPr>
            <a:lvl3pPr>
              <a:defRPr lang="en-US" sz="900" b="0" dirty="0" smtClean="0"/>
            </a:lvl3pPr>
            <a:lvl4pPr>
              <a:defRPr lang="en-US" sz="800" b="0" dirty="0" smtClean="0"/>
            </a:lvl4pPr>
            <a:lvl5pPr>
              <a:defRPr lang="en-US" sz="800" b="0" dirty="0" smtClean="0"/>
            </a:lvl5pPr>
          </a:lstStyle>
          <a:p>
            <a:pPr lvl="0"/>
            <a:r>
              <a:rPr lang="en-US" dirty="0"/>
              <a:t>Patient first name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 </a:t>
            </a:r>
            <a:r>
              <a:rPr lang="en-US" dirty="0"/>
              <a:t>|  Disease |  Location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92097" y="4313061"/>
            <a:ext cx="2815952" cy="684000"/>
            <a:chOff x="292097" y="4313061"/>
            <a:chExt cx="2815952" cy="684000"/>
          </a:xfrm>
        </p:grpSpPr>
        <p:cxnSp>
          <p:nvCxnSpPr>
            <p:cNvPr id="11" name="Connecteur droit 12"/>
            <p:cNvCxnSpPr/>
            <p:nvPr userDrawn="1"/>
          </p:nvCxnSpPr>
          <p:spPr>
            <a:xfrm>
              <a:off x="3108049" y="4313061"/>
              <a:ext cx="0" cy="6840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Users\e0290066\Desktop\Brand\Sanofi Genzyme - RVB - Colors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97" y="4517051"/>
              <a:ext cx="2596359" cy="30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6878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76" y="1333056"/>
            <a:ext cx="3939453" cy="3362770"/>
          </a:xfrm>
        </p:spPr>
        <p:txBody>
          <a:bodyPr/>
          <a:lstStyle>
            <a:lvl1pPr>
              <a:defRPr baseline="0"/>
            </a:lvl1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6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4572006" y="987425"/>
            <a:ext cx="4206875" cy="3320298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572005" y="4305032"/>
            <a:ext cx="4206875" cy="390307"/>
          </a:xfrm>
          <a:prstGeom prst="rect">
            <a:avLst/>
          </a:prstGeom>
          <a:solidFill>
            <a:srgbClr val="E7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98853" y="4421781"/>
            <a:ext cx="3946672" cy="146050"/>
          </a:xfrm>
        </p:spPr>
        <p:txBody>
          <a:bodyPr/>
          <a:lstStyle>
            <a:lvl1pPr marL="0" indent="0" algn="r"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56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880" userDrawn="1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80038" y="1023941"/>
            <a:ext cx="7597795" cy="3671887"/>
          </a:xfrm>
        </p:spPr>
        <p:txBody>
          <a:bodyPr/>
          <a:lstStyle>
            <a:lvl1pPr marL="166688" indent="-166688">
              <a:spcBef>
                <a:spcPts val="900"/>
              </a:spcBef>
              <a:buFont typeface="Arial" charset="0"/>
              <a:buChar char="•"/>
              <a:tabLst>
                <a:tab pos="8459788" algn="r"/>
              </a:tabLst>
              <a:defRPr sz="1800" b="0" baseline="0"/>
            </a:lvl1pPr>
            <a:lvl2pPr marL="300038" indent="-133350">
              <a:spcBef>
                <a:spcPts val="0"/>
              </a:spcBef>
              <a:buFont typeface="Arial" charset="0"/>
              <a:buChar char="•"/>
              <a:tabLst>
                <a:tab pos="8460000" algn="r"/>
              </a:tabLst>
              <a:defRPr sz="1600"/>
            </a:lvl2pPr>
            <a:lvl3pPr marL="271462" indent="0">
              <a:buNone/>
              <a:defRPr/>
            </a:lvl3pPr>
          </a:lstStyle>
          <a:p>
            <a:pPr lvl="0"/>
            <a:r>
              <a:rPr lang="fr-FR" dirty="0" err="1"/>
              <a:t>Text</a:t>
            </a:r>
            <a:r>
              <a:rPr lang="fr-FR" dirty="0"/>
              <a:t>	XX</a:t>
            </a:r>
          </a:p>
          <a:p>
            <a:pPr lvl="1"/>
            <a:r>
              <a:rPr lang="fr-FR" dirty="0" err="1"/>
              <a:t>Text</a:t>
            </a:r>
            <a:r>
              <a:rPr lang="fr-FR" dirty="0"/>
              <a:t>	XX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17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80" y="1333056"/>
            <a:ext cx="8420101" cy="336277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8780" y="712802"/>
            <a:ext cx="8420101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47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roduc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80" y="1333056"/>
            <a:ext cx="8420101" cy="336277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8780" y="712802"/>
            <a:ext cx="8420101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58775" y="273772"/>
            <a:ext cx="7004050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Product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900" y="85726"/>
            <a:ext cx="1196655" cy="528638"/>
          </a:xfrm>
        </p:spPr>
        <p:txBody>
          <a:bodyPr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Logo here</a:t>
            </a:r>
          </a:p>
        </p:txBody>
      </p:sp>
    </p:spTree>
    <p:extLst>
      <p:ext uri="{BB962C8B-B14F-4D97-AF65-F5344CB8AC3E}">
        <p14:creationId xmlns:p14="http://schemas.microsoft.com/office/powerpoint/2010/main" val="418915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8780" y="1242107"/>
            <a:ext cx="8420101" cy="3453721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05050" y="1365251"/>
            <a:ext cx="4107856" cy="3124645"/>
          </a:xfrm>
        </p:spPr>
        <p:txBody>
          <a:bodyPr/>
          <a:lstStyle>
            <a:lvl1pPr>
              <a:defRPr baseline="0"/>
            </a:lvl1pPr>
            <a:lvl2pPr marL="271463" indent="-136525">
              <a:tabLst/>
              <a:defRPr/>
            </a:lvl2pPr>
            <a:lvl3pPr marL="385763" indent="-131763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6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48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0">
          <p15:clr>
            <a:srgbClr val="FBAE40"/>
          </p15:clr>
        </p15:guide>
        <p15:guide id="2" pos="308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76" y="1333056"/>
            <a:ext cx="3939453" cy="3362770"/>
          </a:xfrm>
        </p:spPr>
        <p:txBody>
          <a:bodyPr/>
          <a:lstStyle>
            <a:lvl1pPr>
              <a:defRPr baseline="0"/>
            </a:lvl1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6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4572006" y="987425"/>
            <a:ext cx="4206875" cy="3320298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572005" y="4305032"/>
            <a:ext cx="4206875" cy="390307"/>
          </a:xfrm>
          <a:prstGeom prst="rect">
            <a:avLst/>
          </a:prstGeom>
          <a:solidFill>
            <a:srgbClr val="E7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98853" y="4421781"/>
            <a:ext cx="3946672" cy="146050"/>
          </a:xfrm>
        </p:spPr>
        <p:txBody>
          <a:bodyPr/>
          <a:lstStyle>
            <a:lvl1pPr marL="0" indent="0" algn="r"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2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6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358780" y="1239838"/>
            <a:ext cx="8420101" cy="3106736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58775" y="4305521"/>
            <a:ext cx="8420100" cy="390307"/>
          </a:xfrm>
          <a:prstGeom prst="rect">
            <a:avLst/>
          </a:prstGeom>
          <a:solidFill>
            <a:srgbClr val="E7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470414" y="4420800"/>
            <a:ext cx="8175112" cy="146050"/>
          </a:xfrm>
        </p:spPr>
        <p:txBody>
          <a:bodyPr/>
          <a:lstStyle>
            <a:lvl1pPr marL="0" indent="0" algn="r"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55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8780" y="1239841"/>
            <a:ext cx="8420101" cy="3455987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02889" y="1364401"/>
            <a:ext cx="3909928" cy="341366"/>
          </a:xfrm>
        </p:spPr>
        <p:txBody>
          <a:bodyPr/>
          <a:lstStyle>
            <a:lvl1pPr>
              <a:defRPr baseline="0"/>
            </a:lvl1pPr>
            <a:lvl2pPr marL="271463" indent="-136525">
              <a:tabLst/>
              <a:defRPr/>
            </a:lvl2pPr>
            <a:lvl3pPr marL="385763" indent="-131763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/>
              <a:t>Chart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6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8"/>
          </p:nvPr>
        </p:nvSpPr>
        <p:spPr>
          <a:xfrm>
            <a:off x="502889" y="1709738"/>
            <a:ext cx="8069740" cy="2878119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502889" y="4424648"/>
            <a:ext cx="2684462" cy="168495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30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0">
          <p15:clr>
            <a:srgbClr val="FBAE40"/>
          </p15:clr>
        </p15:guide>
        <p15:guide id="2" pos="3080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6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5" name="Espace réservé du tableau 4"/>
          <p:cNvSpPr>
            <a:spLocks noGrp="1"/>
          </p:cNvSpPr>
          <p:nvPr>
            <p:ph type="tbl" sz="quarter" idx="18"/>
          </p:nvPr>
        </p:nvSpPr>
        <p:spPr>
          <a:xfrm>
            <a:off x="358780" y="1239838"/>
            <a:ext cx="8420101" cy="3321050"/>
          </a:xfrm>
          <a:noFill/>
          <a:ln>
            <a:noFill/>
          </a:ln>
        </p:spPr>
        <p:txBody>
          <a:bodyPr/>
          <a:lstStyle/>
          <a:p>
            <a:r>
              <a:rPr lang="fr-FR"/>
              <a:t>Cliquez sur l'icône pour ajouter un tableau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0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0">
          <p15:clr>
            <a:srgbClr val="FBAE40"/>
          </p15:clr>
        </p15:guide>
        <p15:guide id="2" pos="3080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358775" y="679452"/>
            <a:ext cx="4212000" cy="2012950"/>
          </a:xfrm>
          <a:prstGeom prst="rect">
            <a:avLst/>
          </a:prstGeom>
          <a:solidFill>
            <a:srgbClr val="BE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58775" y="2692403"/>
            <a:ext cx="4212000" cy="2005949"/>
          </a:xfrm>
          <a:prstGeom prst="rect">
            <a:avLst/>
          </a:prstGeom>
          <a:solidFill>
            <a:srgbClr val="525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572000" y="679452"/>
            <a:ext cx="4212000" cy="2012950"/>
          </a:xfrm>
          <a:prstGeom prst="rect">
            <a:avLst/>
          </a:prstGeom>
          <a:solidFill>
            <a:srgbClr val="3E9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4572000" y="2692403"/>
            <a:ext cx="4212000" cy="2005949"/>
          </a:xfrm>
          <a:prstGeom prst="rect">
            <a:avLst/>
          </a:prstGeom>
          <a:solidFill>
            <a:srgbClr val="BCB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19" hasCustomPrompt="1"/>
          </p:nvPr>
        </p:nvSpPr>
        <p:spPr>
          <a:xfrm>
            <a:off x="471068" y="838563"/>
            <a:ext cx="3988638" cy="1751946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Key figures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>
          <a:xfrm>
            <a:off x="4683681" y="838563"/>
            <a:ext cx="3988638" cy="1751946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>
          <a:xfrm>
            <a:off x="471068" y="2819401"/>
            <a:ext cx="3988638" cy="1751946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27" name="Espace réservé du texte 9"/>
          <p:cNvSpPr>
            <a:spLocks noGrp="1"/>
          </p:cNvSpPr>
          <p:nvPr>
            <p:ph type="body" sz="quarter" idx="22" hasCustomPrompt="1"/>
          </p:nvPr>
        </p:nvSpPr>
        <p:spPr>
          <a:xfrm>
            <a:off x="4683681" y="2819401"/>
            <a:ext cx="3988638" cy="1751946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2663607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94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6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358780" y="1239838"/>
            <a:ext cx="8420101" cy="3106736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58775" y="4305521"/>
            <a:ext cx="8420100" cy="390307"/>
          </a:xfrm>
          <a:prstGeom prst="rect">
            <a:avLst/>
          </a:prstGeom>
          <a:solidFill>
            <a:srgbClr val="E7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470414" y="4420800"/>
            <a:ext cx="8175112" cy="146050"/>
          </a:xfrm>
        </p:spPr>
        <p:txBody>
          <a:bodyPr/>
          <a:lstStyle>
            <a:lvl1pPr marL="0" indent="0" algn="r"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26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880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1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4362"/>
            <a:ext cx="9144000" cy="3880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/>
              <a:t> Insert photo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098093" y="69590"/>
            <a:ext cx="3772856" cy="219075"/>
          </a:xfrm>
        </p:spPr>
        <p:txBody>
          <a:bodyPr anchor="ctr" anchorCtr="0"/>
          <a:lstStyle>
            <a:lvl1pPr marL="0" indent="0" algn="r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00" b="0" dirty="0" smtClean="0"/>
            </a:lvl2pPr>
            <a:lvl3pPr>
              <a:defRPr lang="en-US" sz="900" b="0" dirty="0" smtClean="0"/>
            </a:lvl3pPr>
            <a:lvl4pPr>
              <a:defRPr lang="en-US" sz="800" b="0" dirty="0" smtClean="0"/>
            </a:lvl4pPr>
            <a:lvl5pPr>
              <a:defRPr lang="en-US" sz="800" b="0" dirty="0" smtClean="0"/>
            </a:lvl5pPr>
          </a:lstStyle>
          <a:p>
            <a:pPr lvl="0"/>
            <a:r>
              <a:rPr lang="en-US" dirty="0"/>
              <a:t>Patient first name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 </a:t>
            </a:r>
            <a:r>
              <a:rPr lang="en-US" dirty="0"/>
              <a:t>Disease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 </a:t>
            </a:r>
            <a:r>
              <a:rPr lang="en-US" dirty="0"/>
              <a:t>Location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314705" y="4473877"/>
            <a:ext cx="218122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solidFill>
                  <a:srgbClr val="525CA3"/>
                </a:solidFill>
              </a:rPr>
              <a:t>Thank You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92097" y="4313061"/>
            <a:ext cx="2815952" cy="684000"/>
            <a:chOff x="292097" y="4313061"/>
            <a:chExt cx="2815952" cy="684000"/>
          </a:xfrm>
        </p:grpSpPr>
        <p:cxnSp>
          <p:nvCxnSpPr>
            <p:cNvPr id="10" name="Connecteur droit 12"/>
            <p:cNvCxnSpPr/>
            <p:nvPr userDrawn="1"/>
          </p:nvCxnSpPr>
          <p:spPr>
            <a:xfrm>
              <a:off x="3108049" y="4313061"/>
              <a:ext cx="0" cy="6840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Users\e0290066\Desktop\Brand\Sanofi Genzyme - RVB - Colors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97" y="4517051"/>
              <a:ext cx="2596359" cy="30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2339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2_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17516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photo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314705" y="4473877"/>
            <a:ext cx="218122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solidFill>
                  <a:srgbClr val="525CA3"/>
                </a:solidFill>
              </a:rPr>
              <a:t>Thank You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92097" y="4313061"/>
            <a:ext cx="2815952" cy="684000"/>
            <a:chOff x="292097" y="4313061"/>
            <a:chExt cx="2815952" cy="684000"/>
          </a:xfrm>
        </p:grpSpPr>
        <p:cxnSp>
          <p:nvCxnSpPr>
            <p:cNvPr id="20" name="Connecteur droit 12"/>
            <p:cNvCxnSpPr/>
            <p:nvPr userDrawn="1"/>
          </p:nvCxnSpPr>
          <p:spPr>
            <a:xfrm>
              <a:off x="3108049" y="4313061"/>
              <a:ext cx="0" cy="6840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 descr="C:\Users\e0290066\Desktop\Brand\Sanofi Genzyme - RVB - Colors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97" y="4517051"/>
              <a:ext cx="2596359" cy="30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7310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65000"/>
                    <a:lumOff val="35000"/>
                  </a:srgbClr>
                </a:solidFill>
              </a:defRPr>
            </a:lvl1pPr>
          </a:lstStyle>
          <a:p>
            <a:pPr>
              <a:defRPr/>
            </a:pPr>
            <a:fld id="{843CD28F-3D13-4B29-8BB0-5AD3B62577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459386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C25C39-42FC-B64A-80A6-457692110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0552" y="4924500"/>
            <a:ext cx="41345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defRPr/>
            </a:pPr>
            <a:fld id="{EFDF635C-7C73-1F4B-A5C4-D8C7825BF64F}" type="slidenum">
              <a:rPr lang="en-US" altLang="x-none" sz="900" smtClean="0">
                <a:solidFill>
                  <a:srgbClr val="6B747B"/>
                </a:solidFill>
              </a:rPr>
              <a:pPr algn="r">
                <a:defRPr/>
              </a:pPr>
              <a:t>‹#›</a:t>
            </a:fld>
            <a:endParaRPr lang="en-US" altLang="x-none" sz="900">
              <a:solidFill>
                <a:srgbClr val="6B747B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298457" y="896808"/>
            <a:ext cx="8550275" cy="35597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09565" y="4584294"/>
            <a:ext cx="7745866" cy="559210"/>
          </a:xfrm>
        </p:spPr>
        <p:txBody>
          <a:bodyPr lIns="36000" rIns="36000"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900">
                <a:solidFill>
                  <a:srgbClr val="141414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90113" y="49479"/>
            <a:ext cx="8576629" cy="76074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>
              <a:defRPr>
                <a:solidFill>
                  <a:srgbClr val="1961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2263994"/>
      </p:ext>
    </p:extLst>
  </p:cSld>
  <p:clrMapOvr>
    <a:masterClrMapping/>
  </p:clrMapOvr>
  <p:hf hdr="0" ftr="0" dt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00849-AF36-4611-B9CF-02E0659C9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190" y="307669"/>
            <a:ext cx="8376219" cy="3877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66BB4-9468-4BEF-B7A6-698CAE92A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03BED-D284-4D23-8EA8-F7703A1F7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46DF-B808-4636-B5B0-EBE59567E35F}" type="datetimeFigureOut">
              <a:rPr lang="en-US" smtClean="0">
                <a:solidFill>
                  <a:srgbClr val="6B747B"/>
                </a:solidFill>
              </a:rPr>
              <a:pPr/>
              <a:t>10/23/2020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DC3CB-99F1-4AA5-9BC9-6C7B6DBCA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B747B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060C1-006B-475A-9962-06F3307A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A08-C7EF-4A54-BE3B-18BFAC6B80F1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E3F70E-5300-4C4C-9D63-9949FB86B9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338" y="4632722"/>
            <a:ext cx="8376047" cy="408384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FontTx/>
              <a:buNone/>
              <a:defRPr sz="900"/>
            </a:lvl2pPr>
            <a:lvl3pPr marL="685800" indent="0">
              <a:buFontTx/>
              <a:buNone/>
              <a:defRPr sz="900"/>
            </a:lvl3pPr>
            <a:lvl4pPr marL="1028700" indent="0">
              <a:buFontTx/>
              <a:buNone/>
              <a:defRPr sz="900"/>
            </a:lvl4pPr>
            <a:lvl5pPr marL="1371600" indent="0">
              <a:buFontTx/>
              <a:buNone/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80464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/>
          <p:nvPr userDrawn="1"/>
        </p:nvSpPr>
        <p:spPr>
          <a:xfrm>
            <a:off x="7027869" y="4392613"/>
            <a:ext cx="165893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457200">
              <a:defRPr/>
            </a:pPr>
            <a:r>
              <a:rPr lang="it-IT" sz="1600" dirty="0">
                <a:solidFill>
                  <a:prstClr val="black"/>
                </a:solidFill>
                <a:ea typeface="MS PGothic"/>
                <a:cs typeface="Arial Narrow"/>
              </a:rPr>
              <a:t>esmo</a:t>
            </a:r>
            <a:r>
              <a:rPr lang="en-US" sz="1600" dirty="0">
                <a:solidFill>
                  <a:prstClr val="black"/>
                </a:solidFill>
                <a:ea typeface="MS PGothic"/>
                <a:cs typeface="Arial Narrow"/>
              </a:rPr>
              <a:t>.org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233366"/>
            <a:ext cx="2133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604" y="1609200"/>
            <a:ext cx="4982739" cy="9144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200" b="1" i="0" cap="all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604" y="2527609"/>
            <a:ext cx="4982739" cy="4500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679608" y="3434400"/>
            <a:ext cx="4425177" cy="230400"/>
          </a:xfrm>
        </p:spPr>
        <p:txBody>
          <a:bodyPr tIns="46800" bIns="234000">
            <a:noAutofit/>
          </a:bodyPr>
          <a:lstStyle>
            <a:lvl1pPr marL="0" indent="0">
              <a:buFontTx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679608" y="3670726"/>
            <a:ext cx="4425177" cy="230400"/>
          </a:xfrm>
        </p:spPr>
        <p:txBody>
          <a:bodyPr tIns="46800" bIns="234000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679606" y="4474546"/>
            <a:ext cx="3984758" cy="230833"/>
          </a:xfrm>
        </p:spPr>
        <p:txBody>
          <a:bodyPr bIns="234000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801313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00849-AF36-4611-B9CF-02E0659C9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190" y="307669"/>
            <a:ext cx="8376219" cy="3877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66BB4-9468-4BEF-B7A6-698CAE92A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03BED-D284-4D23-8EA8-F7703A1F7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46DF-B808-4636-B5B0-EBE59567E3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DC3CB-99F1-4AA5-9BC9-6C7B6DBCA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060C1-006B-475A-9962-06F3307A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A08-C7EF-4A54-BE3B-18BFAC6B8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E3F70E-5300-4C4C-9D63-9949FB86B9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339" y="4632722"/>
            <a:ext cx="8376047" cy="408384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</a:defRPr>
            </a:lvl1pPr>
            <a:lvl2pPr marL="342892" indent="0">
              <a:buFontTx/>
              <a:buNone/>
              <a:defRPr sz="900"/>
            </a:lvl2pPr>
            <a:lvl3pPr marL="685783" indent="0">
              <a:buFontTx/>
              <a:buNone/>
              <a:defRPr sz="900"/>
            </a:lvl3pPr>
            <a:lvl4pPr marL="1028675" indent="0">
              <a:buFontTx/>
              <a:buNone/>
              <a:defRPr sz="900"/>
            </a:lvl4pPr>
            <a:lvl5pPr marL="1371566" indent="0">
              <a:buFontTx/>
              <a:buNone/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879153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77875" y="1102522"/>
            <a:ext cx="7672388" cy="32920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3"/>
          </p:nvPr>
        </p:nvSpPr>
        <p:spPr>
          <a:xfrm>
            <a:off x="5165725" y="4782744"/>
            <a:ext cx="2895600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>
                <a:solidFill>
                  <a:srgbClr val="6B747B"/>
                </a:solidFill>
              </a:rPr>
              <a:t>NAME OF PRESENTATION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8467501" y="3623385"/>
            <a:ext cx="311061" cy="12311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 dirty="0">
                <a:solidFill>
                  <a:srgbClr val="6B747B"/>
                </a:solidFill>
              </a:rPr>
              <a:t>|</a:t>
            </a:r>
            <a:r>
              <a:rPr lang="en-US" altLang="fr-FR" sz="675" baseline="16000" dirty="0">
                <a:solidFill>
                  <a:srgbClr val="6B747B"/>
                </a:solidFill>
              </a:rPr>
              <a:t>    </a:t>
            </a:r>
            <a:fld id="{6042048C-1154-4AD2-90AA-35AEFDF6F630}" type="slidenum">
              <a:rPr lang="en-US" altLang="fr-FR" smtClean="0">
                <a:solidFill>
                  <a:srgbClr val="6B747B"/>
                </a:solidFill>
              </a:rPr>
              <a:pPr>
                <a:defRPr/>
              </a:pPr>
              <a:t>‹#›</a:t>
            </a:fld>
            <a:endParaRPr lang="en-US" altLang="fr-FR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0211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N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2840361" y="4539429"/>
            <a:ext cx="6030595" cy="332399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 b="0"/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8808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photo 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40356" y="4068001"/>
            <a:ext cx="6026648" cy="443198"/>
          </a:xfrm>
        </p:spPr>
        <p:txBody>
          <a:bodyPr anchor="b"/>
          <a:lstStyle>
            <a:lvl1pPr algn="r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Title</a:t>
            </a:r>
            <a:endParaRPr lang="en-US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2679318" y="4129183"/>
            <a:ext cx="0" cy="75240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0" y="4400921"/>
            <a:ext cx="2299240" cy="26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81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ox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15"/>
          </p:nvPr>
        </p:nvSpPr>
        <p:spPr>
          <a:xfrm>
            <a:off x="325623" y="0"/>
            <a:ext cx="2478024" cy="5143500"/>
          </a:xfrm>
          <a:solidFill>
            <a:srgbClr val="898655"/>
          </a:solidFill>
        </p:spPr>
        <p:txBody>
          <a:bodyPr/>
          <a:lstStyle>
            <a:lvl1pPr marL="0" indent="0">
              <a:buNone/>
              <a:defRPr>
                <a:solidFill>
                  <a:srgbClr val="8986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6" name="Connecteur droit 10"/>
          <p:cNvCxnSpPr/>
          <p:nvPr userDrawn="1"/>
        </p:nvCxnSpPr>
        <p:spPr>
          <a:xfrm>
            <a:off x="938156" y="938155"/>
            <a:ext cx="1211283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25625" y="1685535"/>
            <a:ext cx="2462123" cy="793714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134935" indent="0">
              <a:buNone/>
              <a:defRPr sz="2400">
                <a:solidFill>
                  <a:schemeClr val="bg1"/>
                </a:solidFill>
              </a:defRPr>
            </a:lvl2pPr>
            <a:lvl3pPr marL="271455" indent="0">
              <a:buNone/>
              <a:defRPr sz="2400">
                <a:solidFill>
                  <a:schemeClr val="bg1"/>
                </a:solidFill>
              </a:defRPr>
            </a:lvl3pPr>
            <a:lvl4pPr marL="1028675" indent="0">
              <a:buNone/>
              <a:defRPr sz="2400">
                <a:solidFill>
                  <a:schemeClr val="bg1"/>
                </a:solidFill>
              </a:defRPr>
            </a:lvl4pPr>
            <a:lvl5pPr marL="1371566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34866" y="516651"/>
            <a:ext cx="2462308" cy="443665"/>
          </a:xfrm>
        </p:spPr>
        <p:txBody>
          <a:bodyPr/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Function Name</a:t>
            </a:r>
          </a:p>
        </p:txBody>
      </p:sp>
      <p:sp>
        <p:nvSpPr>
          <p:cNvPr id="45" name="Picture Placeholder 43"/>
          <p:cNvSpPr>
            <a:spLocks noGrp="1"/>
          </p:cNvSpPr>
          <p:nvPr>
            <p:ph type="pic" sz="quarter" idx="16" hasCustomPrompt="1"/>
          </p:nvPr>
        </p:nvSpPr>
        <p:spPr>
          <a:xfrm>
            <a:off x="667333" y="4056247"/>
            <a:ext cx="1773936" cy="61264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185031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8780" y="1239841"/>
            <a:ext cx="8420101" cy="3455987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02889" y="1364401"/>
            <a:ext cx="3909928" cy="341366"/>
          </a:xfrm>
        </p:spPr>
        <p:txBody>
          <a:bodyPr/>
          <a:lstStyle>
            <a:lvl1pPr>
              <a:defRPr baseline="0"/>
            </a:lvl1pPr>
            <a:lvl2pPr marL="271463" indent="-136525">
              <a:tabLst/>
              <a:defRPr/>
            </a:lvl2pPr>
            <a:lvl3pPr marL="385763" indent="-131763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/>
              <a:t>Chart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6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8"/>
          </p:nvPr>
        </p:nvSpPr>
        <p:spPr>
          <a:xfrm>
            <a:off x="502889" y="1709738"/>
            <a:ext cx="8069740" cy="2878119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502889" y="4424648"/>
            <a:ext cx="2684462" cy="168495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7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980">
          <p15:clr>
            <a:srgbClr val="FBAE40"/>
          </p15:clr>
        </p15:guide>
        <p15:guide id="7" pos="3080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194473" y="4729090"/>
            <a:ext cx="5676483" cy="249299"/>
          </a:xfrm>
        </p:spPr>
        <p:txBody>
          <a:bodyPr wrap="square">
            <a:spAutoFit/>
          </a:bodyPr>
          <a:lstStyle>
            <a:lvl1pPr marL="0" indent="0" algn="r">
              <a:buNone/>
              <a:defRPr sz="1800" b="0"/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4362"/>
            <a:ext cx="9144000" cy="3880800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fr-FR" dirty="0"/>
              <a:t>Insert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94138" y="4313061"/>
            <a:ext cx="5672866" cy="387798"/>
          </a:xfrm>
        </p:spPr>
        <p:txBody>
          <a:bodyPr anchor="b"/>
          <a:lstStyle>
            <a:lvl1pPr algn="r"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098093" y="69590"/>
            <a:ext cx="3772856" cy="219075"/>
          </a:xfrm>
        </p:spPr>
        <p:txBody>
          <a:bodyPr anchor="ctr" anchorCtr="0"/>
          <a:lstStyle>
            <a:lvl1pPr marL="0" indent="0" algn="r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00" b="0" dirty="0" smtClean="0"/>
            </a:lvl2pPr>
            <a:lvl3pPr>
              <a:defRPr lang="en-US" sz="900" b="0" dirty="0" smtClean="0"/>
            </a:lvl3pPr>
            <a:lvl4pPr>
              <a:defRPr lang="en-US" sz="800" b="0" dirty="0" smtClean="0"/>
            </a:lvl4pPr>
            <a:lvl5pPr>
              <a:defRPr lang="en-US" sz="800" b="0" dirty="0" smtClean="0"/>
            </a:lvl5pPr>
          </a:lstStyle>
          <a:p>
            <a:pPr lvl="0"/>
            <a:r>
              <a:rPr lang="en-US" dirty="0"/>
              <a:t>Patient first name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 </a:t>
            </a:r>
            <a:r>
              <a:rPr lang="en-US" dirty="0"/>
              <a:t>|  Disease |  Location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292098" y="4313061"/>
            <a:ext cx="2815952" cy="684000"/>
            <a:chOff x="292097" y="4313061"/>
            <a:chExt cx="2815952" cy="684000"/>
          </a:xfrm>
        </p:grpSpPr>
        <p:cxnSp>
          <p:nvCxnSpPr>
            <p:cNvPr id="13" name="Connecteur droit 12"/>
            <p:cNvCxnSpPr/>
            <p:nvPr userDrawn="1"/>
          </p:nvCxnSpPr>
          <p:spPr>
            <a:xfrm>
              <a:off x="3108049" y="4313061"/>
              <a:ext cx="0" cy="6840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 descr="C:\Users\e0290066\Desktop\Brand\Sanofi Genzyme - RVB - Colors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97" y="4517051"/>
              <a:ext cx="2596359" cy="30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6280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946486"/>
            <a:ext cx="8420100" cy="374934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474B-B3C8-4D2B-9A58-47D3CEA19AC6}" type="datetimeFigureOut">
              <a:rPr lang="en-US" smtClean="0">
                <a:solidFill>
                  <a:srgbClr val="6B747B"/>
                </a:solidFill>
              </a:rPr>
              <a:pPr/>
              <a:t>10/23/2020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1DE9-DF1E-478B-8EAC-D83EF13FF69C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2663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474B-B3C8-4D2B-9A58-47D3CEA19AC6}" type="datetimeFigureOut">
              <a:rPr lang="en-US" smtClean="0">
                <a:solidFill>
                  <a:srgbClr val="6B747B"/>
                </a:solidFill>
              </a:rPr>
              <a:pPr/>
              <a:t>10/23/2020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B74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1DE9-DF1E-478B-8EAC-D83EF13FF69C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2802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1718-6978-4D45-B976-AE2B4390B56B}" type="datetimeFigureOut">
              <a:rPr lang="en-US" smtClean="0">
                <a:solidFill>
                  <a:srgbClr val="6B747B"/>
                </a:solidFill>
              </a:rPr>
              <a:pPr/>
              <a:t>10/23/2020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B74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7B3E-0712-48AF-918C-8BB5247E7D23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5619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1718-6978-4D45-B976-AE2B4390B56B}" type="datetimeFigureOut">
              <a:rPr lang="en-US" smtClean="0">
                <a:solidFill>
                  <a:srgbClr val="6B747B"/>
                </a:solidFill>
              </a:rPr>
              <a:pPr/>
              <a:t>10/23/2020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B74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7B3E-0712-48AF-918C-8BB5247E7D23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5132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39423" y="1333056"/>
            <a:ext cx="3939453" cy="3362770"/>
          </a:xfrm>
        </p:spPr>
        <p:txBody>
          <a:bodyPr/>
          <a:lstStyle>
            <a:lvl1pPr>
              <a:defRPr b="0" baseline="0"/>
            </a:lvl1pPr>
            <a:lvl2pPr>
              <a:defRPr b="0"/>
            </a:lvl2pPr>
            <a:lvl3pPr marL="403215" indent="-133347">
              <a:buFont typeface="Arial" charset="0"/>
              <a:buChar char="•"/>
              <a:tabLst/>
              <a:defRPr b="0"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373475" y="987426"/>
            <a:ext cx="4206875" cy="37084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73475" y="768353"/>
            <a:ext cx="4206875" cy="219075"/>
          </a:xfrm>
        </p:spPr>
        <p:txBody>
          <a:bodyPr anchor="ctr" anchorCtr="0"/>
          <a:lstStyle>
            <a:lvl1pPr marL="0" indent="0" algn="l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00" b="0" dirty="0" smtClean="0"/>
            </a:lvl2pPr>
            <a:lvl3pPr>
              <a:defRPr lang="en-US" sz="900" b="0" dirty="0" smtClean="0"/>
            </a:lvl3pPr>
            <a:lvl4pPr>
              <a:defRPr lang="en-US" sz="800" b="0" dirty="0" smtClean="0"/>
            </a:lvl4pPr>
            <a:lvl5pPr>
              <a:defRPr lang="en-US" sz="800" b="0" dirty="0" smtClean="0"/>
            </a:lvl5pPr>
          </a:lstStyle>
          <a:p>
            <a:pPr lvl="0"/>
            <a:r>
              <a:rPr lang="en-US" dirty="0"/>
              <a:t>Patient first name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 </a:t>
            </a:r>
            <a:r>
              <a:rPr lang="en-US" dirty="0"/>
              <a:t>|  Disease |  Location</a:t>
            </a:r>
          </a:p>
        </p:txBody>
      </p:sp>
    </p:spTree>
    <p:extLst>
      <p:ext uri="{BB962C8B-B14F-4D97-AF65-F5344CB8AC3E}">
        <p14:creationId xmlns:p14="http://schemas.microsoft.com/office/powerpoint/2010/main" val="21346158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194473" y="4729090"/>
            <a:ext cx="5676483" cy="249299"/>
          </a:xfrm>
        </p:spPr>
        <p:txBody>
          <a:bodyPr wrap="square">
            <a:sp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4362"/>
            <a:ext cx="9144000" cy="3880800"/>
          </a:xfrm>
        </p:spPr>
        <p:txBody>
          <a:bodyPr/>
          <a:lstStyle/>
          <a:p>
            <a:r>
              <a:rPr lang="fr-FR" dirty="0"/>
              <a:t>  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94138" y="4313061"/>
            <a:ext cx="5672866" cy="387798"/>
          </a:xfrm>
        </p:spPr>
        <p:txBody>
          <a:bodyPr anchor="b"/>
          <a:lstStyle>
            <a:lvl1pPr algn="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098093" y="69590"/>
            <a:ext cx="3772856" cy="219075"/>
          </a:xfrm>
        </p:spPr>
        <p:txBody>
          <a:bodyPr anchor="ctr" anchorCtr="0"/>
          <a:lstStyle>
            <a:lvl1pPr marL="0" indent="0" algn="r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00" b="0" dirty="0" smtClean="0"/>
            </a:lvl2pPr>
            <a:lvl3pPr>
              <a:defRPr lang="en-US" sz="900" b="0" dirty="0" smtClean="0"/>
            </a:lvl3pPr>
            <a:lvl4pPr>
              <a:defRPr lang="en-US" sz="800" b="0" dirty="0" smtClean="0"/>
            </a:lvl4pPr>
            <a:lvl5pPr>
              <a:defRPr lang="en-US" sz="800" b="0" dirty="0" smtClean="0"/>
            </a:lvl5pPr>
          </a:lstStyle>
          <a:p>
            <a:pPr lvl="0"/>
            <a:r>
              <a:rPr lang="en-US" dirty="0"/>
              <a:t>Patient first name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 </a:t>
            </a:r>
            <a:r>
              <a:rPr lang="en-US" dirty="0"/>
              <a:t>|  Disease |  Location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92098" y="4313061"/>
            <a:ext cx="2815952" cy="684000"/>
            <a:chOff x="292097" y="4313061"/>
            <a:chExt cx="2815952" cy="684000"/>
          </a:xfrm>
        </p:grpSpPr>
        <p:cxnSp>
          <p:nvCxnSpPr>
            <p:cNvPr id="11" name="Connecteur droit 12"/>
            <p:cNvCxnSpPr/>
            <p:nvPr userDrawn="1"/>
          </p:nvCxnSpPr>
          <p:spPr>
            <a:xfrm>
              <a:off x="3108049" y="4313061"/>
              <a:ext cx="0" cy="6840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Users\e0290066\Desktop\Brand\Sanofi Genzyme - RVB - Colors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97" y="4517051"/>
              <a:ext cx="2596359" cy="30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2864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80039" y="1023942"/>
            <a:ext cx="7597795" cy="3671887"/>
          </a:xfrm>
        </p:spPr>
        <p:txBody>
          <a:bodyPr/>
          <a:lstStyle>
            <a:lvl1pPr marL="166684" indent="-166684">
              <a:spcBef>
                <a:spcPts val="900"/>
              </a:spcBef>
              <a:buFont typeface="Arial" charset="0"/>
              <a:buChar char="•"/>
              <a:tabLst>
                <a:tab pos="8459576" algn="r"/>
              </a:tabLst>
              <a:defRPr sz="1800" b="0" baseline="0"/>
            </a:lvl1pPr>
            <a:lvl2pPr marL="300031" indent="-133347">
              <a:spcBef>
                <a:spcPts val="0"/>
              </a:spcBef>
              <a:buFont typeface="Arial" charset="0"/>
              <a:buChar char="•"/>
              <a:tabLst>
                <a:tab pos="8459789" algn="r"/>
              </a:tabLst>
              <a:defRPr sz="1600"/>
            </a:lvl2pPr>
            <a:lvl3pPr marL="271455" indent="0">
              <a:buNone/>
              <a:defRPr/>
            </a:lvl3pPr>
          </a:lstStyle>
          <a:p>
            <a:pPr lvl="0"/>
            <a:r>
              <a:rPr lang="fr-FR" dirty="0" err="1"/>
              <a:t>Text</a:t>
            </a:r>
            <a:r>
              <a:rPr lang="fr-FR" dirty="0"/>
              <a:t>	XX</a:t>
            </a:r>
          </a:p>
          <a:p>
            <a:pPr lvl="1"/>
            <a:r>
              <a:rPr lang="fr-FR" dirty="0" err="1"/>
              <a:t>Text</a:t>
            </a:r>
            <a:r>
              <a:rPr lang="fr-FR" dirty="0"/>
              <a:t>	XX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208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81" y="1333056"/>
            <a:ext cx="8420101" cy="336277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 marL="403215" indent="-133347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8781" y="712802"/>
            <a:ext cx="8420101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693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04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roduc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81" y="1333056"/>
            <a:ext cx="8420101" cy="336277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 marL="403215" indent="-133347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8781" y="712802"/>
            <a:ext cx="8420101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693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58776" y="273772"/>
            <a:ext cx="7004050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Product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900" y="85726"/>
            <a:ext cx="1196655" cy="528638"/>
          </a:xfrm>
        </p:spPr>
        <p:txBody>
          <a:bodyPr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Logo here</a:t>
            </a:r>
          </a:p>
        </p:txBody>
      </p:sp>
    </p:spTree>
    <p:extLst>
      <p:ext uri="{BB962C8B-B14F-4D97-AF65-F5344CB8AC3E}">
        <p14:creationId xmlns:p14="http://schemas.microsoft.com/office/powerpoint/2010/main" val="3014900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6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5" name="Espace réservé du tableau 4"/>
          <p:cNvSpPr>
            <a:spLocks noGrp="1"/>
          </p:cNvSpPr>
          <p:nvPr>
            <p:ph type="tbl" sz="quarter" idx="18"/>
          </p:nvPr>
        </p:nvSpPr>
        <p:spPr>
          <a:xfrm>
            <a:off x="358780" y="1239838"/>
            <a:ext cx="8420101" cy="3321050"/>
          </a:xfrm>
          <a:noFill/>
          <a:ln>
            <a:noFill/>
          </a:ln>
        </p:spPr>
        <p:txBody>
          <a:bodyPr/>
          <a:lstStyle/>
          <a:p>
            <a:r>
              <a:rPr lang="fr-FR"/>
              <a:t>Cliquez sur l'icône pour ajouter un tableau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04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980">
          <p15:clr>
            <a:srgbClr val="FBAE40"/>
          </p15:clr>
        </p15:guide>
        <p15:guide id="7" pos="3080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8781" y="1242108"/>
            <a:ext cx="8420101" cy="3453721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05050" y="1365251"/>
            <a:ext cx="4107856" cy="3124645"/>
          </a:xfrm>
        </p:spPr>
        <p:txBody>
          <a:bodyPr/>
          <a:lstStyle>
            <a:lvl1pPr>
              <a:defRPr baseline="0"/>
            </a:lvl1pPr>
            <a:lvl2pPr marL="271457" indent="-136522">
              <a:tabLst/>
              <a:defRPr/>
            </a:lvl2pPr>
            <a:lvl3pPr marL="385754" indent="-13176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7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693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46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0">
          <p15:clr>
            <a:srgbClr val="FBAE40"/>
          </p15:clr>
        </p15:guide>
        <p15:guide id="2" pos="3080">
          <p15:clr>
            <a:srgbClr val="FBAE40"/>
          </p15:clr>
        </p15:guide>
      </p15:sldGuideLst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76" y="1333056"/>
            <a:ext cx="3939453" cy="3362770"/>
          </a:xfrm>
        </p:spPr>
        <p:txBody>
          <a:bodyPr/>
          <a:lstStyle>
            <a:lvl1pPr>
              <a:defRPr baseline="0"/>
            </a:lvl1pPr>
            <a:lvl3pPr marL="403215" indent="-133347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7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693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4572007" y="987425"/>
            <a:ext cx="4206875" cy="3320298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572006" y="4305033"/>
            <a:ext cx="4206875" cy="390307"/>
          </a:xfrm>
          <a:prstGeom prst="rect">
            <a:avLst/>
          </a:prstGeom>
          <a:solidFill>
            <a:srgbClr val="E7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98854" y="4421781"/>
            <a:ext cx="3946672" cy="146050"/>
          </a:xfrm>
        </p:spPr>
        <p:txBody>
          <a:bodyPr/>
          <a:lstStyle>
            <a:lvl1pPr marL="0" indent="0" algn="r"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21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7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693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358781" y="1239838"/>
            <a:ext cx="8420101" cy="3106736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58775" y="4305522"/>
            <a:ext cx="8420100" cy="390307"/>
          </a:xfrm>
          <a:prstGeom prst="rect">
            <a:avLst/>
          </a:prstGeom>
          <a:solidFill>
            <a:srgbClr val="E7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470415" y="4420800"/>
            <a:ext cx="8175112" cy="146050"/>
          </a:xfrm>
        </p:spPr>
        <p:txBody>
          <a:bodyPr/>
          <a:lstStyle>
            <a:lvl1pPr marL="0" indent="0" algn="r"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94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8781" y="1239842"/>
            <a:ext cx="8420101" cy="3455987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02890" y="1364401"/>
            <a:ext cx="3909928" cy="341366"/>
          </a:xfrm>
        </p:spPr>
        <p:txBody>
          <a:bodyPr/>
          <a:lstStyle>
            <a:lvl1pPr>
              <a:defRPr baseline="0"/>
            </a:lvl1pPr>
            <a:lvl2pPr marL="271457" indent="-136522">
              <a:tabLst/>
              <a:defRPr/>
            </a:lvl2pPr>
            <a:lvl3pPr marL="385754" indent="-13176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/>
              <a:t>Chart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7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693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8"/>
          </p:nvPr>
        </p:nvSpPr>
        <p:spPr>
          <a:xfrm>
            <a:off x="502890" y="1709738"/>
            <a:ext cx="8069740" cy="2878119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502890" y="4424648"/>
            <a:ext cx="2684462" cy="168495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4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0">
          <p15:clr>
            <a:srgbClr val="FBAE40"/>
          </p15:clr>
        </p15:guide>
        <p15:guide id="2" pos="3080">
          <p15:clr>
            <a:srgbClr val="FBAE40"/>
          </p15:clr>
        </p15:guide>
      </p15:sldGuideLst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7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693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5" name="Espace réservé du tableau 4"/>
          <p:cNvSpPr>
            <a:spLocks noGrp="1"/>
          </p:cNvSpPr>
          <p:nvPr>
            <p:ph type="tbl" sz="quarter" idx="18"/>
          </p:nvPr>
        </p:nvSpPr>
        <p:spPr>
          <a:xfrm>
            <a:off x="358781" y="1239838"/>
            <a:ext cx="8420101" cy="3321050"/>
          </a:xfrm>
          <a:noFill/>
          <a:ln>
            <a:noFill/>
          </a:ln>
        </p:spPr>
        <p:txBody>
          <a:bodyPr/>
          <a:lstStyle/>
          <a:p>
            <a:r>
              <a:rPr lang="fr-FR"/>
              <a:t>Cliquez sur l'icône pour ajouter un tableau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27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0">
          <p15:clr>
            <a:srgbClr val="FBAE40"/>
          </p15:clr>
        </p15:guide>
        <p15:guide id="2" pos="3080">
          <p15:clr>
            <a:srgbClr val="FBAE40"/>
          </p15:clr>
        </p15:guide>
      </p15:sldGuideLst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358775" y="679452"/>
            <a:ext cx="4212000" cy="2012950"/>
          </a:xfrm>
          <a:prstGeom prst="rect">
            <a:avLst/>
          </a:prstGeom>
          <a:solidFill>
            <a:srgbClr val="BE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58775" y="2692404"/>
            <a:ext cx="4212000" cy="2005949"/>
          </a:xfrm>
          <a:prstGeom prst="rect">
            <a:avLst/>
          </a:prstGeom>
          <a:solidFill>
            <a:srgbClr val="525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572000" y="679452"/>
            <a:ext cx="4212000" cy="2012950"/>
          </a:xfrm>
          <a:prstGeom prst="rect">
            <a:avLst/>
          </a:prstGeom>
          <a:solidFill>
            <a:srgbClr val="3E9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4572000" y="2692404"/>
            <a:ext cx="4212000" cy="2005949"/>
          </a:xfrm>
          <a:prstGeom prst="rect">
            <a:avLst/>
          </a:prstGeom>
          <a:solidFill>
            <a:srgbClr val="BCB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19" hasCustomPrompt="1"/>
          </p:nvPr>
        </p:nvSpPr>
        <p:spPr>
          <a:xfrm>
            <a:off x="471068" y="838563"/>
            <a:ext cx="3988638" cy="1751946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5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55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675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Key figures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>
          <a:xfrm>
            <a:off x="4683681" y="838563"/>
            <a:ext cx="3988638" cy="1751946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5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55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675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>
          <a:xfrm>
            <a:off x="471068" y="2819401"/>
            <a:ext cx="3988638" cy="1751946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5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55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675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27" name="Espace réservé du texte 9"/>
          <p:cNvSpPr>
            <a:spLocks noGrp="1"/>
          </p:cNvSpPr>
          <p:nvPr>
            <p:ph type="body" sz="quarter" idx="22" hasCustomPrompt="1"/>
          </p:nvPr>
        </p:nvSpPr>
        <p:spPr>
          <a:xfrm>
            <a:off x="4683681" y="2819401"/>
            <a:ext cx="3988638" cy="1751946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5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55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675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2476825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2852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1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4362"/>
            <a:ext cx="9144000" cy="3880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/>
              <a:t> Insert photo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098093" y="69590"/>
            <a:ext cx="3772856" cy="219075"/>
          </a:xfrm>
        </p:spPr>
        <p:txBody>
          <a:bodyPr anchor="ctr" anchorCtr="0"/>
          <a:lstStyle>
            <a:lvl1pPr marL="0" indent="0" algn="r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00" b="0" dirty="0" smtClean="0"/>
            </a:lvl2pPr>
            <a:lvl3pPr>
              <a:defRPr lang="en-US" sz="900" b="0" dirty="0" smtClean="0"/>
            </a:lvl3pPr>
            <a:lvl4pPr>
              <a:defRPr lang="en-US" sz="800" b="0" dirty="0" smtClean="0"/>
            </a:lvl4pPr>
            <a:lvl5pPr>
              <a:defRPr lang="en-US" sz="800" b="0" dirty="0" smtClean="0"/>
            </a:lvl5pPr>
          </a:lstStyle>
          <a:p>
            <a:pPr lvl="0"/>
            <a:r>
              <a:rPr lang="en-US" dirty="0"/>
              <a:t>Patient first name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 </a:t>
            </a:r>
            <a:r>
              <a:rPr lang="en-US" dirty="0"/>
              <a:t>Disease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 </a:t>
            </a:r>
            <a:r>
              <a:rPr lang="en-US" dirty="0"/>
              <a:t>Location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314705" y="4473877"/>
            <a:ext cx="218122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/>
            <a:r>
              <a:rPr lang="en-US" b="0" dirty="0">
                <a:solidFill>
                  <a:srgbClr val="525CA3"/>
                </a:solidFill>
              </a:rPr>
              <a:t>Thank You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92098" y="4313061"/>
            <a:ext cx="2815952" cy="684000"/>
            <a:chOff x="292097" y="4313061"/>
            <a:chExt cx="2815952" cy="684000"/>
          </a:xfrm>
        </p:grpSpPr>
        <p:cxnSp>
          <p:nvCxnSpPr>
            <p:cNvPr id="10" name="Connecteur droit 12"/>
            <p:cNvCxnSpPr/>
            <p:nvPr userDrawn="1"/>
          </p:nvCxnSpPr>
          <p:spPr>
            <a:xfrm>
              <a:off x="3108049" y="4313061"/>
              <a:ext cx="0" cy="6840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Users\e0290066\Desktop\Brand\Sanofi Genzyme - RVB - Colors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97" y="4517051"/>
              <a:ext cx="2596359" cy="30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9668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2_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17516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photo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314705" y="4473877"/>
            <a:ext cx="218122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/>
            <a:r>
              <a:rPr lang="en-US" b="0" dirty="0">
                <a:solidFill>
                  <a:srgbClr val="525CA3"/>
                </a:solidFill>
              </a:rPr>
              <a:t>Thank You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92098" y="4313061"/>
            <a:ext cx="2815952" cy="684000"/>
            <a:chOff x="292097" y="4313061"/>
            <a:chExt cx="2815952" cy="684000"/>
          </a:xfrm>
        </p:grpSpPr>
        <p:cxnSp>
          <p:nvCxnSpPr>
            <p:cNvPr id="20" name="Connecteur droit 12"/>
            <p:cNvCxnSpPr/>
            <p:nvPr userDrawn="1"/>
          </p:nvCxnSpPr>
          <p:spPr>
            <a:xfrm>
              <a:off x="3108049" y="4313061"/>
              <a:ext cx="0" cy="6840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 descr="C:\Users\e0290066\Desktop\Brand\Sanofi Genzyme - RVB - Colors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97" y="4517051"/>
              <a:ext cx="2596359" cy="30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7070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65000"/>
                    <a:lumOff val="35000"/>
                  </a:srgbClr>
                </a:solidFill>
              </a:defRPr>
            </a:lvl1pPr>
          </a:lstStyle>
          <a:p>
            <a:pPr>
              <a:defRPr/>
            </a:pPr>
            <a:fld id="{843CD28F-3D13-4B29-8BB0-5AD3B62577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6735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358775" y="679452"/>
            <a:ext cx="4212000" cy="2012950"/>
          </a:xfrm>
          <a:prstGeom prst="rect">
            <a:avLst/>
          </a:prstGeom>
          <a:solidFill>
            <a:srgbClr val="BE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358775" y="2692403"/>
            <a:ext cx="4212000" cy="2005949"/>
          </a:xfrm>
          <a:prstGeom prst="rect">
            <a:avLst/>
          </a:prstGeom>
          <a:solidFill>
            <a:srgbClr val="525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4572000" y="679452"/>
            <a:ext cx="4212000" cy="2012950"/>
          </a:xfrm>
          <a:prstGeom prst="rect">
            <a:avLst/>
          </a:prstGeom>
          <a:solidFill>
            <a:srgbClr val="3E9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572000" y="2692403"/>
            <a:ext cx="4212000" cy="2005949"/>
          </a:xfrm>
          <a:prstGeom prst="rect">
            <a:avLst/>
          </a:prstGeom>
          <a:solidFill>
            <a:srgbClr val="BCB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19" hasCustomPrompt="1"/>
          </p:nvPr>
        </p:nvSpPr>
        <p:spPr>
          <a:xfrm>
            <a:off x="471068" y="838563"/>
            <a:ext cx="3988638" cy="1751946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Key figures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>
          <a:xfrm>
            <a:off x="4683681" y="838563"/>
            <a:ext cx="3988638" cy="1751946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>
          <a:xfrm>
            <a:off x="471068" y="2819401"/>
            <a:ext cx="3988638" cy="1751946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27" name="Espace réservé du texte 9"/>
          <p:cNvSpPr>
            <a:spLocks noGrp="1"/>
          </p:cNvSpPr>
          <p:nvPr>
            <p:ph type="body" sz="quarter" idx="22" hasCustomPrompt="1"/>
          </p:nvPr>
        </p:nvSpPr>
        <p:spPr>
          <a:xfrm>
            <a:off x="4683681" y="2819401"/>
            <a:ext cx="3988638" cy="1751946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102174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44189" y="4748844"/>
            <a:ext cx="8094043" cy="342520"/>
          </a:xfrm>
        </p:spPr>
        <p:txBody>
          <a:bodyPr anchor="b">
            <a:noAutofit/>
          </a:bodyPr>
          <a:lstStyle>
            <a:lvl1pPr marL="0" indent="0">
              <a:spcBef>
                <a:spcPts val="150"/>
              </a:spcBef>
              <a:buNone/>
              <a:defRPr sz="750"/>
            </a:lvl1pPr>
            <a:lvl2pPr marL="342892" indent="0">
              <a:buNone/>
              <a:defRPr sz="750"/>
            </a:lvl2pPr>
            <a:lvl3pPr marL="685783" indent="0">
              <a:buNone/>
              <a:defRPr sz="75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62105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6894F-B175-479F-A144-47C319E79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6EA3A-E9CD-4D6C-8793-98EA84C81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793" y="1369219"/>
            <a:ext cx="4111229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288DC-0853-4F09-81C8-0DDB2BC9F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7" y="1369219"/>
            <a:ext cx="4111229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35D44-A4CE-4612-BEE4-F9D0BDDB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46DF-B808-4636-B5B0-EBE59567E35F}" type="datetimeFigureOut">
              <a:rPr lang="en-US" smtClean="0">
                <a:solidFill>
                  <a:srgbClr val="6B747B"/>
                </a:solidFill>
              </a:rPr>
              <a:pPr/>
              <a:t>10/23/2020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825E5-87CB-4A74-812E-8F5220DF4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B747B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A686C-BEEF-48C7-AD1B-2424DAC9B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A08-C7EF-4A54-BE3B-18BFAC6B80F1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D31DBB7-447A-4839-8C87-EE8A0D4D89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339" y="4632722"/>
            <a:ext cx="8376047" cy="408384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  <a:lvl2pPr marL="342892" indent="0">
              <a:buFontTx/>
              <a:buNone/>
              <a:defRPr sz="900"/>
            </a:lvl2pPr>
            <a:lvl3pPr marL="685783" indent="0">
              <a:buFontTx/>
              <a:buNone/>
              <a:defRPr sz="900"/>
            </a:lvl3pPr>
            <a:lvl4pPr marL="1028675" indent="0">
              <a:buFontTx/>
              <a:buNone/>
              <a:defRPr sz="900"/>
            </a:lvl4pPr>
            <a:lvl5pPr marL="1371566" indent="0">
              <a:buFontTx/>
              <a:buNone/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248761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C25C39-42FC-B64A-80A6-457692110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0553" y="4924501"/>
            <a:ext cx="41345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 defTabSz="685783">
              <a:defRPr/>
            </a:pPr>
            <a:fld id="{EFDF635C-7C73-1F4B-A5C4-D8C7825BF64F}" type="slidenum">
              <a:rPr lang="en-US" altLang="x-none" sz="900" smtClean="0">
                <a:solidFill>
                  <a:srgbClr val="6B747B"/>
                </a:solidFill>
              </a:rPr>
              <a:pPr algn="r" defTabSz="685783">
                <a:defRPr/>
              </a:pPr>
              <a:t>‹#›</a:t>
            </a:fld>
            <a:endParaRPr lang="en-US" altLang="x-none" sz="900">
              <a:solidFill>
                <a:srgbClr val="6B747B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298458" y="896808"/>
            <a:ext cx="8550275" cy="35597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09566" y="4584294"/>
            <a:ext cx="7745866" cy="559210"/>
          </a:xfrm>
        </p:spPr>
        <p:txBody>
          <a:bodyPr lIns="36000" rIns="36000"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900">
                <a:solidFill>
                  <a:srgbClr val="141414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90114" y="49479"/>
            <a:ext cx="8576629" cy="76074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>
              <a:defRPr>
                <a:solidFill>
                  <a:srgbClr val="1961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5980097"/>
      </p:ext>
    </p:extLst>
  </p:cSld>
  <p:clrMapOvr>
    <a:masterClrMapping/>
  </p:clrMapOvr>
  <p:hf hdr="0" ftr="0" dt="0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00849-AF36-4611-B9CF-02E0659C9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190" y="307669"/>
            <a:ext cx="8376219" cy="3877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66BB4-9468-4BEF-B7A6-698CAE92A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03BED-D284-4D23-8EA8-F7703A1F7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46DF-B808-4636-B5B0-EBE59567E35F}" type="datetimeFigureOut">
              <a:rPr lang="en-US" smtClean="0">
                <a:solidFill>
                  <a:srgbClr val="6B747B"/>
                </a:solidFill>
              </a:rPr>
              <a:pPr/>
              <a:t>10/23/2020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DC3CB-99F1-4AA5-9BC9-6C7B6DBCA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B747B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060C1-006B-475A-9962-06F3307A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A08-C7EF-4A54-BE3B-18BFAC6B80F1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E3F70E-5300-4C4C-9D63-9949FB86B9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339" y="4632722"/>
            <a:ext cx="8376047" cy="408384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  <a:lvl2pPr marL="342892" indent="0">
              <a:buFontTx/>
              <a:buNone/>
              <a:defRPr sz="900"/>
            </a:lvl2pPr>
            <a:lvl3pPr marL="685783" indent="0">
              <a:buFontTx/>
              <a:buNone/>
              <a:defRPr sz="900"/>
            </a:lvl3pPr>
            <a:lvl4pPr marL="1028675" indent="0">
              <a:buFontTx/>
              <a:buNone/>
              <a:defRPr sz="900"/>
            </a:lvl4pPr>
            <a:lvl5pPr marL="1371566" indent="0">
              <a:buFontTx/>
              <a:buNone/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52635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/>
          <p:nvPr userDrawn="1"/>
        </p:nvSpPr>
        <p:spPr>
          <a:xfrm>
            <a:off x="7027870" y="4392613"/>
            <a:ext cx="165893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457189">
              <a:defRPr/>
            </a:pPr>
            <a:r>
              <a:rPr lang="it-IT" sz="1600" dirty="0">
                <a:solidFill>
                  <a:prstClr val="black"/>
                </a:solidFill>
                <a:ea typeface="MS PGothic"/>
                <a:cs typeface="Arial Narrow"/>
              </a:rPr>
              <a:t>esmo</a:t>
            </a:r>
            <a:r>
              <a:rPr lang="en-US" sz="1600" dirty="0">
                <a:solidFill>
                  <a:prstClr val="black"/>
                </a:solidFill>
                <a:ea typeface="MS PGothic"/>
                <a:cs typeface="Arial Narrow"/>
              </a:rPr>
              <a:t>.org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233367"/>
            <a:ext cx="2133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604" y="1609200"/>
            <a:ext cx="4982739" cy="9144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200" b="1" i="0" cap="all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604" y="2527609"/>
            <a:ext cx="4982739" cy="4500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679608" y="3434400"/>
            <a:ext cx="4425177" cy="230400"/>
          </a:xfrm>
        </p:spPr>
        <p:txBody>
          <a:bodyPr tIns="46800" bIns="234000">
            <a:noAutofit/>
          </a:bodyPr>
          <a:lstStyle>
            <a:lvl1pPr marL="0" indent="0">
              <a:buFontTx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679608" y="3670726"/>
            <a:ext cx="4425177" cy="230400"/>
          </a:xfrm>
        </p:spPr>
        <p:txBody>
          <a:bodyPr tIns="46800" bIns="234000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679606" y="4474547"/>
            <a:ext cx="3984758" cy="230833"/>
          </a:xfrm>
        </p:spPr>
        <p:txBody>
          <a:bodyPr bIns="234000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65463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00849-AF36-4611-B9CF-02E0659C9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190" y="307669"/>
            <a:ext cx="8376219" cy="3877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66BB4-9468-4BEF-B7A6-698CAE92A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03BED-D284-4D23-8EA8-F7703A1F7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46DF-B808-4636-B5B0-EBE59567E3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DC3CB-99F1-4AA5-9BC9-6C7B6DBCA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060C1-006B-475A-9962-06F3307A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A08-C7EF-4A54-BE3B-18BFAC6B8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E3F70E-5300-4C4C-9D63-9949FB86B9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340" y="4632722"/>
            <a:ext cx="8376047" cy="408384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</a:defRPr>
            </a:lvl1pPr>
            <a:lvl2pPr marL="342884" indent="0">
              <a:buFontTx/>
              <a:buNone/>
              <a:defRPr sz="900"/>
            </a:lvl2pPr>
            <a:lvl3pPr marL="685766" indent="0">
              <a:buFontTx/>
              <a:buNone/>
              <a:defRPr sz="900"/>
            </a:lvl3pPr>
            <a:lvl4pPr marL="1028649" indent="0">
              <a:buFontTx/>
              <a:buNone/>
              <a:defRPr sz="900"/>
            </a:lvl4pPr>
            <a:lvl5pPr marL="1371532" indent="0">
              <a:buFontTx/>
              <a:buNone/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40195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77876" y="1102523"/>
            <a:ext cx="7672388" cy="32920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3"/>
          </p:nvPr>
        </p:nvSpPr>
        <p:spPr>
          <a:xfrm>
            <a:off x="5165725" y="4782745"/>
            <a:ext cx="2895600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>
                <a:solidFill>
                  <a:srgbClr val="6B747B"/>
                </a:solidFill>
              </a:rPr>
              <a:t>NAME OF PRESENTATION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8467502" y="3623386"/>
            <a:ext cx="311061" cy="12311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 dirty="0">
                <a:solidFill>
                  <a:srgbClr val="6B747B"/>
                </a:solidFill>
              </a:rPr>
              <a:t>|</a:t>
            </a:r>
            <a:r>
              <a:rPr lang="en-US" altLang="fr-FR" sz="675" baseline="16000" dirty="0">
                <a:solidFill>
                  <a:srgbClr val="6B747B"/>
                </a:solidFill>
              </a:rPr>
              <a:t>    </a:t>
            </a:r>
            <a:fld id="{6042048C-1154-4AD2-90AA-35AEFDF6F630}" type="slidenum">
              <a:rPr lang="en-US" altLang="fr-FR" smtClean="0">
                <a:solidFill>
                  <a:srgbClr val="6B747B"/>
                </a:solidFill>
              </a:rPr>
              <a:pPr>
                <a:defRPr/>
              </a:pPr>
              <a:t>‹#›</a:t>
            </a:fld>
            <a:endParaRPr lang="en-US" altLang="fr-FR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0752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N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2840361" y="4539429"/>
            <a:ext cx="6030595" cy="332399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 b="0"/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8808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photo 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40356" y="4068001"/>
            <a:ext cx="6026648" cy="443198"/>
          </a:xfrm>
        </p:spPr>
        <p:txBody>
          <a:bodyPr anchor="b"/>
          <a:lstStyle>
            <a:lvl1pPr algn="r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Title</a:t>
            </a:r>
            <a:endParaRPr lang="en-US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2679318" y="4129183"/>
            <a:ext cx="0" cy="75240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0" y="4400921"/>
            <a:ext cx="2299240" cy="26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60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ox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15"/>
          </p:nvPr>
        </p:nvSpPr>
        <p:spPr>
          <a:xfrm>
            <a:off x="325623" y="0"/>
            <a:ext cx="2478024" cy="5143500"/>
          </a:xfrm>
          <a:solidFill>
            <a:srgbClr val="898655"/>
          </a:solidFill>
        </p:spPr>
        <p:txBody>
          <a:bodyPr/>
          <a:lstStyle>
            <a:lvl1pPr marL="0" indent="0">
              <a:buNone/>
              <a:defRPr>
                <a:solidFill>
                  <a:srgbClr val="8986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6" name="Connecteur droit 10"/>
          <p:cNvCxnSpPr/>
          <p:nvPr userDrawn="1"/>
        </p:nvCxnSpPr>
        <p:spPr>
          <a:xfrm>
            <a:off x="938156" y="938155"/>
            <a:ext cx="1211283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25625" y="1685535"/>
            <a:ext cx="2462123" cy="793714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134935" indent="0">
              <a:buNone/>
              <a:defRPr sz="2400">
                <a:solidFill>
                  <a:schemeClr val="bg1"/>
                </a:solidFill>
              </a:defRPr>
            </a:lvl2pPr>
            <a:lvl3pPr marL="271455" indent="0">
              <a:buNone/>
              <a:defRPr sz="2400">
                <a:solidFill>
                  <a:schemeClr val="bg1"/>
                </a:solidFill>
              </a:defRPr>
            </a:lvl3pPr>
            <a:lvl4pPr marL="1028675" indent="0">
              <a:buNone/>
              <a:defRPr sz="2400">
                <a:solidFill>
                  <a:schemeClr val="bg1"/>
                </a:solidFill>
              </a:defRPr>
            </a:lvl4pPr>
            <a:lvl5pPr marL="1371566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34866" y="516651"/>
            <a:ext cx="2462308" cy="443665"/>
          </a:xfrm>
        </p:spPr>
        <p:txBody>
          <a:bodyPr/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Function Name</a:t>
            </a:r>
          </a:p>
        </p:txBody>
      </p:sp>
      <p:sp>
        <p:nvSpPr>
          <p:cNvPr id="45" name="Picture Placeholder 43"/>
          <p:cNvSpPr>
            <a:spLocks noGrp="1"/>
          </p:cNvSpPr>
          <p:nvPr>
            <p:ph type="pic" sz="quarter" idx="16" hasCustomPrompt="1"/>
          </p:nvPr>
        </p:nvSpPr>
        <p:spPr>
          <a:xfrm>
            <a:off x="667333" y="4056247"/>
            <a:ext cx="1773936" cy="61264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52063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194473" y="4729090"/>
            <a:ext cx="5676483" cy="249299"/>
          </a:xfrm>
        </p:spPr>
        <p:txBody>
          <a:bodyPr wrap="square">
            <a:spAutoFit/>
          </a:bodyPr>
          <a:lstStyle>
            <a:lvl1pPr marL="0" indent="0" algn="r">
              <a:buNone/>
              <a:defRPr sz="1800" b="0"/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4362"/>
            <a:ext cx="9144000" cy="3880800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fr-FR" dirty="0"/>
              <a:t>Insert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94138" y="4313061"/>
            <a:ext cx="5672866" cy="387798"/>
          </a:xfrm>
        </p:spPr>
        <p:txBody>
          <a:bodyPr anchor="b"/>
          <a:lstStyle>
            <a:lvl1pPr algn="r"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098093" y="69590"/>
            <a:ext cx="3772856" cy="219075"/>
          </a:xfrm>
        </p:spPr>
        <p:txBody>
          <a:bodyPr anchor="ctr" anchorCtr="0"/>
          <a:lstStyle>
            <a:lvl1pPr marL="0" indent="0" algn="r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00" b="0" dirty="0" smtClean="0"/>
            </a:lvl2pPr>
            <a:lvl3pPr>
              <a:defRPr lang="en-US" sz="900" b="0" dirty="0" smtClean="0"/>
            </a:lvl3pPr>
            <a:lvl4pPr>
              <a:defRPr lang="en-US" sz="800" b="0" dirty="0" smtClean="0"/>
            </a:lvl4pPr>
            <a:lvl5pPr>
              <a:defRPr lang="en-US" sz="800" b="0" dirty="0" smtClean="0"/>
            </a:lvl5pPr>
          </a:lstStyle>
          <a:p>
            <a:pPr lvl="0"/>
            <a:r>
              <a:rPr lang="en-US" dirty="0"/>
              <a:t>Patient first name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 </a:t>
            </a:r>
            <a:r>
              <a:rPr lang="en-US" dirty="0"/>
              <a:t>|  Disease |  Location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292098" y="4313061"/>
            <a:ext cx="2815952" cy="684000"/>
            <a:chOff x="292097" y="4313061"/>
            <a:chExt cx="2815952" cy="684000"/>
          </a:xfrm>
        </p:grpSpPr>
        <p:cxnSp>
          <p:nvCxnSpPr>
            <p:cNvPr id="13" name="Connecteur droit 12"/>
            <p:cNvCxnSpPr/>
            <p:nvPr userDrawn="1"/>
          </p:nvCxnSpPr>
          <p:spPr>
            <a:xfrm>
              <a:off x="3108049" y="4313061"/>
              <a:ext cx="0" cy="6840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 descr="C:\Users\e0290066\Desktop\Brand\Sanofi Genzyme - RVB - Colors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97" y="4517051"/>
              <a:ext cx="2596359" cy="30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9012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369884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946486"/>
            <a:ext cx="8420100" cy="374934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474B-B3C8-4D2B-9A58-47D3CEA19AC6}" type="datetimeFigureOut">
              <a:rPr lang="en-US" smtClean="0">
                <a:solidFill>
                  <a:srgbClr val="6B747B"/>
                </a:solidFill>
              </a:rPr>
              <a:pPr/>
              <a:t>10/23/2020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B74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1DE9-DF1E-478B-8EAC-D83EF13FF69C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1057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474B-B3C8-4D2B-9A58-47D3CEA19AC6}" type="datetimeFigureOut">
              <a:rPr lang="en-US" smtClean="0">
                <a:solidFill>
                  <a:srgbClr val="6B747B"/>
                </a:solidFill>
              </a:rPr>
              <a:pPr/>
              <a:t>10/23/2020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B74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1DE9-DF1E-478B-8EAC-D83EF13FF69C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0584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1718-6978-4D45-B976-AE2B4390B56B}" type="datetimeFigureOut">
              <a:rPr lang="en-US" smtClean="0">
                <a:solidFill>
                  <a:srgbClr val="6B747B"/>
                </a:solidFill>
              </a:rPr>
              <a:pPr/>
              <a:t>10/23/2020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B74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7B3E-0712-48AF-918C-8BB5247E7D23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2472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1718-6978-4D45-B976-AE2B4390B56B}" type="datetimeFigureOut">
              <a:rPr lang="en-US" smtClean="0">
                <a:solidFill>
                  <a:srgbClr val="6B747B"/>
                </a:solidFill>
              </a:rPr>
              <a:pPr/>
              <a:t>10/23/2020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B74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7B3E-0712-48AF-918C-8BB5247E7D23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447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39423" y="1333056"/>
            <a:ext cx="3939453" cy="3362770"/>
          </a:xfrm>
        </p:spPr>
        <p:txBody>
          <a:bodyPr/>
          <a:lstStyle>
            <a:lvl1pPr>
              <a:defRPr b="0" baseline="0"/>
            </a:lvl1pPr>
            <a:lvl2pPr>
              <a:defRPr b="0"/>
            </a:lvl2pPr>
            <a:lvl3pPr marL="403215" indent="-133347">
              <a:buFont typeface="Arial" charset="0"/>
              <a:buChar char="•"/>
              <a:tabLst/>
              <a:defRPr b="0"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373475" y="987426"/>
            <a:ext cx="4206875" cy="37084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73475" y="768353"/>
            <a:ext cx="4206875" cy="219075"/>
          </a:xfrm>
        </p:spPr>
        <p:txBody>
          <a:bodyPr anchor="ctr" anchorCtr="0"/>
          <a:lstStyle>
            <a:lvl1pPr marL="0" indent="0" algn="l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00" b="0" dirty="0" smtClean="0"/>
            </a:lvl2pPr>
            <a:lvl3pPr>
              <a:defRPr lang="en-US" sz="900" b="0" dirty="0" smtClean="0"/>
            </a:lvl3pPr>
            <a:lvl4pPr>
              <a:defRPr lang="en-US" sz="800" b="0" dirty="0" smtClean="0"/>
            </a:lvl4pPr>
            <a:lvl5pPr>
              <a:defRPr lang="en-US" sz="800" b="0" dirty="0" smtClean="0"/>
            </a:lvl5pPr>
          </a:lstStyle>
          <a:p>
            <a:pPr lvl="0"/>
            <a:r>
              <a:rPr lang="en-US" dirty="0"/>
              <a:t>Patient first name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 </a:t>
            </a:r>
            <a:r>
              <a:rPr lang="en-US" dirty="0"/>
              <a:t>|  Disease |  Location</a:t>
            </a:r>
          </a:p>
        </p:txBody>
      </p:sp>
    </p:spTree>
    <p:extLst>
      <p:ext uri="{BB962C8B-B14F-4D97-AF65-F5344CB8AC3E}">
        <p14:creationId xmlns:p14="http://schemas.microsoft.com/office/powerpoint/2010/main" val="2907194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194473" y="4729090"/>
            <a:ext cx="5676483" cy="249299"/>
          </a:xfrm>
        </p:spPr>
        <p:txBody>
          <a:bodyPr wrap="square">
            <a:sp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4362"/>
            <a:ext cx="9144000" cy="3880800"/>
          </a:xfrm>
        </p:spPr>
        <p:txBody>
          <a:bodyPr/>
          <a:lstStyle/>
          <a:p>
            <a:r>
              <a:rPr lang="fr-FR" dirty="0"/>
              <a:t>  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94138" y="4313061"/>
            <a:ext cx="5672866" cy="387798"/>
          </a:xfrm>
        </p:spPr>
        <p:txBody>
          <a:bodyPr anchor="b"/>
          <a:lstStyle>
            <a:lvl1pPr algn="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098093" y="69590"/>
            <a:ext cx="3772856" cy="219075"/>
          </a:xfrm>
        </p:spPr>
        <p:txBody>
          <a:bodyPr anchor="ctr" anchorCtr="0"/>
          <a:lstStyle>
            <a:lvl1pPr marL="0" indent="0" algn="r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00" b="0" dirty="0" smtClean="0"/>
            </a:lvl2pPr>
            <a:lvl3pPr>
              <a:defRPr lang="en-US" sz="900" b="0" dirty="0" smtClean="0"/>
            </a:lvl3pPr>
            <a:lvl4pPr>
              <a:defRPr lang="en-US" sz="800" b="0" dirty="0" smtClean="0"/>
            </a:lvl4pPr>
            <a:lvl5pPr>
              <a:defRPr lang="en-US" sz="800" b="0" dirty="0" smtClean="0"/>
            </a:lvl5pPr>
          </a:lstStyle>
          <a:p>
            <a:pPr lvl="0"/>
            <a:r>
              <a:rPr lang="en-US" dirty="0"/>
              <a:t>Patient first name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 </a:t>
            </a:r>
            <a:r>
              <a:rPr lang="en-US" dirty="0"/>
              <a:t>|  Disease |  Location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92098" y="4313061"/>
            <a:ext cx="2815952" cy="684000"/>
            <a:chOff x="292097" y="4313061"/>
            <a:chExt cx="2815952" cy="684000"/>
          </a:xfrm>
        </p:grpSpPr>
        <p:cxnSp>
          <p:nvCxnSpPr>
            <p:cNvPr id="11" name="Connecteur droit 12"/>
            <p:cNvCxnSpPr/>
            <p:nvPr userDrawn="1"/>
          </p:nvCxnSpPr>
          <p:spPr>
            <a:xfrm>
              <a:off x="3108049" y="4313061"/>
              <a:ext cx="0" cy="6840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Users\e0290066\Desktop\Brand\Sanofi Genzyme - RVB - Colors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97" y="4517051"/>
              <a:ext cx="2596359" cy="30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6149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80039" y="1023942"/>
            <a:ext cx="7597795" cy="3671887"/>
          </a:xfrm>
        </p:spPr>
        <p:txBody>
          <a:bodyPr/>
          <a:lstStyle>
            <a:lvl1pPr marL="166684" indent="-166684">
              <a:spcBef>
                <a:spcPts val="900"/>
              </a:spcBef>
              <a:buFont typeface="Arial" charset="0"/>
              <a:buChar char="•"/>
              <a:tabLst>
                <a:tab pos="8459576" algn="r"/>
              </a:tabLst>
              <a:defRPr sz="1800" b="0" baseline="0"/>
            </a:lvl1pPr>
            <a:lvl2pPr marL="300031" indent="-133347">
              <a:spcBef>
                <a:spcPts val="0"/>
              </a:spcBef>
              <a:buFont typeface="Arial" charset="0"/>
              <a:buChar char="•"/>
              <a:tabLst>
                <a:tab pos="8459789" algn="r"/>
              </a:tabLst>
              <a:defRPr sz="1600"/>
            </a:lvl2pPr>
            <a:lvl3pPr marL="271455" indent="0">
              <a:buNone/>
              <a:defRPr/>
            </a:lvl3pPr>
          </a:lstStyle>
          <a:p>
            <a:pPr lvl="0"/>
            <a:r>
              <a:rPr lang="fr-FR" dirty="0" err="1"/>
              <a:t>Text</a:t>
            </a:r>
            <a:r>
              <a:rPr lang="fr-FR" dirty="0"/>
              <a:t>	XX</a:t>
            </a:r>
          </a:p>
          <a:p>
            <a:pPr lvl="1"/>
            <a:r>
              <a:rPr lang="fr-FR" dirty="0" err="1"/>
              <a:t>Text</a:t>
            </a:r>
            <a:r>
              <a:rPr lang="fr-FR" dirty="0"/>
              <a:t>	XX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04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81" y="1333056"/>
            <a:ext cx="8420101" cy="336277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 marL="403215" indent="-133347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8781" y="712802"/>
            <a:ext cx="8420101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693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09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roduc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81" y="1333056"/>
            <a:ext cx="8420101" cy="336277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 marL="403215" indent="-133347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8781" y="712802"/>
            <a:ext cx="8420101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693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58776" y="273772"/>
            <a:ext cx="7004050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Product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900" y="85726"/>
            <a:ext cx="1196655" cy="528638"/>
          </a:xfrm>
        </p:spPr>
        <p:txBody>
          <a:bodyPr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Logo here</a:t>
            </a:r>
          </a:p>
        </p:txBody>
      </p:sp>
    </p:spTree>
    <p:extLst>
      <p:ext uri="{BB962C8B-B14F-4D97-AF65-F5344CB8AC3E}">
        <p14:creationId xmlns:p14="http://schemas.microsoft.com/office/powerpoint/2010/main" val="4046304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8781" y="1242108"/>
            <a:ext cx="8420101" cy="3453721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fr-FR" sz="1350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05050" y="1365251"/>
            <a:ext cx="4107856" cy="3124645"/>
          </a:xfrm>
        </p:spPr>
        <p:txBody>
          <a:bodyPr/>
          <a:lstStyle>
            <a:lvl1pPr>
              <a:defRPr baseline="0"/>
            </a:lvl1pPr>
            <a:lvl2pPr marL="271457" indent="-136522">
              <a:tabLst/>
              <a:defRPr/>
            </a:lvl2pPr>
            <a:lvl3pPr marL="385754" indent="-13176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7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693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8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0">
          <p15:clr>
            <a:srgbClr val="FBAE40"/>
          </p15:clr>
        </p15:guide>
        <p15:guide id="2" pos="30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ox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15"/>
          </p:nvPr>
        </p:nvSpPr>
        <p:spPr>
          <a:xfrm>
            <a:off x="325623" y="0"/>
            <a:ext cx="2478024" cy="5143500"/>
          </a:xfrm>
          <a:solidFill>
            <a:srgbClr val="898655"/>
          </a:solidFill>
        </p:spPr>
        <p:txBody>
          <a:bodyPr/>
          <a:lstStyle>
            <a:lvl1pPr marL="0" indent="0">
              <a:buNone/>
              <a:defRPr>
                <a:solidFill>
                  <a:srgbClr val="8986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6" name="Connecteur droit 10"/>
          <p:cNvCxnSpPr/>
          <p:nvPr userDrawn="1"/>
        </p:nvCxnSpPr>
        <p:spPr>
          <a:xfrm>
            <a:off x="938156" y="938154"/>
            <a:ext cx="1211283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25625" y="1685535"/>
            <a:ext cx="2462123" cy="793714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134938" indent="0">
              <a:buNone/>
              <a:defRPr sz="2400">
                <a:solidFill>
                  <a:schemeClr val="bg1"/>
                </a:solidFill>
              </a:defRPr>
            </a:lvl2pPr>
            <a:lvl3pPr marL="271462" indent="0">
              <a:buNone/>
              <a:defRPr sz="2400">
                <a:solidFill>
                  <a:schemeClr val="bg1"/>
                </a:solidFill>
              </a:defRPr>
            </a:lvl3pPr>
            <a:lvl4pPr marL="1028700" indent="0">
              <a:buNone/>
              <a:defRPr sz="2400">
                <a:solidFill>
                  <a:schemeClr val="bg1"/>
                </a:solidFill>
              </a:defRPr>
            </a:lvl4pPr>
            <a:lvl5pPr marL="13716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34865" y="516650"/>
            <a:ext cx="2462308" cy="443665"/>
          </a:xfrm>
        </p:spPr>
        <p:txBody>
          <a:bodyPr/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Function Name</a:t>
            </a:r>
          </a:p>
        </p:txBody>
      </p:sp>
      <p:sp>
        <p:nvSpPr>
          <p:cNvPr id="45" name="Picture Placeholder 43"/>
          <p:cNvSpPr>
            <a:spLocks noGrp="1"/>
          </p:cNvSpPr>
          <p:nvPr>
            <p:ph type="pic" sz="quarter" idx="16" hasCustomPrompt="1"/>
          </p:nvPr>
        </p:nvSpPr>
        <p:spPr>
          <a:xfrm>
            <a:off x="667333" y="4056247"/>
            <a:ext cx="1773936" cy="61264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517558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 userDrawn="1">
          <p15:clr>
            <a:srgbClr val="FBAE40"/>
          </p15:clr>
        </p15:guide>
        <p15:guide id="2" orient="horz" pos="3072" userDrawn="1">
          <p15:clr>
            <a:srgbClr val="FBAE40"/>
          </p15:clr>
        </p15:guide>
        <p15:guide id="3" pos="5588" userDrawn="1">
          <p15:clr>
            <a:srgbClr val="FBAE40"/>
          </p15:clr>
        </p15:guide>
        <p15:guide id="4" pos="185" userDrawn="1">
          <p15:clr>
            <a:srgbClr val="FBAE40"/>
          </p15:clr>
        </p15:guide>
        <p15:guide id="5" pos="1444" userDrawn="1">
          <p15:clr>
            <a:srgbClr val="FBAE40"/>
          </p15:clr>
        </p15:guide>
        <p15:guide id="6" orient="horz" pos="2978" userDrawn="1">
          <p15:clr>
            <a:srgbClr val="FBAE40"/>
          </p15:clr>
        </p15:guide>
        <p15:guide id="7" orient="horz" pos="244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1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4362"/>
            <a:ext cx="9144000" cy="3880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/>
              <a:t> Insert photo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098093" y="69590"/>
            <a:ext cx="3772856" cy="219075"/>
          </a:xfrm>
        </p:spPr>
        <p:txBody>
          <a:bodyPr anchor="ctr" anchorCtr="0"/>
          <a:lstStyle>
            <a:lvl1pPr marL="0" indent="0" algn="r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00" b="0" dirty="0" smtClean="0"/>
            </a:lvl2pPr>
            <a:lvl3pPr>
              <a:defRPr lang="en-US" sz="900" b="0" dirty="0" smtClean="0"/>
            </a:lvl3pPr>
            <a:lvl4pPr>
              <a:defRPr lang="en-US" sz="800" b="0" dirty="0" smtClean="0"/>
            </a:lvl4pPr>
            <a:lvl5pPr>
              <a:defRPr lang="en-US" sz="800" b="0" dirty="0" smtClean="0"/>
            </a:lvl5pPr>
          </a:lstStyle>
          <a:p>
            <a:pPr lvl="0"/>
            <a:r>
              <a:rPr lang="en-US" dirty="0"/>
              <a:t>Patient first name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 </a:t>
            </a:r>
            <a:r>
              <a:rPr lang="en-US" dirty="0"/>
              <a:t>Disease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 </a:t>
            </a:r>
            <a:r>
              <a:rPr lang="en-US" dirty="0"/>
              <a:t>Location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314705" y="4473877"/>
            <a:ext cx="218122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b="0" dirty="0"/>
              <a:t>Thank You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92097" y="4313061"/>
            <a:ext cx="2815952" cy="684000"/>
            <a:chOff x="292097" y="4313061"/>
            <a:chExt cx="2815952" cy="684000"/>
          </a:xfrm>
        </p:grpSpPr>
        <p:cxnSp>
          <p:nvCxnSpPr>
            <p:cNvPr id="10" name="Connecteur droit 12"/>
            <p:cNvCxnSpPr/>
            <p:nvPr userDrawn="1"/>
          </p:nvCxnSpPr>
          <p:spPr>
            <a:xfrm>
              <a:off x="3108049" y="4313061"/>
              <a:ext cx="0" cy="6840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Users\e0290066\Desktop\Brand\Sanofi Genzyme - RVB - Colors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97" y="4517051"/>
              <a:ext cx="2596359" cy="30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8408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 userDrawn="1">
          <p15:clr>
            <a:srgbClr val="FBAE40"/>
          </p15:clr>
        </p15:guide>
        <p15:guide id="2" orient="horz" pos="3072" userDrawn="1">
          <p15:clr>
            <a:srgbClr val="FBAE40"/>
          </p15:clr>
        </p15:guide>
        <p15:guide id="3" pos="5588" userDrawn="1">
          <p15:clr>
            <a:srgbClr val="FBAE40"/>
          </p15:clr>
        </p15:guide>
        <p15:guide id="4" pos="185" userDrawn="1">
          <p15:clr>
            <a:srgbClr val="FBAE40"/>
          </p15:clr>
        </p15:guide>
        <p15:guide id="5" pos="1444" userDrawn="1">
          <p15:clr>
            <a:srgbClr val="FBAE40"/>
          </p15:clr>
        </p15:guide>
        <p15:guide id="6" orient="horz" pos="2978" userDrawn="1">
          <p15:clr>
            <a:srgbClr val="FBAE40"/>
          </p15:clr>
        </p15:guide>
        <p15:guide id="7" orient="horz" pos="2444" userDrawn="1">
          <p15:clr>
            <a:srgbClr val="FBAE40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76" y="1333056"/>
            <a:ext cx="3939453" cy="3362770"/>
          </a:xfrm>
        </p:spPr>
        <p:txBody>
          <a:bodyPr/>
          <a:lstStyle>
            <a:lvl1pPr>
              <a:defRPr baseline="0"/>
            </a:lvl1pPr>
            <a:lvl3pPr marL="403215" indent="-133347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7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693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4572007" y="987425"/>
            <a:ext cx="4206875" cy="3320298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572006" y="4305033"/>
            <a:ext cx="4206875" cy="390307"/>
          </a:xfrm>
          <a:prstGeom prst="rect">
            <a:avLst/>
          </a:prstGeom>
          <a:solidFill>
            <a:srgbClr val="E7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fr-FR" sz="1350" dirty="0">
              <a:solidFill>
                <a:srgbClr val="FFFFFF"/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98854" y="4421781"/>
            <a:ext cx="3946672" cy="146050"/>
          </a:xfrm>
        </p:spPr>
        <p:txBody>
          <a:bodyPr/>
          <a:lstStyle>
            <a:lvl1pPr marL="0" indent="0" algn="r"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47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7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693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358781" y="1239838"/>
            <a:ext cx="8420101" cy="3106736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58775" y="4305522"/>
            <a:ext cx="8420100" cy="390307"/>
          </a:xfrm>
          <a:prstGeom prst="rect">
            <a:avLst/>
          </a:prstGeom>
          <a:solidFill>
            <a:srgbClr val="E7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fr-FR" sz="1350" dirty="0">
              <a:solidFill>
                <a:srgbClr val="FFFFFF"/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470415" y="4420800"/>
            <a:ext cx="8175112" cy="146050"/>
          </a:xfrm>
        </p:spPr>
        <p:txBody>
          <a:bodyPr/>
          <a:lstStyle>
            <a:lvl1pPr marL="0" indent="0" algn="r"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15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8781" y="1239842"/>
            <a:ext cx="8420101" cy="3455987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fr-FR" sz="1350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02890" y="1364401"/>
            <a:ext cx="3909928" cy="341366"/>
          </a:xfrm>
        </p:spPr>
        <p:txBody>
          <a:bodyPr/>
          <a:lstStyle>
            <a:lvl1pPr>
              <a:defRPr baseline="0"/>
            </a:lvl1pPr>
            <a:lvl2pPr marL="271457" indent="-136522">
              <a:tabLst/>
              <a:defRPr/>
            </a:lvl2pPr>
            <a:lvl3pPr marL="385754" indent="-13176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/>
              <a:t>Chart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7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693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8"/>
          </p:nvPr>
        </p:nvSpPr>
        <p:spPr>
          <a:xfrm>
            <a:off x="502890" y="1709738"/>
            <a:ext cx="8069740" cy="2878119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502890" y="4424648"/>
            <a:ext cx="2684462" cy="168495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7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0">
          <p15:clr>
            <a:srgbClr val="FBAE40"/>
          </p15:clr>
        </p15:guide>
        <p15:guide id="2" pos="3080">
          <p15:clr>
            <a:srgbClr val="FBAE40"/>
          </p15:clr>
        </p15:guide>
      </p15:sldGuideLst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7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693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5" name="Espace réservé du tableau 4"/>
          <p:cNvSpPr>
            <a:spLocks noGrp="1"/>
          </p:cNvSpPr>
          <p:nvPr>
            <p:ph type="tbl" sz="quarter" idx="18"/>
          </p:nvPr>
        </p:nvSpPr>
        <p:spPr>
          <a:xfrm>
            <a:off x="358781" y="1239838"/>
            <a:ext cx="8420101" cy="3321050"/>
          </a:xfrm>
          <a:noFill/>
          <a:ln>
            <a:noFill/>
          </a:ln>
        </p:spPr>
        <p:txBody>
          <a:bodyPr/>
          <a:lstStyle/>
          <a:p>
            <a:r>
              <a:rPr lang="fr-FR"/>
              <a:t>Cliquez sur l'icône pour ajouter un tableau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04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0">
          <p15:clr>
            <a:srgbClr val="FBAE40"/>
          </p15:clr>
        </p15:guide>
        <p15:guide id="2" pos="3080">
          <p15:clr>
            <a:srgbClr val="FBAE40"/>
          </p15:clr>
        </p15:guide>
      </p15:sldGuideLst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358775" y="679452"/>
            <a:ext cx="4212000" cy="2012950"/>
          </a:xfrm>
          <a:prstGeom prst="rect">
            <a:avLst/>
          </a:prstGeom>
          <a:solidFill>
            <a:srgbClr val="BE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58775" y="2692404"/>
            <a:ext cx="4212000" cy="2005949"/>
          </a:xfrm>
          <a:prstGeom prst="rect">
            <a:avLst/>
          </a:prstGeom>
          <a:solidFill>
            <a:srgbClr val="525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572000" y="679452"/>
            <a:ext cx="4212000" cy="2012950"/>
          </a:xfrm>
          <a:prstGeom prst="rect">
            <a:avLst/>
          </a:prstGeom>
          <a:solidFill>
            <a:srgbClr val="3E9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4572000" y="2692404"/>
            <a:ext cx="4212000" cy="2005949"/>
          </a:xfrm>
          <a:prstGeom prst="rect">
            <a:avLst/>
          </a:prstGeom>
          <a:solidFill>
            <a:srgbClr val="BCB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19" hasCustomPrompt="1"/>
          </p:nvPr>
        </p:nvSpPr>
        <p:spPr>
          <a:xfrm>
            <a:off x="471068" y="838563"/>
            <a:ext cx="3988638" cy="1751946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5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55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675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Key figures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>
          <a:xfrm>
            <a:off x="4683681" y="838563"/>
            <a:ext cx="3988638" cy="1751946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5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55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675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>
          <a:xfrm>
            <a:off x="471068" y="2819401"/>
            <a:ext cx="3988638" cy="1751946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5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55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675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27" name="Espace réservé du texte 9"/>
          <p:cNvSpPr>
            <a:spLocks noGrp="1"/>
          </p:cNvSpPr>
          <p:nvPr>
            <p:ph type="body" sz="quarter" idx="22" hasCustomPrompt="1"/>
          </p:nvPr>
        </p:nvSpPr>
        <p:spPr>
          <a:xfrm>
            <a:off x="4683681" y="2819401"/>
            <a:ext cx="3988638" cy="1751946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5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55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675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586705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4612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1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4362"/>
            <a:ext cx="9144000" cy="3880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/>
              <a:t> Insert photo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098093" y="69590"/>
            <a:ext cx="3772856" cy="219075"/>
          </a:xfrm>
        </p:spPr>
        <p:txBody>
          <a:bodyPr anchor="ctr" anchorCtr="0"/>
          <a:lstStyle>
            <a:lvl1pPr marL="0" indent="0" algn="r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00" b="0" dirty="0" smtClean="0"/>
            </a:lvl2pPr>
            <a:lvl3pPr>
              <a:defRPr lang="en-US" sz="900" b="0" dirty="0" smtClean="0"/>
            </a:lvl3pPr>
            <a:lvl4pPr>
              <a:defRPr lang="en-US" sz="800" b="0" dirty="0" smtClean="0"/>
            </a:lvl4pPr>
            <a:lvl5pPr>
              <a:defRPr lang="en-US" sz="800" b="0" dirty="0" smtClean="0"/>
            </a:lvl5pPr>
          </a:lstStyle>
          <a:p>
            <a:pPr lvl="0"/>
            <a:r>
              <a:rPr lang="en-US" dirty="0"/>
              <a:t>Patient first name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 </a:t>
            </a:r>
            <a:r>
              <a:rPr lang="en-US" dirty="0"/>
              <a:t>Disease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 </a:t>
            </a:r>
            <a:r>
              <a:rPr lang="en-US" dirty="0"/>
              <a:t>Location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314705" y="4473877"/>
            <a:ext cx="218122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/>
            <a:r>
              <a:rPr lang="en-US" sz="2800" b="0" dirty="0">
                <a:solidFill>
                  <a:srgbClr val="525CA3"/>
                </a:solidFill>
              </a:rPr>
              <a:t>Thank You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92098" y="4313061"/>
            <a:ext cx="2815952" cy="684000"/>
            <a:chOff x="292097" y="4313061"/>
            <a:chExt cx="2815952" cy="684000"/>
          </a:xfrm>
        </p:grpSpPr>
        <p:cxnSp>
          <p:nvCxnSpPr>
            <p:cNvPr id="10" name="Connecteur droit 12"/>
            <p:cNvCxnSpPr/>
            <p:nvPr userDrawn="1"/>
          </p:nvCxnSpPr>
          <p:spPr>
            <a:xfrm>
              <a:off x="3108049" y="4313061"/>
              <a:ext cx="0" cy="6840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Users\e0290066\Desktop\Brand\Sanofi Genzyme - RVB - Colors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97" y="4517051"/>
              <a:ext cx="2596359" cy="30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1641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2_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17516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photo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314705" y="4473877"/>
            <a:ext cx="218122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/>
            <a:r>
              <a:rPr lang="en-US" sz="2800" b="0" dirty="0">
                <a:solidFill>
                  <a:srgbClr val="525CA3"/>
                </a:solidFill>
              </a:rPr>
              <a:t>Thank You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92098" y="4313061"/>
            <a:ext cx="2815952" cy="684000"/>
            <a:chOff x="292097" y="4313061"/>
            <a:chExt cx="2815952" cy="684000"/>
          </a:xfrm>
        </p:grpSpPr>
        <p:cxnSp>
          <p:nvCxnSpPr>
            <p:cNvPr id="20" name="Connecteur droit 12"/>
            <p:cNvCxnSpPr/>
            <p:nvPr userDrawn="1"/>
          </p:nvCxnSpPr>
          <p:spPr>
            <a:xfrm>
              <a:off x="3108049" y="4313061"/>
              <a:ext cx="0" cy="6840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 descr="C:\Users\e0290066\Desktop\Brand\Sanofi Genzyme - RVB - Colors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97" y="4517051"/>
              <a:ext cx="2596359" cy="30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1957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65000"/>
                    <a:lumOff val="35000"/>
                  </a:srgbClr>
                </a:solidFill>
              </a:defRPr>
            </a:lvl1pPr>
          </a:lstStyle>
          <a:p>
            <a:pPr>
              <a:defRPr/>
            </a:pPr>
            <a:fld id="{843CD28F-3D13-4B29-8BB0-5AD3B62577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14844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ide Text Picture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" y="0"/>
            <a:ext cx="4525963" cy="5143500"/>
          </a:xfrm>
          <a:prstGeom prst="rect">
            <a:avLst/>
          </a:prstGeom>
          <a:solidFill>
            <a:srgbClr val="444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4491041" y="4782745"/>
            <a:ext cx="228123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783" eaLnBrk="1" hangingPunct="1">
              <a:defRPr/>
            </a:pPr>
            <a:r>
              <a:rPr lang="en-US" altLang="en-US" sz="750">
                <a:solidFill>
                  <a:srgbClr val="646464"/>
                </a:solidFill>
              </a:rPr>
              <a:t>INTERNAL USE ONLY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25970" y="0"/>
            <a:ext cx="4618037" cy="5143500"/>
          </a:xfrm>
        </p:spPr>
        <p:txBody>
          <a:bodyPr lIns="18288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9353" y="4743452"/>
            <a:ext cx="2378428" cy="280035"/>
          </a:xfrm>
          <a:prstGeom prst="rect">
            <a:avLst/>
          </a:prstGeom>
        </p:spPr>
        <p:txBody>
          <a:bodyPr anchor="ctr"/>
          <a:lstStyle>
            <a:lvl1pPr marL="0" marR="0" indent="0" algn="r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DB5D06"/>
              </a:buClr>
              <a:buSzPct val="125000"/>
              <a:buFont typeface="Arial" pitchFamily="34" charset="0"/>
              <a:buNone/>
              <a:tabLst/>
              <a:defRPr sz="825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marR="0" indent="-173827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70A100"/>
              </a:buClr>
              <a:buSzTx/>
              <a:buFont typeface="Arial" pitchFamily="34" charset="0"/>
              <a:buChar char="−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4337" marR="0" indent="-171446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70A100"/>
              </a:buClr>
              <a:buSzPct val="110000"/>
              <a:buFont typeface="Arial" pitchFamily="34" charset="0"/>
              <a:buChar char="−"/>
              <a:tabLst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5783" marR="0" indent="-171446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70A100"/>
              </a:buClr>
              <a:buSzTx/>
              <a:buFont typeface="Arial" pitchFamily="34" charset="0"/>
              <a:buChar char="−"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57228" marR="0" indent="-171446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70A100"/>
              </a:buClr>
              <a:buSzPct val="75000"/>
              <a:buFont typeface="Arial" pitchFamily="34" charset="0"/>
              <a:buChar char="−"/>
              <a:tabLst/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09652" y="508350"/>
            <a:ext cx="3706978" cy="38579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6642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2_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17516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photo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314705" y="4473877"/>
            <a:ext cx="218122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b="0" dirty="0"/>
              <a:t>Thank You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92097" y="4313061"/>
            <a:ext cx="2815952" cy="684000"/>
            <a:chOff x="292097" y="4313061"/>
            <a:chExt cx="2815952" cy="684000"/>
          </a:xfrm>
        </p:grpSpPr>
        <p:cxnSp>
          <p:nvCxnSpPr>
            <p:cNvPr id="20" name="Connecteur droit 12"/>
            <p:cNvCxnSpPr/>
            <p:nvPr userDrawn="1"/>
          </p:nvCxnSpPr>
          <p:spPr>
            <a:xfrm>
              <a:off x="3108049" y="4313061"/>
              <a:ext cx="0" cy="6840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 descr="C:\Users\e0290066\Desktop\Brand\Sanofi Genzyme - RVB - Colors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97" y="4517051"/>
              <a:ext cx="2596359" cy="30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2915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 userDrawn="1">
          <p15:clr>
            <a:srgbClr val="FBAE40"/>
          </p15:clr>
        </p15:guide>
        <p15:guide id="2" orient="horz" pos="3072" userDrawn="1">
          <p15:clr>
            <a:srgbClr val="FBAE40"/>
          </p15:clr>
        </p15:guide>
        <p15:guide id="3" pos="5588" userDrawn="1">
          <p15:clr>
            <a:srgbClr val="FBAE40"/>
          </p15:clr>
        </p15:guide>
        <p15:guide id="4" pos="185" userDrawn="1">
          <p15:clr>
            <a:srgbClr val="FBAE40"/>
          </p15:clr>
        </p15:guide>
        <p15:guide id="5" pos="1444" userDrawn="1">
          <p15:clr>
            <a:srgbClr val="FBAE40"/>
          </p15:clr>
        </p15:guide>
        <p15:guide id="6" orient="horz" pos="2978" userDrawn="1">
          <p15:clr>
            <a:srgbClr val="FBAE40"/>
          </p15:clr>
        </p15:guide>
        <p15:guide id="7" orient="horz" pos="2444" userDrawn="1">
          <p15:clr>
            <a:srgbClr val="FBAE40"/>
          </p15:clr>
        </p15:guide>
      </p15:sldGuideLst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44189" y="4748844"/>
            <a:ext cx="8094043" cy="342520"/>
          </a:xfrm>
        </p:spPr>
        <p:txBody>
          <a:bodyPr anchor="b">
            <a:noAutofit/>
          </a:bodyPr>
          <a:lstStyle>
            <a:lvl1pPr marL="0" indent="0">
              <a:spcBef>
                <a:spcPts val="150"/>
              </a:spcBef>
              <a:buNone/>
              <a:defRPr sz="750"/>
            </a:lvl1pPr>
            <a:lvl2pPr marL="342892" indent="0">
              <a:buNone/>
              <a:defRPr sz="750"/>
            </a:lvl2pPr>
            <a:lvl3pPr marL="685783" indent="0">
              <a:buNone/>
              <a:defRPr sz="75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913407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 + ref box +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9856"/>
            <a:ext cx="9144000" cy="6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9583"/>
            <a:ext cx="8229600" cy="35350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468321" y="4624391"/>
            <a:ext cx="8207375" cy="377429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750">
                <a:solidFill>
                  <a:schemeClr val="accent2"/>
                </a:solidFill>
              </a:defRPr>
            </a:lvl1pPr>
            <a:lvl2pPr indent="0" algn="l">
              <a:spcBef>
                <a:spcPts val="0"/>
              </a:spcBef>
              <a:buFontTx/>
              <a:buNone/>
              <a:defRPr sz="750"/>
            </a:lvl2pPr>
            <a:lvl3pPr indent="0" algn="l">
              <a:spcBef>
                <a:spcPts val="0"/>
              </a:spcBef>
              <a:buFontTx/>
              <a:buNone/>
              <a:defRPr sz="750"/>
            </a:lvl3pPr>
            <a:lvl4pPr indent="0" algn="l">
              <a:spcBef>
                <a:spcPts val="0"/>
              </a:spcBef>
              <a:buFontTx/>
              <a:buNone/>
              <a:defRPr sz="750"/>
            </a:lvl4pPr>
            <a:lvl5pPr indent="0" algn="l">
              <a:spcBef>
                <a:spcPts val="0"/>
              </a:spcBef>
              <a:buFontTx/>
              <a:buNone/>
              <a:defRPr sz="75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4"/>
          </p:nvPr>
        </p:nvSpPr>
        <p:spPr>
          <a:xfrm>
            <a:off x="457200" y="4767266"/>
            <a:ext cx="2133600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pPr>
              <a:defRPr/>
            </a:pPr>
            <a:fld id="{8B769D3F-5129-4BEF-98B8-CEBFC78D64AB}" type="datetimeFigureOut">
              <a:rPr lang="nl-BE">
                <a:latin typeface="Calibri" pitchFamily="34" charset="0"/>
                <a:cs typeface="Arial" pitchFamily="34" charset="0"/>
              </a:rPr>
              <a:pPr>
                <a:defRPr/>
              </a:pPr>
              <a:t>23/10/2020</a:t>
            </a:fld>
            <a:endParaRPr lang="nl-BE"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>
              <a:solidFill>
                <a:srgbClr val="6B747B"/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7AA45-AF04-4FD9-86A4-969D5ABDC502}" type="slidenum">
              <a:rPr lang="nl-BE">
                <a:solidFill>
                  <a:srgbClr val="6B747B"/>
                </a:solidFill>
              </a:rPr>
              <a:pPr>
                <a:defRPr/>
              </a:pPr>
              <a:t>‹#›</a:t>
            </a:fld>
            <a:endParaRPr lang="nl-BE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5484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84815"/>
            <a:ext cx="8343900" cy="207749"/>
          </a:xfrm>
        </p:spPr>
        <p:txBody>
          <a:bodyPr/>
          <a:lstStyle>
            <a:lvl1pPr>
              <a:defRPr sz="1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781800" y="4654551"/>
            <a:ext cx="609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013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7979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520303"/>
            <a:ext cx="7951788" cy="385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33" y="4754168"/>
            <a:ext cx="2595563" cy="22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0"/>
          <p:cNvSpPr txBox="1">
            <a:spLocks noChangeArrowheads="1"/>
          </p:cNvSpPr>
          <p:nvPr userDrawn="1"/>
        </p:nvSpPr>
        <p:spPr bwMode="auto">
          <a:xfrm>
            <a:off x="6488863" y="319088"/>
            <a:ext cx="205665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685783" eaLnBrk="1" hangingPunct="1">
              <a:defRPr/>
            </a:pPr>
            <a:r>
              <a:rPr lang="en-US" sz="67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Michelle | </a:t>
            </a:r>
            <a:r>
              <a:rPr lang="en-US" sz="675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Relapsing</a:t>
            </a:r>
            <a:r>
              <a:rPr lang="en-US" sz="67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675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Multiple Sclerosis | </a:t>
            </a:r>
            <a:r>
              <a:rPr lang="en-US" sz="67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Denmark</a:t>
            </a:r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593725" y="2599135"/>
            <a:ext cx="7951788" cy="1582340"/>
          </a:xfrm>
          <a:prstGeom prst="rect">
            <a:avLst/>
          </a:prstGeom>
          <a:solidFill>
            <a:srgbClr val="1E3F96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685783" eaLnBrk="1" hangingPunct="1">
              <a:defRPr/>
            </a:pPr>
            <a:endParaRPr lang="en-US" altLang="en-US" sz="1013">
              <a:solidFill>
                <a:srgbClr val="646464"/>
              </a:solidFill>
              <a:latin typeface="Arial" pitchFamily="34" charset="0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 userDrawn="1"/>
        </p:nvSpPr>
        <p:spPr bwMode="auto">
          <a:xfrm>
            <a:off x="3989394" y="4782745"/>
            <a:ext cx="228123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783" eaLnBrk="1" hangingPunct="1">
              <a:defRPr/>
            </a:pPr>
            <a:r>
              <a:rPr lang="en-US" altLang="en-US" sz="750">
                <a:solidFill>
                  <a:srgbClr val="646464"/>
                </a:solidFill>
              </a:rPr>
              <a:t>INTERNAL USE ONLY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026" y="2671419"/>
            <a:ext cx="7511201" cy="4154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endParaRPr lang="en-US" altLang="fr-FR" noProof="0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67502" y="3623386"/>
            <a:ext cx="311061" cy="123111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fr-FR" dirty="0">
                <a:solidFill>
                  <a:srgbClr val="6B747B"/>
                </a:solidFill>
              </a:rPr>
              <a:t>|</a:t>
            </a:r>
            <a:r>
              <a:rPr lang="en-US" altLang="fr-FR" sz="675" baseline="16000" dirty="0">
                <a:solidFill>
                  <a:srgbClr val="6B747B"/>
                </a:solidFill>
              </a:rPr>
              <a:t>    </a:t>
            </a:r>
            <a:fld id="{782D66EE-2300-4A5D-87AA-0594B1E62288}" type="slidenum">
              <a:rPr lang="en-US" altLang="fr-FR" smtClean="0">
                <a:solidFill>
                  <a:srgbClr val="6B747B"/>
                </a:solidFill>
              </a:rPr>
              <a:pPr>
                <a:defRPr/>
              </a:pPr>
              <a:t>‹#›</a:t>
            </a:fld>
            <a:endParaRPr lang="en-US" altLang="fr-FR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57816"/>
      </p:ext>
    </p:extLst>
  </p:cSld>
  <p:clrMapOvr>
    <a:masterClrMapping/>
  </p:clrMapOvr>
  <p:hf hdr="0" ftr="0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763"/>
                </a:solidFill>
              </a:defRPr>
            </a:lvl1pPr>
            <a:lvl2pPr>
              <a:defRPr>
                <a:solidFill>
                  <a:srgbClr val="003763"/>
                </a:solidFill>
              </a:defRPr>
            </a:lvl2pPr>
            <a:lvl3pPr>
              <a:defRPr>
                <a:solidFill>
                  <a:srgbClr val="003763"/>
                </a:solidFill>
              </a:defRPr>
            </a:lvl3pPr>
            <a:lvl4pPr>
              <a:defRPr>
                <a:solidFill>
                  <a:srgbClr val="003763"/>
                </a:solidFill>
              </a:defRPr>
            </a:lvl4pPr>
            <a:lvl5pPr>
              <a:defRPr>
                <a:solidFill>
                  <a:srgbClr val="00376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B58F-EF3D-4646-A0C9-AFF8F8DCFC3A}" type="slidenum">
              <a:rPr lang="en-US" smtClean="0">
                <a:solidFill>
                  <a:srgbClr val="043962"/>
                </a:solidFill>
              </a:rPr>
              <a:pPr/>
              <a:t>‹#›</a:t>
            </a:fld>
            <a:endParaRPr lang="en-US">
              <a:solidFill>
                <a:srgbClr val="043962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307080" y="4924681"/>
            <a:ext cx="2522220" cy="138265"/>
          </a:xfrm>
          <a:prstGeom prst="rect">
            <a:avLst/>
          </a:prstGeom>
          <a:noFill/>
        </p:spPr>
        <p:txBody>
          <a:bodyPr wrap="square" lIns="68348" tIns="34174" rIns="68348" bIns="34174" rtlCol="0">
            <a:spAutoFit/>
          </a:bodyPr>
          <a:lstStyle/>
          <a:p>
            <a:pPr algn="ctr" defTabSz="341456"/>
            <a:r>
              <a:rPr lang="en-US" sz="450" dirty="0">
                <a:solidFill>
                  <a:prstClr val="black"/>
                </a:solidFill>
              </a:rPr>
              <a:t>Confidential. For Internal Use Only.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5547608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1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0"/>
                        <a:ext cx="158750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 descr="fond_150dpi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849" y="469118"/>
            <a:ext cx="7935913" cy="4146947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35116" y="1632388"/>
            <a:ext cx="6461125" cy="1102519"/>
          </a:xfr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modifier le style du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47788" y="3075385"/>
            <a:ext cx="6400800" cy="1314450"/>
          </a:xfrm>
        </p:spPr>
        <p:txBody>
          <a:bodyPr/>
          <a:lstStyle>
            <a:lvl1pPr marL="0" indent="0">
              <a:buFont typeface="Verdana" pitchFamily="34" charset="0"/>
              <a:buNone/>
              <a:defRPr sz="1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modifier le style des sous-</a:t>
            </a:r>
            <a:r>
              <a:rPr lang="en-US" dirty="0" err="1"/>
              <a:t>titres</a:t>
            </a:r>
            <a:r>
              <a:rPr lang="en-US" dirty="0"/>
              <a:t> du masque</a:t>
            </a:r>
          </a:p>
        </p:txBody>
      </p:sp>
      <p:pic>
        <p:nvPicPr>
          <p:cNvPr id="7" name="Picture 6" descr="SN4MAX_Logo.emf"/>
          <p:cNvPicPr>
            <a:picLocks noChangeAspect="1"/>
          </p:cNvPicPr>
          <p:nvPr userDrawn="1"/>
        </p:nvPicPr>
        <p:blipFill rotWithShape="1">
          <a:blip r:embed="rId7" cstate="print"/>
          <a:srcRect t="1" r="31905" b="-4214"/>
          <a:stretch/>
        </p:blipFill>
        <p:spPr>
          <a:xfrm>
            <a:off x="649333" y="4964795"/>
            <a:ext cx="960932" cy="16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9382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-2780"/>
            <a:ext cx="8343900" cy="582930"/>
          </a:xfrm>
        </p:spPr>
        <p:txBody>
          <a:bodyPr/>
          <a:lstStyle>
            <a:lvl1pPr>
              <a:defRPr sz="1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525358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50">
                <a:solidFill>
                  <a:schemeClr val="accent2"/>
                </a:solidFill>
              </a:defRPr>
            </a:lvl1pPr>
            <a:lvl2pPr>
              <a:defRPr sz="1350"/>
            </a:lvl2pPr>
            <a:lvl3pPr>
              <a:defRPr sz="1275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-76200" y="4743452"/>
            <a:ext cx="8550275" cy="393843"/>
          </a:xfrm>
        </p:spPr>
        <p:txBody>
          <a:bodyPr anchor="b"/>
          <a:lstStyle>
            <a:lvl1pPr>
              <a:buFontTx/>
              <a:buNone/>
              <a:defRPr sz="75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FontTx/>
              <a:buNone/>
              <a:defRPr sz="750"/>
            </a:lvl2pPr>
            <a:lvl3pPr>
              <a:buFontTx/>
              <a:buNone/>
              <a:defRPr sz="750"/>
            </a:lvl3pPr>
            <a:lvl4pPr>
              <a:buFontTx/>
              <a:buNone/>
              <a:defRPr sz="750"/>
            </a:lvl4pPr>
            <a:lvl5pPr>
              <a:buFontTx/>
              <a:buNone/>
              <a:defRPr sz="750"/>
            </a:lvl5pPr>
          </a:lstStyle>
          <a:p>
            <a:pPr lvl="0"/>
            <a:r>
              <a:rPr lang="en-US" dirty="0"/>
              <a:t>Confidential: For internal use only!</a:t>
            </a:r>
          </a:p>
        </p:txBody>
      </p:sp>
    </p:spTree>
    <p:extLst>
      <p:ext uri="{BB962C8B-B14F-4D97-AF65-F5344CB8AC3E}">
        <p14:creationId xmlns:p14="http://schemas.microsoft.com/office/powerpoint/2010/main" val="61483982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rket Access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627064" y="213134"/>
            <a:ext cx="8295264" cy="631031"/>
          </a:xfrm>
          <a:prstGeom prst="rect">
            <a:avLst/>
          </a:prstGeom>
        </p:spPr>
        <p:txBody>
          <a:bodyPr anchor="b"/>
          <a:lstStyle/>
          <a:p>
            <a:pPr defTabSz="68578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1800" kern="0" dirty="0">
              <a:solidFill>
                <a:srgbClr val="989898"/>
              </a:solidFill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0" y="0"/>
            <a:ext cx="1800000" cy="135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0" rtlCol="0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buClr>
                <a:srgbClr val="BCA36A"/>
              </a:buClr>
            </a:pPr>
            <a:r>
              <a:rPr lang="en-GB" sz="825" b="1" dirty="0">
                <a:solidFill>
                  <a:srgbClr val="FFFFFF"/>
                </a:solidFill>
              </a:rPr>
              <a:t>Market Access Ambition</a:t>
            </a:r>
          </a:p>
        </p:txBody>
      </p:sp>
      <p:sp>
        <p:nvSpPr>
          <p:cNvPr id="8" name="Pentagon 7"/>
          <p:cNvSpPr/>
          <p:nvPr userDrawn="1"/>
        </p:nvSpPr>
        <p:spPr>
          <a:xfrm>
            <a:off x="692756" y="1039085"/>
            <a:ext cx="1801091" cy="108000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FFFFFF"/>
                </a:solidFill>
                <a:ea typeface="ヒラギノ角ゴ Pro W3" pitchFamily="1" charset="-128"/>
              </a:rPr>
              <a:t>Value statement</a:t>
            </a:r>
            <a:endParaRPr lang="en-GB" sz="1050" b="1" dirty="0">
              <a:solidFill>
                <a:srgbClr val="FFFFFF"/>
              </a:solidFill>
            </a:endParaRPr>
          </a:p>
        </p:txBody>
      </p:sp>
      <p:sp>
        <p:nvSpPr>
          <p:cNvPr id="9" name="Pentagon 8"/>
          <p:cNvSpPr/>
          <p:nvPr userDrawn="1"/>
        </p:nvSpPr>
        <p:spPr>
          <a:xfrm>
            <a:off x="692756" y="2224130"/>
            <a:ext cx="1801091" cy="108000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</a:pPr>
            <a:r>
              <a:rPr lang="en-GB" sz="1050" b="1" dirty="0">
                <a:solidFill>
                  <a:srgbClr val="FFFFFF"/>
                </a:solidFill>
              </a:rPr>
              <a:t>Access goals</a:t>
            </a:r>
          </a:p>
        </p:txBody>
      </p:sp>
      <p:sp>
        <p:nvSpPr>
          <p:cNvPr id="10" name="Pentagon 9"/>
          <p:cNvSpPr/>
          <p:nvPr userDrawn="1"/>
        </p:nvSpPr>
        <p:spPr>
          <a:xfrm>
            <a:off x="692756" y="3409174"/>
            <a:ext cx="1801091" cy="108000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</a:pPr>
            <a:r>
              <a:rPr lang="en-GB" sz="1050" b="1" dirty="0">
                <a:solidFill>
                  <a:srgbClr val="FFFFFF"/>
                </a:solidFill>
              </a:rPr>
              <a:t>Pricing goals</a:t>
            </a: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47992" y="4821084"/>
            <a:ext cx="733933" cy="173602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000000"/>
                </a:solidFill>
                <a:latin typeface="+mn-lt"/>
              </a:defRPr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|</a:t>
            </a:r>
            <a:r>
              <a:rPr lang="en-GB" baseline="16000" dirty="0"/>
              <a:t>     </a:t>
            </a:r>
            <a:fld id="{D215ACFE-C674-4BAB-8A04-DABC86DBCB05}" type="slidenum">
              <a:rPr lang="en-GB" smtClean="0"/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ftr" sz="quarter" idx="3"/>
          </p:nvPr>
        </p:nvSpPr>
        <p:spPr>
          <a:xfrm>
            <a:off x="6295654" y="4995627"/>
            <a:ext cx="2895600" cy="178594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rgbClr val="000000"/>
                </a:solidFill>
              </a:defRPr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Affiliate MA Launch Blueprint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57596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rategic impera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 userDrawn="1"/>
        </p:nvSpPr>
        <p:spPr>
          <a:xfrm>
            <a:off x="0" y="0"/>
            <a:ext cx="1800000" cy="135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0" rtlCol="0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buClr>
                <a:srgbClr val="BCA36A"/>
              </a:buClr>
            </a:pPr>
            <a:r>
              <a:rPr lang="en-GB" sz="825" b="1" dirty="0">
                <a:solidFill>
                  <a:srgbClr val="FFFFFF"/>
                </a:solidFill>
              </a:rPr>
              <a:t>Strategic Imperatives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47992" y="4821084"/>
            <a:ext cx="733933" cy="173602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000000"/>
                </a:solidFill>
                <a:latin typeface="+mn-lt"/>
              </a:defRPr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|</a:t>
            </a:r>
            <a:r>
              <a:rPr lang="en-GB" baseline="16000" dirty="0"/>
              <a:t>     </a:t>
            </a:r>
            <a:fld id="{D215ACFE-C674-4BAB-8A04-DABC86DBCB05}" type="slidenum">
              <a:rPr lang="en-GB" smtClean="0"/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3"/>
          </p:nvPr>
        </p:nvSpPr>
        <p:spPr>
          <a:xfrm>
            <a:off x="6295654" y="4995627"/>
            <a:ext cx="2895600" cy="178594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rgbClr val="000000"/>
                </a:solidFill>
              </a:defRPr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Affiliate MA Launch Blueprint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064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2009224"/>
            <a:ext cx="6858000" cy="62324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C58B-632D-44E5-9AAB-1FEC48B4FE13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F2D9-1769-479E-B5E1-5CCF0B29C8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83467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pportive 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2"/>
          <p:cNvSpPr>
            <a:spLocks noChangeArrowheads="1"/>
          </p:cNvSpPr>
          <p:nvPr userDrawn="1"/>
        </p:nvSpPr>
        <p:spPr bwMode="gray">
          <a:xfrm>
            <a:off x="2416483" y="4715584"/>
            <a:ext cx="144463" cy="128588"/>
          </a:xfrm>
          <a:prstGeom prst="diamond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9972" tIns="34986" rIns="69972" bIns="34986" anchor="ctr"/>
          <a:lstStyle/>
          <a:p>
            <a:pPr defTabSz="700070" fontAlgn="base">
              <a:spcBef>
                <a:spcPct val="0"/>
              </a:spcBef>
              <a:spcAft>
                <a:spcPct val="0"/>
              </a:spcAft>
            </a:pPr>
            <a:endParaRPr lang="en-US" sz="825">
              <a:solidFill>
                <a:srgbClr val="444492"/>
              </a:solidFill>
            </a:endParaRPr>
          </a:p>
        </p:txBody>
      </p:sp>
      <p:sp>
        <p:nvSpPr>
          <p:cNvPr id="6" name="Text Box 37"/>
          <p:cNvSpPr txBox="1">
            <a:spLocks noChangeArrowheads="1"/>
          </p:cNvSpPr>
          <p:nvPr userDrawn="1"/>
        </p:nvSpPr>
        <p:spPr bwMode="auto">
          <a:xfrm>
            <a:off x="2662472" y="4676793"/>
            <a:ext cx="1836918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5" dirty="0">
                <a:solidFill>
                  <a:srgbClr val="444492"/>
                </a:solidFill>
              </a:rPr>
              <a:t>Important deliverable</a:t>
            </a:r>
          </a:p>
        </p:txBody>
      </p:sp>
      <p:sp>
        <p:nvSpPr>
          <p:cNvPr id="7" name="Rounded Rectangle 6"/>
          <p:cNvSpPr/>
          <p:nvPr userDrawn="1"/>
        </p:nvSpPr>
        <p:spPr>
          <a:xfrm>
            <a:off x="0" y="0"/>
            <a:ext cx="1800000" cy="135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0" rtlCol="0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buClr>
                <a:srgbClr val="BCA36A"/>
              </a:buClr>
            </a:pPr>
            <a:r>
              <a:rPr lang="en-GB" sz="825" b="1" dirty="0">
                <a:solidFill>
                  <a:srgbClr val="FFFFFF"/>
                </a:solidFill>
              </a:rPr>
              <a:t>Supportive Activities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356756" y="4569972"/>
            <a:ext cx="1368000" cy="1293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" rIns="2700" rtlCol="0" anchor="ctr"/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</a:pPr>
            <a:r>
              <a:rPr lang="en-GB" sz="900" b="1" dirty="0">
                <a:solidFill>
                  <a:srgbClr val="444492"/>
                </a:solidFill>
              </a:rPr>
              <a:t>Key</a:t>
            </a:r>
          </a:p>
        </p:txBody>
      </p:sp>
      <p:sp>
        <p:nvSpPr>
          <p:cNvPr id="10" name="Text Box 37"/>
          <p:cNvSpPr txBox="1">
            <a:spLocks noChangeArrowheads="1"/>
          </p:cNvSpPr>
          <p:nvPr userDrawn="1"/>
        </p:nvSpPr>
        <p:spPr bwMode="auto">
          <a:xfrm>
            <a:off x="2654380" y="4802514"/>
            <a:ext cx="1836918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5" dirty="0">
                <a:solidFill>
                  <a:srgbClr val="444492"/>
                </a:solidFill>
              </a:rPr>
              <a:t>Activity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354782" y="4879498"/>
            <a:ext cx="288000" cy="6069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47992" y="4821084"/>
            <a:ext cx="733933" cy="173602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000000"/>
                </a:solidFill>
                <a:latin typeface="+mn-lt"/>
              </a:defRPr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|</a:t>
            </a:r>
            <a:r>
              <a:rPr lang="en-GB" baseline="16000" dirty="0"/>
              <a:t>     </a:t>
            </a:r>
            <a:fld id="{D215ACFE-C674-4BAB-8A04-DABC86DBCB05}" type="slidenum">
              <a:rPr lang="en-GB" smtClean="0"/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15" name="Rectangle 45"/>
          <p:cNvSpPr>
            <a:spLocks noGrp="1" noChangeArrowheads="1"/>
          </p:cNvSpPr>
          <p:nvPr>
            <p:ph type="ftr" sz="quarter" idx="3"/>
          </p:nvPr>
        </p:nvSpPr>
        <p:spPr>
          <a:xfrm>
            <a:off x="6295654" y="4995627"/>
            <a:ext cx="2895600" cy="178594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rgbClr val="000000"/>
                </a:solidFill>
              </a:defRPr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Affiliate MA Launch Blueprint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87856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lue pro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0" y="0"/>
            <a:ext cx="1800000" cy="135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0" rtlCol="0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buClr>
                <a:srgbClr val="BCA36A"/>
              </a:buClr>
            </a:pPr>
            <a:r>
              <a:rPr lang="en-GB" sz="825" b="1" dirty="0">
                <a:solidFill>
                  <a:srgbClr val="FFFFFF"/>
                </a:solidFill>
              </a:rPr>
              <a:t>Value proposition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47992" y="4821084"/>
            <a:ext cx="733933" cy="173602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000000"/>
                </a:solidFill>
                <a:latin typeface="+mn-lt"/>
              </a:defRPr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|</a:t>
            </a:r>
            <a:r>
              <a:rPr lang="en-GB" baseline="16000" dirty="0"/>
              <a:t>     </a:t>
            </a:r>
            <a:fld id="{D215ACFE-C674-4BAB-8A04-DABC86DBCB05}" type="slidenum">
              <a:rPr lang="en-GB" smtClean="0"/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ftr" sz="quarter" idx="3"/>
          </p:nvPr>
        </p:nvSpPr>
        <p:spPr>
          <a:xfrm>
            <a:off x="6295654" y="4995627"/>
            <a:ext cx="2895600" cy="178594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rgbClr val="000000"/>
                </a:solidFill>
              </a:defRPr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Affiliate MA Launch Blueprint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627876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sk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0" y="0"/>
            <a:ext cx="1800000" cy="135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0" rtlCol="0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buClr>
                <a:srgbClr val="BCA36A"/>
              </a:buClr>
            </a:pPr>
            <a:r>
              <a:rPr lang="en-GB" sz="825" b="1" dirty="0">
                <a:solidFill>
                  <a:srgbClr val="FFFFFF"/>
                </a:solidFill>
              </a:rPr>
              <a:t>Risk management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2356756" y="4569972"/>
            <a:ext cx="1368000" cy="1293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" rIns="2700" rtlCol="0" anchor="ctr"/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</a:pPr>
            <a:r>
              <a:rPr lang="en-GB" sz="900" b="1" dirty="0">
                <a:solidFill>
                  <a:srgbClr val="444492"/>
                </a:solidFill>
              </a:rPr>
              <a:t>Key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2679073" y="4720469"/>
            <a:ext cx="4068000" cy="1293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" rIns="2700" rtlCol="0" anchor="ctr"/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</a:pPr>
            <a:r>
              <a:rPr lang="en-GB" sz="750" dirty="0">
                <a:solidFill>
                  <a:srgbClr val="444492"/>
                </a:solidFill>
              </a:rPr>
              <a:t>Plan is not in place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2424066" y="4717471"/>
            <a:ext cx="144000" cy="1080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" rIns="2700" rtlCol="0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</a:pPr>
            <a:endParaRPr lang="en-GB" sz="788" dirty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2424066" y="4852553"/>
            <a:ext cx="144000" cy="108000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" rIns="2700" rtlCol="0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</a:pPr>
            <a:endParaRPr lang="en-GB" sz="788" dirty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2424066" y="4987636"/>
            <a:ext cx="144000" cy="108000"/>
          </a:xfrm>
          <a:prstGeom prst="ellipse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" rIns="2700" rtlCol="0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</a:pPr>
            <a:endParaRPr lang="en-GB" sz="788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679073" y="4835930"/>
            <a:ext cx="4068000" cy="1293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" rIns="2700" rtlCol="0" anchor="ctr"/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</a:pPr>
            <a:r>
              <a:rPr lang="en-GB" sz="750" dirty="0">
                <a:solidFill>
                  <a:srgbClr val="444492"/>
                </a:solidFill>
              </a:rPr>
              <a:t>Plan is not completed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2679073" y="4962178"/>
            <a:ext cx="4428000" cy="1293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" rIns="2700" rtlCol="0" anchor="ctr"/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</a:pPr>
            <a:r>
              <a:rPr lang="en-GB" sz="750" dirty="0">
                <a:solidFill>
                  <a:srgbClr val="444492"/>
                </a:solidFill>
              </a:rPr>
              <a:t>Plan is completed and ready to be implemented</a:t>
            </a:r>
          </a:p>
        </p:txBody>
      </p:sp>
      <p:sp>
        <p:nvSpPr>
          <p:cNvPr id="2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47992" y="4821084"/>
            <a:ext cx="733933" cy="173602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000000"/>
                </a:solidFill>
                <a:latin typeface="+mn-lt"/>
              </a:defRPr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|</a:t>
            </a:r>
            <a:r>
              <a:rPr lang="en-GB" baseline="16000" dirty="0"/>
              <a:t>     </a:t>
            </a:r>
            <a:fld id="{D215ACFE-C674-4BAB-8A04-DABC86DBCB05}" type="slidenum">
              <a:rPr lang="en-GB" smtClean="0"/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22" name="Rectangle 45"/>
          <p:cNvSpPr>
            <a:spLocks noGrp="1" noChangeArrowheads="1"/>
          </p:cNvSpPr>
          <p:nvPr>
            <p:ph type="ftr" sz="quarter" idx="3"/>
          </p:nvPr>
        </p:nvSpPr>
        <p:spPr>
          <a:xfrm>
            <a:off x="6295654" y="4995627"/>
            <a:ext cx="2895600" cy="178594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rgbClr val="000000"/>
                </a:solidFill>
              </a:defRPr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Affiliate MA Launch Blueprint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65444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77876" y="1102531"/>
            <a:ext cx="7672388" cy="32920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3"/>
          </p:nvPr>
        </p:nvSpPr>
        <p:spPr>
          <a:xfrm>
            <a:off x="5165725" y="4857762"/>
            <a:ext cx="2895600" cy="1785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>
                <a:solidFill>
                  <a:srgbClr val="444492"/>
                </a:solidFill>
              </a:rPr>
              <a:t>NAME OF PRESENTATION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8086726" y="4857771"/>
            <a:ext cx="482600" cy="1762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dirty="0">
                <a:solidFill>
                  <a:srgbClr val="444492"/>
                </a:solidFill>
              </a:rPr>
              <a:t>|</a:t>
            </a:r>
            <a:r>
              <a:rPr lang="en-US" altLang="fr-FR" sz="675" baseline="16000" dirty="0">
                <a:solidFill>
                  <a:srgbClr val="444492"/>
                </a:solidFill>
              </a:rPr>
              <a:t>    </a:t>
            </a:r>
            <a:fld id="{9B1190E7-4998-4388-9038-435C22611DB3}" type="slidenum">
              <a:rPr lang="en-US" altLang="fr-FR" smtClean="0">
                <a:solidFill>
                  <a:srgbClr val="444492"/>
                </a:solidFill>
              </a:rPr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fr-FR" dirty="0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9902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763"/>
                </a:solidFill>
              </a:defRPr>
            </a:lvl1pPr>
            <a:lvl2pPr>
              <a:defRPr>
                <a:solidFill>
                  <a:srgbClr val="003763"/>
                </a:solidFill>
              </a:defRPr>
            </a:lvl2pPr>
            <a:lvl3pPr>
              <a:defRPr>
                <a:solidFill>
                  <a:srgbClr val="003763"/>
                </a:solidFill>
              </a:defRPr>
            </a:lvl3pPr>
            <a:lvl4pPr>
              <a:defRPr>
                <a:solidFill>
                  <a:srgbClr val="003763"/>
                </a:solidFill>
              </a:defRPr>
            </a:lvl4pPr>
            <a:lvl5pPr>
              <a:defRPr>
                <a:solidFill>
                  <a:srgbClr val="00376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7049B58F-EF3D-4646-A0C9-AFF8F8DCFC3A}" type="slidenum">
              <a:rPr lang="en-US" smtClean="0">
                <a:solidFill>
                  <a:srgbClr val="043962"/>
                </a:solidFill>
              </a:rPr>
              <a:pPr defTabSz="685783"/>
              <a:t>‹#›</a:t>
            </a:fld>
            <a:endParaRPr lang="en-US">
              <a:solidFill>
                <a:srgbClr val="043962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307080" y="4924680"/>
            <a:ext cx="2522220" cy="138265"/>
          </a:xfrm>
          <a:prstGeom prst="rect">
            <a:avLst/>
          </a:prstGeom>
          <a:noFill/>
        </p:spPr>
        <p:txBody>
          <a:bodyPr wrap="square" lIns="68348" tIns="34174" rIns="68348" bIns="34174" rtlCol="0">
            <a:spAutoFit/>
          </a:bodyPr>
          <a:lstStyle/>
          <a:p>
            <a:pPr algn="ctr" defTabSz="341456"/>
            <a:r>
              <a:rPr lang="en-US" sz="450" dirty="0">
                <a:solidFill>
                  <a:prstClr val="black"/>
                </a:solidFill>
              </a:rPr>
              <a:t>Confidential. For Internal Use Only.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39110488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N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2840361" y="4539429"/>
            <a:ext cx="6030595" cy="332399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 b="0"/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8808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photo 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40356" y="4068001"/>
            <a:ext cx="6026648" cy="443198"/>
          </a:xfrm>
        </p:spPr>
        <p:txBody>
          <a:bodyPr anchor="b"/>
          <a:lstStyle>
            <a:lvl1pPr algn="r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Title</a:t>
            </a:r>
            <a:endParaRPr lang="en-US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2679318" y="4129183"/>
            <a:ext cx="0" cy="75240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0" y="4400921"/>
            <a:ext cx="2299240" cy="26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32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ox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15"/>
          </p:nvPr>
        </p:nvSpPr>
        <p:spPr>
          <a:xfrm>
            <a:off x="325623" y="0"/>
            <a:ext cx="2478024" cy="5143500"/>
          </a:xfrm>
          <a:solidFill>
            <a:srgbClr val="898655"/>
          </a:solidFill>
        </p:spPr>
        <p:txBody>
          <a:bodyPr/>
          <a:lstStyle>
            <a:lvl1pPr marL="0" indent="0">
              <a:buNone/>
              <a:defRPr>
                <a:solidFill>
                  <a:srgbClr val="8986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6" name="Connecteur droit 10"/>
          <p:cNvCxnSpPr/>
          <p:nvPr userDrawn="1"/>
        </p:nvCxnSpPr>
        <p:spPr>
          <a:xfrm>
            <a:off x="938156" y="938155"/>
            <a:ext cx="1211283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25625" y="1685535"/>
            <a:ext cx="2462123" cy="793714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134935" indent="0">
              <a:buNone/>
              <a:defRPr sz="2400">
                <a:solidFill>
                  <a:schemeClr val="bg1"/>
                </a:solidFill>
              </a:defRPr>
            </a:lvl2pPr>
            <a:lvl3pPr marL="271455" indent="0">
              <a:buNone/>
              <a:defRPr sz="2400">
                <a:solidFill>
                  <a:schemeClr val="bg1"/>
                </a:solidFill>
              </a:defRPr>
            </a:lvl3pPr>
            <a:lvl4pPr marL="1028675" indent="0">
              <a:buNone/>
              <a:defRPr sz="2400">
                <a:solidFill>
                  <a:schemeClr val="bg1"/>
                </a:solidFill>
              </a:defRPr>
            </a:lvl4pPr>
            <a:lvl5pPr marL="1371566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34866" y="516651"/>
            <a:ext cx="2462308" cy="443665"/>
          </a:xfrm>
        </p:spPr>
        <p:txBody>
          <a:bodyPr/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Function Name</a:t>
            </a:r>
          </a:p>
        </p:txBody>
      </p:sp>
      <p:sp>
        <p:nvSpPr>
          <p:cNvPr id="45" name="Picture Placeholder 43"/>
          <p:cNvSpPr>
            <a:spLocks noGrp="1"/>
          </p:cNvSpPr>
          <p:nvPr>
            <p:ph type="pic" sz="quarter" idx="16" hasCustomPrompt="1"/>
          </p:nvPr>
        </p:nvSpPr>
        <p:spPr>
          <a:xfrm>
            <a:off x="667333" y="4056247"/>
            <a:ext cx="1773936" cy="61264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708276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194473" y="4729090"/>
            <a:ext cx="5676483" cy="249299"/>
          </a:xfrm>
        </p:spPr>
        <p:txBody>
          <a:bodyPr wrap="square">
            <a:spAutoFit/>
          </a:bodyPr>
          <a:lstStyle>
            <a:lvl1pPr marL="0" indent="0" algn="r">
              <a:buNone/>
              <a:defRPr sz="1800" b="0"/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4362"/>
            <a:ext cx="9144000" cy="3880800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fr-FR" dirty="0"/>
              <a:t>Insert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94138" y="4313061"/>
            <a:ext cx="5672866" cy="387798"/>
          </a:xfrm>
        </p:spPr>
        <p:txBody>
          <a:bodyPr anchor="b"/>
          <a:lstStyle>
            <a:lvl1pPr algn="r"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098093" y="69590"/>
            <a:ext cx="3772856" cy="219075"/>
          </a:xfrm>
        </p:spPr>
        <p:txBody>
          <a:bodyPr anchor="ctr" anchorCtr="0"/>
          <a:lstStyle>
            <a:lvl1pPr marL="0" indent="0" algn="r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00" b="0" dirty="0" smtClean="0"/>
            </a:lvl2pPr>
            <a:lvl3pPr>
              <a:defRPr lang="en-US" sz="900" b="0" dirty="0" smtClean="0"/>
            </a:lvl3pPr>
            <a:lvl4pPr>
              <a:defRPr lang="en-US" sz="800" b="0" dirty="0" smtClean="0"/>
            </a:lvl4pPr>
            <a:lvl5pPr>
              <a:defRPr lang="en-US" sz="800" b="0" dirty="0" smtClean="0"/>
            </a:lvl5pPr>
          </a:lstStyle>
          <a:p>
            <a:pPr lvl="0"/>
            <a:r>
              <a:rPr lang="en-US" dirty="0"/>
              <a:t>Patient first name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 </a:t>
            </a:r>
            <a:r>
              <a:rPr lang="en-US" dirty="0"/>
              <a:t>|  Disease |  Location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292098" y="4313061"/>
            <a:ext cx="2815952" cy="684000"/>
            <a:chOff x="292097" y="4313061"/>
            <a:chExt cx="2815952" cy="684000"/>
          </a:xfrm>
        </p:grpSpPr>
        <p:cxnSp>
          <p:nvCxnSpPr>
            <p:cNvPr id="13" name="Connecteur droit 12"/>
            <p:cNvCxnSpPr/>
            <p:nvPr userDrawn="1"/>
          </p:nvCxnSpPr>
          <p:spPr>
            <a:xfrm>
              <a:off x="3108049" y="4313061"/>
              <a:ext cx="0" cy="6840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 descr="C:\Users\e0290066\Desktop\Brand\Sanofi Genzyme - RVB - Colors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97" y="4517051"/>
              <a:ext cx="2596359" cy="30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0304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946486"/>
            <a:ext cx="8420100" cy="374934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474B-B3C8-4D2B-9A58-47D3CEA19AC6}" type="datetimeFigureOut">
              <a:rPr lang="en-US" smtClean="0">
                <a:solidFill>
                  <a:srgbClr val="6B747B"/>
                </a:solidFill>
              </a:rPr>
              <a:pPr/>
              <a:t>10/23/2020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B74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1DE9-DF1E-478B-8EAC-D83EF13FF69C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7355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474B-B3C8-4D2B-9A58-47D3CEA19AC6}" type="datetimeFigureOut">
              <a:rPr lang="en-US" smtClean="0">
                <a:solidFill>
                  <a:srgbClr val="6B747B"/>
                </a:solidFill>
              </a:rPr>
              <a:pPr/>
              <a:t>10/23/2020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B74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1DE9-DF1E-478B-8EAC-D83EF13FF69C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727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N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2840360" y="4539428"/>
            <a:ext cx="6030595" cy="332399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 b="0"/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8808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photo 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40355" y="4068001"/>
            <a:ext cx="6026648" cy="443198"/>
          </a:xfrm>
        </p:spPr>
        <p:txBody>
          <a:bodyPr anchor="b"/>
          <a:lstStyle>
            <a:lvl1pPr algn="r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Title</a:t>
            </a:r>
            <a:endParaRPr lang="en-US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2679318" y="4129183"/>
            <a:ext cx="0" cy="75240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49" y="4400921"/>
            <a:ext cx="2299240" cy="26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18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1718-6978-4D45-B976-AE2B4390B56B}" type="datetimeFigureOut">
              <a:rPr lang="en-US" smtClean="0">
                <a:solidFill>
                  <a:srgbClr val="6B747B"/>
                </a:solidFill>
              </a:rPr>
              <a:pPr/>
              <a:t>10/23/2020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B74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7B3E-0712-48AF-918C-8BB5247E7D23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56163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1718-6978-4D45-B976-AE2B4390B56B}" type="datetimeFigureOut">
              <a:rPr lang="en-US" smtClean="0">
                <a:solidFill>
                  <a:srgbClr val="6B747B"/>
                </a:solidFill>
              </a:rPr>
              <a:pPr/>
              <a:t>10/23/2020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B74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7B3E-0712-48AF-918C-8BB5247E7D23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4911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39423" y="1333056"/>
            <a:ext cx="3939453" cy="3362770"/>
          </a:xfrm>
        </p:spPr>
        <p:txBody>
          <a:bodyPr/>
          <a:lstStyle>
            <a:lvl1pPr>
              <a:defRPr b="0" baseline="0"/>
            </a:lvl1pPr>
            <a:lvl2pPr>
              <a:defRPr b="0"/>
            </a:lvl2pPr>
            <a:lvl3pPr marL="403215" indent="-133347">
              <a:buFont typeface="Arial" charset="0"/>
              <a:buChar char="•"/>
              <a:tabLst/>
              <a:defRPr b="0"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373475" y="987426"/>
            <a:ext cx="4206875" cy="37084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73475" y="768353"/>
            <a:ext cx="4206875" cy="219075"/>
          </a:xfrm>
        </p:spPr>
        <p:txBody>
          <a:bodyPr anchor="ctr" anchorCtr="0"/>
          <a:lstStyle>
            <a:lvl1pPr marL="0" indent="0" algn="l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00" b="0" dirty="0" smtClean="0"/>
            </a:lvl2pPr>
            <a:lvl3pPr>
              <a:defRPr lang="en-US" sz="900" b="0" dirty="0" smtClean="0"/>
            </a:lvl3pPr>
            <a:lvl4pPr>
              <a:defRPr lang="en-US" sz="800" b="0" dirty="0" smtClean="0"/>
            </a:lvl4pPr>
            <a:lvl5pPr>
              <a:defRPr lang="en-US" sz="800" b="0" dirty="0" smtClean="0"/>
            </a:lvl5pPr>
          </a:lstStyle>
          <a:p>
            <a:pPr lvl="0"/>
            <a:r>
              <a:rPr lang="en-US" dirty="0"/>
              <a:t>Patient first name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 </a:t>
            </a:r>
            <a:r>
              <a:rPr lang="en-US" dirty="0"/>
              <a:t>|  Disease |  Location</a:t>
            </a:r>
          </a:p>
        </p:txBody>
      </p:sp>
    </p:spTree>
    <p:extLst>
      <p:ext uri="{BB962C8B-B14F-4D97-AF65-F5344CB8AC3E}">
        <p14:creationId xmlns:p14="http://schemas.microsoft.com/office/powerpoint/2010/main" val="28218569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194473" y="4729090"/>
            <a:ext cx="5676483" cy="249299"/>
          </a:xfrm>
        </p:spPr>
        <p:txBody>
          <a:bodyPr wrap="square">
            <a:sp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4362"/>
            <a:ext cx="9144000" cy="3880800"/>
          </a:xfrm>
        </p:spPr>
        <p:txBody>
          <a:bodyPr/>
          <a:lstStyle/>
          <a:p>
            <a:r>
              <a:rPr lang="fr-FR" dirty="0"/>
              <a:t>  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94138" y="4313061"/>
            <a:ext cx="5672866" cy="387798"/>
          </a:xfrm>
        </p:spPr>
        <p:txBody>
          <a:bodyPr anchor="b"/>
          <a:lstStyle>
            <a:lvl1pPr algn="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098093" y="69590"/>
            <a:ext cx="3772856" cy="219075"/>
          </a:xfrm>
        </p:spPr>
        <p:txBody>
          <a:bodyPr anchor="ctr" anchorCtr="0"/>
          <a:lstStyle>
            <a:lvl1pPr marL="0" indent="0" algn="r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00" b="0" dirty="0" smtClean="0"/>
            </a:lvl2pPr>
            <a:lvl3pPr>
              <a:defRPr lang="en-US" sz="900" b="0" dirty="0" smtClean="0"/>
            </a:lvl3pPr>
            <a:lvl4pPr>
              <a:defRPr lang="en-US" sz="800" b="0" dirty="0" smtClean="0"/>
            </a:lvl4pPr>
            <a:lvl5pPr>
              <a:defRPr lang="en-US" sz="800" b="0" dirty="0" smtClean="0"/>
            </a:lvl5pPr>
          </a:lstStyle>
          <a:p>
            <a:pPr lvl="0"/>
            <a:r>
              <a:rPr lang="en-US" dirty="0"/>
              <a:t>Patient first name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 </a:t>
            </a:r>
            <a:r>
              <a:rPr lang="en-US" dirty="0"/>
              <a:t>|  Disease |  Location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92098" y="4313061"/>
            <a:ext cx="2815952" cy="684000"/>
            <a:chOff x="292097" y="4313061"/>
            <a:chExt cx="2815952" cy="684000"/>
          </a:xfrm>
        </p:grpSpPr>
        <p:cxnSp>
          <p:nvCxnSpPr>
            <p:cNvPr id="11" name="Connecteur droit 12"/>
            <p:cNvCxnSpPr/>
            <p:nvPr userDrawn="1"/>
          </p:nvCxnSpPr>
          <p:spPr>
            <a:xfrm>
              <a:off x="3108049" y="4313061"/>
              <a:ext cx="0" cy="6840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Users\e0290066\Desktop\Brand\Sanofi Genzyme - RVB - Colors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97" y="4517051"/>
              <a:ext cx="2596359" cy="30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1095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80039" y="1023942"/>
            <a:ext cx="7597795" cy="3671887"/>
          </a:xfrm>
        </p:spPr>
        <p:txBody>
          <a:bodyPr/>
          <a:lstStyle>
            <a:lvl1pPr marL="166684" indent="-166684">
              <a:spcBef>
                <a:spcPts val="900"/>
              </a:spcBef>
              <a:buFont typeface="Arial" charset="0"/>
              <a:buChar char="•"/>
              <a:tabLst>
                <a:tab pos="8459576" algn="r"/>
              </a:tabLst>
              <a:defRPr sz="1800" b="0" baseline="0"/>
            </a:lvl1pPr>
            <a:lvl2pPr marL="300031" indent="-133347">
              <a:spcBef>
                <a:spcPts val="0"/>
              </a:spcBef>
              <a:buFont typeface="Arial" charset="0"/>
              <a:buChar char="•"/>
              <a:tabLst>
                <a:tab pos="8459789" algn="r"/>
              </a:tabLst>
              <a:defRPr sz="1600"/>
            </a:lvl2pPr>
            <a:lvl3pPr marL="271455" indent="0">
              <a:buNone/>
              <a:defRPr/>
            </a:lvl3pPr>
          </a:lstStyle>
          <a:p>
            <a:pPr lvl="0"/>
            <a:r>
              <a:rPr lang="fr-FR" dirty="0" err="1"/>
              <a:t>Text</a:t>
            </a:r>
            <a:r>
              <a:rPr lang="fr-FR" dirty="0"/>
              <a:t>	XX</a:t>
            </a:r>
          </a:p>
          <a:p>
            <a:pPr lvl="1"/>
            <a:r>
              <a:rPr lang="fr-FR" dirty="0" err="1"/>
              <a:t>Text</a:t>
            </a:r>
            <a:r>
              <a:rPr lang="fr-FR" dirty="0"/>
              <a:t>	XX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29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81" y="1333056"/>
            <a:ext cx="8420101" cy="336277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 marL="403215" indent="-133347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8781" y="712802"/>
            <a:ext cx="8420101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693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3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roduc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81" y="1333056"/>
            <a:ext cx="8420101" cy="336277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 marL="403215" indent="-133347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8781" y="712802"/>
            <a:ext cx="8420101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693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58776" y="273772"/>
            <a:ext cx="7004050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Product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900" y="85726"/>
            <a:ext cx="1196655" cy="528638"/>
          </a:xfrm>
        </p:spPr>
        <p:txBody>
          <a:bodyPr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Logo here</a:t>
            </a:r>
          </a:p>
        </p:txBody>
      </p:sp>
    </p:spTree>
    <p:extLst>
      <p:ext uri="{BB962C8B-B14F-4D97-AF65-F5344CB8AC3E}">
        <p14:creationId xmlns:p14="http://schemas.microsoft.com/office/powerpoint/2010/main" val="1956090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8781" y="1242108"/>
            <a:ext cx="8420101" cy="3453721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fr-FR" sz="1350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05050" y="1365251"/>
            <a:ext cx="4107856" cy="3124645"/>
          </a:xfrm>
        </p:spPr>
        <p:txBody>
          <a:bodyPr/>
          <a:lstStyle>
            <a:lvl1pPr>
              <a:defRPr baseline="0"/>
            </a:lvl1pPr>
            <a:lvl2pPr marL="271457" indent="-136522">
              <a:tabLst/>
              <a:defRPr/>
            </a:lvl2pPr>
            <a:lvl3pPr marL="385754" indent="-13176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7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693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71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0">
          <p15:clr>
            <a:srgbClr val="FBAE40"/>
          </p15:clr>
        </p15:guide>
        <p15:guide id="2" pos="3080">
          <p15:clr>
            <a:srgbClr val="FBAE40"/>
          </p15:clr>
        </p15:guide>
      </p15:sldGuideLst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76" y="1333056"/>
            <a:ext cx="3939453" cy="3362770"/>
          </a:xfrm>
        </p:spPr>
        <p:txBody>
          <a:bodyPr/>
          <a:lstStyle>
            <a:lvl1pPr>
              <a:defRPr baseline="0"/>
            </a:lvl1pPr>
            <a:lvl3pPr marL="403215" indent="-133347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7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693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4572007" y="987425"/>
            <a:ext cx="4206875" cy="3320298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572006" y="4305033"/>
            <a:ext cx="4206875" cy="390307"/>
          </a:xfrm>
          <a:prstGeom prst="rect">
            <a:avLst/>
          </a:prstGeom>
          <a:solidFill>
            <a:srgbClr val="E7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fr-FR" sz="1350" dirty="0">
              <a:solidFill>
                <a:srgbClr val="FFFFFF"/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98854" y="4421781"/>
            <a:ext cx="3946672" cy="146050"/>
          </a:xfrm>
        </p:spPr>
        <p:txBody>
          <a:bodyPr/>
          <a:lstStyle>
            <a:lvl1pPr marL="0" indent="0" algn="r"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86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7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693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358781" y="1239838"/>
            <a:ext cx="8420101" cy="3106736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58775" y="4305522"/>
            <a:ext cx="8420100" cy="390307"/>
          </a:xfrm>
          <a:prstGeom prst="rect">
            <a:avLst/>
          </a:prstGeom>
          <a:solidFill>
            <a:srgbClr val="E7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fr-FR" sz="1350" dirty="0">
              <a:solidFill>
                <a:srgbClr val="FFFFFF"/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470415" y="4420800"/>
            <a:ext cx="8175112" cy="146050"/>
          </a:xfrm>
        </p:spPr>
        <p:txBody>
          <a:bodyPr/>
          <a:lstStyle>
            <a:lvl1pPr marL="0" indent="0" algn="r"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71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ox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15"/>
          </p:nvPr>
        </p:nvSpPr>
        <p:spPr>
          <a:xfrm>
            <a:off x="325623" y="0"/>
            <a:ext cx="2478024" cy="5143500"/>
          </a:xfrm>
          <a:solidFill>
            <a:srgbClr val="898655"/>
          </a:solidFill>
        </p:spPr>
        <p:txBody>
          <a:bodyPr/>
          <a:lstStyle>
            <a:lvl1pPr marL="0" indent="0">
              <a:buNone/>
              <a:defRPr>
                <a:solidFill>
                  <a:srgbClr val="8986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6" name="Connecteur droit 10"/>
          <p:cNvCxnSpPr/>
          <p:nvPr userDrawn="1"/>
        </p:nvCxnSpPr>
        <p:spPr>
          <a:xfrm>
            <a:off x="938156" y="938154"/>
            <a:ext cx="1211283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25625" y="1685535"/>
            <a:ext cx="2462123" cy="793714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134938" indent="0">
              <a:buNone/>
              <a:defRPr sz="2400">
                <a:solidFill>
                  <a:schemeClr val="bg1"/>
                </a:solidFill>
              </a:defRPr>
            </a:lvl2pPr>
            <a:lvl3pPr marL="271462" indent="0">
              <a:buNone/>
              <a:defRPr sz="2400">
                <a:solidFill>
                  <a:schemeClr val="bg1"/>
                </a:solidFill>
              </a:defRPr>
            </a:lvl3pPr>
            <a:lvl4pPr marL="1028700" indent="0">
              <a:buNone/>
              <a:defRPr sz="2400">
                <a:solidFill>
                  <a:schemeClr val="bg1"/>
                </a:solidFill>
              </a:defRPr>
            </a:lvl4pPr>
            <a:lvl5pPr marL="13716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34865" y="516650"/>
            <a:ext cx="2462308" cy="443665"/>
          </a:xfrm>
        </p:spPr>
        <p:txBody>
          <a:bodyPr/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Function Name</a:t>
            </a:r>
          </a:p>
        </p:txBody>
      </p:sp>
      <p:sp>
        <p:nvSpPr>
          <p:cNvPr id="45" name="Picture Placeholder 43"/>
          <p:cNvSpPr>
            <a:spLocks noGrp="1"/>
          </p:cNvSpPr>
          <p:nvPr>
            <p:ph type="pic" sz="quarter" idx="16" hasCustomPrompt="1"/>
          </p:nvPr>
        </p:nvSpPr>
        <p:spPr>
          <a:xfrm>
            <a:off x="667333" y="4056247"/>
            <a:ext cx="1773936" cy="61264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18974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8781" y="1239842"/>
            <a:ext cx="8420101" cy="3455987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fr-FR" sz="1350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02890" y="1364401"/>
            <a:ext cx="3909928" cy="341366"/>
          </a:xfrm>
        </p:spPr>
        <p:txBody>
          <a:bodyPr/>
          <a:lstStyle>
            <a:lvl1pPr>
              <a:defRPr baseline="0"/>
            </a:lvl1pPr>
            <a:lvl2pPr marL="271457" indent="-136522">
              <a:tabLst/>
              <a:defRPr/>
            </a:lvl2pPr>
            <a:lvl3pPr marL="385754" indent="-13176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/>
              <a:t>Chart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7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693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8"/>
          </p:nvPr>
        </p:nvSpPr>
        <p:spPr>
          <a:xfrm>
            <a:off x="502890" y="1709738"/>
            <a:ext cx="8069740" cy="2878119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502890" y="4424648"/>
            <a:ext cx="2684462" cy="168495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77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0">
          <p15:clr>
            <a:srgbClr val="FBAE40"/>
          </p15:clr>
        </p15:guide>
        <p15:guide id="2" pos="3080">
          <p15:clr>
            <a:srgbClr val="FBAE40"/>
          </p15:clr>
        </p15:guide>
      </p15:sldGuideLst>
    </p:ext>
  </p:extLs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7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693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5" name="Espace réservé du tableau 4"/>
          <p:cNvSpPr>
            <a:spLocks noGrp="1"/>
          </p:cNvSpPr>
          <p:nvPr>
            <p:ph type="tbl" sz="quarter" idx="18"/>
          </p:nvPr>
        </p:nvSpPr>
        <p:spPr>
          <a:xfrm>
            <a:off x="358781" y="1239838"/>
            <a:ext cx="8420101" cy="3321050"/>
          </a:xfrm>
          <a:noFill/>
          <a:ln>
            <a:noFill/>
          </a:ln>
        </p:spPr>
        <p:txBody>
          <a:bodyPr/>
          <a:lstStyle/>
          <a:p>
            <a:r>
              <a:rPr lang="fr-FR"/>
              <a:t>Cliquez sur l'icône pour ajouter un tableau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95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0">
          <p15:clr>
            <a:srgbClr val="FBAE40"/>
          </p15:clr>
        </p15:guide>
        <p15:guide id="2" pos="3080">
          <p15:clr>
            <a:srgbClr val="FBAE40"/>
          </p15:clr>
        </p15:guide>
      </p15:sldGuideLst>
    </p:ext>
  </p:extLs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358775" y="679452"/>
            <a:ext cx="4212000" cy="2012950"/>
          </a:xfrm>
          <a:prstGeom prst="rect">
            <a:avLst/>
          </a:prstGeom>
          <a:solidFill>
            <a:srgbClr val="BE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58775" y="2692404"/>
            <a:ext cx="4212000" cy="2005949"/>
          </a:xfrm>
          <a:prstGeom prst="rect">
            <a:avLst/>
          </a:prstGeom>
          <a:solidFill>
            <a:srgbClr val="525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572000" y="679452"/>
            <a:ext cx="4212000" cy="2012950"/>
          </a:xfrm>
          <a:prstGeom prst="rect">
            <a:avLst/>
          </a:prstGeom>
          <a:solidFill>
            <a:srgbClr val="3E9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4572000" y="2692404"/>
            <a:ext cx="4212000" cy="2005949"/>
          </a:xfrm>
          <a:prstGeom prst="rect">
            <a:avLst/>
          </a:prstGeom>
          <a:solidFill>
            <a:srgbClr val="BCB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19" hasCustomPrompt="1"/>
          </p:nvPr>
        </p:nvSpPr>
        <p:spPr>
          <a:xfrm>
            <a:off x="471068" y="838563"/>
            <a:ext cx="3988638" cy="1751946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5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55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675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Key figures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>
          <a:xfrm>
            <a:off x="4683681" y="838563"/>
            <a:ext cx="3988638" cy="1751946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5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55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675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>
          <a:xfrm>
            <a:off x="471068" y="2819401"/>
            <a:ext cx="3988638" cy="1751946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5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55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675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27" name="Espace réservé du texte 9"/>
          <p:cNvSpPr>
            <a:spLocks noGrp="1"/>
          </p:cNvSpPr>
          <p:nvPr>
            <p:ph type="body" sz="quarter" idx="22" hasCustomPrompt="1"/>
          </p:nvPr>
        </p:nvSpPr>
        <p:spPr>
          <a:xfrm>
            <a:off x="4683681" y="2819401"/>
            <a:ext cx="3988638" cy="1751946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5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55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675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744291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351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1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4362"/>
            <a:ext cx="9144000" cy="3880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/>
              <a:t> Insert photo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098093" y="69590"/>
            <a:ext cx="3772856" cy="219075"/>
          </a:xfrm>
        </p:spPr>
        <p:txBody>
          <a:bodyPr anchor="ctr" anchorCtr="0"/>
          <a:lstStyle>
            <a:lvl1pPr marL="0" indent="0" algn="r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00" b="0" dirty="0" smtClean="0"/>
            </a:lvl2pPr>
            <a:lvl3pPr>
              <a:defRPr lang="en-US" sz="900" b="0" dirty="0" smtClean="0"/>
            </a:lvl3pPr>
            <a:lvl4pPr>
              <a:defRPr lang="en-US" sz="800" b="0" dirty="0" smtClean="0"/>
            </a:lvl4pPr>
            <a:lvl5pPr>
              <a:defRPr lang="en-US" sz="800" b="0" dirty="0" smtClean="0"/>
            </a:lvl5pPr>
          </a:lstStyle>
          <a:p>
            <a:pPr lvl="0"/>
            <a:r>
              <a:rPr lang="en-US" dirty="0"/>
              <a:t>Patient first name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 </a:t>
            </a:r>
            <a:r>
              <a:rPr lang="en-US" dirty="0"/>
              <a:t>Disease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 </a:t>
            </a:r>
            <a:r>
              <a:rPr lang="en-US" dirty="0"/>
              <a:t>Location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314705" y="4473877"/>
            <a:ext cx="218122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/>
            <a:r>
              <a:rPr lang="en-US" sz="2800" b="0" dirty="0">
                <a:solidFill>
                  <a:srgbClr val="525CA3"/>
                </a:solidFill>
              </a:rPr>
              <a:t>Thank You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92098" y="4313061"/>
            <a:ext cx="2815952" cy="684000"/>
            <a:chOff x="292097" y="4313061"/>
            <a:chExt cx="2815952" cy="684000"/>
          </a:xfrm>
        </p:grpSpPr>
        <p:cxnSp>
          <p:nvCxnSpPr>
            <p:cNvPr id="10" name="Connecteur droit 12"/>
            <p:cNvCxnSpPr/>
            <p:nvPr userDrawn="1"/>
          </p:nvCxnSpPr>
          <p:spPr>
            <a:xfrm>
              <a:off x="3108049" y="4313061"/>
              <a:ext cx="0" cy="6840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Users\e0290066\Desktop\Brand\Sanofi Genzyme - RVB - Colors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97" y="4517051"/>
              <a:ext cx="2596359" cy="30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0784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2_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17516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photo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314705" y="4473877"/>
            <a:ext cx="218122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/>
            <a:r>
              <a:rPr lang="en-US" sz="2800" b="0" dirty="0">
                <a:solidFill>
                  <a:srgbClr val="525CA3"/>
                </a:solidFill>
              </a:rPr>
              <a:t>Thank You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92098" y="4313061"/>
            <a:ext cx="2815952" cy="684000"/>
            <a:chOff x="292097" y="4313061"/>
            <a:chExt cx="2815952" cy="684000"/>
          </a:xfrm>
        </p:grpSpPr>
        <p:cxnSp>
          <p:nvCxnSpPr>
            <p:cNvPr id="20" name="Connecteur droit 12"/>
            <p:cNvCxnSpPr/>
            <p:nvPr userDrawn="1"/>
          </p:nvCxnSpPr>
          <p:spPr>
            <a:xfrm>
              <a:off x="3108049" y="4313061"/>
              <a:ext cx="0" cy="6840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 descr="C:\Users\e0290066\Desktop\Brand\Sanofi Genzyme - RVB - Colors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97" y="4517051"/>
              <a:ext cx="2596359" cy="30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2610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65000"/>
                    <a:lumOff val="35000"/>
                  </a:srgbClr>
                </a:solidFill>
              </a:defRPr>
            </a:lvl1pPr>
          </a:lstStyle>
          <a:p>
            <a:pPr>
              <a:defRPr/>
            </a:pPr>
            <a:fld id="{843CD28F-3D13-4B29-8BB0-5AD3B62577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14405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77876" y="1102523"/>
            <a:ext cx="7672388" cy="32920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3"/>
          </p:nvPr>
        </p:nvSpPr>
        <p:spPr>
          <a:xfrm>
            <a:off x="5165725" y="4782745"/>
            <a:ext cx="2895600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>
                <a:solidFill>
                  <a:srgbClr val="6B747B"/>
                </a:solidFill>
              </a:rPr>
              <a:t>NAME OF PRESENTATION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8467502" y="3623386"/>
            <a:ext cx="311061" cy="12311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 dirty="0">
                <a:solidFill>
                  <a:srgbClr val="6B747B"/>
                </a:solidFill>
              </a:rPr>
              <a:t>|</a:t>
            </a:r>
            <a:r>
              <a:rPr lang="en-US" altLang="fr-FR" sz="675" baseline="16000" dirty="0">
                <a:solidFill>
                  <a:srgbClr val="6B747B"/>
                </a:solidFill>
              </a:rPr>
              <a:t>    </a:t>
            </a:r>
            <a:fld id="{6042048C-1154-4AD2-90AA-35AEFDF6F630}" type="slidenum">
              <a:rPr lang="en-US" altLang="fr-FR" smtClean="0">
                <a:solidFill>
                  <a:srgbClr val="6B747B"/>
                </a:solidFill>
              </a:rPr>
              <a:pPr>
                <a:defRPr/>
              </a:pPr>
              <a:t>‹#›</a:t>
            </a:fld>
            <a:endParaRPr lang="en-US" altLang="fr-FR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7694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ide Text Picture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" y="0"/>
            <a:ext cx="4525963" cy="5143500"/>
          </a:xfrm>
          <a:prstGeom prst="rect">
            <a:avLst/>
          </a:prstGeom>
          <a:solidFill>
            <a:srgbClr val="444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4491041" y="4782745"/>
            <a:ext cx="228123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783" eaLnBrk="1" hangingPunct="1">
              <a:defRPr/>
            </a:pPr>
            <a:r>
              <a:rPr lang="en-US" altLang="en-US" sz="750">
                <a:solidFill>
                  <a:srgbClr val="646464"/>
                </a:solidFill>
              </a:rPr>
              <a:t>INTERNAL USE ONLY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25970" y="0"/>
            <a:ext cx="4618037" cy="5143500"/>
          </a:xfrm>
        </p:spPr>
        <p:txBody>
          <a:bodyPr lIns="18288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9353" y="4743452"/>
            <a:ext cx="2378428" cy="280035"/>
          </a:xfrm>
          <a:prstGeom prst="rect">
            <a:avLst/>
          </a:prstGeom>
        </p:spPr>
        <p:txBody>
          <a:bodyPr anchor="ctr"/>
          <a:lstStyle>
            <a:lvl1pPr marL="0" marR="0" indent="0" algn="r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DB5D06"/>
              </a:buClr>
              <a:buSzPct val="125000"/>
              <a:buFont typeface="Arial" pitchFamily="34" charset="0"/>
              <a:buNone/>
              <a:tabLst/>
              <a:defRPr sz="825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marR="0" indent="-173827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70A100"/>
              </a:buClr>
              <a:buSzTx/>
              <a:buFont typeface="Arial" pitchFamily="34" charset="0"/>
              <a:buChar char="−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4337" marR="0" indent="-171446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70A100"/>
              </a:buClr>
              <a:buSzPct val="110000"/>
              <a:buFont typeface="Arial" pitchFamily="34" charset="0"/>
              <a:buChar char="−"/>
              <a:tabLst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5783" marR="0" indent="-171446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70A100"/>
              </a:buClr>
              <a:buSzTx/>
              <a:buFont typeface="Arial" pitchFamily="34" charset="0"/>
              <a:buChar char="−"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57228" marR="0" indent="-171446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70A100"/>
              </a:buClr>
              <a:buSzPct val="75000"/>
              <a:buFont typeface="Arial" pitchFamily="34" charset="0"/>
              <a:buChar char="−"/>
              <a:tabLst/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09652" y="508350"/>
            <a:ext cx="3706978" cy="38579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5025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44189" y="4748844"/>
            <a:ext cx="8094043" cy="342520"/>
          </a:xfrm>
        </p:spPr>
        <p:txBody>
          <a:bodyPr anchor="b">
            <a:noAutofit/>
          </a:bodyPr>
          <a:lstStyle>
            <a:lvl1pPr marL="0" indent="0">
              <a:spcBef>
                <a:spcPts val="150"/>
              </a:spcBef>
              <a:buNone/>
              <a:defRPr sz="750"/>
            </a:lvl1pPr>
            <a:lvl2pPr marL="342892" indent="0">
              <a:buNone/>
              <a:defRPr sz="750"/>
            </a:lvl2pPr>
            <a:lvl3pPr marL="685783" indent="0">
              <a:buNone/>
              <a:defRPr sz="75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4249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194472" y="4729089"/>
            <a:ext cx="5676483" cy="249299"/>
          </a:xfrm>
        </p:spPr>
        <p:txBody>
          <a:bodyPr wrap="square">
            <a:spAutoFit/>
          </a:bodyPr>
          <a:lstStyle>
            <a:lvl1pPr marL="0" indent="0" algn="r">
              <a:buNone/>
              <a:defRPr sz="1800" b="0"/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4362"/>
            <a:ext cx="9144000" cy="3880800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fr-FR" dirty="0"/>
              <a:t>Insert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94137" y="4313061"/>
            <a:ext cx="5672866" cy="387798"/>
          </a:xfrm>
        </p:spPr>
        <p:txBody>
          <a:bodyPr anchor="b"/>
          <a:lstStyle>
            <a:lvl1pPr algn="r"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098093" y="69590"/>
            <a:ext cx="3772856" cy="219075"/>
          </a:xfrm>
        </p:spPr>
        <p:txBody>
          <a:bodyPr anchor="ctr" anchorCtr="0"/>
          <a:lstStyle>
            <a:lvl1pPr marL="0" indent="0" algn="r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00" b="0" dirty="0" smtClean="0"/>
            </a:lvl2pPr>
            <a:lvl3pPr>
              <a:defRPr lang="en-US" sz="900" b="0" dirty="0" smtClean="0"/>
            </a:lvl3pPr>
            <a:lvl4pPr>
              <a:defRPr lang="en-US" sz="800" b="0" dirty="0" smtClean="0"/>
            </a:lvl4pPr>
            <a:lvl5pPr>
              <a:defRPr lang="en-US" sz="800" b="0" dirty="0" smtClean="0"/>
            </a:lvl5pPr>
          </a:lstStyle>
          <a:p>
            <a:pPr lvl="0"/>
            <a:r>
              <a:rPr lang="en-US" dirty="0"/>
              <a:t>Patient first name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 </a:t>
            </a:r>
            <a:r>
              <a:rPr lang="en-US" dirty="0"/>
              <a:t>|  Disease |  Location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292097" y="4313061"/>
            <a:ext cx="2815952" cy="684000"/>
            <a:chOff x="292097" y="4313061"/>
            <a:chExt cx="2815952" cy="684000"/>
          </a:xfrm>
        </p:grpSpPr>
        <p:cxnSp>
          <p:nvCxnSpPr>
            <p:cNvPr id="13" name="Connecteur droit 12"/>
            <p:cNvCxnSpPr/>
            <p:nvPr userDrawn="1"/>
          </p:nvCxnSpPr>
          <p:spPr>
            <a:xfrm>
              <a:off x="3108049" y="4313061"/>
              <a:ext cx="0" cy="6840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 descr="C:\Users\e0290066\Desktop\Brand\Sanofi Genzyme - RVB - Colors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97" y="4517051"/>
              <a:ext cx="2596359" cy="30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1589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 + ref box +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9856"/>
            <a:ext cx="9144000" cy="6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9583"/>
            <a:ext cx="8229600" cy="35350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468321" y="4624391"/>
            <a:ext cx="8207375" cy="377429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750">
                <a:solidFill>
                  <a:schemeClr val="accent2"/>
                </a:solidFill>
              </a:defRPr>
            </a:lvl1pPr>
            <a:lvl2pPr indent="0" algn="l">
              <a:spcBef>
                <a:spcPts val="0"/>
              </a:spcBef>
              <a:buFontTx/>
              <a:buNone/>
              <a:defRPr sz="750"/>
            </a:lvl2pPr>
            <a:lvl3pPr indent="0" algn="l">
              <a:spcBef>
                <a:spcPts val="0"/>
              </a:spcBef>
              <a:buFontTx/>
              <a:buNone/>
              <a:defRPr sz="750"/>
            </a:lvl3pPr>
            <a:lvl4pPr indent="0" algn="l">
              <a:spcBef>
                <a:spcPts val="0"/>
              </a:spcBef>
              <a:buFontTx/>
              <a:buNone/>
              <a:defRPr sz="750"/>
            </a:lvl4pPr>
            <a:lvl5pPr indent="0" algn="l">
              <a:spcBef>
                <a:spcPts val="0"/>
              </a:spcBef>
              <a:buFontTx/>
              <a:buNone/>
              <a:defRPr sz="75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4"/>
          </p:nvPr>
        </p:nvSpPr>
        <p:spPr>
          <a:xfrm>
            <a:off x="457200" y="4767266"/>
            <a:ext cx="2133600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pPr>
              <a:defRPr/>
            </a:pPr>
            <a:fld id="{8B769D3F-5129-4BEF-98B8-CEBFC78D64AB}" type="datetimeFigureOut">
              <a:rPr lang="nl-BE">
                <a:latin typeface="Calibri" pitchFamily="34" charset="0"/>
                <a:cs typeface="Arial" pitchFamily="34" charset="0"/>
              </a:rPr>
              <a:pPr>
                <a:defRPr/>
              </a:pPr>
              <a:t>23/10/2020</a:t>
            </a:fld>
            <a:endParaRPr lang="nl-BE"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>
              <a:solidFill>
                <a:srgbClr val="6B747B"/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7AA45-AF04-4FD9-86A4-969D5ABDC502}" type="slidenum">
              <a:rPr lang="nl-BE">
                <a:solidFill>
                  <a:srgbClr val="6B747B"/>
                </a:solidFill>
              </a:rPr>
              <a:pPr>
                <a:defRPr/>
              </a:pPr>
              <a:t>‹#›</a:t>
            </a:fld>
            <a:endParaRPr lang="nl-BE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4851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84815"/>
            <a:ext cx="8343900" cy="207749"/>
          </a:xfrm>
        </p:spPr>
        <p:txBody>
          <a:bodyPr/>
          <a:lstStyle>
            <a:lvl1pPr>
              <a:defRPr sz="1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781800" y="4654551"/>
            <a:ext cx="609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013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1135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520303"/>
            <a:ext cx="7951788" cy="385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33" y="4754168"/>
            <a:ext cx="2595563" cy="22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0"/>
          <p:cNvSpPr txBox="1">
            <a:spLocks noChangeArrowheads="1"/>
          </p:cNvSpPr>
          <p:nvPr userDrawn="1"/>
        </p:nvSpPr>
        <p:spPr bwMode="auto">
          <a:xfrm>
            <a:off x="6488863" y="319088"/>
            <a:ext cx="205665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685783" eaLnBrk="1" hangingPunct="1">
              <a:defRPr/>
            </a:pPr>
            <a:r>
              <a:rPr lang="en-US" sz="67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Michelle | </a:t>
            </a:r>
            <a:r>
              <a:rPr lang="en-US" sz="675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Relapsing</a:t>
            </a:r>
            <a:r>
              <a:rPr lang="en-US" sz="67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675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Multiple Sclerosis | </a:t>
            </a:r>
            <a:r>
              <a:rPr lang="en-US" sz="67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Denmark</a:t>
            </a:r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593725" y="2599135"/>
            <a:ext cx="7951788" cy="1582340"/>
          </a:xfrm>
          <a:prstGeom prst="rect">
            <a:avLst/>
          </a:prstGeom>
          <a:solidFill>
            <a:srgbClr val="1E3F96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685783" eaLnBrk="1" hangingPunct="1">
              <a:defRPr/>
            </a:pPr>
            <a:endParaRPr lang="en-US" altLang="en-US" sz="1013">
              <a:solidFill>
                <a:srgbClr val="646464"/>
              </a:solidFill>
              <a:latin typeface="Arial" pitchFamily="34" charset="0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 userDrawn="1"/>
        </p:nvSpPr>
        <p:spPr bwMode="auto">
          <a:xfrm>
            <a:off x="3989394" y="4782745"/>
            <a:ext cx="228123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783" eaLnBrk="1" hangingPunct="1">
              <a:defRPr/>
            </a:pPr>
            <a:r>
              <a:rPr lang="en-US" altLang="en-US" sz="750">
                <a:solidFill>
                  <a:srgbClr val="646464"/>
                </a:solidFill>
              </a:rPr>
              <a:t>INTERNAL USE ONLY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026" y="2671419"/>
            <a:ext cx="7511201" cy="4154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endParaRPr lang="en-US" altLang="fr-FR" noProof="0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67502" y="3623386"/>
            <a:ext cx="311061" cy="123111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fr-FR" dirty="0">
                <a:solidFill>
                  <a:srgbClr val="6B747B"/>
                </a:solidFill>
              </a:rPr>
              <a:t>|</a:t>
            </a:r>
            <a:r>
              <a:rPr lang="en-US" altLang="fr-FR" sz="675" baseline="16000" dirty="0">
                <a:solidFill>
                  <a:srgbClr val="6B747B"/>
                </a:solidFill>
              </a:rPr>
              <a:t>    </a:t>
            </a:r>
            <a:fld id="{782D66EE-2300-4A5D-87AA-0594B1E62288}" type="slidenum">
              <a:rPr lang="en-US" altLang="fr-FR" smtClean="0">
                <a:solidFill>
                  <a:srgbClr val="6B747B"/>
                </a:solidFill>
              </a:rPr>
              <a:pPr>
                <a:defRPr/>
              </a:pPr>
              <a:t>‹#›</a:t>
            </a:fld>
            <a:endParaRPr lang="en-US" altLang="fr-FR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66125"/>
      </p:ext>
    </p:extLst>
  </p:cSld>
  <p:clrMapOvr>
    <a:masterClrMapping/>
  </p:clrMapOvr>
  <p:hf hdr="0" ftr="0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N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2840360" y="4539428"/>
            <a:ext cx="6030595" cy="332399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 b="0"/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8808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photo 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40355" y="4068001"/>
            <a:ext cx="6026648" cy="443198"/>
          </a:xfrm>
        </p:spPr>
        <p:txBody>
          <a:bodyPr anchor="b"/>
          <a:lstStyle>
            <a:lvl1pPr algn="r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Title</a:t>
            </a:r>
            <a:endParaRPr lang="en-US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2679318" y="4129183"/>
            <a:ext cx="0" cy="75240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49" y="4400921"/>
            <a:ext cx="2299240" cy="26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59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ox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15"/>
          </p:nvPr>
        </p:nvSpPr>
        <p:spPr>
          <a:xfrm>
            <a:off x="325623" y="0"/>
            <a:ext cx="2478024" cy="5143500"/>
          </a:xfrm>
          <a:solidFill>
            <a:srgbClr val="898655"/>
          </a:solidFill>
        </p:spPr>
        <p:txBody>
          <a:bodyPr/>
          <a:lstStyle>
            <a:lvl1pPr marL="0" indent="0">
              <a:buNone/>
              <a:defRPr>
                <a:solidFill>
                  <a:srgbClr val="8986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6" name="Connecteur droit 10"/>
          <p:cNvCxnSpPr/>
          <p:nvPr userDrawn="1"/>
        </p:nvCxnSpPr>
        <p:spPr>
          <a:xfrm>
            <a:off x="938156" y="938154"/>
            <a:ext cx="1211283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25625" y="1685535"/>
            <a:ext cx="2462123" cy="793714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134938" indent="0">
              <a:buNone/>
              <a:defRPr sz="2400">
                <a:solidFill>
                  <a:schemeClr val="bg1"/>
                </a:solidFill>
              </a:defRPr>
            </a:lvl2pPr>
            <a:lvl3pPr marL="271462" indent="0">
              <a:buNone/>
              <a:defRPr sz="2400">
                <a:solidFill>
                  <a:schemeClr val="bg1"/>
                </a:solidFill>
              </a:defRPr>
            </a:lvl3pPr>
            <a:lvl4pPr marL="1028700" indent="0">
              <a:buNone/>
              <a:defRPr sz="2400">
                <a:solidFill>
                  <a:schemeClr val="bg1"/>
                </a:solidFill>
              </a:defRPr>
            </a:lvl4pPr>
            <a:lvl5pPr marL="13716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34865" y="516650"/>
            <a:ext cx="2462308" cy="443665"/>
          </a:xfrm>
        </p:spPr>
        <p:txBody>
          <a:bodyPr/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Function Name</a:t>
            </a:r>
          </a:p>
        </p:txBody>
      </p:sp>
      <p:sp>
        <p:nvSpPr>
          <p:cNvPr id="45" name="Picture Placeholder 43"/>
          <p:cNvSpPr>
            <a:spLocks noGrp="1"/>
          </p:cNvSpPr>
          <p:nvPr>
            <p:ph type="pic" sz="quarter" idx="16" hasCustomPrompt="1"/>
          </p:nvPr>
        </p:nvSpPr>
        <p:spPr>
          <a:xfrm>
            <a:off x="667333" y="4056247"/>
            <a:ext cx="1773936" cy="61264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137260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194472" y="4729089"/>
            <a:ext cx="5676483" cy="249299"/>
          </a:xfrm>
        </p:spPr>
        <p:txBody>
          <a:bodyPr wrap="square">
            <a:spAutoFit/>
          </a:bodyPr>
          <a:lstStyle>
            <a:lvl1pPr marL="0" indent="0" algn="r">
              <a:buNone/>
              <a:defRPr sz="1800" b="0"/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4362"/>
            <a:ext cx="9144000" cy="3880800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fr-FR" dirty="0"/>
              <a:t>Insert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94137" y="4313061"/>
            <a:ext cx="5672866" cy="387798"/>
          </a:xfrm>
        </p:spPr>
        <p:txBody>
          <a:bodyPr anchor="b"/>
          <a:lstStyle>
            <a:lvl1pPr algn="r"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098093" y="69590"/>
            <a:ext cx="3772856" cy="219075"/>
          </a:xfrm>
        </p:spPr>
        <p:txBody>
          <a:bodyPr anchor="ctr" anchorCtr="0"/>
          <a:lstStyle>
            <a:lvl1pPr marL="0" indent="0" algn="r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00" b="0" dirty="0" smtClean="0"/>
            </a:lvl2pPr>
            <a:lvl3pPr>
              <a:defRPr lang="en-US" sz="900" b="0" dirty="0" smtClean="0"/>
            </a:lvl3pPr>
            <a:lvl4pPr>
              <a:defRPr lang="en-US" sz="800" b="0" dirty="0" smtClean="0"/>
            </a:lvl4pPr>
            <a:lvl5pPr>
              <a:defRPr lang="en-US" sz="800" b="0" dirty="0" smtClean="0"/>
            </a:lvl5pPr>
          </a:lstStyle>
          <a:p>
            <a:pPr lvl="0"/>
            <a:r>
              <a:rPr lang="en-US" dirty="0"/>
              <a:t>Patient first name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 </a:t>
            </a:r>
            <a:r>
              <a:rPr lang="en-US" dirty="0"/>
              <a:t>|  Disease |  Location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292097" y="4313061"/>
            <a:ext cx="2815952" cy="684000"/>
            <a:chOff x="292097" y="4313061"/>
            <a:chExt cx="2815952" cy="684000"/>
          </a:xfrm>
        </p:grpSpPr>
        <p:cxnSp>
          <p:nvCxnSpPr>
            <p:cNvPr id="13" name="Connecteur droit 12"/>
            <p:cNvCxnSpPr/>
            <p:nvPr userDrawn="1"/>
          </p:nvCxnSpPr>
          <p:spPr>
            <a:xfrm>
              <a:off x="3108049" y="4313061"/>
              <a:ext cx="0" cy="6840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 descr="C:\Users\e0290066\Desktop\Brand\Sanofi Genzyme - RVB - Colors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97" y="4517051"/>
              <a:ext cx="2596359" cy="30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4760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80" y="215155"/>
            <a:ext cx="8420101" cy="387798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946486"/>
            <a:ext cx="8420100" cy="374934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474B-B3C8-4D2B-9A58-47D3CEA19AC6}" type="datetimeFigureOut">
              <a:rPr lang="en-US" smtClean="0">
                <a:solidFill>
                  <a:srgbClr val="6B747B"/>
                </a:solidFill>
              </a:rPr>
              <a:pPr/>
              <a:t>10/23/2020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1DE9-DF1E-478B-8EAC-D83EF13FF69C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5978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474B-B3C8-4D2B-9A58-47D3CEA19AC6}" type="datetimeFigureOut">
              <a:rPr lang="en-US" smtClean="0">
                <a:solidFill>
                  <a:srgbClr val="6B747B"/>
                </a:solidFill>
              </a:rPr>
              <a:pPr/>
              <a:t>10/23/2020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B74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1DE9-DF1E-478B-8EAC-D83EF13FF69C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365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1718-6978-4D45-B976-AE2B4390B56B}" type="datetimeFigureOut">
              <a:rPr lang="en-US" smtClean="0">
                <a:solidFill>
                  <a:srgbClr val="6B747B"/>
                </a:solidFill>
              </a:rPr>
              <a:pPr/>
              <a:t>10/23/2020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B74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7B3E-0712-48AF-918C-8BB5247E7D23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6626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1718-6978-4D45-B976-AE2B4390B56B}" type="datetimeFigureOut">
              <a:rPr lang="en-US" smtClean="0">
                <a:solidFill>
                  <a:srgbClr val="6B747B"/>
                </a:solidFill>
              </a:rPr>
              <a:pPr/>
              <a:t>10/23/2020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B74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7B3E-0712-48AF-918C-8BB5247E7D23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41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946486"/>
            <a:ext cx="8420100" cy="374934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474B-B3C8-4D2B-9A58-47D3CEA19AC6}" type="datetimeFigureOut">
              <a:rPr lang="en-US" smtClean="0">
                <a:solidFill>
                  <a:srgbClr val="6B747B"/>
                </a:solidFill>
              </a:rPr>
              <a:pPr/>
              <a:t>10/23/2020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B74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1DE9-DF1E-478B-8EAC-D83EF13FF69C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9620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39423" y="1333056"/>
            <a:ext cx="3939453" cy="3362770"/>
          </a:xfrm>
        </p:spPr>
        <p:txBody>
          <a:bodyPr/>
          <a:lstStyle>
            <a:lvl1pPr>
              <a:defRPr b="0" baseline="0"/>
            </a:lvl1pPr>
            <a:lvl2pPr>
              <a:defRPr b="0"/>
            </a:lvl2pPr>
            <a:lvl3pPr marL="403225" indent="-133350">
              <a:buFont typeface="Arial" charset="0"/>
              <a:buChar char="•"/>
              <a:tabLst/>
              <a:defRPr b="0"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373474" y="987426"/>
            <a:ext cx="4206875" cy="37084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73474" y="768353"/>
            <a:ext cx="4206875" cy="219075"/>
          </a:xfrm>
        </p:spPr>
        <p:txBody>
          <a:bodyPr anchor="ctr" anchorCtr="0"/>
          <a:lstStyle>
            <a:lvl1pPr marL="0" indent="0" algn="l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00" b="0" dirty="0" smtClean="0"/>
            </a:lvl2pPr>
            <a:lvl3pPr>
              <a:defRPr lang="en-US" sz="900" b="0" dirty="0" smtClean="0"/>
            </a:lvl3pPr>
            <a:lvl4pPr>
              <a:defRPr lang="en-US" sz="800" b="0" dirty="0" smtClean="0"/>
            </a:lvl4pPr>
            <a:lvl5pPr>
              <a:defRPr lang="en-US" sz="800" b="0" dirty="0" smtClean="0"/>
            </a:lvl5pPr>
          </a:lstStyle>
          <a:p>
            <a:pPr lvl="0"/>
            <a:r>
              <a:rPr lang="en-US" dirty="0"/>
              <a:t>Patient first name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 </a:t>
            </a:r>
            <a:r>
              <a:rPr lang="en-US" dirty="0"/>
              <a:t>|  Disease |  Location</a:t>
            </a:r>
          </a:p>
        </p:txBody>
      </p:sp>
    </p:spTree>
    <p:extLst>
      <p:ext uri="{BB962C8B-B14F-4D97-AF65-F5344CB8AC3E}">
        <p14:creationId xmlns:p14="http://schemas.microsoft.com/office/powerpoint/2010/main" val="23630582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194472" y="4729089"/>
            <a:ext cx="5676483" cy="249299"/>
          </a:xfrm>
        </p:spPr>
        <p:txBody>
          <a:bodyPr wrap="square">
            <a:sp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4362"/>
            <a:ext cx="9144000" cy="3880800"/>
          </a:xfrm>
        </p:spPr>
        <p:txBody>
          <a:bodyPr/>
          <a:lstStyle/>
          <a:p>
            <a:r>
              <a:rPr lang="fr-FR" dirty="0"/>
              <a:t>  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94137" y="4313061"/>
            <a:ext cx="5672866" cy="387798"/>
          </a:xfrm>
        </p:spPr>
        <p:txBody>
          <a:bodyPr anchor="b"/>
          <a:lstStyle>
            <a:lvl1pPr algn="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098093" y="69590"/>
            <a:ext cx="3772856" cy="219075"/>
          </a:xfrm>
        </p:spPr>
        <p:txBody>
          <a:bodyPr anchor="ctr" anchorCtr="0"/>
          <a:lstStyle>
            <a:lvl1pPr marL="0" indent="0" algn="r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00" b="0" dirty="0" smtClean="0"/>
            </a:lvl2pPr>
            <a:lvl3pPr>
              <a:defRPr lang="en-US" sz="900" b="0" dirty="0" smtClean="0"/>
            </a:lvl3pPr>
            <a:lvl4pPr>
              <a:defRPr lang="en-US" sz="800" b="0" dirty="0" smtClean="0"/>
            </a:lvl4pPr>
            <a:lvl5pPr>
              <a:defRPr lang="en-US" sz="800" b="0" dirty="0" smtClean="0"/>
            </a:lvl5pPr>
          </a:lstStyle>
          <a:p>
            <a:pPr lvl="0"/>
            <a:r>
              <a:rPr lang="en-US" dirty="0"/>
              <a:t>Patient first name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 </a:t>
            </a:r>
            <a:r>
              <a:rPr lang="en-US" dirty="0"/>
              <a:t>|  Disease |  Location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92097" y="4313061"/>
            <a:ext cx="2815952" cy="684000"/>
            <a:chOff x="292097" y="4313061"/>
            <a:chExt cx="2815952" cy="684000"/>
          </a:xfrm>
        </p:grpSpPr>
        <p:cxnSp>
          <p:nvCxnSpPr>
            <p:cNvPr id="11" name="Connecteur droit 12"/>
            <p:cNvCxnSpPr/>
            <p:nvPr userDrawn="1"/>
          </p:nvCxnSpPr>
          <p:spPr>
            <a:xfrm>
              <a:off x="3108049" y="4313061"/>
              <a:ext cx="0" cy="6840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Users\e0290066\Desktop\Brand\Sanofi Genzyme - RVB - Colors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97" y="4517051"/>
              <a:ext cx="2596359" cy="30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1467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80038" y="1023941"/>
            <a:ext cx="7597795" cy="3671887"/>
          </a:xfrm>
        </p:spPr>
        <p:txBody>
          <a:bodyPr/>
          <a:lstStyle>
            <a:lvl1pPr marL="166688" indent="-166688">
              <a:spcBef>
                <a:spcPts val="900"/>
              </a:spcBef>
              <a:buFont typeface="Arial" charset="0"/>
              <a:buChar char="•"/>
              <a:tabLst>
                <a:tab pos="8459788" algn="r"/>
              </a:tabLst>
              <a:defRPr sz="1800" b="0" baseline="0"/>
            </a:lvl1pPr>
            <a:lvl2pPr marL="300038" indent="-133350">
              <a:spcBef>
                <a:spcPts val="0"/>
              </a:spcBef>
              <a:buFont typeface="Arial" charset="0"/>
              <a:buChar char="•"/>
              <a:tabLst>
                <a:tab pos="8460000" algn="r"/>
              </a:tabLst>
              <a:defRPr sz="1600"/>
            </a:lvl2pPr>
            <a:lvl3pPr marL="271462" indent="0">
              <a:buNone/>
              <a:defRPr/>
            </a:lvl3pPr>
          </a:lstStyle>
          <a:p>
            <a:pPr lvl="0"/>
            <a:r>
              <a:rPr lang="fr-FR" dirty="0" err="1"/>
              <a:t>Text</a:t>
            </a:r>
            <a:r>
              <a:rPr lang="fr-FR" dirty="0"/>
              <a:t>	XX</a:t>
            </a:r>
          </a:p>
          <a:p>
            <a:pPr lvl="1"/>
            <a:r>
              <a:rPr lang="fr-FR" dirty="0" err="1"/>
              <a:t>Text</a:t>
            </a:r>
            <a:r>
              <a:rPr lang="fr-FR" dirty="0"/>
              <a:t>	XX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36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80" y="1333056"/>
            <a:ext cx="8420101" cy="336277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8780" y="712802"/>
            <a:ext cx="8420101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82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roduc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80" y="1333056"/>
            <a:ext cx="8420101" cy="336277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8780" y="712802"/>
            <a:ext cx="8420101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58775" y="273772"/>
            <a:ext cx="7004050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Product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900" y="85726"/>
            <a:ext cx="1196655" cy="528638"/>
          </a:xfrm>
        </p:spPr>
        <p:txBody>
          <a:bodyPr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Logo here</a:t>
            </a:r>
          </a:p>
        </p:txBody>
      </p:sp>
    </p:spTree>
    <p:extLst>
      <p:ext uri="{BB962C8B-B14F-4D97-AF65-F5344CB8AC3E}">
        <p14:creationId xmlns:p14="http://schemas.microsoft.com/office/powerpoint/2010/main" val="597945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8780" y="1242107"/>
            <a:ext cx="8420101" cy="3453721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05050" y="1365251"/>
            <a:ext cx="4107856" cy="3124645"/>
          </a:xfrm>
        </p:spPr>
        <p:txBody>
          <a:bodyPr/>
          <a:lstStyle>
            <a:lvl1pPr>
              <a:defRPr baseline="0"/>
            </a:lvl1pPr>
            <a:lvl2pPr marL="271463" indent="-136525">
              <a:tabLst/>
              <a:defRPr/>
            </a:lvl2pPr>
            <a:lvl3pPr marL="385763" indent="-131763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6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3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0">
          <p15:clr>
            <a:srgbClr val="FBAE40"/>
          </p15:clr>
        </p15:guide>
        <p15:guide id="2" pos="3080">
          <p15:clr>
            <a:srgbClr val="FBAE40"/>
          </p15:clr>
        </p15:guide>
      </p15:sldGuideLst>
    </p:ext>
  </p:extLs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76" y="1333056"/>
            <a:ext cx="3939453" cy="3362770"/>
          </a:xfrm>
        </p:spPr>
        <p:txBody>
          <a:bodyPr/>
          <a:lstStyle>
            <a:lvl1pPr>
              <a:defRPr baseline="0"/>
            </a:lvl1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6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4572006" y="987425"/>
            <a:ext cx="4206875" cy="3320298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572005" y="4305032"/>
            <a:ext cx="4206875" cy="390307"/>
          </a:xfrm>
          <a:prstGeom prst="rect">
            <a:avLst/>
          </a:prstGeom>
          <a:solidFill>
            <a:srgbClr val="E7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98853" y="4421781"/>
            <a:ext cx="3946672" cy="146050"/>
          </a:xfrm>
        </p:spPr>
        <p:txBody>
          <a:bodyPr/>
          <a:lstStyle>
            <a:lvl1pPr marL="0" indent="0" algn="r"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08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6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358780" y="1239838"/>
            <a:ext cx="8420101" cy="3106736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58775" y="4305521"/>
            <a:ext cx="8420100" cy="390307"/>
          </a:xfrm>
          <a:prstGeom prst="rect">
            <a:avLst/>
          </a:prstGeom>
          <a:solidFill>
            <a:srgbClr val="E7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470414" y="4420800"/>
            <a:ext cx="8175112" cy="146050"/>
          </a:xfrm>
        </p:spPr>
        <p:txBody>
          <a:bodyPr/>
          <a:lstStyle>
            <a:lvl1pPr marL="0" indent="0" algn="r"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63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8780" y="1239841"/>
            <a:ext cx="8420101" cy="3455987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02889" y="1364401"/>
            <a:ext cx="3909928" cy="341366"/>
          </a:xfrm>
        </p:spPr>
        <p:txBody>
          <a:bodyPr/>
          <a:lstStyle>
            <a:lvl1pPr>
              <a:defRPr baseline="0"/>
            </a:lvl1pPr>
            <a:lvl2pPr marL="271463" indent="-136525">
              <a:tabLst/>
              <a:defRPr/>
            </a:lvl2pPr>
            <a:lvl3pPr marL="385763" indent="-131763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/>
              <a:t>Chart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6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8"/>
          </p:nvPr>
        </p:nvSpPr>
        <p:spPr>
          <a:xfrm>
            <a:off x="502889" y="1709738"/>
            <a:ext cx="8069740" cy="2878119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502889" y="4424648"/>
            <a:ext cx="2684462" cy="168495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29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0">
          <p15:clr>
            <a:srgbClr val="FBAE40"/>
          </p15:clr>
        </p15:guide>
        <p15:guide id="2" pos="3080">
          <p15:clr>
            <a:srgbClr val="FBAE40"/>
          </p15:clr>
        </p15:guide>
      </p15:sldGuideLst>
    </p:ext>
  </p:extLs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6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5" name="Espace réservé du tableau 4"/>
          <p:cNvSpPr>
            <a:spLocks noGrp="1"/>
          </p:cNvSpPr>
          <p:nvPr>
            <p:ph type="tbl" sz="quarter" idx="18"/>
          </p:nvPr>
        </p:nvSpPr>
        <p:spPr>
          <a:xfrm>
            <a:off x="358780" y="1239838"/>
            <a:ext cx="8420101" cy="3321050"/>
          </a:xfrm>
          <a:noFill/>
          <a:ln>
            <a:noFill/>
          </a:ln>
        </p:spPr>
        <p:txBody>
          <a:bodyPr/>
          <a:lstStyle/>
          <a:p>
            <a:r>
              <a:rPr lang="fr-FR"/>
              <a:t>Cliquez sur l'icône pour ajouter un tableau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90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0">
          <p15:clr>
            <a:srgbClr val="FBAE40"/>
          </p15:clr>
        </p15:guide>
        <p15:guide id="2" pos="30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474B-B3C8-4D2B-9A58-47D3CEA19AC6}" type="datetimeFigureOut">
              <a:rPr lang="en-US" smtClean="0">
                <a:solidFill>
                  <a:srgbClr val="6B747B"/>
                </a:solidFill>
              </a:rPr>
              <a:pPr/>
              <a:t>10/23/2020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B74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1DE9-DF1E-478B-8EAC-D83EF13FF69C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1043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358775" y="679452"/>
            <a:ext cx="4212000" cy="2012950"/>
          </a:xfrm>
          <a:prstGeom prst="rect">
            <a:avLst/>
          </a:prstGeom>
          <a:solidFill>
            <a:srgbClr val="BE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58775" y="2692403"/>
            <a:ext cx="4212000" cy="2005949"/>
          </a:xfrm>
          <a:prstGeom prst="rect">
            <a:avLst/>
          </a:prstGeom>
          <a:solidFill>
            <a:srgbClr val="525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572000" y="679452"/>
            <a:ext cx="4212000" cy="2012950"/>
          </a:xfrm>
          <a:prstGeom prst="rect">
            <a:avLst/>
          </a:prstGeom>
          <a:solidFill>
            <a:srgbClr val="3E9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4572000" y="2692403"/>
            <a:ext cx="4212000" cy="2005949"/>
          </a:xfrm>
          <a:prstGeom prst="rect">
            <a:avLst/>
          </a:prstGeom>
          <a:solidFill>
            <a:srgbClr val="BCB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19" hasCustomPrompt="1"/>
          </p:nvPr>
        </p:nvSpPr>
        <p:spPr>
          <a:xfrm>
            <a:off x="471068" y="838563"/>
            <a:ext cx="3988638" cy="1751946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Key figures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>
          <a:xfrm>
            <a:off x="4683681" y="838563"/>
            <a:ext cx="3988638" cy="1751946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>
          <a:xfrm>
            <a:off x="471068" y="2819401"/>
            <a:ext cx="3988638" cy="1751946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27" name="Espace réservé du texte 9"/>
          <p:cNvSpPr>
            <a:spLocks noGrp="1"/>
          </p:cNvSpPr>
          <p:nvPr>
            <p:ph type="body" sz="quarter" idx="22" hasCustomPrompt="1"/>
          </p:nvPr>
        </p:nvSpPr>
        <p:spPr>
          <a:xfrm>
            <a:off x="4683681" y="2819401"/>
            <a:ext cx="3988638" cy="1751946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2817876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6757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1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4362"/>
            <a:ext cx="9144000" cy="3880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/>
              <a:t> Insert photo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098093" y="69590"/>
            <a:ext cx="3772856" cy="219075"/>
          </a:xfrm>
        </p:spPr>
        <p:txBody>
          <a:bodyPr anchor="ctr" anchorCtr="0"/>
          <a:lstStyle>
            <a:lvl1pPr marL="0" indent="0" algn="r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00" b="0" dirty="0" smtClean="0"/>
            </a:lvl2pPr>
            <a:lvl3pPr>
              <a:defRPr lang="en-US" sz="900" b="0" dirty="0" smtClean="0"/>
            </a:lvl3pPr>
            <a:lvl4pPr>
              <a:defRPr lang="en-US" sz="800" b="0" dirty="0" smtClean="0"/>
            </a:lvl4pPr>
            <a:lvl5pPr>
              <a:defRPr lang="en-US" sz="800" b="0" dirty="0" smtClean="0"/>
            </a:lvl5pPr>
          </a:lstStyle>
          <a:p>
            <a:pPr lvl="0"/>
            <a:r>
              <a:rPr lang="en-US" dirty="0"/>
              <a:t>Patient first name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 </a:t>
            </a:r>
            <a:r>
              <a:rPr lang="en-US" dirty="0"/>
              <a:t>Disease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 </a:t>
            </a:r>
            <a:r>
              <a:rPr lang="en-US" dirty="0"/>
              <a:t>Location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314705" y="4473877"/>
            <a:ext cx="218122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solidFill>
                  <a:srgbClr val="525CA3"/>
                </a:solidFill>
              </a:rPr>
              <a:t>Thank You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92097" y="4313061"/>
            <a:ext cx="2815952" cy="684000"/>
            <a:chOff x="292097" y="4313061"/>
            <a:chExt cx="2815952" cy="684000"/>
          </a:xfrm>
        </p:grpSpPr>
        <p:cxnSp>
          <p:nvCxnSpPr>
            <p:cNvPr id="10" name="Connecteur droit 12"/>
            <p:cNvCxnSpPr/>
            <p:nvPr userDrawn="1"/>
          </p:nvCxnSpPr>
          <p:spPr>
            <a:xfrm>
              <a:off x="3108049" y="4313061"/>
              <a:ext cx="0" cy="6840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Users\e0290066\Desktop\Brand\Sanofi Genzyme - RVB - Colors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97" y="4517051"/>
              <a:ext cx="2596359" cy="30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1777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2_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17516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photo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314705" y="4473877"/>
            <a:ext cx="218122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solidFill>
                  <a:srgbClr val="525CA3"/>
                </a:solidFill>
              </a:rPr>
              <a:t>Thank You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92097" y="4313061"/>
            <a:ext cx="2815952" cy="684000"/>
            <a:chOff x="292097" y="4313061"/>
            <a:chExt cx="2815952" cy="684000"/>
          </a:xfrm>
        </p:grpSpPr>
        <p:cxnSp>
          <p:nvCxnSpPr>
            <p:cNvPr id="20" name="Connecteur droit 12"/>
            <p:cNvCxnSpPr/>
            <p:nvPr userDrawn="1"/>
          </p:nvCxnSpPr>
          <p:spPr>
            <a:xfrm>
              <a:off x="3108049" y="4313061"/>
              <a:ext cx="0" cy="6840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 descr="C:\Users\e0290066\Desktop\Brand\Sanofi Genzyme - RVB - Colors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97" y="4517051"/>
              <a:ext cx="2596359" cy="30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1329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C25C39-42FC-B64A-80A6-457692110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0552" y="4924500"/>
            <a:ext cx="41345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defRPr/>
            </a:pPr>
            <a:fld id="{EFDF635C-7C73-1F4B-A5C4-D8C7825BF64F}" type="slidenum">
              <a:rPr lang="en-US" altLang="x-none" sz="900" smtClean="0">
                <a:solidFill>
                  <a:srgbClr val="6B747B"/>
                </a:solidFill>
              </a:rPr>
              <a:pPr algn="r">
                <a:defRPr/>
              </a:pPr>
              <a:t>‹#›</a:t>
            </a:fld>
            <a:endParaRPr lang="en-US" altLang="x-none" sz="900">
              <a:solidFill>
                <a:srgbClr val="6B747B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298457" y="896808"/>
            <a:ext cx="8550275" cy="35597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09565" y="4584294"/>
            <a:ext cx="7745866" cy="559210"/>
          </a:xfrm>
        </p:spPr>
        <p:txBody>
          <a:bodyPr lIns="36000" rIns="36000"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900">
                <a:solidFill>
                  <a:srgbClr val="141414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90113" y="49479"/>
            <a:ext cx="8576629" cy="76074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>
              <a:defRPr>
                <a:solidFill>
                  <a:srgbClr val="1961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3759059"/>
      </p:ext>
    </p:extLst>
  </p:cSld>
  <p:clrMapOvr>
    <a:masterClrMapping/>
  </p:clrMapOvr>
  <p:hf hdr="0" ftr="0" dt="0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877307" y="4993481"/>
            <a:ext cx="360363" cy="11541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ja-JP"/>
            </a:defPPr>
            <a:lvl1pPr marL="0" algn="ctr" defTabSz="914400" rtl="0" eaLnBrk="1" latinLnBrk="0" hangingPunct="1">
              <a:defRPr kumimoji="1" lang="en-GB" sz="10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88C6425-84B8-49C6-9AEC-F3A6A392583F}" type="slidenum">
              <a:rPr lang="en-US" altLang="ja-JP" sz="75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ja-JP" altLang="en-US" sz="750" dirty="0">
              <a:solidFill>
                <a:srgbClr val="6666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08205"/>
            <a:ext cx="7772400" cy="415498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494837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54563"/>
            <a:ext cx="259556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4767266"/>
            <a:ext cx="2057400" cy="276999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44449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CECF2D-4C15-4C80-B78E-C7825A2AD2C9}" type="datetimeFigureOut">
              <a:rPr lang="nl-BE"/>
              <a:pPr>
                <a:defRPr/>
              </a:pPr>
              <a:t>23/10/2020</a:t>
            </a:fld>
            <a:endParaRPr lang="nl-B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BE">
              <a:solidFill>
                <a:srgbClr val="6B747B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fld id="{90E1193D-5079-4C72-A2D8-25E92EC123E4}" type="slidenum">
              <a:rPr lang="nl-BE" altLang="fr-FR">
                <a:solidFill>
                  <a:srgbClr val="6B747B"/>
                </a:solidFill>
              </a:rPr>
              <a:pPr/>
              <a:t>‹#›</a:t>
            </a:fld>
            <a:endParaRPr lang="nl-BE" altLang="fr-FR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6294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41401422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3348038" y="4676776"/>
            <a:ext cx="5111750" cy="31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800" dirty="0">
                <a:solidFill>
                  <a:prstClr val="black"/>
                </a:solidFill>
              </a:rPr>
              <a:t>NÁZEV PREZENTACE  |  </a:t>
            </a:r>
            <a:fld id="{1D088DE5-8394-4319-B6A5-32C7ECE53698}" type="slidenum">
              <a:rPr lang="cs-CZ" sz="800">
                <a:solidFill>
                  <a:prstClr val="black"/>
                </a:solidFill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z="800" dirty="0">
              <a:solidFill>
                <a:prstClr val="black"/>
              </a:solidFill>
            </a:endParaRPr>
          </a:p>
        </p:txBody>
      </p:sp>
      <p:pic>
        <p:nvPicPr>
          <p:cNvPr id="5" name="Picture 9" descr="LOGO_BI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701779"/>
            <a:ext cx="16208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7" y="1597819"/>
            <a:ext cx="5110163" cy="1459706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noProof="0"/>
              <a:t>CLIQUEZ POUR MODIFIER LE STYLE DU TITRE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7" y="3138490"/>
            <a:ext cx="5110163" cy="1090613"/>
          </a:xfrm>
        </p:spPr>
        <p:txBody>
          <a:bodyPr/>
          <a:lstStyle>
            <a:lvl1pPr marL="0" indent="0">
              <a:buFont typeface="Trebuchet MS" pitchFamily="34" charset="0"/>
              <a:buNone/>
              <a:defRPr/>
            </a:lvl1pPr>
          </a:lstStyle>
          <a:p>
            <a:r>
              <a:rPr lang="cs-CZ" noProof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3275232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noProof="0" dirty="0"/>
              <a:t>Klepnutím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082794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1718-6978-4D45-B976-AE2B4390B56B}" type="datetimeFigureOut">
              <a:rPr lang="en-US" smtClean="0">
                <a:solidFill>
                  <a:srgbClr val="6B747B"/>
                </a:solidFill>
              </a:rPr>
              <a:pPr/>
              <a:t>10/23/2020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B74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7B3E-0712-48AF-918C-8BB5247E7D23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950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36510850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1195" y="1013224"/>
            <a:ext cx="3902075" cy="34492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65666" y="1013224"/>
            <a:ext cx="3902075" cy="34492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970735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0713539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31658625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74180266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71991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35802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4068958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17059458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1466" y="195263"/>
            <a:ext cx="2003425" cy="42672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11195" y="195263"/>
            <a:ext cx="5857875" cy="42672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23931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1718-6978-4D45-B976-AE2B4390B56B}" type="datetimeFigureOut">
              <a:rPr lang="en-US" smtClean="0">
                <a:solidFill>
                  <a:srgbClr val="6B747B"/>
                </a:solidFill>
              </a:rPr>
              <a:pPr/>
              <a:t>10/23/2020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B74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7B3E-0712-48AF-918C-8BB5247E7D23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8924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608741220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" y="0"/>
            <a:ext cx="923027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080" y="1215523"/>
            <a:ext cx="4465041" cy="1138773"/>
          </a:xfrm>
        </p:spPr>
        <p:txBody>
          <a:bodyPr wrap="square">
            <a:spAutoFit/>
          </a:bodyPr>
          <a:lstStyle>
            <a:lvl1pPr algn="ctr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080" y="2493111"/>
            <a:ext cx="4465041" cy="720197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Isosceles Triangle 7"/>
          <p:cNvSpPr/>
          <p:nvPr userDrawn="1"/>
        </p:nvSpPr>
        <p:spPr>
          <a:xfrm rot="10800000">
            <a:off x="2620333" y="713037"/>
            <a:ext cx="216000" cy="1350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" name="Picture 9" descr="Zaltrap Logo (g_cmyk)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98" y="540830"/>
            <a:ext cx="2356104" cy="52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8582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709" y="1028704"/>
            <a:ext cx="8595360" cy="3394472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32BE-ED22-43CE-9331-AF94C241535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16258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383014"/>
            <a:ext cx="7772400" cy="461665"/>
          </a:xfrm>
        </p:spPr>
        <p:txBody>
          <a:bodyPr anchor="b">
            <a:noAutofit/>
          </a:bodyPr>
          <a:lstStyle>
            <a:lvl1pPr algn="ctr">
              <a:defRPr sz="3600" b="1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66128"/>
            <a:ext cx="7772400" cy="353943"/>
          </a:xfrm>
        </p:spPr>
        <p:txBody>
          <a:bodyPr anchor="t">
            <a:sp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097898" y="4265084"/>
            <a:ext cx="338667" cy="1481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4692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878" y="1029907"/>
            <a:ext cx="4129991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447" y="1029907"/>
            <a:ext cx="4129991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32BE-ED22-43CE-9331-AF94C241535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61211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32BE-ED22-43CE-9331-AF94C241535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17904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32BE-ED22-43CE-9331-AF94C241535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1677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MS Patien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520303"/>
            <a:ext cx="7962900" cy="385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36" y="4754168"/>
            <a:ext cx="2595563" cy="22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5892852" y="319088"/>
            <a:ext cx="262251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Anita</a:t>
            </a: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sym typeface="Webdings"/>
              </a:rPr>
              <a:t>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sym typeface="Webdings"/>
              </a:rPr>
              <a:t>Relapsing</a:t>
            </a: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sym typeface="Webdings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Multiple Sclerosis </a:t>
            </a: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sym typeface="Webdings"/>
              </a:rPr>
              <a:t> </a:t>
            </a: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Denmark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0" y="2908706"/>
            <a:ext cx="9144000" cy="1126331"/>
          </a:xfrm>
          <a:prstGeom prst="rect">
            <a:avLst/>
          </a:prstGeom>
          <a:solidFill>
            <a:srgbClr val="1E3F96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646464"/>
              </a:solidFill>
              <a:latin typeface="Arial" pitchFamily="34" charset="0"/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6926" y="2926084"/>
            <a:ext cx="7511201" cy="480061"/>
          </a:xfrm>
        </p:spPr>
        <p:txBody>
          <a:bodyPr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fr-FR" noProof="0" dirty="0"/>
              <a:t>Click to edit Master title style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4537" y="3418882"/>
            <a:ext cx="7498500" cy="301586"/>
          </a:xfrm>
        </p:spPr>
        <p:txBody>
          <a:bodyPr anchor="ctr"/>
          <a:lstStyle>
            <a:lvl1pPr marL="0" indent="0">
              <a:buFont typeface="Verdana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fr-FR" noProof="0" dirty="0"/>
              <a:t>Click to edit Master subtitle style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2"/>
          </p:nvPr>
        </p:nvSpPr>
        <p:spPr>
          <a:xfrm>
            <a:off x="736917" y="3745481"/>
            <a:ext cx="2370138" cy="237887"/>
          </a:xfrm>
        </p:spPr>
        <p:txBody>
          <a:bodyPr anchor="ctr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3"/>
          </p:nvPr>
        </p:nvSpPr>
        <p:spPr/>
        <p:txBody>
          <a:bodyPr anchor="ctr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fr-FR" dirty="0"/>
              <a:t>|</a:t>
            </a:r>
            <a:r>
              <a:rPr lang="en-US" altLang="fr-FR" sz="900" baseline="16000" dirty="0"/>
              <a:t>    </a:t>
            </a:r>
            <a:fld id="{2B15F441-B9D6-4FD6-A9C5-CDAE8EA57936}" type="slidenum">
              <a:rPr lang="en-US" altLang="fr-FR" smtClean="0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246613935"/>
      </p:ext>
    </p:extLst>
  </p:cSld>
  <p:clrMapOvr>
    <a:masterClrMapping/>
  </p:clrMapOvr>
  <p:hf hdr="0" ftr="0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MPS I Patien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22" y="520303"/>
            <a:ext cx="7953375" cy="385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36" y="4754168"/>
            <a:ext cx="2595563" cy="22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7008542" y="319088"/>
            <a:ext cx="150682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Kali </a:t>
            </a: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sym typeface="Webdings"/>
              </a:rPr>
              <a:t>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MPS I Disease</a:t>
            </a: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sym typeface="Webdings"/>
              </a:rPr>
              <a:t> </a:t>
            </a: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USA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0" y="2908706"/>
            <a:ext cx="9144000" cy="1126331"/>
          </a:xfrm>
          <a:prstGeom prst="rect">
            <a:avLst/>
          </a:prstGeom>
          <a:solidFill>
            <a:srgbClr val="1E3F96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646464"/>
              </a:solidFill>
              <a:latin typeface="Arial" pitchFamily="34" charset="0"/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6926" y="2926084"/>
            <a:ext cx="7511201" cy="480061"/>
          </a:xfrm>
        </p:spPr>
        <p:txBody>
          <a:bodyPr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fr-FR" noProof="0" dirty="0"/>
              <a:t>Click to edit Master title style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4537" y="3418882"/>
            <a:ext cx="7498500" cy="301586"/>
          </a:xfrm>
        </p:spPr>
        <p:txBody>
          <a:bodyPr anchor="ctr"/>
          <a:lstStyle>
            <a:lvl1pPr marL="0" indent="0">
              <a:buFont typeface="Verdana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fr-FR" noProof="0" dirty="0"/>
              <a:t>Click to edit Master subtitle style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2"/>
          </p:nvPr>
        </p:nvSpPr>
        <p:spPr>
          <a:xfrm>
            <a:off x="736917" y="3745481"/>
            <a:ext cx="2370138" cy="237887"/>
          </a:xfrm>
        </p:spPr>
        <p:txBody>
          <a:bodyPr anchor="ctr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3"/>
          </p:nvPr>
        </p:nvSpPr>
        <p:spPr/>
        <p:txBody>
          <a:bodyPr anchor="ctr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fr-FR" dirty="0"/>
              <a:t>|</a:t>
            </a:r>
            <a:r>
              <a:rPr lang="en-US" altLang="fr-FR" sz="900" baseline="16000" dirty="0"/>
              <a:t>    </a:t>
            </a:r>
            <a:fld id="{8DDF1104-D7D4-49CC-B59D-66A0BAE27ED6}" type="slidenum">
              <a:rPr lang="en-US" altLang="fr-FR" smtClean="0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966359086"/>
      </p:ext>
    </p:extLst>
  </p:cSld>
  <p:clrMapOvr>
    <a:masterClrMapping/>
  </p:clrMapOvr>
  <p:hf hdr="0" ftr="0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Sanofi Logo Bac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9" descr="fond_150dpi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35" y="469108"/>
            <a:ext cx="7935913" cy="414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36" y="4754168"/>
            <a:ext cx="2595563" cy="22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5098" y="1632361"/>
            <a:ext cx="6461125" cy="1102519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fr-FR" noProof="0"/>
              <a:t>Click to edit Master title style</a:t>
            </a:r>
            <a:endParaRPr lang="en-US" altLang="fr-FR" noProof="0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7788" y="3075385"/>
            <a:ext cx="6400800" cy="1314450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fr-FR" noProof="0"/>
              <a:t>Click to edit Master subtitle style</a:t>
            </a:r>
            <a:endParaRPr lang="en-US" altLang="fr-FR" noProof="0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fr-FR" dirty="0"/>
              <a:t>|</a:t>
            </a:r>
            <a:r>
              <a:rPr lang="en-US" altLang="fr-FR" sz="900" baseline="16000" dirty="0"/>
              <a:t>    </a:t>
            </a:r>
            <a:fld id="{9F10CB84-157B-429E-9E46-3A94E2F33A55}" type="slidenum">
              <a:rPr lang="en-US" altLang="fr-FR" smtClean="0"/>
              <a:pPr>
                <a:defRPr/>
              </a:pPr>
              <a:t>‹#›</a:t>
            </a:fld>
            <a:endParaRPr lang="en-US" altLang="fr-FR" dirty="0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fr-FR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69429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194472" y="4729089"/>
            <a:ext cx="5676483" cy="249299"/>
          </a:xfrm>
        </p:spPr>
        <p:txBody>
          <a:bodyPr wrap="square">
            <a:spAutoFit/>
          </a:bodyPr>
          <a:lstStyle>
            <a:lvl1pPr marL="0" indent="0" algn="r">
              <a:buNone/>
              <a:defRPr sz="1800" b="0"/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4362"/>
            <a:ext cx="9144000" cy="3880800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fr-FR" dirty="0"/>
              <a:t>Insert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94137" y="4313061"/>
            <a:ext cx="5672866" cy="387798"/>
          </a:xfrm>
        </p:spPr>
        <p:txBody>
          <a:bodyPr anchor="b"/>
          <a:lstStyle>
            <a:lvl1pPr algn="r"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098093" y="69590"/>
            <a:ext cx="3772856" cy="219075"/>
          </a:xfrm>
        </p:spPr>
        <p:txBody>
          <a:bodyPr anchor="ctr" anchorCtr="0"/>
          <a:lstStyle>
            <a:lvl1pPr marL="0" indent="0" algn="r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00" b="0" dirty="0" smtClean="0"/>
            </a:lvl2pPr>
            <a:lvl3pPr>
              <a:defRPr lang="en-US" sz="900" b="0" dirty="0" smtClean="0"/>
            </a:lvl3pPr>
            <a:lvl4pPr>
              <a:defRPr lang="en-US" sz="800" b="0" dirty="0" smtClean="0"/>
            </a:lvl4pPr>
            <a:lvl5pPr>
              <a:defRPr lang="en-US" sz="800" b="0" dirty="0" smtClean="0"/>
            </a:lvl5pPr>
          </a:lstStyle>
          <a:p>
            <a:pPr lvl="0"/>
            <a:r>
              <a:rPr lang="en-US" dirty="0"/>
              <a:t>Patient first name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 </a:t>
            </a:r>
            <a:r>
              <a:rPr lang="en-US" dirty="0"/>
              <a:t>|  Disease |  Location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292097" y="4313061"/>
            <a:ext cx="2815952" cy="684000"/>
            <a:chOff x="292097" y="4313061"/>
            <a:chExt cx="2815952" cy="684000"/>
          </a:xfrm>
        </p:grpSpPr>
        <p:cxnSp>
          <p:nvCxnSpPr>
            <p:cNvPr id="13" name="Connecteur droit 12"/>
            <p:cNvCxnSpPr/>
            <p:nvPr userDrawn="1"/>
          </p:nvCxnSpPr>
          <p:spPr>
            <a:xfrm>
              <a:off x="3108049" y="4313061"/>
              <a:ext cx="0" cy="6840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 descr="C:\Users\e0290066\Desktop\Brand\Sanofi Genzyme - RVB - Colors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97" y="4517051"/>
              <a:ext cx="2596359" cy="30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6669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 userDrawn="1">
          <p15:clr>
            <a:srgbClr val="FBAE40"/>
          </p15:clr>
        </p15:guide>
        <p15:guide id="2" orient="horz" pos="3072" userDrawn="1">
          <p15:clr>
            <a:srgbClr val="FBAE40"/>
          </p15:clr>
        </p15:guide>
        <p15:guide id="3" pos="5588" userDrawn="1">
          <p15:clr>
            <a:srgbClr val="FBAE40"/>
          </p15:clr>
        </p15:guide>
        <p15:guide id="4" pos="185" userDrawn="1">
          <p15:clr>
            <a:srgbClr val="FBAE40"/>
          </p15:clr>
        </p15:guide>
        <p15:guide id="5" pos="1444" userDrawn="1">
          <p15:clr>
            <a:srgbClr val="FBAE40"/>
          </p15:clr>
        </p15:guide>
        <p15:guide id="6" orient="horz" pos="2978" userDrawn="1">
          <p15:clr>
            <a:srgbClr val="FBAE40"/>
          </p15:clr>
        </p15:guide>
        <p15:guide id="7" orient="horz" pos="244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39423" y="1333056"/>
            <a:ext cx="3939453" cy="3362770"/>
          </a:xfrm>
        </p:spPr>
        <p:txBody>
          <a:bodyPr/>
          <a:lstStyle>
            <a:lvl1pPr>
              <a:defRPr b="0" baseline="0"/>
            </a:lvl1pPr>
            <a:lvl2pPr>
              <a:defRPr b="0"/>
            </a:lvl2pPr>
            <a:lvl3pPr marL="403225" indent="-133350">
              <a:buFont typeface="Arial" charset="0"/>
              <a:buChar char="•"/>
              <a:tabLst/>
              <a:defRPr b="0"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373474" y="987426"/>
            <a:ext cx="4206875" cy="37084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73474" y="768353"/>
            <a:ext cx="4206875" cy="219075"/>
          </a:xfrm>
        </p:spPr>
        <p:txBody>
          <a:bodyPr anchor="ctr" anchorCtr="0"/>
          <a:lstStyle>
            <a:lvl1pPr marL="0" indent="0" algn="l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00" b="0" dirty="0" smtClean="0"/>
            </a:lvl2pPr>
            <a:lvl3pPr>
              <a:defRPr lang="en-US" sz="900" b="0" dirty="0" smtClean="0"/>
            </a:lvl3pPr>
            <a:lvl4pPr>
              <a:defRPr lang="en-US" sz="800" b="0" dirty="0" smtClean="0"/>
            </a:lvl4pPr>
            <a:lvl5pPr>
              <a:defRPr lang="en-US" sz="800" b="0" dirty="0" smtClean="0"/>
            </a:lvl5pPr>
          </a:lstStyle>
          <a:p>
            <a:pPr lvl="0"/>
            <a:r>
              <a:rPr lang="en-US" dirty="0"/>
              <a:t>Patient first name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 </a:t>
            </a:r>
            <a:r>
              <a:rPr lang="en-US" dirty="0"/>
              <a:t>|  Disease |  Location</a:t>
            </a:r>
          </a:p>
        </p:txBody>
      </p:sp>
    </p:spTree>
    <p:extLst>
      <p:ext uri="{BB962C8B-B14F-4D97-AF65-F5344CB8AC3E}">
        <p14:creationId xmlns:p14="http://schemas.microsoft.com/office/powerpoint/2010/main" val="42801554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26280" y="994412"/>
            <a:ext cx="3963670" cy="349186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63576" y="994172"/>
            <a:ext cx="3740150" cy="350400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fr-FR"/>
              <a:t>NAME OF PRESENTATION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fr-FR" dirty="0"/>
              <a:t>|</a:t>
            </a:r>
            <a:r>
              <a:rPr lang="en-US" altLang="fr-FR" sz="900" baseline="16000" dirty="0"/>
              <a:t>    </a:t>
            </a:r>
            <a:fld id="{B2EF0EA4-20C1-4039-B80F-F70B079F4E98}" type="slidenum">
              <a:rPr lang="en-US" altLang="fr-FR" smtClean="0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08193407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genda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26280" y="994412"/>
            <a:ext cx="3963670" cy="428625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 anchor="ctr"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63576" y="994172"/>
            <a:ext cx="3740150" cy="350400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26280" y="1506935"/>
            <a:ext cx="3963670" cy="428625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 anchor="ctr"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4"/>
          </p:nvPr>
        </p:nvSpPr>
        <p:spPr>
          <a:xfrm>
            <a:off x="4526280" y="2019461"/>
            <a:ext cx="3963670" cy="428625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 anchor="ctr"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5"/>
          </p:nvPr>
        </p:nvSpPr>
        <p:spPr>
          <a:xfrm>
            <a:off x="4526280" y="2531984"/>
            <a:ext cx="3963670" cy="428625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 anchor="ctr"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4526280" y="3044510"/>
            <a:ext cx="3963670" cy="428625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 anchor="ctr"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7"/>
          </p:nvPr>
        </p:nvSpPr>
        <p:spPr>
          <a:xfrm>
            <a:off x="4526280" y="3557033"/>
            <a:ext cx="3963670" cy="428625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 anchor="ctr"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8"/>
          </p:nvPr>
        </p:nvSpPr>
        <p:spPr>
          <a:xfrm>
            <a:off x="4526280" y="4069556"/>
            <a:ext cx="3963670" cy="428625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 anchor="ctr"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4" name="Rectangle 28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fr-FR"/>
              <a:t>NAME OF PRESENTATION</a:t>
            </a:r>
          </a:p>
        </p:txBody>
      </p:sp>
      <p:sp>
        <p:nvSpPr>
          <p:cNvPr id="15" name="Rectangle 40"/>
          <p:cNvSpPr>
            <a:spLocks noGrp="1" noChangeArrowheads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fr-FR" dirty="0"/>
              <a:t>|</a:t>
            </a:r>
            <a:r>
              <a:rPr lang="en-US" altLang="fr-FR" sz="900" baseline="16000" dirty="0"/>
              <a:t>    </a:t>
            </a:r>
            <a:fld id="{99E304F9-56EA-4051-B401-43F884E77F05}" type="slidenum">
              <a:rPr lang="en-US" altLang="fr-FR" smtClean="0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29297390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/>
              <a:t>NAME OF PRESENTATION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 dirty="0"/>
              <a:t>|</a:t>
            </a:r>
            <a:r>
              <a:rPr lang="en-US" altLang="fr-FR" sz="900" baseline="16000" dirty="0"/>
              <a:t>    </a:t>
            </a:r>
            <a:fld id="{5921FA7E-EED3-4F9D-A547-AA23B22F6790}" type="slidenum">
              <a:rPr lang="en-US" altLang="fr-FR" smtClean="0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428953390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duc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69" y="213130"/>
            <a:ext cx="6131877" cy="6310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12280" y="217170"/>
            <a:ext cx="1730058" cy="628174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777875" y="1102523"/>
            <a:ext cx="7672388" cy="32920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/>
              <a:t>NAME OF PRESENTATION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 dirty="0"/>
              <a:t>|</a:t>
            </a:r>
            <a:r>
              <a:rPr lang="en-US" altLang="fr-FR" sz="900" baseline="16000" dirty="0"/>
              <a:t>    </a:t>
            </a:r>
            <a:fld id="{5EA2570C-58DA-4FA8-AB55-D11FFB99173A}" type="slidenum">
              <a:rPr lang="en-US" altLang="fr-FR" smtClean="0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74096031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77875" y="1102523"/>
            <a:ext cx="7672388" cy="32920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/>
              <a:t>NAME OF PRESENTATION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 dirty="0"/>
              <a:t>|</a:t>
            </a:r>
            <a:r>
              <a:rPr lang="en-US" altLang="fr-FR" sz="900" baseline="16000" dirty="0"/>
              <a:t>    </a:t>
            </a:r>
            <a:fld id="{C22D8518-F88D-4D42-94B0-ADC413995CC2}" type="slidenum">
              <a:rPr lang="en-US" altLang="fr-FR" smtClean="0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235478899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Slid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7064" y="1042991"/>
            <a:ext cx="3854450" cy="3186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altLang="fr-FR" dirty="0"/>
              <a:t>Second level</a:t>
            </a:r>
          </a:p>
          <a:p>
            <a:pPr lvl="2"/>
            <a:r>
              <a:rPr lang="en-US" altLang="fr-FR" dirty="0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3928" y="1042991"/>
            <a:ext cx="3856037" cy="3186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altLang="fr-FR" dirty="0"/>
              <a:t>Second level</a:t>
            </a:r>
          </a:p>
          <a:p>
            <a:pPr lvl="2"/>
            <a:r>
              <a:rPr lang="en-US" altLang="fr-FR" dirty="0"/>
              <a:t>Third level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fr-FR"/>
              <a:t>NAME OF PRESENTATION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fr-FR" dirty="0"/>
              <a:t>|</a:t>
            </a:r>
            <a:r>
              <a:rPr lang="en-US" altLang="fr-FR" sz="900" baseline="16000" dirty="0"/>
              <a:t>    </a:t>
            </a:r>
            <a:fld id="{66796ED6-7C77-4D2C-8F9A-BE16CF21330F}" type="slidenum">
              <a:rPr lang="en-US" altLang="fr-FR" smtClean="0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874623967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00449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og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fr-FR"/>
              <a:t>NAME OF PRESENTATION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fr-FR" dirty="0"/>
              <a:t>|</a:t>
            </a:r>
            <a:r>
              <a:rPr lang="en-US" altLang="fr-FR" sz="900" baseline="16000" dirty="0"/>
              <a:t>    </a:t>
            </a:r>
            <a:fld id="{2208510C-B30C-4C29-A13E-FD35466A75A0}" type="slidenum">
              <a:rPr lang="en-US" altLang="fr-FR" smtClean="0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4071979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lide with photo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7064" y="1042987"/>
            <a:ext cx="3944937" cy="3397568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altLang="fr-FR" dirty="0"/>
              <a:t>Second level</a:t>
            </a:r>
          </a:p>
          <a:p>
            <a:pPr lvl="2"/>
            <a:r>
              <a:rPr lang="en-US" altLang="fr-FR" dirty="0"/>
              <a:t>Third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800615" y="1057282"/>
            <a:ext cx="2201863" cy="155971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823475" y="2886081"/>
            <a:ext cx="2201863" cy="155971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9" name="Espace réservé du contenu 2"/>
          <p:cNvSpPr>
            <a:spLocks noGrp="1"/>
          </p:cNvSpPr>
          <p:nvPr>
            <p:ph idx="14"/>
          </p:nvPr>
        </p:nvSpPr>
        <p:spPr>
          <a:xfrm>
            <a:off x="7088824" y="1048706"/>
            <a:ext cx="1460817" cy="15630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5"/>
          </p:nvPr>
        </p:nvSpPr>
        <p:spPr>
          <a:xfrm>
            <a:off x="7172649" y="2883221"/>
            <a:ext cx="1460817" cy="15630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Rectangle 28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fr-FR"/>
              <a:t>NAME OF PRESENTATION</a:t>
            </a:r>
          </a:p>
        </p:txBody>
      </p:sp>
      <p:sp>
        <p:nvSpPr>
          <p:cNvPr id="12" name="Rectangle 40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fr-FR" dirty="0"/>
              <a:t>|</a:t>
            </a:r>
            <a:r>
              <a:rPr lang="en-US" altLang="fr-FR" sz="900" baseline="16000" dirty="0"/>
              <a:t>    </a:t>
            </a:r>
            <a:fld id="{5BA72D00-BA03-41DA-917D-17F76B1B0453}" type="slidenum">
              <a:rPr lang="en-US" altLang="fr-FR" smtClean="0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402579592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de Text Picture Magen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14" y="0"/>
            <a:ext cx="4525963" cy="5143500"/>
          </a:xfrm>
          <a:prstGeom prst="rect">
            <a:avLst/>
          </a:prstGeom>
          <a:solidFill>
            <a:srgbClr val="A5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25977" y="0"/>
            <a:ext cx="4618037" cy="5143500"/>
          </a:xfrm>
        </p:spPr>
        <p:txBody>
          <a:bodyPr lIns="18288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9353" y="4743452"/>
            <a:ext cx="2378428" cy="280035"/>
          </a:xfrm>
          <a:prstGeom prst="rect">
            <a:avLst/>
          </a:prstGeom>
        </p:spPr>
        <p:txBody>
          <a:bodyPr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B5D06"/>
              </a:buClr>
              <a:buSzPct val="125000"/>
              <a:buFont typeface="Arial" pitchFamily="34" charset="0"/>
              <a:buNone/>
              <a:tabLst/>
              <a:defRPr sz="1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marR="0" indent="-2317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A100"/>
              </a:buClr>
              <a:buSzTx/>
              <a:buFont typeface="Arial" pitchFamily="34" charset="0"/>
              <a:buChar char="−"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marR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A100"/>
              </a:buClr>
              <a:buSzPct val="110000"/>
              <a:buFont typeface="Arial" pitchFamily="34" charset="0"/>
              <a:buChar char="−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marR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A100"/>
              </a:buClr>
              <a:buSzTx/>
              <a:buFont typeface="Arial" pitchFamily="34" charset="0"/>
              <a:buChar char="−"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3000" marR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A100"/>
              </a:buClr>
              <a:buSzPct val="75000"/>
              <a:buFont typeface="Arial" pitchFamily="34" charset="0"/>
              <a:buChar char="−"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09653" y="508350"/>
            <a:ext cx="3706978" cy="38579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8178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194472" y="4729089"/>
            <a:ext cx="5676483" cy="249299"/>
          </a:xfrm>
        </p:spPr>
        <p:txBody>
          <a:bodyPr wrap="square">
            <a:sp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4362"/>
            <a:ext cx="9144000" cy="3880800"/>
          </a:xfrm>
        </p:spPr>
        <p:txBody>
          <a:bodyPr/>
          <a:lstStyle/>
          <a:p>
            <a:r>
              <a:rPr lang="fr-FR" dirty="0"/>
              <a:t>  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94137" y="4313061"/>
            <a:ext cx="5672866" cy="387798"/>
          </a:xfrm>
        </p:spPr>
        <p:txBody>
          <a:bodyPr anchor="b"/>
          <a:lstStyle>
            <a:lvl1pPr algn="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098093" y="69590"/>
            <a:ext cx="3772856" cy="219075"/>
          </a:xfrm>
        </p:spPr>
        <p:txBody>
          <a:bodyPr anchor="ctr" anchorCtr="0"/>
          <a:lstStyle>
            <a:lvl1pPr marL="0" indent="0" algn="r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00" b="0" dirty="0" smtClean="0"/>
            </a:lvl2pPr>
            <a:lvl3pPr>
              <a:defRPr lang="en-US" sz="900" b="0" dirty="0" smtClean="0"/>
            </a:lvl3pPr>
            <a:lvl4pPr>
              <a:defRPr lang="en-US" sz="800" b="0" dirty="0" smtClean="0"/>
            </a:lvl4pPr>
            <a:lvl5pPr>
              <a:defRPr lang="en-US" sz="800" b="0" dirty="0" smtClean="0"/>
            </a:lvl5pPr>
          </a:lstStyle>
          <a:p>
            <a:pPr lvl="0"/>
            <a:r>
              <a:rPr lang="en-US" dirty="0"/>
              <a:t>Patient first name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 </a:t>
            </a:r>
            <a:r>
              <a:rPr lang="en-US" dirty="0"/>
              <a:t>|  Disease |  Location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92097" y="4313061"/>
            <a:ext cx="2815952" cy="684000"/>
            <a:chOff x="292097" y="4313061"/>
            <a:chExt cx="2815952" cy="684000"/>
          </a:xfrm>
        </p:grpSpPr>
        <p:cxnSp>
          <p:nvCxnSpPr>
            <p:cNvPr id="11" name="Connecteur droit 12"/>
            <p:cNvCxnSpPr/>
            <p:nvPr userDrawn="1"/>
          </p:nvCxnSpPr>
          <p:spPr>
            <a:xfrm>
              <a:off x="3108049" y="4313061"/>
              <a:ext cx="0" cy="6840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Users\e0290066\Desktop\Brand\Sanofi Genzyme - RVB - Colors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97" y="4517051"/>
              <a:ext cx="2596359" cy="30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7434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de Text Picture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14" y="0"/>
            <a:ext cx="4525963" cy="5143500"/>
          </a:xfrm>
          <a:prstGeom prst="rect">
            <a:avLst/>
          </a:prstGeom>
          <a:solidFill>
            <a:srgbClr val="3E6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25977" y="0"/>
            <a:ext cx="4618037" cy="5143500"/>
          </a:xfrm>
        </p:spPr>
        <p:txBody>
          <a:bodyPr lIns="18288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9353" y="4743452"/>
            <a:ext cx="2378428" cy="280035"/>
          </a:xfrm>
          <a:prstGeom prst="rect">
            <a:avLst/>
          </a:prstGeom>
        </p:spPr>
        <p:txBody>
          <a:bodyPr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B5D06"/>
              </a:buClr>
              <a:buSzPct val="125000"/>
              <a:buFont typeface="Arial" pitchFamily="34" charset="0"/>
              <a:buNone/>
              <a:tabLst/>
              <a:defRPr sz="1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marR="0" indent="-2317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A100"/>
              </a:buClr>
              <a:buSzTx/>
              <a:buFont typeface="Arial" pitchFamily="34" charset="0"/>
              <a:buChar char="−"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marR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A100"/>
              </a:buClr>
              <a:buSzPct val="110000"/>
              <a:buFont typeface="Arial" pitchFamily="34" charset="0"/>
              <a:buChar char="−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marR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A100"/>
              </a:buClr>
              <a:buSzTx/>
              <a:buFont typeface="Arial" pitchFamily="34" charset="0"/>
              <a:buChar char="−"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3000" marR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A100"/>
              </a:buClr>
              <a:buSzPct val="75000"/>
              <a:buFont typeface="Arial" pitchFamily="34" charset="0"/>
              <a:buChar char="−"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09653" y="508350"/>
            <a:ext cx="3706978" cy="38579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1200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ide Text Picture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14" y="0"/>
            <a:ext cx="4525963" cy="5143500"/>
          </a:xfrm>
          <a:prstGeom prst="rect">
            <a:avLst/>
          </a:prstGeom>
          <a:solidFill>
            <a:srgbClr val="444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25977" y="0"/>
            <a:ext cx="4618037" cy="5143500"/>
          </a:xfrm>
        </p:spPr>
        <p:txBody>
          <a:bodyPr lIns="18288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9353" y="4743452"/>
            <a:ext cx="2378428" cy="280035"/>
          </a:xfrm>
          <a:prstGeom prst="rect">
            <a:avLst/>
          </a:prstGeom>
        </p:spPr>
        <p:txBody>
          <a:bodyPr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B5D06"/>
              </a:buClr>
              <a:buSzPct val="125000"/>
              <a:buFont typeface="Arial" pitchFamily="34" charset="0"/>
              <a:buNone/>
              <a:tabLst/>
              <a:defRPr sz="1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marR="0" indent="-2317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A100"/>
              </a:buClr>
              <a:buSzTx/>
              <a:buFont typeface="Arial" pitchFamily="34" charset="0"/>
              <a:buChar char="−"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marR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A100"/>
              </a:buClr>
              <a:buSzPct val="110000"/>
              <a:buFont typeface="Arial" pitchFamily="34" charset="0"/>
              <a:buChar char="−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marR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A100"/>
              </a:buClr>
              <a:buSzTx/>
              <a:buFont typeface="Arial" pitchFamily="34" charset="0"/>
              <a:buChar char="−"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3000" marR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A100"/>
              </a:buClr>
              <a:buSzPct val="75000"/>
              <a:buFont typeface="Arial" pitchFamily="34" charset="0"/>
              <a:buChar char="−"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09653" y="508350"/>
            <a:ext cx="3706978" cy="38579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2704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ide Text Picture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14" y="0"/>
            <a:ext cx="4525963" cy="5143500"/>
          </a:xfrm>
          <a:prstGeom prst="rect">
            <a:avLst/>
          </a:prstGeom>
          <a:solidFill>
            <a:srgbClr val="A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25977" y="0"/>
            <a:ext cx="4618037" cy="5143500"/>
          </a:xfrm>
        </p:spPr>
        <p:txBody>
          <a:bodyPr lIns="18288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9353" y="4743452"/>
            <a:ext cx="2378428" cy="280035"/>
          </a:xfrm>
          <a:prstGeom prst="rect">
            <a:avLst/>
          </a:prstGeom>
        </p:spPr>
        <p:txBody>
          <a:bodyPr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B5D06"/>
              </a:buClr>
              <a:buSzPct val="125000"/>
              <a:buFont typeface="Arial" pitchFamily="34" charset="0"/>
              <a:buNone/>
              <a:tabLst/>
              <a:defRPr sz="1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marR="0" indent="-2317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A100"/>
              </a:buClr>
              <a:buSzTx/>
              <a:buFont typeface="Arial" pitchFamily="34" charset="0"/>
              <a:buChar char="−"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marR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A100"/>
              </a:buClr>
              <a:buSzPct val="110000"/>
              <a:buFont typeface="Arial" pitchFamily="34" charset="0"/>
              <a:buChar char="−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marR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A100"/>
              </a:buClr>
              <a:buSzTx/>
              <a:buFont typeface="Arial" pitchFamily="34" charset="0"/>
              <a:buChar char="−"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3000" marR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A100"/>
              </a:buClr>
              <a:buSzPct val="75000"/>
              <a:buFont typeface="Arial" pitchFamily="34" charset="0"/>
              <a:buChar char="−"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09653" y="508350"/>
            <a:ext cx="3706978" cy="38579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0423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ide Text Picture T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14" y="0"/>
            <a:ext cx="4525963" cy="5143500"/>
          </a:xfrm>
          <a:prstGeom prst="rect">
            <a:avLst/>
          </a:prstGeom>
          <a:solidFill>
            <a:srgbClr val="BCA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25977" y="0"/>
            <a:ext cx="4618037" cy="5143500"/>
          </a:xfrm>
        </p:spPr>
        <p:txBody>
          <a:bodyPr lIns="18288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9353" y="4743452"/>
            <a:ext cx="2378428" cy="280035"/>
          </a:xfrm>
          <a:prstGeom prst="rect">
            <a:avLst/>
          </a:prstGeom>
        </p:spPr>
        <p:txBody>
          <a:bodyPr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B5D06"/>
              </a:buClr>
              <a:buSzPct val="125000"/>
              <a:buFont typeface="Arial" pitchFamily="34" charset="0"/>
              <a:buNone/>
              <a:tabLst/>
              <a:defRPr sz="1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marR="0" indent="-2317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A100"/>
              </a:buClr>
              <a:buSzTx/>
              <a:buFont typeface="Arial" pitchFamily="34" charset="0"/>
              <a:buChar char="−"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marR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A100"/>
              </a:buClr>
              <a:buSzPct val="110000"/>
              <a:buFont typeface="Arial" pitchFamily="34" charset="0"/>
              <a:buChar char="−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marR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A100"/>
              </a:buClr>
              <a:buSzTx/>
              <a:buFont typeface="Arial" pitchFamily="34" charset="0"/>
              <a:buChar char="−"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3000" marR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A100"/>
              </a:buClr>
              <a:buSzPct val="75000"/>
              <a:buFont typeface="Arial" pitchFamily="34" charset="0"/>
              <a:buChar char="−"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09653" y="508350"/>
            <a:ext cx="3706978" cy="38579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9792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ide Text Picture Cy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14" y="0"/>
            <a:ext cx="4525963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25977" y="0"/>
            <a:ext cx="4618037" cy="5143500"/>
          </a:xfrm>
        </p:spPr>
        <p:txBody>
          <a:bodyPr lIns="18288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9353" y="4743452"/>
            <a:ext cx="2378428" cy="280035"/>
          </a:xfrm>
          <a:prstGeom prst="rect">
            <a:avLst/>
          </a:prstGeom>
        </p:spPr>
        <p:txBody>
          <a:bodyPr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B5D06"/>
              </a:buClr>
              <a:buSzPct val="125000"/>
              <a:buFont typeface="Arial" pitchFamily="34" charset="0"/>
              <a:buNone/>
              <a:tabLst/>
              <a:defRPr sz="1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marR="0" indent="-2317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A100"/>
              </a:buClr>
              <a:buSzTx/>
              <a:buFont typeface="Arial" pitchFamily="34" charset="0"/>
              <a:buChar char="−"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marR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A100"/>
              </a:buClr>
              <a:buSzPct val="110000"/>
              <a:buFont typeface="Arial" pitchFamily="34" charset="0"/>
              <a:buChar char="−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marR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A100"/>
              </a:buClr>
              <a:buSzTx/>
              <a:buFont typeface="Arial" pitchFamily="34" charset="0"/>
              <a:buChar char="−"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3000" marR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A100"/>
              </a:buClr>
              <a:buSzPct val="75000"/>
              <a:buFont typeface="Arial" pitchFamily="34" charset="0"/>
              <a:buChar char="−"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09653" y="508350"/>
            <a:ext cx="3706978" cy="38579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2732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520303"/>
            <a:ext cx="7951788" cy="385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36" y="4754168"/>
            <a:ext cx="2595563" cy="22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5802781" y="319088"/>
            <a:ext cx="27427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Michelle |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Relapsing</a:t>
            </a: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Multiple Sclerosis | </a:t>
            </a: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Denmark</a:t>
            </a:r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593725" y="2599141"/>
            <a:ext cx="7951788" cy="1582340"/>
          </a:xfrm>
          <a:prstGeom prst="rect">
            <a:avLst/>
          </a:prstGeom>
          <a:solidFill>
            <a:srgbClr val="1E3F96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646464"/>
              </a:solidFill>
              <a:latin typeface="Arial" pitchFamily="34" charset="0"/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029" y="2456267"/>
            <a:ext cx="7511201" cy="84581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fr-FR" noProof="0" dirty="0"/>
              <a:t>Click to edit Master title style</a:t>
            </a:r>
          </a:p>
        </p:txBody>
      </p:sp>
      <p:sp>
        <p:nvSpPr>
          <p:cNvPr id="30" name="Content Placeholder 25"/>
          <p:cNvSpPr>
            <a:spLocks noGrp="1"/>
          </p:cNvSpPr>
          <p:nvPr>
            <p:ph sz="quarter" idx="13"/>
          </p:nvPr>
        </p:nvSpPr>
        <p:spPr>
          <a:xfrm>
            <a:off x="5737860" y="4889008"/>
            <a:ext cx="2370138" cy="113705"/>
          </a:xfrm>
        </p:spPr>
        <p:txBody>
          <a:bodyPr anchor="ctr"/>
          <a:lstStyle>
            <a:lvl1pPr marL="0" indent="0" algn="r">
              <a:buNone/>
              <a:defRPr sz="10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4"/>
          </p:nvPr>
        </p:nvSpPr>
        <p:spPr/>
        <p:txBody>
          <a:bodyPr anchor="ctr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fr-FR" dirty="0"/>
              <a:t>|</a:t>
            </a:r>
            <a:r>
              <a:rPr lang="en-US" altLang="fr-FR" sz="900" baseline="16000" dirty="0"/>
              <a:t>    </a:t>
            </a:r>
            <a:fld id="{8C1C4466-659B-4A0E-AFFF-CA1E3BD23091}" type="slidenum">
              <a:rPr lang="en-US" altLang="fr-FR" smtClean="0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595559649"/>
      </p:ext>
    </p:extLst>
  </p:cSld>
  <p:clrMapOvr>
    <a:masterClrMapping/>
  </p:clrMapOvr>
  <p:hf hdr="0" ftr="0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6"/>
          </p:nvPr>
        </p:nvSpPr>
        <p:spPr>
          <a:xfrm>
            <a:off x="639778" y="994172"/>
            <a:ext cx="7902575" cy="34575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fr-FR"/>
              <a:t>NAME OF PRESENTATION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fr-FR" dirty="0"/>
              <a:t>|</a:t>
            </a:r>
            <a:r>
              <a:rPr lang="en-US" altLang="fr-FR" sz="900" baseline="16000" dirty="0"/>
              <a:t>    </a:t>
            </a:r>
            <a:fld id="{A380E377-0FE0-4C90-9A23-A87165263C4F}" type="slidenum">
              <a:rPr lang="en-US" altLang="fr-FR" smtClean="0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87963671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47700" y="988224"/>
            <a:ext cx="7871460" cy="3515201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fr-FR"/>
              <a:t>NAME OF PRESENTATION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fr-FR" dirty="0"/>
              <a:t>|</a:t>
            </a:r>
            <a:r>
              <a:rPr lang="en-US" altLang="fr-FR" sz="900" baseline="16000" dirty="0"/>
              <a:t>    </a:t>
            </a:r>
            <a:fld id="{7E7EAC59-4B92-4E3B-AD8A-B53E26042282}" type="slidenum">
              <a:rPr lang="en-US" altLang="fr-FR" smtClean="0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99658970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2"/>
          </p:nvPr>
        </p:nvSpPr>
        <p:spPr>
          <a:xfrm>
            <a:off x="4114538" y="4373460"/>
            <a:ext cx="4434157" cy="156046"/>
          </a:xfrm>
        </p:spPr>
        <p:txBody>
          <a:bodyPr anchor="b" anchorCtr="0"/>
          <a:lstStyle>
            <a:lvl1pPr marL="0" indent="0" algn="r" rtl="0" fontAlgn="base">
              <a:spcBef>
                <a:spcPct val="0"/>
              </a:spcBef>
              <a:spcAft>
                <a:spcPct val="0"/>
              </a:spcAft>
              <a:buNone/>
              <a:defRPr lang="en-GB" sz="1000" kern="1200" dirty="0">
                <a:solidFill>
                  <a:srgbClr val="444492"/>
                </a:solidFill>
                <a:latin typeface="Arial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3"/>
          </p:nvPr>
        </p:nvSpPr>
        <p:spPr>
          <a:xfrm>
            <a:off x="5165725" y="4864230"/>
            <a:ext cx="2895600" cy="178594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/>
              <a:t>NAME OF PRESENTATION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8086726" y="4864223"/>
            <a:ext cx="482600" cy="17621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 dirty="0"/>
              <a:t>|</a:t>
            </a:r>
            <a:r>
              <a:rPr lang="en-US" altLang="fr-FR" sz="900" baseline="16000" dirty="0"/>
              <a:t>    </a:t>
            </a:r>
            <a:fld id="{1AD496D0-220B-4847-8321-18041B2720FE}" type="slidenum">
              <a:rPr lang="en-US" altLang="fr-FR" smtClean="0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71073216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77875" y="1102523"/>
            <a:ext cx="7672388" cy="3292079"/>
          </a:xfrm>
        </p:spPr>
        <p:txBody>
          <a:bodyPr/>
          <a:lstStyle>
            <a:lvl1pPr>
              <a:defRPr>
                <a:solidFill>
                  <a:srgbClr val="39397C"/>
                </a:solidFill>
              </a:defRPr>
            </a:lvl1pPr>
            <a:lvl2pPr>
              <a:defRPr>
                <a:solidFill>
                  <a:srgbClr val="39397C"/>
                </a:solidFill>
              </a:defRPr>
            </a:lvl2pPr>
            <a:lvl3pPr>
              <a:defRPr>
                <a:solidFill>
                  <a:srgbClr val="39397C"/>
                </a:solidFill>
              </a:defRPr>
            </a:lvl3pPr>
            <a:lvl4pPr>
              <a:defRPr>
                <a:solidFill>
                  <a:srgbClr val="39397C"/>
                </a:solidFill>
              </a:defRPr>
            </a:lvl4pPr>
            <a:lvl5pPr>
              <a:defRPr>
                <a:solidFill>
                  <a:srgbClr val="39397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21"/>
          </p:nvPr>
        </p:nvSpPr>
        <p:spPr>
          <a:xfrm>
            <a:off x="4114538" y="4373460"/>
            <a:ext cx="4434157" cy="156046"/>
          </a:xfrm>
        </p:spPr>
        <p:txBody>
          <a:bodyPr anchor="b" anchorCtr="0"/>
          <a:lstStyle>
            <a:lvl1pPr marL="0" indent="0" algn="r" rtl="0" fontAlgn="base">
              <a:spcBef>
                <a:spcPct val="0"/>
              </a:spcBef>
              <a:spcAft>
                <a:spcPct val="0"/>
              </a:spcAft>
              <a:buNone/>
              <a:defRPr lang="en-GB" sz="1000" kern="1200" dirty="0">
                <a:solidFill>
                  <a:srgbClr val="444492"/>
                </a:solidFill>
                <a:latin typeface="Arial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3"/>
          </p:nvPr>
        </p:nvSpPr>
        <p:spPr>
          <a:xfrm>
            <a:off x="5165725" y="4864230"/>
            <a:ext cx="2895600" cy="178594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 dirty="0"/>
              <a:t>NAME OF PRESENTATION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8086726" y="4864223"/>
            <a:ext cx="482600" cy="17621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 dirty="0"/>
              <a:t>|</a:t>
            </a:r>
            <a:r>
              <a:rPr lang="en-US" altLang="fr-FR" sz="900" baseline="16000" dirty="0"/>
              <a:t>    </a:t>
            </a:r>
            <a:fld id="{1AD496D0-220B-4847-8321-18041B2720FE}" type="slidenum">
              <a:rPr lang="en-US" altLang="fr-FR" smtClean="0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789733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80038" y="1023941"/>
            <a:ext cx="7597795" cy="3671887"/>
          </a:xfrm>
        </p:spPr>
        <p:txBody>
          <a:bodyPr/>
          <a:lstStyle>
            <a:lvl1pPr marL="166688" indent="-166688">
              <a:spcBef>
                <a:spcPts val="900"/>
              </a:spcBef>
              <a:buFont typeface="Arial" charset="0"/>
              <a:buChar char="•"/>
              <a:tabLst>
                <a:tab pos="8459788" algn="r"/>
              </a:tabLst>
              <a:defRPr sz="1800" b="0" baseline="0"/>
            </a:lvl1pPr>
            <a:lvl2pPr marL="300038" indent="-133350">
              <a:spcBef>
                <a:spcPts val="0"/>
              </a:spcBef>
              <a:buFont typeface="Arial" charset="0"/>
              <a:buChar char="•"/>
              <a:tabLst>
                <a:tab pos="8460000" algn="r"/>
              </a:tabLst>
              <a:defRPr sz="1600"/>
            </a:lvl2pPr>
            <a:lvl3pPr marL="271462" indent="0">
              <a:buNone/>
              <a:defRPr/>
            </a:lvl3pPr>
          </a:lstStyle>
          <a:p>
            <a:pPr lvl="0"/>
            <a:r>
              <a:rPr lang="fr-FR" dirty="0" err="1"/>
              <a:t>Text</a:t>
            </a:r>
            <a:r>
              <a:rPr lang="fr-FR" dirty="0"/>
              <a:t>	XX</a:t>
            </a:r>
          </a:p>
          <a:p>
            <a:pPr lvl="1"/>
            <a:r>
              <a:rPr lang="fr-FR" dirty="0" err="1"/>
              <a:t>Text</a:t>
            </a:r>
            <a:r>
              <a:rPr lang="fr-FR" dirty="0"/>
              <a:t>	XX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14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9941" y="195271"/>
            <a:ext cx="7940675" cy="675085"/>
          </a:xfrm>
        </p:spPr>
        <p:txBody>
          <a:bodyPr/>
          <a:lstStyle>
            <a:lvl1pPr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9588"/>
            <a:ext cx="8229600" cy="3535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25" y="4624391"/>
            <a:ext cx="8207375" cy="377429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indent="0" algn="l">
              <a:spcBef>
                <a:spcPts val="0"/>
              </a:spcBef>
              <a:buFontTx/>
              <a:buNone/>
              <a:defRPr sz="1000"/>
            </a:lvl2pPr>
            <a:lvl3pPr indent="0" algn="l">
              <a:spcBef>
                <a:spcPts val="0"/>
              </a:spcBef>
              <a:buFontTx/>
              <a:buNone/>
              <a:defRPr sz="1000"/>
            </a:lvl3pPr>
            <a:lvl4pPr indent="0" algn="l">
              <a:spcBef>
                <a:spcPts val="0"/>
              </a:spcBef>
              <a:buFontTx/>
              <a:buNone/>
              <a:defRPr sz="1000"/>
            </a:lvl4pPr>
            <a:lvl5pPr indent="0" algn="l">
              <a:spcBef>
                <a:spcPts val="0"/>
              </a:spcBef>
              <a:buFontTx/>
              <a:buNone/>
              <a:defRPr sz="1000"/>
            </a:lvl5pPr>
          </a:lstStyle>
          <a:p>
            <a:pPr lvl="0"/>
            <a:r>
              <a:rPr lang="nl-NL" dirty="0" err="1"/>
              <a:t>Reference</a:t>
            </a:r>
            <a:r>
              <a:rPr lang="nl-NL" dirty="0"/>
              <a:t> box …</a:t>
            </a:r>
          </a:p>
        </p:txBody>
      </p:sp>
    </p:spTree>
    <p:extLst>
      <p:ext uri="{BB962C8B-B14F-4D97-AF65-F5344CB8AC3E}">
        <p14:creationId xmlns:p14="http://schemas.microsoft.com/office/powerpoint/2010/main" val="2232905051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9400" y="239316"/>
            <a:ext cx="9144000" cy="85725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360885"/>
            <a:ext cx="8229600" cy="3394472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00">
              <a:solidFill>
                <a:srgbClr val="646464"/>
              </a:solidFill>
              <a:latin typeface="Calibri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91065C3-997E-488D-A826-991845FB5E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96362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en object + ref box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9588"/>
            <a:ext cx="8229600" cy="3535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960380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EB417DF-D8B5-4F4B-8909-75AA287C914C}" type="datetimeFigureOut">
              <a:rPr lang="nl-BE" sz="1800" smtClean="0">
                <a:solidFill>
                  <a:prstClr val="white"/>
                </a:solidFill>
                <a:latin typeface="Calibri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23/10/2020</a:t>
            </a:fld>
            <a:endParaRPr lang="nl-BE" sz="180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0E88-739F-4870-ABF6-6FEA57E81065}" type="slidenum">
              <a:rPr lang="nl-BE" smtClean="0">
                <a:solidFill>
                  <a:prstClr val="white"/>
                </a:solidFill>
              </a:rPr>
              <a:pPr/>
              <a:t>‹#›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25" y="4624391"/>
            <a:ext cx="8207375" cy="377429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000">
                <a:solidFill>
                  <a:schemeClr val="accent2"/>
                </a:solidFill>
              </a:defRPr>
            </a:lvl1pPr>
            <a:lvl2pPr indent="0" algn="l">
              <a:spcBef>
                <a:spcPts val="0"/>
              </a:spcBef>
              <a:buFontTx/>
              <a:buNone/>
              <a:defRPr sz="1000"/>
            </a:lvl2pPr>
            <a:lvl3pPr indent="0" algn="l">
              <a:spcBef>
                <a:spcPts val="0"/>
              </a:spcBef>
              <a:buFontTx/>
              <a:buNone/>
              <a:defRPr sz="1000"/>
            </a:lvl3pPr>
            <a:lvl4pPr indent="0" algn="l">
              <a:spcBef>
                <a:spcPts val="0"/>
              </a:spcBef>
              <a:buFontTx/>
              <a:buNone/>
              <a:defRPr sz="1000"/>
            </a:lvl4pPr>
            <a:lvl5pPr indent="0" algn="l">
              <a:spcBef>
                <a:spcPts val="0"/>
              </a:spcBef>
              <a:buFontTx/>
              <a:buNone/>
              <a:defRPr sz="1000"/>
            </a:lvl5pPr>
          </a:lstStyle>
          <a:p>
            <a:pPr lvl="0"/>
            <a:r>
              <a:rPr lang="nl-NL" dirty="0" err="1"/>
              <a:t>Reference</a:t>
            </a:r>
            <a:r>
              <a:rPr lang="nl-NL" dirty="0"/>
              <a:t> box …</a:t>
            </a:r>
          </a:p>
        </p:txBody>
      </p:sp>
    </p:spTree>
    <p:extLst>
      <p:ext uri="{BB962C8B-B14F-4D97-AF65-F5344CB8AC3E}">
        <p14:creationId xmlns:p14="http://schemas.microsoft.com/office/powerpoint/2010/main" val="309163843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EA7898-7C54-415F-B78F-3E4097C67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EB426D-3F78-4370-A347-71CE3993B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A6583A-E393-41F7-9090-F4351DC9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7CF42-013D-4C8A-A113-D1F3DB263116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2C3C03-48BE-4A2F-860A-4C75B3CDF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4F27C2-5617-43D0-BE9A-F8941896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DCE3-DFF7-444E-A408-330F81CDB4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80548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B3D6A-5792-470C-8D6E-C9010D831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EA6E2F-FD4F-4803-8527-B42D5F0F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E0938-1B45-40FE-B6AC-ADB32F0FE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0DC3D-4FDC-41E8-AE04-06EEDFC64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AF27-23CD-453E-8957-6D8A9EC59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97818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5971809"/>
      </p:ext>
    </p:extLst>
  </p:cSld>
  <p:clrMapOvr>
    <a:masterClrMapping/>
  </p:clrMapOvr>
  <p:transition spd="med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invGray">
          <a:xfrm flipV="1"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5" name="Picture 8" descr="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0961" r="3174" b="8331"/>
          <a:stretch>
            <a:fillRect/>
          </a:stretch>
        </p:blipFill>
        <p:spPr bwMode="auto">
          <a:xfrm>
            <a:off x="0" y="7905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accent6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043590C5-EE8E-426E-8A8F-33698225F9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7200" y="977948"/>
            <a:ext cx="8229600" cy="3685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5CC9A5-15EA-4082-8EB1-A1278FBD0E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4628860"/>
            <a:ext cx="8229600" cy="231987"/>
          </a:xfrm>
        </p:spPr>
        <p:txBody>
          <a:bodyPr anchor="b" anchorCtr="0">
            <a:spAutoFit/>
          </a:bodyPr>
          <a:lstStyle>
            <a:lvl1pPr marL="5954" indent="0">
              <a:buNone/>
              <a:defRPr sz="675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17768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>
            <a:spLocks noGrp="1"/>
          </p:cNvSpPr>
          <p:nvPr>
            <p:ph type="title"/>
          </p:nvPr>
        </p:nvSpPr>
        <p:spPr>
          <a:xfrm>
            <a:off x="1812727" y="1701106"/>
            <a:ext cx="5518547" cy="1741289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1734761"/>
      </p:ext>
    </p:extLst>
  </p:cSld>
  <p:clrMapOvr>
    <a:masterClrMapping/>
  </p:clrMapOvr>
  <p:transition spd="med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invGray">
          <a:xfrm flipV="1"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5" name="Picture 8" descr="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0961" r="3174" b="8331"/>
          <a:stretch>
            <a:fillRect/>
          </a:stretch>
        </p:blipFill>
        <p:spPr bwMode="auto">
          <a:xfrm>
            <a:off x="0" y="7905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450">
                <a:solidFill>
                  <a:schemeClr val="accent6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043590C5-EE8E-426E-8A8F-33698225F9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7200" y="1241298"/>
            <a:ext cx="8229600" cy="30312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7135645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79B551-339C-43F8-95AB-CF6CBE2843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86F510-9B99-4D90-A3E2-8A7F12809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44C9E-86E9-44A6-9EA0-C234D728A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AF27-23CD-453E-8957-6D8A9EC59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27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80" y="1333056"/>
            <a:ext cx="8420101" cy="336277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8780" y="712802"/>
            <a:ext cx="8420101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25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invGray">
          <a:xfrm flipV="1">
            <a:off x="0" y="0"/>
            <a:ext cx="9144000" cy="2158604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5" name="Picture 8" descr="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0961" r="3174" b="8331"/>
          <a:stretch>
            <a:fillRect/>
          </a:stretch>
        </p:blipFill>
        <p:spPr bwMode="auto">
          <a:xfrm>
            <a:off x="0" y="214193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3838"/>
            <a:ext cx="7772400" cy="46628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450"/>
              </a:spcBef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2330420"/>
            <a:ext cx="6810704" cy="36702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450"/>
              </a:spcBef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79D5E680-B670-4FBC-98FD-B782BC7A1E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1112" y="4929187"/>
            <a:ext cx="355601" cy="1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accent6"/>
                </a:solidFill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4FE54C-D628-44BA-824F-3B7A7DF3A5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97211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invGray">
          <a:xfrm flipV="1">
            <a:off x="0" y="-1"/>
            <a:ext cx="9144000" cy="3274301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6" name="Picture 8" descr="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0961" r="3174" b="8331"/>
          <a:stretch>
            <a:fillRect/>
          </a:stretch>
        </p:blipFill>
        <p:spPr bwMode="auto">
          <a:xfrm>
            <a:off x="0" y="3258536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441318"/>
            <a:ext cx="7772400" cy="34624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90000"/>
              </a:lnSpc>
              <a:spcBef>
                <a:spcPts val="45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644823"/>
            <a:ext cx="7772400" cy="466281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>
              <a:lnSpc>
                <a:spcPct val="90000"/>
              </a:lnSpc>
              <a:spcBef>
                <a:spcPts val="450"/>
              </a:spcBef>
              <a:defRPr sz="27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1112" y="4929187"/>
            <a:ext cx="355601" cy="1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accent6"/>
                </a:solidFill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4FE54C-D628-44BA-824F-3B7A7DF3A5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372225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invGray">
          <a:xfrm flipV="1"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5" name="Picture 8" descr="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0961" r="3174" b="8331"/>
          <a:stretch>
            <a:fillRect/>
          </a:stretch>
        </p:blipFill>
        <p:spPr bwMode="auto">
          <a:xfrm>
            <a:off x="0" y="7905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accent6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043590C5-EE8E-426E-8A8F-33698225F9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7200" y="977948"/>
            <a:ext cx="8229600" cy="3685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5CC9A5-15EA-4082-8EB1-A1278FBD0E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4628860"/>
            <a:ext cx="8229600" cy="231987"/>
          </a:xfrm>
        </p:spPr>
        <p:txBody>
          <a:bodyPr anchor="b" anchorCtr="0">
            <a:spAutoFit/>
          </a:bodyPr>
          <a:lstStyle>
            <a:lvl1pPr marL="5954" indent="0">
              <a:buNone/>
              <a:defRPr sz="675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57050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invGray">
          <a:xfrm flipV="1"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4" name="Picture 8" descr="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0961" r="3174" b="8331"/>
          <a:stretch>
            <a:fillRect/>
          </a:stretch>
        </p:blipFill>
        <p:spPr bwMode="auto">
          <a:xfrm>
            <a:off x="0" y="7905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accent6"/>
                </a:solidFill>
                <a:cs typeface="+mn-cs"/>
              </a:defRPr>
            </a:lvl1pPr>
          </a:lstStyle>
          <a:p>
            <a:pPr>
              <a:defRPr/>
            </a:pPr>
            <a:fld id="{5744CF67-5609-493B-962E-7DAAE2863E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B0595FE-FD8C-400A-9DA1-585243CCCA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4628860"/>
            <a:ext cx="8229600" cy="231987"/>
          </a:xfrm>
        </p:spPr>
        <p:txBody>
          <a:bodyPr anchor="b" anchorCtr="0">
            <a:spAutoFit/>
          </a:bodyPr>
          <a:lstStyle>
            <a:lvl1pPr marL="5954" indent="0">
              <a:buNone/>
              <a:defRPr sz="675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669946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1112" y="4929187"/>
            <a:ext cx="355601" cy="1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accent6"/>
                </a:solidFill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4FE54C-D628-44BA-824F-3B7A7DF3A5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DBE62A8-5C38-43E9-BFC8-BBA62B032B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4628860"/>
            <a:ext cx="8229600" cy="231987"/>
          </a:xfrm>
        </p:spPr>
        <p:txBody>
          <a:bodyPr anchor="b" anchorCtr="0">
            <a:spAutoFit/>
          </a:bodyPr>
          <a:lstStyle>
            <a:lvl1pPr marL="5954" indent="0">
              <a:buNone/>
              <a:defRPr sz="675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29992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645025" y="1178719"/>
            <a:ext cx="4040188" cy="452438"/>
          </a:xfrm>
          <a:prstGeom prst="roundRect">
            <a:avLst>
              <a:gd name="adj" fmla="val 11141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350" b="1" dirty="0" smtClean="0"/>
            </a:lvl1pPr>
          </a:lstStyle>
          <a:p>
            <a:pPr marL="0" lv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438" y="1178719"/>
            <a:ext cx="4040188" cy="452438"/>
          </a:xfrm>
          <a:prstGeom prst="roundRect">
            <a:avLst>
              <a:gd name="adj" fmla="val 11141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35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accent6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3241BF67-392D-4953-8F7A-3109FB4C48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643437" y="1718441"/>
            <a:ext cx="4038600" cy="2703786"/>
          </a:xfrm>
          <a:prstGeom prst="rect">
            <a:avLst/>
          </a:prstGeom>
        </p:spPr>
        <p:txBody>
          <a:bodyPr/>
          <a:lstStyle>
            <a:lvl1pPr marL="173831" indent="-173831">
              <a:spcBef>
                <a:spcPts val="450"/>
              </a:spcBef>
              <a:defRPr sz="1350"/>
            </a:lvl1pPr>
            <a:lvl2pPr marL="426244" indent="-169069">
              <a:spcBef>
                <a:spcPts val="450"/>
              </a:spcBef>
              <a:defRPr sz="1200"/>
            </a:lvl2pPr>
            <a:lvl3pPr marL="598885" indent="-117872">
              <a:spcBef>
                <a:spcPts val="450"/>
              </a:spcBef>
              <a:defRPr sz="1050"/>
            </a:lvl3pPr>
            <a:lvl4pPr marL="812006" indent="-129779">
              <a:spcBef>
                <a:spcPts val="450"/>
              </a:spcBef>
              <a:defRPr sz="900"/>
            </a:lvl4pPr>
            <a:lvl5pPr marL="985838" indent="-126206">
              <a:spcBef>
                <a:spcPts val="450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452437" y="1718441"/>
            <a:ext cx="4038600" cy="2703786"/>
          </a:xfrm>
          <a:prstGeom prst="rect">
            <a:avLst/>
          </a:prstGeom>
        </p:spPr>
        <p:txBody>
          <a:bodyPr/>
          <a:lstStyle>
            <a:lvl1pPr marL="173831" indent="-173831">
              <a:spcBef>
                <a:spcPts val="450"/>
              </a:spcBef>
              <a:defRPr sz="1350"/>
            </a:lvl1pPr>
            <a:lvl2pPr marL="426244" indent="-169069">
              <a:spcBef>
                <a:spcPts val="450"/>
              </a:spcBef>
              <a:defRPr sz="1200"/>
            </a:lvl2pPr>
            <a:lvl3pPr marL="598885" indent="-117872">
              <a:spcBef>
                <a:spcPts val="450"/>
              </a:spcBef>
              <a:defRPr sz="1050"/>
            </a:lvl3pPr>
            <a:lvl4pPr marL="812006" indent="-129779">
              <a:spcBef>
                <a:spcPts val="450"/>
              </a:spcBef>
              <a:defRPr sz="900"/>
            </a:lvl4pPr>
            <a:lvl5pPr marL="985838" indent="-126206">
              <a:spcBef>
                <a:spcPts val="450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3B39C6D-B450-4FB0-991F-81A68EB1FA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4628860"/>
            <a:ext cx="8229600" cy="231987"/>
          </a:xfrm>
        </p:spPr>
        <p:txBody>
          <a:bodyPr anchor="b" anchorCtr="0">
            <a:spAutoFit/>
          </a:bodyPr>
          <a:lstStyle>
            <a:lvl1pPr marL="5954" indent="0">
              <a:buNone/>
              <a:defRPr sz="675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3731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8719"/>
            <a:ext cx="8229600" cy="452438"/>
          </a:xfrm>
          <a:prstGeom prst="roundRect">
            <a:avLst>
              <a:gd name="adj" fmla="val 11141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350" b="1" dirty="0" smtClean="0"/>
            </a:lvl1pPr>
          </a:lstStyle>
          <a:p>
            <a:pPr marL="0" lv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accent6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3241BF67-392D-4953-8F7A-3109FB4C48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457200" y="1718441"/>
            <a:ext cx="8229600" cy="2703786"/>
          </a:xfrm>
          <a:prstGeom prst="rect">
            <a:avLst/>
          </a:prstGeom>
        </p:spPr>
        <p:txBody>
          <a:bodyPr/>
          <a:lstStyle>
            <a:lvl1pPr marL="213122" indent="-213122">
              <a:spcBef>
                <a:spcPts val="1050"/>
              </a:spcBef>
              <a:defRPr sz="1500"/>
            </a:lvl1pPr>
            <a:lvl2pPr marL="426244" indent="-169069">
              <a:spcBef>
                <a:spcPts val="600"/>
              </a:spcBef>
              <a:defRPr sz="1350"/>
            </a:lvl2pPr>
            <a:lvl3pPr marL="598885" indent="-117872">
              <a:spcBef>
                <a:spcPts val="375"/>
              </a:spcBef>
              <a:defRPr sz="1200"/>
            </a:lvl3pPr>
            <a:lvl4pPr marL="812006" indent="-129779">
              <a:spcBef>
                <a:spcPts val="300"/>
              </a:spcBef>
              <a:defRPr sz="1050"/>
            </a:lvl4pPr>
            <a:lvl5pPr marL="985838" indent="-126206">
              <a:spcBef>
                <a:spcPts val="300"/>
              </a:spcBef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72F72E6-08B0-488E-9514-1EBAB500A3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4628860"/>
            <a:ext cx="8229600" cy="231987"/>
          </a:xfrm>
        </p:spPr>
        <p:txBody>
          <a:bodyPr anchor="b" anchorCtr="0">
            <a:spAutoFit/>
          </a:bodyPr>
          <a:lstStyle>
            <a:lvl1pPr marL="5954" indent="0">
              <a:buNone/>
              <a:defRPr sz="675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16000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694"/>
            <a:ext cx="8229600" cy="3682790"/>
          </a:xfrm>
          <a:gradFill flip="none" rotWithShape="1">
            <a:gsLst>
              <a:gs pos="0">
                <a:srgbClr val="144481"/>
              </a:gs>
              <a:gs pos="27000">
                <a:srgbClr val="111D2D"/>
              </a:gs>
            </a:gsLst>
            <a:lin ang="16200000" scaled="1"/>
            <a:tileRect/>
          </a:gradFill>
        </p:spPr>
        <p:txBody>
          <a:bodyPr vert="horz" lIns="91440" tIns="91440" rIns="91440" bIns="45720" rtlCol="0">
            <a:noAutofit/>
          </a:bodyPr>
          <a:lstStyle>
            <a:lvl1pPr>
              <a:defRPr lang="en-US" sz="1500" dirty="0" smtClean="0"/>
            </a:lvl1pPr>
            <a:lvl2pPr>
              <a:defRPr lang="en-US" sz="1350" dirty="0" smtClean="0"/>
            </a:lvl2pPr>
            <a:lvl3pPr>
              <a:defRPr lang="en-US" sz="1200" dirty="0" smtClean="0"/>
            </a:lvl3pPr>
            <a:lvl4pPr>
              <a:defRPr lang="en-US" sz="1050" dirty="0" smtClean="0"/>
            </a:lvl4pPr>
            <a:lvl5pPr>
              <a:defRPr lang="en-GB" dirty="0"/>
            </a:lvl5pPr>
          </a:lstStyle>
          <a:p>
            <a:pPr marL="213122" lvl="0" indent="-213122">
              <a:spcBef>
                <a:spcPts val="1050"/>
              </a:spcBef>
            </a:pPr>
            <a:r>
              <a:rPr lang="en-US" dirty="0"/>
              <a:t>Click to edit Master text styles</a:t>
            </a:r>
          </a:p>
          <a:p>
            <a:pPr marL="426244" lvl="1">
              <a:spcBef>
                <a:spcPts val="600"/>
              </a:spcBef>
            </a:pPr>
            <a:r>
              <a:rPr lang="en-US" dirty="0"/>
              <a:t>Second level</a:t>
            </a:r>
          </a:p>
          <a:p>
            <a:pPr marL="598885" lvl="2" indent="-117872">
              <a:spcBef>
                <a:spcPts val="375"/>
              </a:spcBef>
            </a:pPr>
            <a:r>
              <a:rPr lang="en-US" dirty="0"/>
              <a:t>Third level</a:t>
            </a:r>
          </a:p>
          <a:p>
            <a:pPr marL="812006" lvl="3" indent="-129779">
              <a:spcBef>
                <a:spcPts val="300"/>
              </a:spcBef>
            </a:pPr>
            <a:r>
              <a:rPr lang="en-US" dirty="0"/>
              <a:t>Fourth level</a:t>
            </a:r>
          </a:p>
          <a:p>
            <a:pPr marL="985838"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3859EC4-B798-4429-B8A2-D9C9DDB01C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1112" y="4929187"/>
            <a:ext cx="355601" cy="1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accent6"/>
                </a:solidFill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4FE54C-D628-44BA-824F-3B7A7DF3A5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79BF2F6-4087-4114-8F01-0ABBABB5FF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4628860"/>
            <a:ext cx="8229600" cy="231987"/>
          </a:xfrm>
        </p:spPr>
        <p:txBody>
          <a:bodyPr anchor="b" anchorCtr="0">
            <a:spAutoFit/>
          </a:bodyPr>
          <a:lstStyle>
            <a:lvl1pPr marL="5954" indent="0">
              <a:buNone/>
              <a:defRPr sz="675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18232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gradFill>
            <a:gsLst>
              <a:gs pos="0">
                <a:srgbClr val="144481"/>
              </a:gs>
              <a:gs pos="35000">
                <a:srgbClr val="111D2D"/>
              </a:gs>
            </a:gsLst>
            <a:lin ang="16800000" scaled="0"/>
          </a:gradFill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gradFill>
            <a:gsLst>
              <a:gs pos="0">
                <a:srgbClr val="144481"/>
              </a:gs>
              <a:gs pos="35000">
                <a:srgbClr val="111D2D"/>
              </a:gs>
            </a:gsLst>
            <a:lin ang="16800000" scaled="0"/>
          </a:gradFill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96CA947-6A29-406A-9ECA-809B4F330C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1112" y="4929187"/>
            <a:ext cx="355601" cy="1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accent6"/>
                </a:solidFill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4FE54C-D628-44BA-824F-3B7A7DF3A5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7482C72-136D-487B-8918-2E6CEED082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4628860"/>
            <a:ext cx="8229600" cy="231987"/>
          </a:xfrm>
        </p:spPr>
        <p:txBody>
          <a:bodyPr anchor="b" anchorCtr="0">
            <a:spAutoFit/>
          </a:bodyPr>
          <a:lstStyle>
            <a:lvl1pPr marL="5954" indent="0">
              <a:buNone/>
              <a:defRPr sz="675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743462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09BF83-5496-4507-8088-91FFA32B58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CC7179-9ACD-4197-83C0-009207EC1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9541" y="1432511"/>
            <a:ext cx="6858000" cy="1790700"/>
          </a:xfrm>
        </p:spPr>
        <p:txBody>
          <a:bodyPr anchor="b">
            <a:normAutofit/>
          </a:bodyPr>
          <a:lstStyle>
            <a:lvl1pPr algn="ctr">
              <a:defRPr sz="4050" b="1">
                <a:solidFill>
                  <a:srgbClr val="83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38895-3224-4723-B027-B42A08027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9541" y="3292267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21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58F31-CFA7-457D-BE59-83C87E60D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5719"/>
            <a:ext cx="2057400" cy="273844"/>
          </a:xfrm>
        </p:spPr>
        <p:txBody>
          <a:bodyPr/>
          <a:lstStyle/>
          <a:p>
            <a:fld id="{14FDAF27-23CD-453E-8957-6D8A9EC59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2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roduc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80" y="1333056"/>
            <a:ext cx="8420101" cy="336277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8780" y="712802"/>
            <a:ext cx="8420101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58775" y="273772"/>
            <a:ext cx="7004050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Product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900" y="85726"/>
            <a:ext cx="1196655" cy="528638"/>
          </a:xfrm>
        </p:spPr>
        <p:txBody>
          <a:bodyPr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Logo here</a:t>
            </a:r>
          </a:p>
        </p:txBody>
      </p:sp>
    </p:spTree>
    <p:extLst>
      <p:ext uri="{BB962C8B-B14F-4D97-AF65-F5344CB8AC3E}">
        <p14:creationId xmlns:p14="http://schemas.microsoft.com/office/powerpoint/2010/main" val="3950666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59918-46DC-4A73-B930-BDB9D55EA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44850-EE80-4DAD-A6D3-A22209B40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7147B-7F51-4063-995D-E107A61C5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EC717-0837-4516-BB26-2E3D663B8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600CC-695C-4AB2-A2FD-93B95D64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AF27-23CD-453E-8957-6D8A9EC59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64345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48CDD-74D5-4F8F-8149-37B53B34E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E5B9A-1172-4EF8-91FC-A28EE6E11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A3637-F019-4024-B244-840A85D9C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0BCA2-69D6-456D-8284-E1293C007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D2910-43F6-43EF-863E-78E2E0D4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AF27-23CD-453E-8957-6D8A9EC59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42272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F7AD-7C71-4379-996E-EAFBCAE3D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B065D-67AE-4725-A5FB-80A5F4C7D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22DB3-F35A-4204-9DAD-9E2B6DE22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817EB-21E5-456E-88C0-89FCC514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A604F-2F2E-476B-97AA-9173FE044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0D0C-AEC8-4167-B2C6-77DF063AF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AF27-23CD-453E-8957-6D8A9EC59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51822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BB762-1BF2-4D90-99C7-AE9E577CD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17657-5423-45AB-BE27-4CCE9917C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28A034-D99B-4746-8C81-68432DE40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6422F0-EECB-41A1-B006-4E7EB1DC26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CC41D-8CA4-4D1C-A84A-E57F8151BF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C82EE2-7255-409B-BCBB-4F023BEB7E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CD0627-1A7D-476B-B8BE-AFB106D18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42EA58-CA3C-40B0-B6D7-24F38A66F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AF27-23CD-453E-8957-6D8A9EC59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66935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B3D6A-5792-470C-8D6E-C9010D831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EA6E2F-FD4F-4803-8527-B42D5F0F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E0938-1B45-40FE-B6AC-ADB32F0FE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0DC3D-4FDC-41E8-AE04-06EEDFC64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AF27-23CD-453E-8957-6D8A9EC59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66942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79B551-339C-43F8-95AB-CF6CBE2843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86F510-9B99-4D90-A3E2-8A7F12809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44C9E-86E9-44A6-9EA0-C234D728A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AF27-23CD-453E-8957-6D8A9EC59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08115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6F57F7-9E25-480C-9A59-3E5C9F1419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44C9E-86E9-44A6-9EA0-C234D728A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AF27-23CD-453E-8957-6D8A9EC59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6158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5416376"/>
      </p:ext>
    </p:extLst>
  </p:cSld>
  <p:clrMapOvr>
    <a:masterClrMapping/>
  </p:clrMapOvr>
  <p:transition spd="med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+T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9">
            <a:extLst>
              <a:ext uri="{FF2B5EF4-FFF2-40B4-BE49-F238E27FC236}">
                <a16:creationId xmlns:a16="http://schemas.microsoft.com/office/drawing/2014/main" id="{47FD80A5-99CA-4F3B-A101-96D13396DD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220" y="159544"/>
            <a:ext cx="8814665" cy="17567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361" rtl="0" eaLnBrk="1" latinLnBrk="0" hangingPunct="1">
              <a:lnSpc>
                <a:spcPct val="80000"/>
              </a:lnSpc>
              <a:spcBef>
                <a:spcPts val="0"/>
              </a:spcBef>
              <a:buFont typeface="+mj-lt"/>
              <a:buNone/>
              <a:defRPr lang="it-IT" sz="1800" b="1" i="0" kern="1200" cap="all" baseline="0"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4" name="Segnaposto testo 25">
            <a:extLst>
              <a:ext uri="{FF2B5EF4-FFF2-40B4-BE49-F238E27FC236}">
                <a16:creationId xmlns:a16="http://schemas.microsoft.com/office/drawing/2014/main" id="{02C7BCC1-E000-4FD8-9445-1018271D5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220" y="478372"/>
            <a:ext cx="8814665" cy="4051318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050">
                <a:latin typeface="+mn-lt"/>
                <a:cs typeface="Calibri" panose="020F0502020204030204" pitchFamily="34" charset="0"/>
              </a:defRPr>
            </a:lvl1pPr>
            <a:lvl2pPr>
              <a:spcAft>
                <a:spcPts val="900"/>
              </a:spcAft>
              <a:defRPr sz="900">
                <a:latin typeface="+mn-lt"/>
                <a:cs typeface="Calibri" panose="020F0502020204030204" pitchFamily="34" charset="0"/>
              </a:defRPr>
            </a:lvl2pPr>
            <a:lvl3pPr>
              <a:spcAft>
                <a:spcPts val="900"/>
              </a:spcAft>
              <a:defRPr sz="825">
                <a:latin typeface="+mn-lt"/>
                <a:cs typeface="Calibri" panose="020F0502020204030204" pitchFamily="34" charset="0"/>
              </a:defRPr>
            </a:lvl3pPr>
            <a:lvl4pPr>
              <a:spcAft>
                <a:spcPts val="900"/>
              </a:spcAft>
              <a:defRPr sz="825">
                <a:latin typeface="+mn-lt"/>
                <a:cs typeface="Calibri" panose="020F0502020204030204" pitchFamily="34" charset="0"/>
              </a:defRPr>
            </a:lvl4pPr>
            <a:lvl5pPr>
              <a:spcAft>
                <a:spcPts val="900"/>
              </a:spcAft>
              <a:defRPr sz="825"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it-IT" dirty="0"/>
              <a:t>Text</a:t>
            </a:r>
          </a:p>
        </p:txBody>
      </p:sp>
      <p:grpSp>
        <p:nvGrpSpPr>
          <p:cNvPr id="262" name="Gruppo 261">
            <a:extLst>
              <a:ext uri="{FF2B5EF4-FFF2-40B4-BE49-F238E27FC236}">
                <a16:creationId xmlns:a16="http://schemas.microsoft.com/office/drawing/2014/main" id="{F283B5DE-D8F5-4C31-9B76-EC96F053329A}"/>
              </a:ext>
            </a:extLst>
          </p:cNvPr>
          <p:cNvGrpSpPr/>
          <p:nvPr userDrawn="1"/>
        </p:nvGrpSpPr>
        <p:grpSpPr>
          <a:xfrm>
            <a:off x="0" y="4682185"/>
            <a:ext cx="9144001" cy="461315"/>
            <a:chOff x="0" y="6242913"/>
            <a:chExt cx="12192001" cy="615087"/>
          </a:xfrm>
        </p:grpSpPr>
        <p:sp>
          <p:nvSpPr>
            <p:cNvPr id="9" name="piede">
              <a:extLst>
                <a:ext uri="{FF2B5EF4-FFF2-40B4-BE49-F238E27FC236}">
                  <a16:creationId xmlns:a16="http://schemas.microsoft.com/office/drawing/2014/main" id="{B05B96FC-8C4D-4F55-8443-973509BD538B}"/>
                </a:ext>
              </a:extLst>
            </p:cNvPr>
            <p:cNvSpPr/>
            <p:nvPr userDrawn="1"/>
          </p:nvSpPr>
          <p:spPr>
            <a:xfrm>
              <a:off x="0" y="6242913"/>
              <a:ext cx="12192001" cy="615087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4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1013"/>
            </a:p>
          </p:txBody>
        </p:sp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8E347389-6FEF-420E-84CF-B1347DFE31F3}"/>
                </a:ext>
              </a:extLst>
            </p:cNvPr>
            <p:cNvGrpSpPr/>
            <p:nvPr userDrawn="1"/>
          </p:nvGrpSpPr>
          <p:grpSpPr>
            <a:xfrm>
              <a:off x="205191" y="6355298"/>
              <a:ext cx="2398136" cy="417424"/>
              <a:chOff x="119678" y="6287856"/>
              <a:chExt cx="2549307" cy="443736"/>
            </a:xfrm>
          </p:grpSpPr>
          <p:grpSp>
            <p:nvGrpSpPr>
              <p:cNvPr id="94" name="logo ilds">
                <a:extLst>
                  <a:ext uri="{FF2B5EF4-FFF2-40B4-BE49-F238E27FC236}">
                    <a16:creationId xmlns:a16="http://schemas.microsoft.com/office/drawing/2014/main" id="{663D3BB2-46A9-436E-94F5-FCDFD2AE766E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119678" y="6305686"/>
                <a:ext cx="1707925" cy="418475"/>
                <a:chOff x="-6437" y="3143"/>
                <a:chExt cx="7681" cy="1882"/>
              </a:xfrm>
            </p:grpSpPr>
            <p:sp>
              <p:nvSpPr>
                <p:cNvPr id="174" name="Freeform 5">
                  <a:extLst>
                    <a:ext uri="{FF2B5EF4-FFF2-40B4-BE49-F238E27FC236}">
                      <a16:creationId xmlns:a16="http://schemas.microsoft.com/office/drawing/2014/main" id="{359ACAA7-88CD-4FB2-B1A2-C275AC8E42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769" y="3143"/>
                  <a:ext cx="37" cy="1876"/>
                </a:xfrm>
                <a:custGeom>
                  <a:avLst/>
                  <a:gdLst>
                    <a:gd name="T0" fmla="*/ 82 w 165"/>
                    <a:gd name="T1" fmla="*/ 8410 h 8410"/>
                    <a:gd name="T2" fmla="*/ 0 w 165"/>
                    <a:gd name="T3" fmla="*/ 8327 h 8410"/>
                    <a:gd name="T4" fmla="*/ 0 w 165"/>
                    <a:gd name="T5" fmla="*/ 83 h 8410"/>
                    <a:gd name="T6" fmla="*/ 82 w 165"/>
                    <a:gd name="T7" fmla="*/ 0 h 8410"/>
                    <a:gd name="T8" fmla="*/ 165 w 165"/>
                    <a:gd name="T9" fmla="*/ 83 h 8410"/>
                    <a:gd name="T10" fmla="*/ 165 w 165"/>
                    <a:gd name="T11" fmla="*/ 8327 h 8410"/>
                    <a:gd name="T12" fmla="*/ 82 w 165"/>
                    <a:gd name="T13" fmla="*/ 8410 h 8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5" h="8410">
                      <a:moveTo>
                        <a:pt x="82" y="8410"/>
                      </a:moveTo>
                      <a:cubicBezTo>
                        <a:pt x="37" y="8410"/>
                        <a:pt x="0" y="8373"/>
                        <a:pt x="0" y="8327"/>
                      </a:cubicBezTo>
                      <a:cubicBezTo>
                        <a:pt x="0" y="83"/>
                        <a:pt x="0" y="83"/>
                        <a:pt x="0" y="83"/>
                      </a:cubicBezTo>
                      <a:cubicBezTo>
                        <a:pt x="0" y="37"/>
                        <a:pt x="37" y="0"/>
                        <a:pt x="82" y="0"/>
                      </a:cubicBezTo>
                      <a:cubicBezTo>
                        <a:pt x="128" y="0"/>
                        <a:pt x="165" y="37"/>
                        <a:pt x="165" y="83"/>
                      </a:cubicBezTo>
                      <a:cubicBezTo>
                        <a:pt x="165" y="8327"/>
                        <a:pt x="165" y="8327"/>
                        <a:pt x="165" y="8327"/>
                      </a:cubicBezTo>
                      <a:cubicBezTo>
                        <a:pt x="165" y="8373"/>
                        <a:pt x="128" y="8410"/>
                        <a:pt x="82" y="841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75" name="Freeform 6">
                  <a:extLst>
                    <a:ext uri="{FF2B5EF4-FFF2-40B4-BE49-F238E27FC236}">
                      <a16:creationId xmlns:a16="http://schemas.microsoft.com/office/drawing/2014/main" id="{27C7CD56-013E-4D18-BA7A-9321D6A771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365" y="3405"/>
                  <a:ext cx="135" cy="313"/>
                </a:xfrm>
                <a:custGeom>
                  <a:avLst/>
                  <a:gdLst>
                    <a:gd name="T0" fmla="*/ 0 w 603"/>
                    <a:gd name="T1" fmla="*/ 1404 h 1404"/>
                    <a:gd name="T2" fmla="*/ 32 w 603"/>
                    <a:gd name="T3" fmla="*/ 1262 h 1404"/>
                    <a:gd name="T4" fmla="*/ 180 w 603"/>
                    <a:gd name="T5" fmla="*/ 1234 h 1404"/>
                    <a:gd name="T6" fmla="*/ 180 w 603"/>
                    <a:gd name="T7" fmla="*/ 166 h 1404"/>
                    <a:gd name="T8" fmla="*/ 38 w 603"/>
                    <a:gd name="T9" fmla="*/ 148 h 1404"/>
                    <a:gd name="T10" fmla="*/ 36 w 603"/>
                    <a:gd name="T11" fmla="*/ 0 h 1404"/>
                    <a:gd name="T12" fmla="*/ 582 w 603"/>
                    <a:gd name="T13" fmla="*/ 0 h 1404"/>
                    <a:gd name="T14" fmla="*/ 579 w 603"/>
                    <a:gd name="T15" fmla="*/ 146 h 1404"/>
                    <a:gd name="T16" fmla="*/ 422 w 603"/>
                    <a:gd name="T17" fmla="*/ 164 h 1404"/>
                    <a:gd name="T18" fmla="*/ 422 w 603"/>
                    <a:gd name="T19" fmla="*/ 1236 h 1404"/>
                    <a:gd name="T20" fmla="*/ 593 w 603"/>
                    <a:gd name="T21" fmla="*/ 1258 h 1404"/>
                    <a:gd name="T22" fmla="*/ 603 w 603"/>
                    <a:gd name="T23" fmla="*/ 1350 h 1404"/>
                    <a:gd name="T24" fmla="*/ 599 w 603"/>
                    <a:gd name="T25" fmla="*/ 1404 h 1404"/>
                    <a:gd name="T26" fmla="*/ 0 w 603"/>
                    <a:gd name="T27" fmla="*/ 1404 h 1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03" h="1404">
                      <a:moveTo>
                        <a:pt x="0" y="1404"/>
                      </a:moveTo>
                      <a:cubicBezTo>
                        <a:pt x="4" y="1364"/>
                        <a:pt x="18" y="1296"/>
                        <a:pt x="32" y="1262"/>
                      </a:cubicBezTo>
                      <a:cubicBezTo>
                        <a:pt x="66" y="1252"/>
                        <a:pt x="140" y="1238"/>
                        <a:pt x="180" y="1234"/>
                      </a:cubicBezTo>
                      <a:cubicBezTo>
                        <a:pt x="180" y="166"/>
                        <a:pt x="180" y="166"/>
                        <a:pt x="180" y="166"/>
                      </a:cubicBezTo>
                      <a:cubicBezTo>
                        <a:pt x="136" y="162"/>
                        <a:pt x="72" y="154"/>
                        <a:pt x="38" y="148"/>
                      </a:cubicBezTo>
                      <a:cubicBezTo>
                        <a:pt x="32" y="106"/>
                        <a:pt x="28" y="44"/>
                        <a:pt x="36" y="0"/>
                      </a:cubicBezTo>
                      <a:cubicBezTo>
                        <a:pt x="582" y="0"/>
                        <a:pt x="582" y="0"/>
                        <a:pt x="582" y="0"/>
                      </a:cubicBezTo>
                      <a:cubicBezTo>
                        <a:pt x="589" y="32"/>
                        <a:pt x="587" y="112"/>
                        <a:pt x="579" y="146"/>
                      </a:cubicBezTo>
                      <a:cubicBezTo>
                        <a:pt x="538" y="154"/>
                        <a:pt x="468" y="162"/>
                        <a:pt x="422" y="164"/>
                      </a:cubicBezTo>
                      <a:cubicBezTo>
                        <a:pt x="422" y="1236"/>
                        <a:pt x="422" y="1236"/>
                        <a:pt x="422" y="1236"/>
                      </a:cubicBezTo>
                      <a:cubicBezTo>
                        <a:pt x="476" y="1240"/>
                        <a:pt x="546" y="1248"/>
                        <a:pt x="593" y="1258"/>
                      </a:cubicBezTo>
                      <a:cubicBezTo>
                        <a:pt x="599" y="1282"/>
                        <a:pt x="603" y="1314"/>
                        <a:pt x="603" y="1350"/>
                      </a:cubicBezTo>
                      <a:cubicBezTo>
                        <a:pt x="603" y="1372"/>
                        <a:pt x="601" y="1390"/>
                        <a:pt x="599" y="1404"/>
                      </a:cubicBezTo>
                      <a:lnTo>
                        <a:pt x="0" y="14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76" name="Freeform 7">
                  <a:extLst>
                    <a:ext uri="{FF2B5EF4-FFF2-40B4-BE49-F238E27FC236}">
                      <a16:creationId xmlns:a16="http://schemas.microsoft.com/office/drawing/2014/main" id="{A96478F6-3863-4827-A77E-AC8D8F1FE5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195" y="3496"/>
                  <a:ext cx="258" cy="222"/>
                </a:xfrm>
                <a:custGeom>
                  <a:avLst/>
                  <a:gdLst>
                    <a:gd name="T0" fmla="*/ 382 w 1158"/>
                    <a:gd name="T1" fmla="*/ 842 h 998"/>
                    <a:gd name="T2" fmla="*/ 521 w 1158"/>
                    <a:gd name="T3" fmla="*/ 874 h 998"/>
                    <a:gd name="T4" fmla="*/ 527 w 1158"/>
                    <a:gd name="T5" fmla="*/ 998 h 998"/>
                    <a:gd name="T6" fmla="*/ 0 w 1158"/>
                    <a:gd name="T7" fmla="*/ 998 h 998"/>
                    <a:gd name="T8" fmla="*/ 30 w 1158"/>
                    <a:gd name="T9" fmla="*/ 882 h 998"/>
                    <a:gd name="T10" fmla="*/ 152 w 1158"/>
                    <a:gd name="T11" fmla="*/ 834 h 998"/>
                    <a:gd name="T12" fmla="*/ 152 w 1158"/>
                    <a:gd name="T13" fmla="*/ 191 h 998"/>
                    <a:gd name="T14" fmla="*/ 8 w 1158"/>
                    <a:gd name="T15" fmla="*/ 191 h 998"/>
                    <a:gd name="T16" fmla="*/ 50 w 1158"/>
                    <a:gd name="T17" fmla="*/ 49 h 998"/>
                    <a:gd name="T18" fmla="*/ 234 w 1158"/>
                    <a:gd name="T19" fmla="*/ 14 h 998"/>
                    <a:gd name="T20" fmla="*/ 348 w 1158"/>
                    <a:gd name="T21" fmla="*/ 30 h 998"/>
                    <a:gd name="T22" fmla="*/ 348 w 1158"/>
                    <a:gd name="T23" fmla="*/ 183 h 998"/>
                    <a:gd name="T24" fmla="*/ 374 w 1158"/>
                    <a:gd name="T25" fmla="*/ 183 h 998"/>
                    <a:gd name="T26" fmla="*/ 699 w 1158"/>
                    <a:gd name="T27" fmla="*/ 0 h 998"/>
                    <a:gd name="T28" fmla="*/ 1012 w 1158"/>
                    <a:gd name="T29" fmla="*/ 363 h 998"/>
                    <a:gd name="T30" fmla="*/ 998 w 1158"/>
                    <a:gd name="T31" fmla="*/ 842 h 998"/>
                    <a:gd name="T32" fmla="*/ 1150 w 1158"/>
                    <a:gd name="T33" fmla="*/ 874 h 998"/>
                    <a:gd name="T34" fmla="*/ 1158 w 1158"/>
                    <a:gd name="T35" fmla="*/ 952 h 998"/>
                    <a:gd name="T36" fmla="*/ 1154 w 1158"/>
                    <a:gd name="T37" fmla="*/ 998 h 998"/>
                    <a:gd name="T38" fmla="*/ 645 w 1158"/>
                    <a:gd name="T39" fmla="*/ 998 h 998"/>
                    <a:gd name="T40" fmla="*/ 673 w 1158"/>
                    <a:gd name="T41" fmla="*/ 882 h 998"/>
                    <a:gd name="T42" fmla="*/ 777 w 1158"/>
                    <a:gd name="T43" fmla="*/ 834 h 998"/>
                    <a:gd name="T44" fmla="*/ 777 w 1158"/>
                    <a:gd name="T45" fmla="*/ 403 h 998"/>
                    <a:gd name="T46" fmla="*/ 605 w 1158"/>
                    <a:gd name="T47" fmla="*/ 177 h 998"/>
                    <a:gd name="T48" fmla="*/ 382 w 1158"/>
                    <a:gd name="T49" fmla="*/ 297 h 998"/>
                    <a:gd name="T50" fmla="*/ 382 w 1158"/>
                    <a:gd name="T51" fmla="*/ 842 h 9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158" h="998">
                      <a:moveTo>
                        <a:pt x="382" y="842"/>
                      </a:moveTo>
                      <a:cubicBezTo>
                        <a:pt x="427" y="848"/>
                        <a:pt x="489" y="860"/>
                        <a:pt x="521" y="874"/>
                      </a:cubicBezTo>
                      <a:cubicBezTo>
                        <a:pt x="529" y="902"/>
                        <a:pt x="533" y="964"/>
                        <a:pt x="527" y="998"/>
                      </a:cubicBezTo>
                      <a:cubicBezTo>
                        <a:pt x="0" y="998"/>
                        <a:pt x="0" y="998"/>
                        <a:pt x="0" y="998"/>
                      </a:cubicBezTo>
                      <a:cubicBezTo>
                        <a:pt x="4" y="960"/>
                        <a:pt x="16" y="910"/>
                        <a:pt x="30" y="882"/>
                      </a:cubicBezTo>
                      <a:cubicBezTo>
                        <a:pt x="60" y="864"/>
                        <a:pt x="114" y="846"/>
                        <a:pt x="152" y="834"/>
                      </a:cubicBezTo>
                      <a:cubicBezTo>
                        <a:pt x="152" y="191"/>
                        <a:pt x="152" y="191"/>
                        <a:pt x="152" y="191"/>
                      </a:cubicBezTo>
                      <a:cubicBezTo>
                        <a:pt x="8" y="191"/>
                        <a:pt x="8" y="191"/>
                        <a:pt x="8" y="191"/>
                      </a:cubicBezTo>
                      <a:cubicBezTo>
                        <a:pt x="10" y="147"/>
                        <a:pt x="28" y="83"/>
                        <a:pt x="50" y="49"/>
                      </a:cubicBezTo>
                      <a:cubicBezTo>
                        <a:pt x="94" y="28"/>
                        <a:pt x="164" y="14"/>
                        <a:pt x="234" y="14"/>
                      </a:cubicBezTo>
                      <a:cubicBezTo>
                        <a:pt x="274" y="14"/>
                        <a:pt x="320" y="20"/>
                        <a:pt x="348" y="30"/>
                      </a:cubicBezTo>
                      <a:cubicBezTo>
                        <a:pt x="348" y="183"/>
                        <a:pt x="348" y="183"/>
                        <a:pt x="348" y="183"/>
                      </a:cubicBezTo>
                      <a:cubicBezTo>
                        <a:pt x="374" y="183"/>
                        <a:pt x="374" y="183"/>
                        <a:pt x="374" y="183"/>
                      </a:cubicBezTo>
                      <a:cubicBezTo>
                        <a:pt x="419" y="97"/>
                        <a:pt x="521" y="0"/>
                        <a:pt x="699" y="0"/>
                      </a:cubicBezTo>
                      <a:cubicBezTo>
                        <a:pt x="861" y="0"/>
                        <a:pt x="1012" y="51"/>
                        <a:pt x="1012" y="363"/>
                      </a:cubicBezTo>
                      <a:cubicBezTo>
                        <a:pt x="1012" y="521"/>
                        <a:pt x="1006" y="688"/>
                        <a:pt x="998" y="842"/>
                      </a:cubicBezTo>
                      <a:cubicBezTo>
                        <a:pt x="1046" y="846"/>
                        <a:pt x="1110" y="860"/>
                        <a:pt x="1150" y="874"/>
                      </a:cubicBezTo>
                      <a:cubicBezTo>
                        <a:pt x="1156" y="900"/>
                        <a:pt x="1158" y="926"/>
                        <a:pt x="1158" y="952"/>
                      </a:cubicBezTo>
                      <a:cubicBezTo>
                        <a:pt x="1158" y="970"/>
                        <a:pt x="1156" y="986"/>
                        <a:pt x="1154" y="998"/>
                      </a:cubicBezTo>
                      <a:cubicBezTo>
                        <a:pt x="645" y="998"/>
                        <a:pt x="645" y="998"/>
                        <a:pt x="645" y="998"/>
                      </a:cubicBezTo>
                      <a:cubicBezTo>
                        <a:pt x="649" y="960"/>
                        <a:pt x="659" y="910"/>
                        <a:pt x="673" y="882"/>
                      </a:cubicBezTo>
                      <a:cubicBezTo>
                        <a:pt x="699" y="864"/>
                        <a:pt x="745" y="846"/>
                        <a:pt x="777" y="834"/>
                      </a:cubicBezTo>
                      <a:cubicBezTo>
                        <a:pt x="777" y="403"/>
                        <a:pt x="777" y="403"/>
                        <a:pt x="777" y="403"/>
                      </a:cubicBezTo>
                      <a:cubicBezTo>
                        <a:pt x="777" y="267"/>
                        <a:pt x="733" y="177"/>
                        <a:pt x="605" y="177"/>
                      </a:cubicBezTo>
                      <a:cubicBezTo>
                        <a:pt x="513" y="177"/>
                        <a:pt x="425" y="239"/>
                        <a:pt x="382" y="297"/>
                      </a:cubicBezTo>
                      <a:lnTo>
                        <a:pt x="382" y="8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77" name="Freeform 8">
                  <a:extLst>
                    <a:ext uri="{FF2B5EF4-FFF2-40B4-BE49-F238E27FC236}">
                      <a16:creationId xmlns:a16="http://schemas.microsoft.com/office/drawing/2014/main" id="{45938122-88CF-4572-BFF4-5289381D1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27" y="3439"/>
                  <a:ext cx="152" cy="287"/>
                </a:xfrm>
                <a:custGeom>
                  <a:avLst/>
                  <a:gdLst>
                    <a:gd name="T0" fmla="*/ 178 w 681"/>
                    <a:gd name="T1" fmla="*/ 40 h 1288"/>
                    <a:gd name="T2" fmla="*/ 365 w 681"/>
                    <a:gd name="T3" fmla="*/ 0 h 1288"/>
                    <a:gd name="T4" fmla="*/ 365 w 681"/>
                    <a:gd name="T5" fmla="*/ 291 h 1288"/>
                    <a:gd name="T6" fmla="*/ 649 w 681"/>
                    <a:gd name="T7" fmla="*/ 291 h 1288"/>
                    <a:gd name="T8" fmla="*/ 657 w 681"/>
                    <a:gd name="T9" fmla="*/ 445 h 1288"/>
                    <a:gd name="T10" fmla="*/ 365 w 681"/>
                    <a:gd name="T11" fmla="*/ 445 h 1288"/>
                    <a:gd name="T12" fmla="*/ 365 w 681"/>
                    <a:gd name="T13" fmla="*/ 946 h 1288"/>
                    <a:gd name="T14" fmla="*/ 493 w 681"/>
                    <a:gd name="T15" fmla="*/ 1112 h 1288"/>
                    <a:gd name="T16" fmla="*/ 679 w 681"/>
                    <a:gd name="T17" fmla="*/ 1086 h 1288"/>
                    <a:gd name="T18" fmla="*/ 681 w 681"/>
                    <a:gd name="T19" fmla="*/ 1116 h 1288"/>
                    <a:gd name="T20" fmla="*/ 649 w 681"/>
                    <a:gd name="T21" fmla="*/ 1230 h 1288"/>
                    <a:gd name="T22" fmla="*/ 389 w 681"/>
                    <a:gd name="T23" fmla="*/ 1288 h 1288"/>
                    <a:gd name="T24" fmla="*/ 130 w 681"/>
                    <a:gd name="T25" fmla="*/ 980 h 1288"/>
                    <a:gd name="T26" fmla="*/ 144 w 681"/>
                    <a:gd name="T27" fmla="*/ 445 h 1288"/>
                    <a:gd name="T28" fmla="*/ 0 w 681"/>
                    <a:gd name="T29" fmla="*/ 445 h 1288"/>
                    <a:gd name="T30" fmla="*/ 30 w 681"/>
                    <a:gd name="T31" fmla="*/ 303 h 1288"/>
                    <a:gd name="T32" fmla="*/ 144 w 681"/>
                    <a:gd name="T33" fmla="*/ 262 h 1288"/>
                    <a:gd name="T34" fmla="*/ 178 w 681"/>
                    <a:gd name="T35" fmla="*/ 40 h 1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81" h="1288">
                      <a:moveTo>
                        <a:pt x="178" y="40"/>
                      </a:moveTo>
                      <a:cubicBezTo>
                        <a:pt x="218" y="18"/>
                        <a:pt x="306" y="0"/>
                        <a:pt x="365" y="0"/>
                      </a:cubicBezTo>
                      <a:cubicBezTo>
                        <a:pt x="365" y="291"/>
                        <a:pt x="365" y="291"/>
                        <a:pt x="365" y="291"/>
                      </a:cubicBezTo>
                      <a:cubicBezTo>
                        <a:pt x="649" y="291"/>
                        <a:pt x="649" y="291"/>
                        <a:pt x="649" y="291"/>
                      </a:cubicBezTo>
                      <a:cubicBezTo>
                        <a:pt x="655" y="321"/>
                        <a:pt x="663" y="401"/>
                        <a:pt x="657" y="445"/>
                      </a:cubicBezTo>
                      <a:cubicBezTo>
                        <a:pt x="365" y="445"/>
                        <a:pt x="365" y="445"/>
                        <a:pt x="365" y="445"/>
                      </a:cubicBezTo>
                      <a:cubicBezTo>
                        <a:pt x="365" y="946"/>
                        <a:pt x="365" y="946"/>
                        <a:pt x="365" y="946"/>
                      </a:cubicBezTo>
                      <a:cubicBezTo>
                        <a:pt x="365" y="1066"/>
                        <a:pt x="397" y="1112"/>
                        <a:pt x="493" y="1112"/>
                      </a:cubicBezTo>
                      <a:cubicBezTo>
                        <a:pt x="547" y="1112"/>
                        <a:pt x="621" y="1100"/>
                        <a:pt x="679" y="1086"/>
                      </a:cubicBezTo>
                      <a:cubicBezTo>
                        <a:pt x="681" y="1096"/>
                        <a:pt x="681" y="1112"/>
                        <a:pt x="681" y="1116"/>
                      </a:cubicBezTo>
                      <a:cubicBezTo>
                        <a:pt x="681" y="1152"/>
                        <a:pt x="669" y="1196"/>
                        <a:pt x="649" y="1230"/>
                      </a:cubicBezTo>
                      <a:cubicBezTo>
                        <a:pt x="571" y="1268"/>
                        <a:pt x="467" y="1288"/>
                        <a:pt x="389" y="1288"/>
                      </a:cubicBezTo>
                      <a:cubicBezTo>
                        <a:pt x="216" y="1288"/>
                        <a:pt x="130" y="1200"/>
                        <a:pt x="130" y="980"/>
                      </a:cubicBezTo>
                      <a:cubicBezTo>
                        <a:pt x="130" y="855"/>
                        <a:pt x="134" y="627"/>
                        <a:pt x="144" y="445"/>
                      </a:cubicBezTo>
                      <a:cubicBezTo>
                        <a:pt x="0" y="445"/>
                        <a:pt x="0" y="445"/>
                        <a:pt x="0" y="445"/>
                      </a:cubicBezTo>
                      <a:cubicBezTo>
                        <a:pt x="0" y="409"/>
                        <a:pt x="14" y="337"/>
                        <a:pt x="30" y="303"/>
                      </a:cubicBezTo>
                      <a:cubicBezTo>
                        <a:pt x="62" y="286"/>
                        <a:pt x="108" y="270"/>
                        <a:pt x="144" y="262"/>
                      </a:cubicBezTo>
                      <a:lnTo>
                        <a:pt x="178" y="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78" name="Freeform 9">
                  <a:extLst>
                    <a:ext uri="{FF2B5EF4-FFF2-40B4-BE49-F238E27FC236}">
                      <a16:creationId xmlns:a16="http://schemas.microsoft.com/office/drawing/2014/main" id="{E9DBEDBB-0B6A-4F4C-BE9A-BA6140FBA0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9" y="3496"/>
                  <a:ext cx="189" cy="230"/>
                </a:xfrm>
                <a:custGeom>
                  <a:avLst/>
                  <a:gdLst>
                    <a:gd name="T0" fmla="*/ 241 w 850"/>
                    <a:gd name="T1" fmla="*/ 557 h 1032"/>
                    <a:gd name="T2" fmla="*/ 543 w 850"/>
                    <a:gd name="T3" fmla="*/ 854 h 1032"/>
                    <a:gd name="T4" fmla="*/ 840 w 850"/>
                    <a:gd name="T5" fmla="*/ 800 h 1032"/>
                    <a:gd name="T6" fmla="*/ 802 w 850"/>
                    <a:gd name="T7" fmla="*/ 952 h 1032"/>
                    <a:gd name="T8" fmla="*/ 473 w 850"/>
                    <a:gd name="T9" fmla="*/ 1032 h 1032"/>
                    <a:gd name="T10" fmla="*/ 0 w 850"/>
                    <a:gd name="T11" fmla="*/ 535 h 1032"/>
                    <a:gd name="T12" fmla="*/ 487 w 850"/>
                    <a:gd name="T13" fmla="*/ 0 h 1032"/>
                    <a:gd name="T14" fmla="*/ 850 w 850"/>
                    <a:gd name="T15" fmla="*/ 449 h 1032"/>
                    <a:gd name="T16" fmla="*/ 844 w 850"/>
                    <a:gd name="T17" fmla="*/ 557 h 1032"/>
                    <a:gd name="T18" fmla="*/ 241 w 850"/>
                    <a:gd name="T19" fmla="*/ 557 h 1032"/>
                    <a:gd name="T20" fmla="*/ 623 w 850"/>
                    <a:gd name="T21" fmla="*/ 409 h 1032"/>
                    <a:gd name="T22" fmla="*/ 453 w 850"/>
                    <a:gd name="T23" fmla="*/ 141 h 1032"/>
                    <a:gd name="T24" fmla="*/ 237 w 850"/>
                    <a:gd name="T25" fmla="*/ 409 h 1032"/>
                    <a:gd name="T26" fmla="*/ 623 w 850"/>
                    <a:gd name="T27" fmla="*/ 409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50" h="1032">
                      <a:moveTo>
                        <a:pt x="241" y="557"/>
                      </a:moveTo>
                      <a:cubicBezTo>
                        <a:pt x="251" y="744"/>
                        <a:pt x="369" y="854"/>
                        <a:pt x="543" y="854"/>
                      </a:cubicBezTo>
                      <a:cubicBezTo>
                        <a:pt x="631" y="854"/>
                        <a:pt x="766" y="828"/>
                        <a:pt x="840" y="800"/>
                      </a:cubicBezTo>
                      <a:cubicBezTo>
                        <a:pt x="844" y="842"/>
                        <a:pt x="826" y="914"/>
                        <a:pt x="802" y="952"/>
                      </a:cubicBezTo>
                      <a:cubicBezTo>
                        <a:pt x="730" y="992"/>
                        <a:pt x="607" y="1032"/>
                        <a:pt x="473" y="1032"/>
                      </a:cubicBezTo>
                      <a:cubicBezTo>
                        <a:pt x="173" y="1032"/>
                        <a:pt x="0" y="818"/>
                        <a:pt x="0" y="535"/>
                      </a:cubicBezTo>
                      <a:cubicBezTo>
                        <a:pt x="0" y="231"/>
                        <a:pt x="193" y="0"/>
                        <a:pt x="487" y="0"/>
                      </a:cubicBezTo>
                      <a:cubicBezTo>
                        <a:pt x="744" y="0"/>
                        <a:pt x="850" y="179"/>
                        <a:pt x="850" y="449"/>
                      </a:cubicBezTo>
                      <a:cubicBezTo>
                        <a:pt x="850" y="483"/>
                        <a:pt x="848" y="521"/>
                        <a:pt x="844" y="557"/>
                      </a:cubicBezTo>
                      <a:lnTo>
                        <a:pt x="241" y="557"/>
                      </a:lnTo>
                      <a:close/>
                      <a:moveTo>
                        <a:pt x="623" y="409"/>
                      </a:moveTo>
                      <a:cubicBezTo>
                        <a:pt x="635" y="287"/>
                        <a:pt x="597" y="141"/>
                        <a:pt x="453" y="141"/>
                      </a:cubicBezTo>
                      <a:cubicBezTo>
                        <a:pt x="331" y="141"/>
                        <a:pt x="249" y="251"/>
                        <a:pt x="237" y="409"/>
                      </a:cubicBezTo>
                      <a:lnTo>
                        <a:pt x="623" y="4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79" name="Freeform 10">
                  <a:extLst>
                    <a:ext uri="{FF2B5EF4-FFF2-40B4-BE49-F238E27FC236}">
                      <a16:creationId xmlns:a16="http://schemas.microsoft.com/office/drawing/2014/main" id="{B906BE97-E433-46C8-908D-1A9F9BB98F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527" y="3496"/>
                  <a:ext cx="169" cy="222"/>
                </a:xfrm>
                <a:custGeom>
                  <a:avLst/>
                  <a:gdLst>
                    <a:gd name="T0" fmla="*/ 375 w 761"/>
                    <a:gd name="T1" fmla="*/ 221 h 998"/>
                    <a:gd name="T2" fmla="*/ 633 w 761"/>
                    <a:gd name="T3" fmla="*/ 0 h 998"/>
                    <a:gd name="T4" fmla="*/ 729 w 761"/>
                    <a:gd name="T5" fmla="*/ 16 h 998"/>
                    <a:gd name="T6" fmla="*/ 761 w 761"/>
                    <a:gd name="T7" fmla="*/ 165 h 998"/>
                    <a:gd name="T8" fmla="*/ 753 w 761"/>
                    <a:gd name="T9" fmla="*/ 237 h 998"/>
                    <a:gd name="T10" fmla="*/ 609 w 761"/>
                    <a:gd name="T11" fmla="*/ 203 h 998"/>
                    <a:gd name="T12" fmla="*/ 383 w 761"/>
                    <a:gd name="T13" fmla="*/ 353 h 998"/>
                    <a:gd name="T14" fmla="*/ 383 w 761"/>
                    <a:gd name="T15" fmla="*/ 836 h 998"/>
                    <a:gd name="T16" fmla="*/ 579 w 761"/>
                    <a:gd name="T17" fmla="*/ 876 h 998"/>
                    <a:gd name="T18" fmla="*/ 587 w 761"/>
                    <a:gd name="T19" fmla="*/ 998 h 998"/>
                    <a:gd name="T20" fmla="*/ 0 w 761"/>
                    <a:gd name="T21" fmla="*/ 998 h 998"/>
                    <a:gd name="T22" fmla="*/ 30 w 761"/>
                    <a:gd name="T23" fmla="*/ 882 h 998"/>
                    <a:gd name="T24" fmla="*/ 152 w 761"/>
                    <a:gd name="T25" fmla="*/ 834 h 998"/>
                    <a:gd name="T26" fmla="*/ 152 w 761"/>
                    <a:gd name="T27" fmla="*/ 191 h 998"/>
                    <a:gd name="T28" fmla="*/ 10 w 761"/>
                    <a:gd name="T29" fmla="*/ 191 h 998"/>
                    <a:gd name="T30" fmla="*/ 50 w 761"/>
                    <a:gd name="T31" fmla="*/ 49 h 998"/>
                    <a:gd name="T32" fmla="*/ 234 w 761"/>
                    <a:gd name="T33" fmla="*/ 14 h 998"/>
                    <a:gd name="T34" fmla="*/ 349 w 761"/>
                    <a:gd name="T35" fmla="*/ 30 h 998"/>
                    <a:gd name="T36" fmla="*/ 349 w 761"/>
                    <a:gd name="T37" fmla="*/ 221 h 998"/>
                    <a:gd name="T38" fmla="*/ 375 w 761"/>
                    <a:gd name="T39" fmla="*/ 221 h 9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61" h="998">
                      <a:moveTo>
                        <a:pt x="375" y="221"/>
                      </a:moveTo>
                      <a:cubicBezTo>
                        <a:pt x="399" y="105"/>
                        <a:pt x="499" y="0"/>
                        <a:pt x="633" y="0"/>
                      </a:cubicBezTo>
                      <a:cubicBezTo>
                        <a:pt x="663" y="0"/>
                        <a:pt x="705" y="4"/>
                        <a:pt x="729" y="16"/>
                      </a:cubicBezTo>
                      <a:cubicBezTo>
                        <a:pt x="749" y="47"/>
                        <a:pt x="761" y="105"/>
                        <a:pt x="761" y="165"/>
                      </a:cubicBezTo>
                      <a:cubicBezTo>
                        <a:pt x="761" y="191"/>
                        <a:pt x="759" y="217"/>
                        <a:pt x="753" y="237"/>
                      </a:cubicBezTo>
                      <a:cubicBezTo>
                        <a:pt x="713" y="215"/>
                        <a:pt x="653" y="203"/>
                        <a:pt x="609" y="203"/>
                      </a:cubicBezTo>
                      <a:cubicBezTo>
                        <a:pt x="519" y="203"/>
                        <a:pt x="433" y="253"/>
                        <a:pt x="383" y="353"/>
                      </a:cubicBezTo>
                      <a:cubicBezTo>
                        <a:pt x="383" y="836"/>
                        <a:pt x="383" y="836"/>
                        <a:pt x="383" y="836"/>
                      </a:cubicBezTo>
                      <a:cubicBezTo>
                        <a:pt x="441" y="842"/>
                        <a:pt x="535" y="858"/>
                        <a:pt x="579" y="876"/>
                      </a:cubicBezTo>
                      <a:cubicBezTo>
                        <a:pt x="589" y="904"/>
                        <a:pt x="593" y="964"/>
                        <a:pt x="587" y="998"/>
                      </a:cubicBezTo>
                      <a:cubicBezTo>
                        <a:pt x="0" y="998"/>
                        <a:pt x="0" y="998"/>
                        <a:pt x="0" y="998"/>
                      </a:cubicBezTo>
                      <a:cubicBezTo>
                        <a:pt x="4" y="960"/>
                        <a:pt x="16" y="910"/>
                        <a:pt x="30" y="882"/>
                      </a:cubicBezTo>
                      <a:cubicBezTo>
                        <a:pt x="60" y="864"/>
                        <a:pt x="114" y="846"/>
                        <a:pt x="152" y="834"/>
                      </a:cubicBezTo>
                      <a:cubicBezTo>
                        <a:pt x="152" y="191"/>
                        <a:pt x="152" y="191"/>
                        <a:pt x="152" y="191"/>
                      </a:cubicBezTo>
                      <a:cubicBezTo>
                        <a:pt x="10" y="191"/>
                        <a:pt x="10" y="191"/>
                        <a:pt x="10" y="191"/>
                      </a:cubicBezTo>
                      <a:cubicBezTo>
                        <a:pt x="10" y="147"/>
                        <a:pt x="26" y="85"/>
                        <a:pt x="50" y="49"/>
                      </a:cubicBezTo>
                      <a:cubicBezTo>
                        <a:pt x="96" y="28"/>
                        <a:pt x="166" y="14"/>
                        <a:pt x="234" y="14"/>
                      </a:cubicBezTo>
                      <a:cubicBezTo>
                        <a:pt x="274" y="14"/>
                        <a:pt x="321" y="20"/>
                        <a:pt x="349" y="30"/>
                      </a:cubicBezTo>
                      <a:cubicBezTo>
                        <a:pt x="349" y="221"/>
                        <a:pt x="349" y="221"/>
                        <a:pt x="349" y="221"/>
                      </a:cubicBezTo>
                      <a:lnTo>
                        <a:pt x="375" y="2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80" name="Freeform 11">
                  <a:extLst>
                    <a:ext uri="{FF2B5EF4-FFF2-40B4-BE49-F238E27FC236}">
                      <a16:creationId xmlns:a16="http://schemas.microsoft.com/office/drawing/2014/main" id="{643AE2E9-D8E7-4149-A3E8-38CF12FB56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31" y="3496"/>
                  <a:ext cx="258" cy="222"/>
                </a:xfrm>
                <a:custGeom>
                  <a:avLst/>
                  <a:gdLst>
                    <a:gd name="T0" fmla="*/ 382 w 1157"/>
                    <a:gd name="T1" fmla="*/ 842 h 998"/>
                    <a:gd name="T2" fmla="*/ 520 w 1157"/>
                    <a:gd name="T3" fmla="*/ 874 h 998"/>
                    <a:gd name="T4" fmla="*/ 526 w 1157"/>
                    <a:gd name="T5" fmla="*/ 998 h 998"/>
                    <a:gd name="T6" fmla="*/ 0 w 1157"/>
                    <a:gd name="T7" fmla="*/ 998 h 998"/>
                    <a:gd name="T8" fmla="*/ 30 w 1157"/>
                    <a:gd name="T9" fmla="*/ 882 h 998"/>
                    <a:gd name="T10" fmla="*/ 152 w 1157"/>
                    <a:gd name="T11" fmla="*/ 834 h 998"/>
                    <a:gd name="T12" fmla="*/ 152 w 1157"/>
                    <a:gd name="T13" fmla="*/ 191 h 998"/>
                    <a:gd name="T14" fmla="*/ 8 w 1157"/>
                    <a:gd name="T15" fmla="*/ 191 h 998"/>
                    <a:gd name="T16" fmla="*/ 50 w 1157"/>
                    <a:gd name="T17" fmla="*/ 49 h 998"/>
                    <a:gd name="T18" fmla="*/ 234 w 1157"/>
                    <a:gd name="T19" fmla="*/ 14 h 998"/>
                    <a:gd name="T20" fmla="*/ 348 w 1157"/>
                    <a:gd name="T21" fmla="*/ 30 h 998"/>
                    <a:gd name="T22" fmla="*/ 348 w 1157"/>
                    <a:gd name="T23" fmla="*/ 183 h 998"/>
                    <a:gd name="T24" fmla="*/ 374 w 1157"/>
                    <a:gd name="T25" fmla="*/ 183 h 998"/>
                    <a:gd name="T26" fmla="*/ 699 w 1157"/>
                    <a:gd name="T27" fmla="*/ 0 h 998"/>
                    <a:gd name="T28" fmla="*/ 1011 w 1157"/>
                    <a:gd name="T29" fmla="*/ 363 h 998"/>
                    <a:gd name="T30" fmla="*/ 997 w 1157"/>
                    <a:gd name="T31" fmla="*/ 842 h 998"/>
                    <a:gd name="T32" fmla="*/ 1149 w 1157"/>
                    <a:gd name="T33" fmla="*/ 874 h 998"/>
                    <a:gd name="T34" fmla="*/ 1157 w 1157"/>
                    <a:gd name="T35" fmla="*/ 952 h 998"/>
                    <a:gd name="T36" fmla="*/ 1153 w 1157"/>
                    <a:gd name="T37" fmla="*/ 998 h 998"/>
                    <a:gd name="T38" fmla="*/ 645 w 1157"/>
                    <a:gd name="T39" fmla="*/ 998 h 998"/>
                    <a:gd name="T40" fmla="*/ 673 w 1157"/>
                    <a:gd name="T41" fmla="*/ 882 h 998"/>
                    <a:gd name="T42" fmla="*/ 777 w 1157"/>
                    <a:gd name="T43" fmla="*/ 834 h 998"/>
                    <a:gd name="T44" fmla="*/ 777 w 1157"/>
                    <a:gd name="T45" fmla="*/ 403 h 998"/>
                    <a:gd name="T46" fmla="*/ 605 w 1157"/>
                    <a:gd name="T47" fmla="*/ 177 h 998"/>
                    <a:gd name="T48" fmla="*/ 382 w 1157"/>
                    <a:gd name="T49" fmla="*/ 297 h 998"/>
                    <a:gd name="T50" fmla="*/ 382 w 1157"/>
                    <a:gd name="T51" fmla="*/ 842 h 9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157" h="998">
                      <a:moveTo>
                        <a:pt x="382" y="842"/>
                      </a:moveTo>
                      <a:cubicBezTo>
                        <a:pt x="426" y="848"/>
                        <a:pt x="488" y="860"/>
                        <a:pt x="520" y="874"/>
                      </a:cubicBezTo>
                      <a:cubicBezTo>
                        <a:pt x="528" y="902"/>
                        <a:pt x="532" y="964"/>
                        <a:pt x="526" y="998"/>
                      </a:cubicBezTo>
                      <a:cubicBezTo>
                        <a:pt x="0" y="998"/>
                        <a:pt x="0" y="998"/>
                        <a:pt x="0" y="998"/>
                      </a:cubicBezTo>
                      <a:cubicBezTo>
                        <a:pt x="4" y="960"/>
                        <a:pt x="16" y="910"/>
                        <a:pt x="30" y="882"/>
                      </a:cubicBezTo>
                      <a:cubicBezTo>
                        <a:pt x="60" y="864"/>
                        <a:pt x="114" y="846"/>
                        <a:pt x="152" y="834"/>
                      </a:cubicBezTo>
                      <a:cubicBezTo>
                        <a:pt x="152" y="191"/>
                        <a:pt x="152" y="191"/>
                        <a:pt x="152" y="191"/>
                      </a:cubicBezTo>
                      <a:cubicBezTo>
                        <a:pt x="8" y="191"/>
                        <a:pt x="8" y="191"/>
                        <a:pt x="8" y="191"/>
                      </a:cubicBezTo>
                      <a:cubicBezTo>
                        <a:pt x="10" y="147"/>
                        <a:pt x="28" y="83"/>
                        <a:pt x="50" y="49"/>
                      </a:cubicBezTo>
                      <a:cubicBezTo>
                        <a:pt x="94" y="28"/>
                        <a:pt x="164" y="14"/>
                        <a:pt x="234" y="14"/>
                      </a:cubicBezTo>
                      <a:cubicBezTo>
                        <a:pt x="274" y="14"/>
                        <a:pt x="320" y="20"/>
                        <a:pt x="348" y="30"/>
                      </a:cubicBezTo>
                      <a:cubicBezTo>
                        <a:pt x="348" y="183"/>
                        <a:pt x="348" y="183"/>
                        <a:pt x="348" y="183"/>
                      </a:cubicBezTo>
                      <a:cubicBezTo>
                        <a:pt x="374" y="183"/>
                        <a:pt x="374" y="183"/>
                        <a:pt x="374" y="183"/>
                      </a:cubicBezTo>
                      <a:cubicBezTo>
                        <a:pt x="418" y="97"/>
                        <a:pt x="520" y="0"/>
                        <a:pt x="699" y="0"/>
                      </a:cubicBezTo>
                      <a:cubicBezTo>
                        <a:pt x="861" y="0"/>
                        <a:pt x="1011" y="51"/>
                        <a:pt x="1011" y="363"/>
                      </a:cubicBezTo>
                      <a:cubicBezTo>
                        <a:pt x="1011" y="521"/>
                        <a:pt x="1005" y="688"/>
                        <a:pt x="997" y="842"/>
                      </a:cubicBezTo>
                      <a:cubicBezTo>
                        <a:pt x="1045" y="846"/>
                        <a:pt x="1109" y="860"/>
                        <a:pt x="1149" y="874"/>
                      </a:cubicBezTo>
                      <a:cubicBezTo>
                        <a:pt x="1155" y="900"/>
                        <a:pt x="1157" y="926"/>
                        <a:pt x="1157" y="952"/>
                      </a:cubicBezTo>
                      <a:cubicBezTo>
                        <a:pt x="1157" y="970"/>
                        <a:pt x="1155" y="986"/>
                        <a:pt x="1153" y="998"/>
                      </a:cubicBezTo>
                      <a:cubicBezTo>
                        <a:pt x="645" y="998"/>
                        <a:pt x="645" y="998"/>
                        <a:pt x="645" y="998"/>
                      </a:cubicBezTo>
                      <a:cubicBezTo>
                        <a:pt x="649" y="960"/>
                        <a:pt x="659" y="910"/>
                        <a:pt x="673" y="882"/>
                      </a:cubicBezTo>
                      <a:cubicBezTo>
                        <a:pt x="699" y="864"/>
                        <a:pt x="745" y="846"/>
                        <a:pt x="777" y="834"/>
                      </a:cubicBezTo>
                      <a:cubicBezTo>
                        <a:pt x="777" y="403"/>
                        <a:pt x="777" y="403"/>
                        <a:pt x="777" y="403"/>
                      </a:cubicBezTo>
                      <a:cubicBezTo>
                        <a:pt x="777" y="267"/>
                        <a:pt x="733" y="177"/>
                        <a:pt x="605" y="177"/>
                      </a:cubicBezTo>
                      <a:cubicBezTo>
                        <a:pt x="512" y="177"/>
                        <a:pt x="424" y="239"/>
                        <a:pt x="382" y="297"/>
                      </a:cubicBezTo>
                      <a:lnTo>
                        <a:pt x="382" y="8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81" name="Freeform 12">
                  <a:extLst>
                    <a:ext uri="{FF2B5EF4-FFF2-40B4-BE49-F238E27FC236}">
                      <a16:creationId xmlns:a16="http://schemas.microsoft.com/office/drawing/2014/main" id="{0AA53656-B08F-4076-AE4C-CBA6E5AFE6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043" y="3496"/>
                  <a:ext cx="212" cy="230"/>
                </a:xfrm>
                <a:custGeom>
                  <a:avLst/>
                  <a:gdLst>
                    <a:gd name="T0" fmla="*/ 573 w 953"/>
                    <a:gd name="T1" fmla="*/ 884 h 1032"/>
                    <a:gd name="T2" fmla="*/ 286 w 953"/>
                    <a:gd name="T3" fmla="*/ 1032 h 1032"/>
                    <a:gd name="T4" fmla="*/ 0 w 953"/>
                    <a:gd name="T5" fmla="*/ 750 h 1032"/>
                    <a:gd name="T6" fmla="*/ 390 w 953"/>
                    <a:gd name="T7" fmla="*/ 427 h 1032"/>
                    <a:gd name="T8" fmla="*/ 565 w 953"/>
                    <a:gd name="T9" fmla="*/ 461 h 1032"/>
                    <a:gd name="T10" fmla="*/ 565 w 953"/>
                    <a:gd name="T11" fmla="*/ 369 h 1032"/>
                    <a:gd name="T12" fmla="*/ 382 w 953"/>
                    <a:gd name="T13" fmla="*/ 181 h 1032"/>
                    <a:gd name="T14" fmla="*/ 74 w 953"/>
                    <a:gd name="T15" fmla="*/ 271 h 1032"/>
                    <a:gd name="T16" fmla="*/ 66 w 953"/>
                    <a:gd name="T17" fmla="*/ 203 h 1032"/>
                    <a:gd name="T18" fmla="*/ 96 w 953"/>
                    <a:gd name="T19" fmla="*/ 63 h 1032"/>
                    <a:gd name="T20" fmla="*/ 439 w 953"/>
                    <a:gd name="T21" fmla="*/ 0 h 1032"/>
                    <a:gd name="T22" fmla="*/ 789 w 953"/>
                    <a:gd name="T23" fmla="*/ 367 h 1032"/>
                    <a:gd name="T24" fmla="*/ 789 w 953"/>
                    <a:gd name="T25" fmla="*/ 730 h 1032"/>
                    <a:gd name="T26" fmla="*/ 815 w 953"/>
                    <a:gd name="T27" fmla="*/ 856 h 1032"/>
                    <a:gd name="T28" fmla="*/ 951 w 953"/>
                    <a:gd name="T29" fmla="*/ 836 h 1032"/>
                    <a:gd name="T30" fmla="*/ 953 w 953"/>
                    <a:gd name="T31" fmla="*/ 862 h 1032"/>
                    <a:gd name="T32" fmla="*/ 925 w 953"/>
                    <a:gd name="T33" fmla="*/ 974 h 1032"/>
                    <a:gd name="T34" fmla="*/ 677 w 953"/>
                    <a:gd name="T35" fmla="*/ 1032 h 1032"/>
                    <a:gd name="T36" fmla="*/ 587 w 953"/>
                    <a:gd name="T37" fmla="*/ 884 h 1032"/>
                    <a:gd name="T38" fmla="*/ 573 w 953"/>
                    <a:gd name="T39" fmla="*/ 884 h 1032"/>
                    <a:gd name="T40" fmla="*/ 569 w 953"/>
                    <a:gd name="T41" fmla="*/ 573 h 1032"/>
                    <a:gd name="T42" fmla="*/ 443 w 953"/>
                    <a:gd name="T43" fmla="*/ 557 h 1032"/>
                    <a:gd name="T44" fmla="*/ 230 w 953"/>
                    <a:gd name="T45" fmla="*/ 718 h 1032"/>
                    <a:gd name="T46" fmla="*/ 384 w 953"/>
                    <a:gd name="T47" fmla="*/ 864 h 1032"/>
                    <a:gd name="T48" fmla="*/ 569 w 953"/>
                    <a:gd name="T49" fmla="*/ 778 h 1032"/>
                    <a:gd name="T50" fmla="*/ 569 w 953"/>
                    <a:gd name="T51" fmla="*/ 573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53" h="1032">
                      <a:moveTo>
                        <a:pt x="573" y="884"/>
                      </a:moveTo>
                      <a:cubicBezTo>
                        <a:pt x="519" y="978"/>
                        <a:pt x="421" y="1032"/>
                        <a:pt x="286" y="1032"/>
                      </a:cubicBezTo>
                      <a:cubicBezTo>
                        <a:pt x="140" y="1032"/>
                        <a:pt x="0" y="942"/>
                        <a:pt x="0" y="750"/>
                      </a:cubicBezTo>
                      <a:cubicBezTo>
                        <a:pt x="0" y="535"/>
                        <a:pt x="178" y="427"/>
                        <a:pt x="390" y="427"/>
                      </a:cubicBezTo>
                      <a:cubicBezTo>
                        <a:pt x="451" y="427"/>
                        <a:pt x="517" y="439"/>
                        <a:pt x="565" y="461"/>
                      </a:cubicBezTo>
                      <a:cubicBezTo>
                        <a:pt x="565" y="369"/>
                        <a:pt x="565" y="369"/>
                        <a:pt x="565" y="369"/>
                      </a:cubicBezTo>
                      <a:cubicBezTo>
                        <a:pt x="565" y="241"/>
                        <a:pt x="503" y="181"/>
                        <a:pt x="382" y="181"/>
                      </a:cubicBezTo>
                      <a:cubicBezTo>
                        <a:pt x="292" y="181"/>
                        <a:pt x="146" y="227"/>
                        <a:pt x="74" y="271"/>
                      </a:cubicBezTo>
                      <a:cubicBezTo>
                        <a:pt x="68" y="255"/>
                        <a:pt x="66" y="225"/>
                        <a:pt x="66" y="203"/>
                      </a:cubicBezTo>
                      <a:cubicBezTo>
                        <a:pt x="66" y="151"/>
                        <a:pt x="78" y="93"/>
                        <a:pt x="96" y="63"/>
                      </a:cubicBezTo>
                      <a:cubicBezTo>
                        <a:pt x="166" y="28"/>
                        <a:pt x="324" y="0"/>
                        <a:pt x="439" y="0"/>
                      </a:cubicBezTo>
                      <a:cubicBezTo>
                        <a:pt x="673" y="0"/>
                        <a:pt x="789" y="101"/>
                        <a:pt x="789" y="367"/>
                      </a:cubicBezTo>
                      <a:cubicBezTo>
                        <a:pt x="789" y="730"/>
                        <a:pt x="789" y="730"/>
                        <a:pt x="789" y="730"/>
                      </a:cubicBezTo>
                      <a:cubicBezTo>
                        <a:pt x="789" y="782"/>
                        <a:pt x="799" y="832"/>
                        <a:pt x="815" y="856"/>
                      </a:cubicBezTo>
                      <a:cubicBezTo>
                        <a:pt x="849" y="856"/>
                        <a:pt x="913" y="846"/>
                        <a:pt x="951" y="836"/>
                      </a:cubicBezTo>
                      <a:cubicBezTo>
                        <a:pt x="953" y="846"/>
                        <a:pt x="953" y="856"/>
                        <a:pt x="953" y="862"/>
                      </a:cubicBezTo>
                      <a:cubicBezTo>
                        <a:pt x="953" y="900"/>
                        <a:pt x="941" y="942"/>
                        <a:pt x="925" y="974"/>
                      </a:cubicBezTo>
                      <a:cubicBezTo>
                        <a:pt x="877" y="1002"/>
                        <a:pt x="765" y="1032"/>
                        <a:pt x="677" y="1032"/>
                      </a:cubicBezTo>
                      <a:cubicBezTo>
                        <a:pt x="635" y="1008"/>
                        <a:pt x="599" y="948"/>
                        <a:pt x="587" y="884"/>
                      </a:cubicBezTo>
                      <a:lnTo>
                        <a:pt x="573" y="884"/>
                      </a:lnTo>
                      <a:close/>
                      <a:moveTo>
                        <a:pt x="569" y="573"/>
                      </a:moveTo>
                      <a:cubicBezTo>
                        <a:pt x="533" y="563"/>
                        <a:pt x="477" y="557"/>
                        <a:pt x="443" y="557"/>
                      </a:cubicBezTo>
                      <a:cubicBezTo>
                        <a:pt x="306" y="557"/>
                        <a:pt x="230" y="621"/>
                        <a:pt x="230" y="718"/>
                      </a:cubicBezTo>
                      <a:cubicBezTo>
                        <a:pt x="230" y="820"/>
                        <a:pt x="302" y="864"/>
                        <a:pt x="384" y="864"/>
                      </a:cubicBezTo>
                      <a:cubicBezTo>
                        <a:pt x="463" y="864"/>
                        <a:pt x="533" y="828"/>
                        <a:pt x="569" y="778"/>
                      </a:cubicBezTo>
                      <a:lnTo>
                        <a:pt x="569" y="57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82" name="Freeform 13">
                  <a:extLst>
                    <a:ext uri="{FF2B5EF4-FFF2-40B4-BE49-F238E27FC236}">
                      <a16:creationId xmlns:a16="http://schemas.microsoft.com/office/drawing/2014/main" id="{7FDBF98C-FC5C-43C9-AA82-3844F22025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821" y="3439"/>
                  <a:ext cx="152" cy="287"/>
                </a:xfrm>
                <a:custGeom>
                  <a:avLst/>
                  <a:gdLst>
                    <a:gd name="T0" fmla="*/ 178 w 681"/>
                    <a:gd name="T1" fmla="*/ 40 h 1288"/>
                    <a:gd name="T2" fmla="*/ 364 w 681"/>
                    <a:gd name="T3" fmla="*/ 0 h 1288"/>
                    <a:gd name="T4" fmla="*/ 364 w 681"/>
                    <a:gd name="T5" fmla="*/ 291 h 1288"/>
                    <a:gd name="T6" fmla="*/ 649 w 681"/>
                    <a:gd name="T7" fmla="*/ 291 h 1288"/>
                    <a:gd name="T8" fmla="*/ 657 w 681"/>
                    <a:gd name="T9" fmla="*/ 445 h 1288"/>
                    <a:gd name="T10" fmla="*/ 364 w 681"/>
                    <a:gd name="T11" fmla="*/ 445 h 1288"/>
                    <a:gd name="T12" fmla="*/ 364 w 681"/>
                    <a:gd name="T13" fmla="*/ 946 h 1288"/>
                    <a:gd name="T14" fmla="*/ 492 w 681"/>
                    <a:gd name="T15" fmla="*/ 1112 h 1288"/>
                    <a:gd name="T16" fmla="*/ 679 w 681"/>
                    <a:gd name="T17" fmla="*/ 1086 h 1288"/>
                    <a:gd name="T18" fmla="*/ 681 w 681"/>
                    <a:gd name="T19" fmla="*/ 1116 h 1288"/>
                    <a:gd name="T20" fmla="*/ 649 w 681"/>
                    <a:gd name="T21" fmla="*/ 1230 h 1288"/>
                    <a:gd name="T22" fmla="*/ 388 w 681"/>
                    <a:gd name="T23" fmla="*/ 1288 h 1288"/>
                    <a:gd name="T24" fmla="*/ 130 w 681"/>
                    <a:gd name="T25" fmla="*/ 980 h 1288"/>
                    <a:gd name="T26" fmla="*/ 144 w 681"/>
                    <a:gd name="T27" fmla="*/ 445 h 1288"/>
                    <a:gd name="T28" fmla="*/ 0 w 681"/>
                    <a:gd name="T29" fmla="*/ 445 h 1288"/>
                    <a:gd name="T30" fmla="*/ 30 w 681"/>
                    <a:gd name="T31" fmla="*/ 303 h 1288"/>
                    <a:gd name="T32" fmla="*/ 144 w 681"/>
                    <a:gd name="T33" fmla="*/ 262 h 1288"/>
                    <a:gd name="T34" fmla="*/ 178 w 681"/>
                    <a:gd name="T35" fmla="*/ 40 h 1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81" h="1288">
                      <a:moveTo>
                        <a:pt x="178" y="40"/>
                      </a:moveTo>
                      <a:cubicBezTo>
                        <a:pt x="218" y="18"/>
                        <a:pt x="306" y="0"/>
                        <a:pt x="364" y="0"/>
                      </a:cubicBezTo>
                      <a:cubicBezTo>
                        <a:pt x="364" y="291"/>
                        <a:pt x="364" y="291"/>
                        <a:pt x="364" y="291"/>
                      </a:cubicBezTo>
                      <a:cubicBezTo>
                        <a:pt x="649" y="291"/>
                        <a:pt x="649" y="291"/>
                        <a:pt x="649" y="291"/>
                      </a:cubicBezTo>
                      <a:cubicBezTo>
                        <a:pt x="655" y="321"/>
                        <a:pt x="663" y="401"/>
                        <a:pt x="657" y="445"/>
                      </a:cubicBezTo>
                      <a:cubicBezTo>
                        <a:pt x="364" y="445"/>
                        <a:pt x="364" y="445"/>
                        <a:pt x="364" y="445"/>
                      </a:cubicBezTo>
                      <a:cubicBezTo>
                        <a:pt x="364" y="946"/>
                        <a:pt x="364" y="946"/>
                        <a:pt x="364" y="946"/>
                      </a:cubicBezTo>
                      <a:cubicBezTo>
                        <a:pt x="364" y="1066"/>
                        <a:pt x="396" y="1112"/>
                        <a:pt x="492" y="1112"/>
                      </a:cubicBezTo>
                      <a:cubicBezTo>
                        <a:pt x="546" y="1112"/>
                        <a:pt x="621" y="1100"/>
                        <a:pt x="679" y="1086"/>
                      </a:cubicBezTo>
                      <a:cubicBezTo>
                        <a:pt x="681" y="1096"/>
                        <a:pt x="681" y="1112"/>
                        <a:pt x="681" y="1116"/>
                      </a:cubicBezTo>
                      <a:cubicBezTo>
                        <a:pt x="681" y="1152"/>
                        <a:pt x="669" y="1196"/>
                        <a:pt x="649" y="1230"/>
                      </a:cubicBezTo>
                      <a:cubicBezTo>
                        <a:pt x="570" y="1268"/>
                        <a:pt x="466" y="1288"/>
                        <a:pt x="388" y="1288"/>
                      </a:cubicBezTo>
                      <a:cubicBezTo>
                        <a:pt x="216" y="1288"/>
                        <a:pt x="130" y="1200"/>
                        <a:pt x="130" y="980"/>
                      </a:cubicBezTo>
                      <a:cubicBezTo>
                        <a:pt x="130" y="855"/>
                        <a:pt x="134" y="627"/>
                        <a:pt x="144" y="445"/>
                      </a:cubicBezTo>
                      <a:cubicBezTo>
                        <a:pt x="0" y="445"/>
                        <a:pt x="0" y="445"/>
                        <a:pt x="0" y="445"/>
                      </a:cubicBezTo>
                      <a:cubicBezTo>
                        <a:pt x="0" y="409"/>
                        <a:pt x="14" y="337"/>
                        <a:pt x="30" y="303"/>
                      </a:cubicBezTo>
                      <a:cubicBezTo>
                        <a:pt x="62" y="286"/>
                        <a:pt x="108" y="270"/>
                        <a:pt x="144" y="262"/>
                      </a:cubicBezTo>
                      <a:lnTo>
                        <a:pt x="178" y="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83" name="Freeform 14">
                  <a:extLst>
                    <a:ext uri="{FF2B5EF4-FFF2-40B4-BE49-F238E27FC236}">
                      <a16:creationId xmlns:a16="http://schemas.microsoft.com/office/drawing/2014/main" id="{442356E3-B6B3-4DEE-B061-9EDE5F1A7E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640" y="3390"/>
                  <a:ext cx="120" cy="328"/>
                </a:xfrm>
                <a:custGeom>
                  <a:avLst/>
                  <a:gdLst>
                    <a:gd name="T0" fmla="*/ 8 w 541"/>
                    <a:gd name="T1" fmla="*/ 665 h 1472"/>
                    <a:gd name="T2" fmla="*/ 50 w 541"/>
                    <a:gd name="T3" fmla="*/ 523 h 1472"/>
                    <a:gd name="T4" fmla="*/ 252 w 541"/>
                    <a:gd name="T5" fmla="*/ 488 h 1472"/>
                    <a:gd name="T6" fmla="*/ 383 w 541"/>
                    <a:gd name="T7" fmla="*/ 504 h 1472"/>
                    <a:gd name="T8" fmla="*/ 383 w 541"/>
                    <a:gd name="T9" fmla="*/ 1316 h 1472"/>
                    <a:gd name="T10" fmla="*/ 533 w 541"/>
                    <a:gd name="T11" fmla="*/ 1348 h 1472"/>
                    <a:gd name="T12" fmla="*/ 541 w 541"/>
                    <a:gd name="T13" fmla="*/ 1426 h 1472"/>
                    <a:gd name="T14" fmla="*/ 537 w 541"/>
                    <a:gd name="T15" fmla="*/ 1472 h 1472"/>
                    <a:gd name="T16" fmla="*/ 0 w 541"/>
                    <a:gd name="T17" fmla="*/ 1472 h 1472"/>
                    <a:gd name="T18" fmla="*/ 30 w 541"/>
                    <a:gd name="T19" fmla="*/ 1356 h 1472"/>
                    <a:gd name="T20" fmla="*/ 152 w 541"/>
                    <a:gd name="T21" fmla="*/ 1308 h 1472"/>
                    <a:gd name="T22" fmla="*/ 152 w 541"/>
                    <a:gd name="T23" fmla="*/ 665 h 1472"/>
                    <a:gd name="T24" fmla="*/ 8 w 541"/>
                    <a:gd name="T25" fmla="*/ 665 h 1472"/>
                    <a:gd name="T26" fmla="*/ 415 w 541"/>
                    <a:gd name="T27" fmla="*/ 140 h 1472"/>
                    <a:gd name="T28" fmla="*/ 272 w 541"/>
                    <a:gd name="T29" fmla="*/ 290 h 1472"/>
                    <a:gd name="T30" fmla="*/ 128 w 541"/>
                    <a:gd name="T31" fmla="*/ 140 h 1472"/>
                    <a:gd name="T32" fmla="*/ 272 w 541"/>
                    <a:gd name="T33" fmla="*/ 0 h 1472"/>
                    <a:gd name="T34" fmla="*/ 415 w 541"/>
                    <a:gd name="T35" fmla="*/ 140 h 1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41" h="1472">
                      <a:moveTo>
                        <a:pt x="8" y="665"/>
                      </a:moveTo>
                      <a:cubicBezTo>
                        <a:pt x="10" y="621"/>
                        <a:pt x="28" y="557"/>
                        <a:pt x="50" y="523"/>
                      </a:cubicBezTo>
                      <a:cubicBezTo>
                        <a:pt x="98" y="502"/>
                        <a:pt x="176" y="488"/>
                        <a:pt x="252" y="488"/>
                      </a:cubicBezTo>
                      <a:cubicBezTo>
                        <a:pt x="296" y="488"/>
                        <a:pt x="350" y="494"/>
                        <a:pt x="383" y="504"/>
                      </a:cubicBezTo>
                      <a:cubicBezTo>
                        <a:pt x="383" y="1316"/>
                        <a:pt x="383" y="1316"/>
                        <a:pt x="383" y="1316"/>
                      </a:cubicBezTo>
                      <a:cubicBezTo>
                        <a:pt x="429" y="1320"/>
                        <a:pt x="495" y="1334"/>
                        <a:pt x="533" y="1348"/>
                      </a:cubicBezTo>
                      <a:cubicBezTo>
                        <a:pt x="539" y="1374"/>
                        <a:pt x="541" y="1400"/>
                        <a:pt x="541" y="1426"/>
                      </a:cubicBezTo>
                      <a:cubicBezTo>
                        <a:pt x="541" y="1444"/>
                        <a:pt x="539" y="1460"/>
                        <a:pt x="537" y="1472"/>
                      </a:cubicBezTo>
                      <a:cubicBezTo>
                        <a:pt x="0" y="1472"/>
                        <a:pt x="0" y="1472"/>
                        <a:pt x="0" y="1472"/>
                      </a:cubicBezTo>
                      <a:cubicBezTo>
                        <a:pt x="4" y="1434"/>
                        <a:pt x="16" y="1384"/>
                        <a:pt x="30" y="1356"/>
                      </a:cubicBezTo>
                      <a:cubicBezTo>
                        <a:pt x="60" y="1338"/>
                        <a:pt x="112" y="1320"/>
                        <a:pt x="152" y="1308"/>
                      </a:cubicBezTo>
                      <a:cubicBezTo>
                        <a:pt x="152" y="665"/>
                        <a:pt x="152" y="665"/>
                        <a:pt x="152" y="665"/>
                      </a:cubicBezTo>
                      <a:lnTo>
                        <a:pt x="8" y="665"/>
                      </a:lnTo>
                      <a:close/>
                      <a:moveTo>
                        <a:pt x="415" y="140"/>
                      </a:moveTo>
                      <a:cubicBezTo>
                        <a:pt x="415" y="236"/>
                        <a:pt x="357" y="290"/>
                        <a:pt x="272" y="290"/>
                      </a:cubicBezTo>
                      <a:cubicBezTo>
                        <a:pt x="178" y="290"/>
                        <a:pt x="128" y="238"/>
                        <a:pt x="128" y="140"/>
                      </a:cubicBezTo>
                      <a:cubicBezTo>
                        <a:pt x="128" y="56"/>
                        <a:pt x="188" y="0"/>
                        <a:pt x="272" y="0"/>
                      </a:cubicBezTo>
                      <a:cubicBezTo>
                        <a:pt x="357" y="0"/>
                        <a:pt x="415" y="52"/>
                        <a:pt x="415" y="1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84" name="Freeform 15">
                  <a:extLst>
                    <a:ext uri="{FF2B5EF4-FFF2-40B4-BE49-F238E27FC236}">
                      <a16:creationId xmlns:a16="http://schemas.microsoft.com/office/drawing/2014/main" id="{391D29EF-693F-45B7-B1D9-496D5FF916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496" y="3496"/>
                  <a:ext cx="213" cy="230"/>
                </a:xfrm>
                <a:custGeom>
                  <a:avLst/>
                  <a:gdLst>
                    <a:gd name="T0" fmla="*/ 958 w 958"/>
                    <a:gd name="T1" fmla="*/ 501 h 1032"/>
                    <a:gd name="T2" fmla="*/ 479 w 958"/>
                    <a:gd name="T3" fmla="*/ 1032 h 1032"/>
                    <a:gd name="T4" fmla="*/ 0 w 958"/>
                    <a:gd name="T5" fmla="*/ 501 h 1032"/>
                    <a:gd name="T6" fmla="*/ 479 w 958"/>
                    <a:gd name="T7" fmla="*/ 0 h 1032"/>
                    <a:gd name="T8" fmla="*/ 958 w 958"/>
                    <a:gd name="T9" fmla="*/ 501 h 1032"/>
                    <a:gd name="T10" fmla="*/ 479 w 958"/>
                    <a:gd name="T11" fmla="*/ 880 h 1032"/>
                    <a:gd name="T12" fmla="*/ 719 w 958"/>
                    <a:gd name="T13" fmla="*/ 501 h 1032"/>
                    <a:gd name="T14" fmla="*/ 479 w 958"/>
                    <a:gd name="T15" fmla="*/ 151 h 1032"/>
                    <a:gd name="T16" fmla="*/ 236 w 958"/>
                    <a:gd name="T17" fmla="*/ 501 h 1032"/>
                    <a:gd name="T18" fmla="*/ 479 w 958"/>
                    <a:gd name="T19" fmla="*/ 880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58" h="1032">
                      <a:moveTo>
                        <a:pt x="958" y="501"/>
                      </a:moveTo>
                      <a:cubicBezTo>
                        <a:pt x="958" y="840"/>
                        <a:pt x="769" y="1032"/>
                        <a:pt x="479" y="1032"/>
                      </a:cubicBezTo>
                      <a:cubicBezTo>
                        <a:pt x="172" y="1032"/>
                        <a:pt x="0" y="850"/>
                        <a:pt x="0" y="501"/>
                      </a:cubicBezTo>
                      <a:cubicBezTo>
                        <a:pt x="0" y="191"/>
                        <a:pt x="206" y="0"/>
                        <a:pt x="479" y="0"/>
                      </a:cubicBezTo>
                      <a:cubicBezTo>
                        <a:pt x="765" y="0"/>
                        <a:pt x="958" y="179"/>
                        <a:pt x="958" y="501"/>
                      </a:cubicBezTo>
                      <a:close/>
                      <a:moveTo>
                        <a:pt x="479" y="880"/>
                      </a:moveTo>
                      <a:cubicBezTo>
                        <a:pt x="641" y="880"/>
                        <a:pt x="719" y="734"/>
                        <a:pt x="719" y="501"/>
                      </a:cubicBezTo>
                      <a:cubicBezTo>
                        <a:pt x="719" y="301"/>
                        <a:pt x="625" y="151"/>
                        <a:pt x="479" y="151"/>
                      </a:cubicBezTo>
                      <a:cubicBezTo>
                        <a:pt x="323" y="151"/>
                        <a:pt x="236" y="291"/>
                        <a:pt x="236" y="501"/>
                      </a:cubicBezTo>
                      <a:cubicBezTo>
                        <a:pt x="236" y="730"/>
                        <a:pt x="329" y="880"/>
                        <a:pt x="479" y="8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85" name="Freeform 16">
                  <a:extLst>
                    <a:ext uri="{FF2B5EF4-FFF2-40B4-BE49-F238E27FC236}">
                      <a16:creationId xmlns:a16="http://schemas.microsoft.com/office/drawing/2014/main" id="{A9F52CB3-17DE-41C9-8D61-9BFD9D1F83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255" y="3496"/>
                  <a:ext cx="258" cy="222"/>
                </a:xfrm>
                <a:custGeom>
                  <a:avLst/>
                  <a:gdLst>
                    <a:gd name="T0" fmla="*/ 383 w 1158"/>
                    <a:gd name="T1" fmla="*/ 842 h 998"/>
                    <a:gd name="T2" fmla="*/ 521 w 1158"/>
                    <a:gd name="T3" fmla="*/ 874 h 998"/>
                    <a:gd name="T4" fmla="*/ 527 w 1158"/>
                    <a:gd name="T5" fmla="*/ 998 h 998"/>
                    <a:gd name="T6" fmla="*/ 0 w 1158"/>
                    <a:gd name="T7" fmla="*/ 998 h 998"/>
                    <a:gd name="T8" fmla="*/ 30 w 1158"/>
                    <a:gd name="T9" fmla="*/ 882 h 998"/>
                    <a:gd name="T10" fmla="*/ 152 w 1158"/>
                    <a:gd name="T11" fmla="*/ 834 h 998"/>
                    <a:gd name="T12" fmla="*/ 152 w 1158"/>
                    <a:gd name="T13" fmla="*/ 191 h 998"/>
                    <a:gd name="T14" fmla="*/ 8 w 1158"/>
                    <a:gd name="T15" fmla="*/ 191 h 998"/>
                    <a:gd name="T16" fmla="*/ 50 w 1158"/>
                    <a:gd name="T17" fmla="*/ 49 h 998"/>
                    <a:gd name="T18" fmla="*/ 234 w 1158"/>
                    <a:gd name="T19" fmla="*/ 14 h 998"/>
                    <a:gd name="T20" fmla="*/ 348 w 1158"/>
                    <a:gd name="T21" fmla="*/ 30 h 998"/>
                    <a:gd name="T22" fmla="*/ 348 w 1158"/>
                    <a:gd name="T23" fmla="*/ 183 h 998"/>
                    <a:gd name="T24" fmla="*/ 375 w 1158"/>
                    <a:gd name="T25" fmla="*/ 183 h 998"/>
                    <a:gd name="T26" fmla="*/ 699 w 1158"/>
                    <a:gd name="T27" fmla="*/ 0 h 998"/>
                    <a:gd name="T28" fmla="*/ 1012 w 1158"/>
                    <a:gd name="T29" fmla="*/ 363 h 998"/>
                    <a:gd name="T30" fmla="*/ 998 w 1158"/>
                    <a:gd name="T31" fmla="*/ 842 h 998"/>
                    <a:gd name="T32" fmla="*/ 1150 w 1158"/>
                    <a:gd name="T33" fmla="*/ 874 h 998"/>
                    <a:gd name="T34" fmla="*/ 1158 w 1158"/>
                    <a:gd name="T35" fmla="*/ 952 h 998"/>
                    <a:gd name="T36" fmla="*/ 1154 w 1158"/>
                    <a:gd name="T37" fmla="*/ 998 h 998"/>
                    <a:gd name="T38" fmla="*/ 645 w 1158"/>
                    <a:gd name="T39" fmla="*/ 998 h 998"/>
                    <a:gd name="T40" fmla="*/ 673 w 1158"/>
                    <a:gd name="T41" fmla="*/ 882 h 998"/>
                    <a:gd name="T42" fmla="*/ 777 w 1158"/>
                    <a:gd name="T43" fmla="*/ 834 h 998"/>
                    <a:gd name="T44" fmla="*/ 777 w 1158"/>
                    <a:gd name="T45" fmla="*/ 403 h 998"/>
                    <a:gd name="T46" fmla="*/ 605 w 1158"/>
                    <a:gd name="T47" fmla="*/ 177 h 998"/>
                    <a:gd name="T48" fmla="*/ 383 w 1158"/>
                    <a:gd name="T49" fmla="*/ 297 h 998"/>
                    <a:gd name="T50" fmla="*/ 383 w 1158"/>
                    <a:gd name="T51" fmla="*/ 842 h 9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158" h="998">
                      <a:moveTo>
                        <a:pt x="383" y="842"/>
                      </a:moveTo>
                      <a:cubicBezTo>
                        <a:pt x="427" y="848"/>
                        <a:pt x="489" y="860"/>
                        <a:pt x="521" y="874"/>
                      </a:cubicBezTo>
                      <a:cubicBezTo>
                        <a:pt x="529" y="902"/>
                        <a:pt x="533" y="964"/>
                        <a:pt x="527" y="998"/>
                      </a:cubicBezTo>
                      <a:cubicBezTo>
                        <a:pt x="0" y="998"/>
                        <a:pt x="0" y="998"/>
                        <a:pt x="0" y="998"/>
                      </a:cubicBezTo>
                      <a:cubicBezTo>
                        <a:pt x="4" y="960"/>
                        <a:pt x="16" y="910"/>
                        <a:pt x="30" y="882"/>
                      </a:cubicBezTo>
                      <a:cubicBezTo>
                        <a:pt x="60" y="864"/>
                        <a:pt x="114" y="846"/>
                        <a:pt x="152" y="834"/>
                      </a:cubicBezTo>
                      <a:cubicBezTo>
                        <a:pt x="152" y="191"/>
                        <a:pt x="152" y="191"/>
                        <a:pt x="152" y="191"/>
                      </a:cubicBezTo>
                      <a:cubicBezTo>
                        <a:pt x="8" y="191"/>
                        <a:pt x="8" y="191"/>
                        <a:pt x="8" y="191"/>
                      </a:cubicBezTo>
                      <a:cubicBezTo>
                        <a:pt x="10" y="147"/>
                        <a:pt x="28" y="83"/>
                        <a:pt x="50" y="49"/>
                      </a:cubicBezTo>
                      <a:cubicBezTo>
                        <a:pt x="94" y="28"/>
                        <a:pt x="164" y="14"/>
                        <a:pt x="234" y="14"/>
                      </a:cubicBezTo>
                      <a:cubicBezTo>
                        <a:pt x="274" y="14"/>
                        <a:pt x="320" y="20"/>
                        <a:pt x="348" y="30"/>
                      </a:cubicBezTo>
                      <a:cubicBezTo>
                        <a:pt x="348" y="183"/>
                        <a:pt x="348" y="183"/>
                        <a:pt x="348" y="183"/>
                      </a:cubicBezTo>
                      <a:cubicBezTo>
                        <a:pt x="375" y="183"/>
                        <a:pt x="375" y="183"/>
                        <a:pt x="375" y="183"/>
                      </a:cubicBezTo>
                      <a:cubicBezTo>
                        <a:pt x="419" y="97"/>
                        <a:pt x="521" y="0"/>
                        <a:pt x="699" y="0"/>
                      </a:cubicBezTo>
                      <a:cubicBezTo>
                        <a:pt x="861" y="0"/>
                        <a:pt x="1012" y="51"/>
                        <a:pt x="1012" y="363"/>
                      </a:cubicBezTo>
                      <a:cubicBezTo>
                        <a:pt x="1012" y="521"/>
                        <a:pt x="1006" y="688"/>
                        <a:pt x="998" y="842"/>
                      </a:cubicBezTo>
                      <a:cubicBezTo>
                        <a:pt x="1046" y="846"/>
                        <a:pt x="1110" y="860"/>
                        <a:pt x="1150" y="874"/>
                      </a:cubicBezTo>
                      <a:cubicBezTo>
                        <a:pt x="1156" y="900"/>
                        <a:pt x="1158" y="926"/>
                        <a:pt x="1158" y="952"/>
                      </a:cubicBezTo>
                      <a:cubicBezTo>
                        <a:pt x="1158" y="970"/>
                        <a:pt x="1156" y="986"/>
                        <a:pt x="1154" y="998"/>
                      </a:cubicBezTo>
                      <a:cubicBezTo>
                        <a:pt x="645" y="998"/>
                        <a:pt x="645" y="998"/>
                        <a:pt x="645" y="998"/>
                      </a:cubicBezTo>
                      <a:cubicBezTo>
                        <a:pt x="649" y="960"/>
                        <a:pt x="659" y="910"/>
                        <a:pt x="673" y="882"/>
                      </a:cubicBezTo>
                      <a:cubicBezTo>
                        <a:pt x="699" y="864"/>
                        <a:pt x="745" y="846"/>
                        <a:pt x="777" y="834"/>
                      </a:cubicBezTo>
                      <a:cubicBezTo>
                        <a:pt x="777" y="403"/>
                        <a:pt x="777" y="403"/>
                        <a:pt x="777" y="403"/>
                      </a:cubicBezTo>
                      <a:cubicBezTo>
                        <a:pt x="777" y="267"/>
                        <a:pt x="733" y="177"/>
                        <a:pt x="605" y="177"/>
                      </a:cubicBezTo>
                      <a:cubicBezTo>
                        <a:pt x="513" y="177"/>
                        <a:pt x="425" y="239"/>
                        <a:pt x="383" y="297"/>
                      </a:cubicBezTo>
                      <a:lnTo>
                        <a:pt x="383" y="8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86" name="Freeform 17">
                  <a:extLst>
                    <a:ext uri="{FF2B5EF4-FFF2-40B4-BE49-F238E27FC236}">
                      <a16:creationId xmlns:a16="http://schemas.microsoft.com/office/drawing/2014/main" id="{4FBD6814-BC9A-4E02-B16B-8C0B7F3E675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968" y="3496"/>
                  <a:ext cx="213" cy="230"/>
                </a:xfrm>
                <a:custGeom>
                  <a:avLst/>
                  <a:gdLst>
                    <a:gd name="T0" fmla="*/ 573 w 954"/>
                    <a:gd name="T1" fmla="*/ 884 h 1032"/>
                    <a:gd name="T2" fmla="*/ 287 w 954"/>
                    <a:gd name="T3" fmla="*/ 1032 h 1032"/>
                    <a:gd name="T4" fmla="*/ 0 w 954"/>
                    <a:gd name="T5" fmla="*/ 750 h 1032"/>
                    <a:gd name="T6" fmla="*/ 391 w 954"/>
                    <a:gd name="T7" fmla="*/ 427 h 1032"/>
                    <a:gd name="T8" fmla="*/ 565 w 954"/>
                    <a:gd name="T9" fmla="*/ 461 h 1032"/>
                    <a:gd name="T10" fmla="*/ 565 w 954"/>
                    <a:gd name="T11" fmla="*/ 369 h 1032"/>
                    <a:gd name="T12" fmla="*/ 383 w 954"/>
                    <a:gd name="T13" fmla="*/ 181 h 1032"/>
                    <a:gd name="T14" fmla="*/ 74 w 954"/>
                    <a:gd name="T15" fmla="*/ 271 h 1032"/>
                    <a:gd name="T16" fmla="*/ 66 w 954"/>
                    <a:gd name="T17" fmla="*/ 203 h 1032"/>
                    <a:gd name="T18" fmla="*/ 96 w 954"/>
                    <a:gd name="T19" fmla="*/ 63 h 1032"/>
                    <a:gd name="T20" fmla="*/ 439 w 954"/>
                    <a:gd name="T21" fmla="*/ 0 h 1032"/>
                    <a:gd name="T22" fmla="*/ 789 w 954"/>
                    <a:gd name="T23" fmla="*/ 367 h 1032"/>
                    <a:gd name="T24" fmla="*/ 789 w 954"/>
                    <a:gd name="T25" fmla="*/ 730 h 1032"/>
                    <a:gd name="T26" fmla="*/ 815 w 954"/>
                    <a:gd name="T27" fmla="*/ 856 h 1032"/>
                    <a:gd name="T28" fmla="*/ 952 w 954"/>
                    <a:gd name="T29" fmla="*/ 836 h 1032"/>
                    <a:gd name="T30" fmla="*/ 954 w 954"/>
                    <a:gd name="T31" fmla="*/ 862 h 1032"/>
                    <a:gd name="T32" fmla="*/ 926 w 954"/>
                    <a:gd name="T33" fmla="*/ 974 h 1032"/>
                    <a:gd name="T34" fmla="*/ 677 w 954"/>
                    <a:gd name="T35" fmla="*/ 1032 h 1032"/>
                    <a:gd name="T36" fmla="*/ 587 w 954"/>
                    <a:gd name="T37" fmla="*/ 884 h 1032"/>
                    <a:gd name="T38" fmla="*/ 573 w 954"/>
                    <a:gd name="T39" fmla="*/ 884 h 1032"/>
                    <a:gd name="T40" fmla="*/ 569 w 954"/>
                    <a:gd name="T41" fmla="*/ 573 h 1032"/>
                    <a:gd name="T42" fmla="*/ 443 w 954"/>
                    <a:gd name="T43" fmla="*/ 557 h 1032"/>
                    <a:gd name="T44" fmla="*/ 231 w 954"/>
                    <a:gd name="T45" fmla="*/ 718 h 1032"/>
                    <a:gd name="T46" fmla="*/ 385 w 954"/>
                    <a:gd name="T47" fmla="*/ 864 h 1032"/>
                    <a:gd name="T48" fmla="*/ 569 w 954"/>
                    <a:gd name="T49" fmla="*/ 778 h 1032"/>
                    <a:gd name="T50" fmla="*/ 569 w 954"/>
                    <a:gd name="T51" fmla="*/ 573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54" h="1032">
                      <a:moveTo>
                        <a:pt x="573" y="884"/>
                      </a:moveTo>
                      <a:cubicBezTo>
                        <a:pt x="519" y="978"/>
                        <a:pt x="421" y="1032"/>
                        <a:pt x="287" y="1032"/>
                      </a:cubicBezTo>
                      <a:cubicBezTo>
                        <a:pt x="140" y="1032"/>
                        <a:pt x="0" y="942"/>
                        <a:pt x="0" y="750"/>
                      </a:cubicBezTo>
                      <a:cubicBezTo>
                        <a:pt x="0" y="535"/>
                        <a:pt x="178" y="427"/>
                        <a:pt x="391" y="427"/>
                      </a:cubicBezTo>
                      <a:cubicBezTo>
                        <a:pt x="451" y="427"/>
                        <a:pt x="517" y="439"/>
                        <a:pt x="565" y="461"/>
                      </a:cubicBezTo>
                      <a:cubicBezTo>
                        <a:pt x="565" y="369"/>
                        <a:pt x="565" y="369"/>
                        <a:pt x="565" y="369"/>
                      </a:cubicBezTo>
                      <a:cubicBezTo>
                        <a:pt x="565" y="241"/>
                        <a:pt x="503" y="181"/>
                        <a:pt x="383" y="181"/>
                      </a:cubicBezTo>
                      <a:cubicBezTo>
                        <a:pt x="293" y="181"/>
                        <a:pt x="146" y="227"/>
                        <a:pt x="74" y="271"/>
                      </a:cubicBezTo>
                      <a:cubicBezTo>
                        <a:pt x="68" y="255"/>
                        <a:pt x="66" y="225"/>
                        <a:pt x="66" y="203"/>
                      </a:cubicBezTo>
                      <a:cubicBezTo>
                        <a:pt x="66" y="151"/>
                        <a:pt x="78" y="93"/>
                        <a:pt x="96" y="63"/>
                      </a:cubicBezTo>
                      <a:cubicBezTo>
                        <a:pt x="166" y="28"/>
                        <a:pt x="325" y="0"/>
                        <a:pt x="439" y="0"/>
                      </a:cubicBezTo>
                      <a:cubicBezTo>
                        <a:pt x="673" y="0"/>
                        <a:pt x="789" y="101"/>
                        <a:pt x="789" y="367"/>
                      </a:cubicBezTo>
                      <a:cubicBezTo>
                        <a:pt x="789" y="730"/>
                        <a:pt x="789" y="730"/>
                        <a:pt x="789" y="730"/>
                      </a:cubicBezTo>
                      <a:cubicBezTo>
                        <a:pt x="789" y="782"/>
                        <a:pt x="799" y="832"/>
                        <a:pt x="815" y="856"/>
                      </a:cubicBezTo>
                      <a:cubicBezTo>
                        <a:pt x="850" y="856"/>
                        <a:pt x="914" y="846"/>
                        <a:pt x="952" y="836"/>
                      </a:cubicBezTo>
                      <a:cubicBezTo>
                        <a:pt x="954" y="846"/>
                        <a:pt x="954" y="856"/>
                        <a:pt x="954" y="862"/>
                      </a:cubicBezTo>
                      <a:cubicBezTo>
                        <a:pt x="954" y="900"/>
                        <a:pt x="942" y="942"/>
                        <a:pt x="926" y="974"/>
                      </a:cubicBezTo>
                      <a:cubicBezTo>
                        <a:pt x="878" y="1002"/>
                        <a:pt x="765" y="1032"/>
                        <a:pt x="677" y="1032"/>
                      </a:cubicBezTo>
                      <a:cubicBezTo>
                        <a:pt x="635" y="1008"/>
                        <a:pt x="599" y="948"/>
                        <a:pt x="587" y="884"/>
                      </a:cubicBezTo>
                      <a:lnTo>
                        <a:pt x="573" y="884"/>
                      </a:lnTo>
                      <a:close/>
                      <a:moveTo>
                        <a:pt x="569" y="573"/>
                      </a:moveTo>
                      <a:cubicBezTo>
                        <a:pt x="533" y="563"/>
                        <a:pt x="477" y="557"/>
                        <a:pt x="443" y="557"/>
                      </a:cubicBezTo>
                      <a:cubicBezTo>
                        <a:pt x="307" y="557"/>
                        <a:pt x="231" y="621"/>
                        <a:pt x="231" y="718"/>
                      </a:cubicBezTo>
                      <a:cubicBezTo>
                        <a:pt x="231" y="820"/>
                        <a:pt x="303" y="864"/>
                        <a:pt x="385" y="864"/>
                      </a:cubicBezTo>
                      <a:cubicBezTo>
                        <a:pt x="463" y="864"/>
                        <a:pt x="533" y="828"/>
                        <a:pt x="569" y="778"/>
                      </a:cubicBezTo>
                      <a:lnTo>
                        <a:pt x="569" y="57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87" name="Freeform 18">
                  <a:extLst>
                    <a:ext uri="{FF2B5EF4-FFF2-40B4-BE49-F238E27FC236}">
                      <a16:creationId xmlns:a16="http://schemas.microsoft.com/office/drawing/2014/main" id="{B8A24706-06FF-43EF-B298-808237517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730" y="3390"/>
                  <a:ext cx="121" cy="328"/>
                </a:xfrm>
                <a:custGeom>
                  <a:avLst/>
                  <a:gdLst>
                    <a:gd name="T0" fmla="*/ 10 w 545"/>
                    <a:gd name="T1" fmla="*/ 178 h 1470"/>
                    <a:gd name="T2" fmla="*/ 52 w 545"/>
                    <a:gd name="T3" fmla="*/ 34 h 1470"/>
                    <a:gd name="T4" fmla="*/ 254 w 545"/>
                    <a:gd name="T5" fmla="*/ 0 h 1470"/>
                    <a:gd name="T6" fmla="*/ 383 w 545"/>
                    <a:gd name="T7" fmla="*/ 18 h 1470"/>
                    <a:gd name="T8" fmla="*/ 383 w 545"/>
                    <a:gd name="T9" fmla="*/ 1314 h 1470"/>
                    <a:gd name="T10" fmla="*/ 537 w 545"/>
                    <a:gd name="T11" fmla="*/ 1346 h 1470"/>
                    <a:gd name="T12" fmla="*/ 545 w 545"/>
                    <a:gd name="T13" fmla="*/ 1424 h 1470"/>
                    <a:gd name="T14" fmla="*/ 541 w 545"/>
                    <a:gd name="T15" fmla="*/ 1470 h 1470"/>
                    <a:gd name="T16" fmla="*/ 0 w 545"/>
                    <a:gd name="T17" fmla="*/ 1470 h 1470"/>
                    <a:gd name="T18" fmla="*/ 30 w 545"/>
                    <a:gd name="T19" fmla="*/ 1354 h 1470"/>
                    <a:gd name="T20" fmla="*/ 152 w 545"/>
                    <a:gd name="T21" fmla="*/ 1306 h 1470"/>
                    <a:gd name="T22" fmla="*/ 152 w 545"/>
                    <a:gd name="T23" fmla="*/ 178 h 1470"/>
                    <a:gd name="T24" fmla="*/ 10 w 545"/>
                    <a:gd name="T25" fmla="*/ 178 h 1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45" h="1470">
                      <a:moveTo>
                        <a:pt x="10" y="178"/>
                      </a:moveTo>
                      <a:cubicBezTo>
                        <a:pt x="12" y="132"/>
                        <a:pt x="30" y="70"/>
                        <a:pt x="52" y="34"/>
                      </a:cubicBezTo>
                      <a:cubicBezTo>
                        <a:pt x="100" y="14"/>
                        <a:pt x="178" y="0"/>
                        <a:pt x="254" y="0"/>
                      </a:cubicBezTo>
                      <a:cubicBezTo>
                        <a:pt x="296" y="0"/>
                        <a:pt x="351" y="6"/>
                        <a:pt x="383" y="18"/>
                      </a:cubicBezTo>
                      <a:cubicBezTo>
                        <a:pt x="383" y="1314"/>
                        <a:pt x="383" y="1314"/>
                        <a:pt x="383" y="1314"/>
                      </a:cubicBezTo>
                      <a:cubicBezTo>
                        <a:pt x="429" y="1318"/>
                        <a:pt x="497" y="1332"/>
                        <a:pt x="537" y="1346"/>
                      </a:cubicBezTo>
                      <a:cubicBezTo>
                        <a:pt x="543" y="1372"/>
                        <a:pt x="545" y="1398"/>
                        <a:pt x="545" y="1424"/>
                      </a:cubicBezTo>
                      <a:cubicBezTo>
                        <a:pt x="545" y="1442"/>
                        <a:pt x="543" y="1458"/>
                        <a:pt x="541" y="1470"/>
                      </a:cubicBezTo>
                      <a:cubicBezTo>
                        <a:pt x="0" y="1470"/>
                        <a:pt x="0" y="1470"/>
                        <a:pt x="0" y="1470"/>
                      </a:cubicBezTo>
                      <a:cubicBezTo>
                        <a:pt x="4" y="1432"/>
                        <a:pt x="16" y="1382"/>
                        <a:pt x="30" y="1354"/>
                      </a:cubicBezTo>
                      <a:cubicBezTo>
                        <a:pt x="60" y="1336"/>
                        <a:pt x="112" y="1318"/>
                        <a:pt x="152" y="1306"/>
                      </a:cubicBezTo>
                      <a:cubicBezTo>
                        <a:pt x="152" y="178"/>
                        <a:pt x="152" y="178"/>
                        <a:pt x="152" y="178"/>
                      </a:cubicBezTo>
                      <a:lnTo>
                        <a:pt x="10" y="1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88" name="Freeform 19">
                  <a:extLst>
                    <a:ext uri="{FF2B5EF4-FFF2-40B4-BE49-F238E27FC236}">
                      <a16:creationId xmlns:a16="http://schemas.microsoft.com/office/drawing/2014/main" id="{E501D873-374F-454E-959B-C2C004FCC4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486" y="3405"/>
                  <a:ext cx="242" cy="313"/>
                </a:xfrm>
                <a:custGeom>
                  <a:avLst/>
                  <a:gdLst>
                    <a:gd name="T0" fmla="*/ 180 w 1086"/>
                    <a:gd name="T1" fmla="*/ 166 h 1404"/>
                    <a:gd name="T2" fmla="*/ 38 w 1086"/>
                    <a:gd name="T3" fmla="*/ 148 h 1404"/>
                    <a:gd name="T4" fmla="*/ 36 w 1086"/>
                    <a:gd name="T5" fmla="*/ 0 h 1404"/>
                    <a:gd name="T6" fmla="*/ 621 w 1086"/>
                    <a:gd name="T7" fmla="*/ 0 h 1404"/>
                    <a:gd name="T8" fmla="*/ 615 w 1086"/>
                    <a:gd name="T9" fmla="*/ 146 h 1404"/>
                    <a:gd name="T10" fmla="*/ 423 w 1086"/>
                    <a:gd name="T11" fmla="*/ 164 h 1404"/>
                    <a:gd name="T12" fmla="*/ 423 w 1086"/>
                    <a:gd name="T13" fmla="*/ 1244 h 1404"/>
                    <a:gd name="T14" fmla="*/ 877 w 1086"/>
                    <a:gd name="T15" fmla="*/ 1244 h 1404"/>
                    <a:gd name="T16" fmla="*/ 903 w 1086"/>
                    <a:gd name="T17" fmla="*/ 1045 h 1404"/>
                    <a:gd name="T18" fmla="*/ 1086 w 1086"/>
                    <a:gd name="T19" fmla="*/ 1021 h 1404"/>
                    <a:gd name="T20" fmla="*/ 1086 w 1086"/>
                    <a:gd name="T21" fmla="*/ 1404 h 1404"/>
                    <a:gd name="T22" fmla="*/ 0 w 1086"/>
                    <a:gd name="T23" fmla="*/ 1404 h 1404"/>
                    <a:gd name="T24" fmla="*/ 32 w 1086"/>
                    <a:gd name="T25" fmla="*/ 1262 h 1404"/>
                    <a:gd name="T26" fmla="*/ 180 w 1086"/>
                    <a:gd name="T27" fmla="*/ 1234 h 1404"/>
                    <a:gd name="T28" fmla="*/ 180 w 1086"/>
                    <a:gd name="T29" fmla="*/ 166 h 1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86" h="1404">
                      <a:moveTo>
                        <a:pt x="180" y="166"/>
                      </a:moveTo>
                      <a:cubicBezTo>
                        <a:pt x="136" y="162"/>
                        <a:pt x="72" y="154"/>
                        <a:pt x="38" y="148"/>
                      </a:cubicBezTo>
                      <a:cubicBezTo>
                        <a:pt x="32" y="106"/>
                        <a:pt x="28" y="44"/>
                        <a:pt x="36" y="0"/>
                      </a:cubicBezTo>
                      <a:cubicBezTo>
                        <a:pt x="621" y="0"/>
                        <a:pt x="621" y="0"/>
                        <a:pt x="621" y="0"/>
                      </a:cubicBezTo>
                      <a:cubicBezTo>
                        <a:pt x="627" y="32"/>
                        <a:pt x="625" y="112"/>
                        <a:pt x="615" y="146"/>
                      </a:cubicBezTo>
                      <a:cubicBezTo>
                        <a:pt x="567" y="154"/>
                        <a:pt x="479" y="162"/>
                        <a:pt x="423" y="164"/>
                      </a:cubicBezTo>
                      <a:cubicBezTo>
                        <a:pt x="423" y="1244"/>
                        <a:pt x="423" y="1244"/>
                        <a:pt x="423" y="1244"/>
                      </a:cubicBezTo>
                      <a:cubicBezTo>
                        <a:pt x="877" y="1244"/>
                        <a:pt x="877" y="1244"/>
                        <a:pt x="877" y="1244"/>
                      </a:cubicBezTo>
                      <a:cubicBezTo>
                        <a:pt x="881" y="1186"/>
                        <a:pt x="893" y="1092"/>
                        <a:pt x="903" y="1045"/>
                      </a:cubicBezTo>
                      <a:cubicBezTo>
                        <a:pt x="947" y="1029"/>
                        <a:pt x="1035" y="1021"/>
                        <a:pt x="1086" y="1021"/>
                      </a:cubicBezTo>
                      <a:cubicBezTo>
                        <a:pt x="1086" y="1404"/>
                        <a:pt x="1086" y="1404"/>
                        <a:pt x="1086" y="1404"/>
                      </a:cubicBezTo>
                      <a:cubicBezTo>
                        <a:pt x="0" y="1404"/>
                        <a:pt x="0" y="1404"/>
                        <a:pt x="0" y="1404"/>
                      </a:cubicBezTo>
                      <a:cubicBezTo>
                        <a:pt x="4" y="1364"/>
                        <a:pt x="18" y="1296"/>
                        <a:pt x="32" y="1262"/>
                      </a:cubicBezTo>
                      <a:cubicBezTo>
                        <a:pt x="66" y="1252"/>
                        <a:pt x="140" y="1238"/>
                        <a:pt x="180" y="1234"/>
                      </a:cubicBezTo>
                      <a:lnTo>
                        <a:pt x="180" y="1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89" name="Freeform 20">
                  <a:extLst>
                    <a:ext uri="{FF2B5EF4-FFF2-40B4-BE49-F238E27FC236}">
                      <a16:creationId xmlns:a16="http://schemas.microsoft.com/office/drawing/2014/main" id="{482A452A-1C6E-4BB0-B376-AEECB1554A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07" y="3496"/>
                  <a:ext cx="189" cy="230"/>
                </a:xfrm>
                <a:custGeom>
                  <a:avLst/>
                  <a:gdLst>
                    <a:gd name="T0" fmla="*/ 240 w 849"/>
                    <a:gd name="T1" fmla="*/ 557 h 1032"/>
                    <a:gd name="T2" fmla="*/ 543 w 849"/>
                    <a:gd name="T3" fmla="*/ 854 h 1032"/>
                    <a:gd name="T4" fmla="*/ 839 w 849"/>
                    <a:gd name="T5" fmla="*/ 800 h 1032"/>
                    <a:gd name="T6" fmla="*/ 801 w 849"/>
                    <a:gd name="T7" fmla="*/ 952 h 1032"/>
                    <a:gd name="T8" fmla="*/ 473 w 849"/>
                    <a:gd name="T9" fmla="*/ 1032 h 1032"/>
                    <a:gd name="T10" fmla="*/ 0 w 849"/>
                    <a:gd name="T11" fmla="*/ 535 h 1032"/>
                    <a:gd name="T12" fmla="*/ 487 w 849"/>
                    <a:gd name="T13" fmla="*/ 0 h 1032"/>
                    <a:gd name="T14" fmla="*/ 849 w 849"/>
                    <a:gd name="T15" fmla="*/ 449 h 1032"/>
                    <a:gd name="T16" fmla="*/ 843 w 849"/>
                    <a:gd name="T17" fmla="*/ 557 h 1032"/>
                    <a:gd name="T18" fmla="*/ 240 w 849"/>
                    <a:gd name="T19" fmla="*/ 557 h 1032"/>
                    <a:gd name="T20" fmla="*/ 623 w 849"/>
                    <a:gd name="T21" fmla="*/ 409 h 1032"/>
                    <a:gd name="T22" fmla="*/ 453 w 849"/>
                    <a:gd name="T23" fmla="*/ 141 h 1032"/>
                    <a:gd name="T24" fmla="*/ 236 w 849"/>
                    <a:gd name="T25" fmla="*/ 409 h 1032"/>
                    <a:gd name="T26" fmla="*/ 623 w 849"/>
                    <a:gd name="T27" fmla="*/ 409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49" h="1032">
                      <a:moveTo>
                        <a:pt x="240" y="557"/>
                      </a:moveTo>
                      <a:cubicBezTo>
                        <a:pt x="250" y="744"/>
                        <a:pt x="369" y="854"/>
                        <a:pt x="543" y="854"/>
                      </a:cubicBezTo>
                      <a:cubicBezTo>
                        <a:pt x="631" y="854"/>
                        <a:pt x="765" y="828"/>
                        <a:pt x="839" y="800"/>
                      </a:cubicBezTo>
                      <a:cubicBezTo>
                        <a:pt x="843" y="842"/>
                        <a:pt x="825" y="914"/>
                        <a:pt x="801" y="952"/>
                      </a:cubicBezTo>
                      <a:cubicBezTo>
                        <a:pt x="729" y="992"/>
                        <a:pt x="607" y="1032"/>
                        <a:pt x="473" y="1032"/>
                      </a:cubicBezTo>
                      <a:cubicBezTo>
                        <a:pt x="172" y="1032"/>
                        <a:pt x="0" y="818"/>
                        <a:pt x="0" y="535"/>
                      </a:cubicBezTo>
                      <a:cubicBezTo>
                        <a:pt x="0" y="231"/>
                        <a:pt x="192" y="0"/>
                        <a:pt x="487" y="0"/>
                      </a:cubicBezTo>
                      <a:cubicBezTo>
                        <a:pt x="743" y="0"/>
                        <a:pt x="849" y="179"/>
                        <a:pt x="849" y="449"/>
                      </a:cubicBezTo>
                      <a:cubicBezTo>
                        <a:pt x="849" y="483"/>
                        <a:pt x="847" y="521"/>
                        <a:pt x="843" y="557"/>
                      </a:cubicBezTo>
                      <a:lnTo>
                        <a:pt x="240" y="557"/>
                      </a:lnTo>
                      <a:close/>
                      <a:moveTo>
                        <a:pt x="623" y="409"/>
                      </a:moveTo>
                      <a:cubicBezTo>
                        <a:pt x="635" y="287"/>
                        <a:pt x="597" y="141"/>
                        <a:pt x="453" y="141"/>
                      </a:cubicBezTo>
                      <a:cubicBezTo>
                        <a:pt x="331" y="141"/>
                        <a:pt x="248" y="251"/>
                        <a:pt x="236" y="409"/>
                      </a:cubicBezTo>
                      <a:lnTo>
                        <a:pt x="623" y="4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90" name="Freeform 21">
                  <a:extLst>
                    <a:ext uri="{FF2B5EF4-FFF2-40B4-BE49-F238E27FC236}">
                      <a16:creationId xmlns:a16="http://schemas.microsoft.com/office/drawing/2014/main" id="{E13A0EC4-9160-4A9A-A6F7-EFE5F704D8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82" y="3496"/>
                  <a:ext cx="213" cy="230"/>
                </a:xfrm>
                <a:custGeom>
                  <a:avLst/>
                  <a:gdLst>
                    <a:gd name="T0" fmla="*/ 573 w 953"/>
                    <a:gd name="T1" fmla="*/ 884 h 1032"/>
                    <a:gd name="T2" fmla="*/ 286 w 953"/>
                    <a:gd name="T3" fmla="*/ 1032 h 1032"/>
                    <a:gd name="T4" fmla="*/ 0 w 953"/>
                    <a:gd name="T5" fmla="*/ 750 h 1032"/>
                    <a:gd name="T6" fmla="*/ 390 w 953"/>
                    <a:gd name="T7" fmla="*/ 427 h 1032"/>
                    <a:gd name="T8" fmla="*/ 565 w 953"/>
                    <a:gd name="T9" fmla="*/ 461 h 1032"/>
                    <a:gd name="T10" fmla="*/ 565 w 953"/>
                    <a:gd name="T11" fmla="*/ 369 h 1032"/>
                    <a:gd name="T12" fmla="*/ 382 w 953"/>
                    <a:gd name="T13" fmla="*/ 181 h 1032"/>
                    <a:gd name="T14" fmla="*/ 74 w 953"/>
                    <a:gd name="T15" fmla="*/ 271 h 1032"/>
                    <a:gd name="T16" fmla="*/ 66 w 953"/>
                    <a:gd name="T17" fmla="*/ 203 h 1032"/>
                    <a:gd name="T18" fmla="*/ 96 w 953"/>
                    <a:gd name="T19" fmla="*/ 63 h 1032"/>
                    <a:gd name="T20" fmla="*/ 438 w 953"/>
                    <a:gd name="T21" fmla="*/ 0 h 1032"/>
                    <a:gd name="T22" fmla="*/ 789 w 953"/>
                    <a:gd name="T23" fmla="*/ 367 h 1032"/>
                    <a:gd name="T24" fmla="*/ 789 w 953"/>
                    <a:gd name="T25" fmla="*/ 730 h 1032"/>
                    <a:gd name="T26" fmla="*/ 815 w 953"/>
                    <a:gd name="T27" fmla="*/ 856 h 1032"/>
                    <a:gd name="T28" fmla="*/ 951 w 953"/>
                    <a:gd name="T29" fmla="*/ 836 h 1032"/>
                    <a:gd name="T30" fmla="*/ 953 w 953"/>
                    <a:gd name="T31" fmla="*/ 862 h 1032"/>
                    <a:gd name="T32" fmla="*/ 925 w 953"/>
                    <a:gd name="T33" fmla="*/ 974 h 1032"/>
                    <a:gd name="T34" fmla="*/ 677 w 953"/>
                    <a:gd name="T35" fmla="*/ 1032 h 1032"/>
                    <a:gd name="T36" fmla="*/ 587 w 953"/>
                    <a:gd name="T37" fmla="*/ 884 h 1032"/>
                    <a:gd name="T38" fmla="*/ 573 w 953"/>
                    <a:gd name="T39" fmla="*/ 884 h 1032"/>
                    <a:gd name="T40" fmla="*/ 569 w 953"/>
                    <a:gd name="T41" fmla="*/ 573 h 1032"/>
                    <a:gd name="T42" fmla="*/ 442 w 953"/>
                    <a:gd name="T43" fmla="*/ 557 h 1032"/>
                    <a:gd name="T44" fmla="*/ 230 w 953"/>
                    <a:gd name="T45" fmla="*/ 718 h 1032"/>
                    <a:gd name="T46" fmla="*/ 384 w 953"/>
                    <a:gd name="T47" fmla="*/ 864 h 1032"/>
                    <a:gd name="T48" fmla="*/ 569 w 953"/>
                    <a:gd name="T49" fmla="*/ 778 h 1032"/>
                    <a:gd name="T50" fmla="*/ 569 w 953"/>
                    <a:gd name="T51" fmla="*/ 573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53" h="1032">
                      <a:moveTo>
                        <a:pt x="573" y="884"/>
                      </a:moveTo>
                      <a:cubicBezTo>
                        <a:pt x="519" y="978"/>
                        <a:pt x="420" y="1032"/>
                        <a:pt x="286" y="1032"/>
                      </a:cubicBezTo>
                      <a:cubicBezTo>
                        <a:pt x="140" y="1032"/>
                        <a:pt x="0" y="942"/>
                        <a:pt x="0" y="750"/>
                      </a:cubicBezTo>
                      <a:cubicBezTo>
                        <a:pt x="0" y="535"/>
                        <a:pt x="178" y="427"/>
                        <a:pt x="390" y="427"/>
                      </a:cubicBezTo>
                      <a:cubicBezTo>
                        <a:pt x="451" y="427"/>
                        <a:pt x="517" y="439"/>
                        <a:pt x="565" y="461"/>
                      </a:cubicBezTo>
                      <a:cubicBezTo>
                        <a:pt x="565" y="369"/>
                        <a:pt x="565" y="369"/>
                        <a:pt x="565" y="369"/>
                      </a:cubicBezTo>
                      <a:cubicBezTo>
                        <a:pt x="565" y="241"/>
                        <a:pt x="503" y="181"/>
                        <a:pt x="382" y="181"/>
                      </a:cubicBezTo>
                      <a:cubicBezTo>
                        <a:pt x="292" y="181"/>
                        <a:pt x="146" y="227"/>
                        <a:pt x="74" y="271"/>
                      </a:cubicBezTo>
                      <a:cubicBezTo>
                        <a:pt x="68" y="255"/>
                        <a:pt x="66" y="225"/>
                        <a:pt x="66" y="203"/>
                      </a:cubicBezTo>
                      <a:cubicBezTo>
                        <a:pt x="66" y="151"/>
                        <a:pt x="78" y="93"/>
                        <a:pt x="96" y="63"/>
                      </a:cubicBezTo>
                      <a:cubicBezTo>
                        <a:pt x="166" y="28"/>
                        <a:pt x="324" y="0"/>
                        <a:pt x="438" y="0"/>
                      </a:cubicBezTo>
                      <a:cubicBezTo>
                        <a:pt x="673" y="0"/>
                        <a:pt x="789" y="101"/>
                        <a:pt x="789" y="367"/>
                      </a:cubicBezTo>
                      <a:cubicBezTo>
                        <a:pt x="789" y="730"/>
                        <a:pt x="789" y="730"/>
                        <a:pt x="789" y="730"/>
                      </a:cubicBezTo>
                      <a:cubicBezTo>
                        <a:pt x="789" y="782"/>
                        <a:pt x="799" y="832"/>
                        <a:pt x="815" y="856"/>
                      </a:cubicBezTo>
                      <a:cubicBezTo>
                        <a:pt x="849" y="856"/>
                        <a:pt x="913" y="846"/>
                        <a:pt x="951" y="836"/>
                      </a:cubicBezTo>
                      <a:cubicBezTo>
                        <a:pt x="953" y="846"/>
                        <a:pt x="953" y="856"/>
                        <a:pt x="953" y="862"/>
                      </a:cubicBezTo>
                      <a:cubicBezTo>
                        <a:pt x="953" y="900"/>
                        <a:pt x="941" y="942"/>
                        <a:pt x="925" y="974"/>
                      </a:cubicBezTo>
                      <a:cubicBezTo>
                        <a:pt x="877" y="1002"/>
                        <a:pt x="765" y="1032"/>
                        <a:pt x="677" y="1032"/>
                      </a:cubicBezTo>
                      <a:cubicBezTo>
                        <a:pt x="635" y="1008"/>
                        <a:pt x="599" y="948"/>
                        <a:pt x="587" y="884"/>
                      </a:cubicBezTo>
                      <a:lnTo>
                        <a:pt x="573" y="884"/>
                      </a:lnTo>
                      <a:close/>
                      <a:moveTo>
                        <a:pt x="569" y="573"/>
                      </a:moveTo>
                      <a:cubicBezTo>
                        <a:pt x="533" y="563"/>
                        <a:pt x="477" y="557"/>
                        <a:pt x="442" y="557"/>
                      </a:cubicBezTo>
                      <a:cubicBezTo>
                        <a:pt x="306" y="557"/>
                        <a:pt x="230" y="621"/>
                        <a:pt x="230" y="718"/>
                      </a:cubicBezTo>
                      <a:cubicBezTo>
                        <a:pt x="230" y="820"/>
                        <a:pt x="302" y="864"/>
                        <a:pt x="384" y="864"/>
                      </a:cubicBezTo>
                      <a:cubicBezTo>
                        <a:pt x="463" y="864"/>
                        <a:pt x="533" y="828"/>
                        <a:pt x="569" y="778"/>
                      </a:cubicBezTo>
                      <a:lnTo>
                        <a:pt x="569" y="57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91" name="Freeform 22">
                  <a:extLst>
                    <a:ext uri="{FF2B5EF4-FFF2-40B4-BE49-F238E27FC236}">
                      <a16:creationId xmlns:a16="http://schemas.microsoft.com/office/drawing/2014/main" id="{C16718AD-A38B-411C-87CE-8EF1C2355C7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751" y="3496"/>
                  <a:ext cx="231" cy="336"/>
                </a:xfrm>
                <a:custGeom>
                  <a:avLst/>
                  <a:gdLst>
                    <a:gd name="T0" fmla="*/ 166 w 1035"/>
                    <a:gd name="T1" fmla="*/ 990 h 1509"/>
                    <a:gd name="T2" fmla="*/ 76 w 1035"/>
                    <a:gd name="T3" fmla="*/ 846 h 1509"/>
                    <a:gd name="T4" fmla="*/ 194 w 1035"/>
                    <a:gd name="T5" fmla="*/ 666 h 1509"/>
                    <a:gd name="T6" fmla="*/ 194 w 1035"/>
                    <a:gd name="T7" fmla="*/ 654 h 1509"/>
                    <a:gd name="T8" fmla="*/ 62 w 1035"/>
                    <a:gd name="T9" fmla="*/ 367 h 1509"/>
                    <a:gd name="T10" fmla="*/ 470 w 1035"/>
                    <a:gd name="T11" fmla="*/ 0 h 1509"/>
                    <a:gd name="T12" fmla="*/ 707 w 1035"/>
                    <a:gd name="T13" fmla="*/ 53 h 1509"/>
                    <a:gd name="T14" fmla="*/ 907 w 1035"/>
                    <a:gd name="T15" fmla="*/ 10 h 1509"/>
                    <a:gd name="T16" fmla="*/ 1007 w 1035"/>
                    <a:gd name="T17" fmla="*/ 24 h 1509"/>
                    <a:gd name="T18" fmla="*/ 1035 w 1035"/>
                    <a:gd name="T19" fmla="*/ 185 h 1509"/>
                    <a:gd name="T20" fmla="*/ 835 w 1035"/>
                    <a:gd name="T21" fmla="*/ 185 h 1509"/>
                    <a:gd name="T22" fmla="*/ 879 w 1035"/>
                    <a:gd name="T23" fmla="*/ 367 h 1509"/>
                    <a:gd name="T24" fmla="*/ 470 w 1035"/>
                    <a:gd name="T25" fmla="*/ 734 h 1509"/>
                    <a:gd name="T26" fmla="*/ 326 w 1035"/>
                    <a:gd name="T27" fmla="*/ 716 h 1509"/>
                    <a:gd name="T28" fmla="*/ 304 w 1035"/>
                    <a:gd name="T29" fmla="*/ 784 h 1509"/>
                    <a:gd name="T30" fmla="*/ 572 w 1035"/>
                    <a:gd name="T31" fmla="*/ 868 h 1509"/>
                    <a:gd name="T32" fmla="*/ 1013 w 1035"/>
                    <a:gd name="T33" fmla="*/ 1146 h 1509"/>
                    <a:gd name="T34" fmla="*/ 476 w 1035"/>
                    <a:gd name="T35" fmla="*/ 1509 h 1509"/>
                    <a:gd name="T36" fmla="*/ 0 w 1035"/>
                    <a:gd name="T37" fmla="*/ 1214 h 1509"/>
                    <a:gd name="T38" fmla="*/ 166 w 1035"/>
                    <a:gd name="T39" fmla="*/ 1004 h 1509"/>
                    <a:gd name="T40" fmla="*/ 166 w 1035"/>
                    <a:gd name="T41" fmla="*/ 990 h 1509"/>
                    <a:gd name="T42" fmla="*/ 216 w 1035"/>
                    <a:gd name="T43" fmla="*/ 1178 h 1509"/>
                    <a:gd name="T44" fmla="*/ 506 w 1035"/>
                    <a:gd name="T45" fmla="*/ 1365 h 1509"/>
                    <a:gd name="T46" fmla="*/ 795 w 1035"/>
                    <a:gd name="T47" fmla="*/ 1184 h 1509"/>
                    <a:gd name="T48" fmla="*/ 520 w 1035"/>
                    <a:gd name="T49" fmla="*/ 1058 h 1509"/>
                    <a:gd name="T50" fmla="*/ 298 w 1035"/>
                    <a:gd name="T51" fmla="*/ 1038 h 1509"/>
                    <a:gd name="T52" fmla="*/ 216 w 1035"/>
                    <a:gd name="T53" fmla="*/ 1178 h 1509"/>
                    <a:gd name="T54" fmla="*/ 470 w 1035"/>
                    <a:gd name="T55" fmla="*/ 603 h 1509"/>
                    <a:gd name="T56" fmla="*/ 647 w 1035"/>
                    <a:gd name="T57" fmla="*/ 367 h 1509"/>
                    <a:gd name="T58" fmla="*/ 470 w 1035"/>
                    <a:gd name="T59" fmla="*/ 133 h 1509"/>
                    <a:gd name="T60" fmla="*/ 292 w 1035"/>
                    <a:gd name="T61" fmla="*/ 367 h 1509"/>
                    <a:gd name="T62" fmla="*/ 470 w 1035"/>
                    <a:gd name="T63" fmla="*/ 603 h 15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35" h="1509">
                      <a:moveTo>
                        <a:pt x="166" y="990"/>
                      </a:moveTo>
                      <a:cubicBezTo>
                        <a:pt x="122" y="972"/>
                        <a:pt x="76" y="914"/>
                        <a:pt x="76" y="846"/>
                      </a:cubicBezTo>
                      <a:cubicBezTo>
                        <a:pt x="76" y="766"/>
                        <a:pt x="130" y="700"/>
                        <a:pt x="194" y="666"/>
                      </a:cubicBezTo>
                      <a:cubicBezTo>
                        <a:pt x="194" y="654"/>
                        <a:pt x="194" y="654"/>
                        <a:pt x="194" y="654"/>
                      </a:cubicBezTo>
                      <a:cubicBezTo>
                        <a:pt x="112" y="601"/>
                        <a:pt x="62" y="507"/>
                        <a:pt x="62" y="367"/>
                      </a:cubicBezTo>
                      <a:cubicBezTo>
                        <a:pt x="62" y="139"/>
                        <a:pt x="238" y="0"/>
                        <a:pt x="470" y="0"/>
                      </a:cubicBezTo>
                      <a:cubicBezTo>
                        <a:pt x="560" y="0"/>
                        <a:pt x="641" y="18"/>
                        <a:pt x="707" y="53"/>
                      </a:cubicBezTo>
                      <a:cubicBezTo>
                        <a:pt x="751" y="28"/>
                        <a:pt x="831" y="10"/>
                        <a:pt x="907" y="10"/>
                      </a:cubicBezTo>
                      <a:cubicBezTo>
                        <a:pt x="943" y="10"/>
                        <a:pt x="977" y="14"/>
                        <a:pt x="1007" y="24"/>
                      </a:cubicBezTo>
                      <a:cubicBezTo>
                        <a:pt x="1025" y="67"/>
                        <a:pt x="1035" y="135"/>
                        <a:pt x="1035" y="185"/>
                      </a:cubicBezTo>
                      <a:cubicBezTo>
                        <a:pt x="835" y="185"/>
                        <a:pt x="835" y="185"/>
                        <a:pt x="835" y="185"/>
                      </a:cubicBezTo>
                      <a:cubicBezTo>
                        <a:pt x="863" y="235"/>
                        <a:pt x="879" y="295"/>
                        <a:pt x="879" y="367"/>
                      </a:cubicBezTo>
                      <a:cubicBezTo>
                        <a:pt x="879" y="597"/>
                        <a:pt x="723" y="734"/>
                        <a:pt x="470" y="734"/>
                      </a:cubicBezTo>
                      <a:cubicBezTo>
                        <a:pt x="422" y="734"/>
                        <a:pt x="368" y="728"/>
                        <a:pt x="326" y="716"/>
                      </a:cubicBezTo>
                      <a:cubicBezTo>
                        <a:pt x="314" y="734"/>
                        <a:pt x="304" y="760"/>
                        <a:pt x="304" y="784"/>
                      </a:cubicBezTo>
                      <a:cubicBezTo>
                        <a:pt x="304" y="852"/>
                        <a:pt x="394" y="868"/>
                        <a:pt x="572" y="868"/>
                      </a:cubicBezTo>
                      <a:cubicBezTo>
                        <a:pt x="825" y="868"/>
                        <a:pt x="1013" y="924"/>
                        <a:pt x="1013" y="1146"/>
                      </a:cubicBezTo>
                      <a:cubicBezTo>
                        <a:pt x="1013" y="1395"/>
                        <a:pt x="771" y="1509"/>
                        <a:pt x="476" y="1509"/>
                      </a:cubicBezTo>
                      <a:cubicBezTo>
                        <a:pt x="212" y="1509"/>
                        <a:pt x="0" y="1411"/>
                        <a:pt x="0" y="1214"/>
                      </a:cubicBezTo>
                      <a:cubicBezTo>
                        <a:pt x="0" y="1098"/>
                        <a:pt x="86" y="1024"/>
                        <a:pt x="166" y="1004"/>
                      </a:cubicBezTo>
                      <a:lnTo>
                        <a:pt x="166" y="990"/>
                      </a:lnTo>
                      <a:close/>
                      <a:moveTo>
                        <a:pt x="216" y="1178"/>
                      </a:moveTo>
                      <a:cubicBezTo>
                        <a:pt x="216" y="1305"/>
                        <a:pt x="366" y="1365"/>
                        <a:pt x="506" y="1365"/>
                      </a:cubicBezTo>
                      <a:cubicBezTo>
                        <a:pt x="657" y="1365"/>
                        <a:pt x="795" y="1303"/>
                        <a:pt x="795" y="1184"/>
                      </a:cubicBezTo>
                      <a:cubicBezTo>
                        <a:pt x="795" y="1102"/>
                        <a:pt x="725" y="1058"/>
                        <a:pt x="520" y="1058"/>
                      </a:cubicBezTo>
                      <a:cubicBezTo>
                        <a:pt x="454" y="1058"/>
                        <a:pt x="370" y="1054"/>
                        <a:pt x="298" y="1038"/>
                      </a:cubicBezTo>
                      <a:cubicBezTo>
                        <a:pt x="242" y="1070"/>
                        <a:pt x="216" y="1122"/>
                        <a:pt x="216" y="1178"/>
                      </a:cubicBezTo>
                      <a:close/>
                      <a:moveTo>
                        <a:pt x="470" y="603"/>
                      </a:moveTo>
                      <a:cubicBezTo>
                        <a:pt x="588" y="603"/>
                        <a:pt x="647" y="509"/>
                        <a:pt x="647" y="367"/>
                      </a:cubicBezTo>
                      <a:cubicBezTo>
                        <a:pt x="647" y="231"/>
                        <a:pt x="578" y="133"/>
                        <a:pt x="470" y="133"/>
                      </a:cubicBezTo>
                      <a:cubicBezTo>
                        <a:pt x="348" y="133"/>
                        <a:pt x="292" y="219"/>
                        <a:pt x="292" y="367"/>
                      </a:cubicBezTo>
                      <a:cubicBezTo>
                        <a:pt x="292" y="507"/>
                        <a:pt x="358" y="603"/>
                        <a:pt x="470" y="6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92" name="Freeform 23">
                  <a:extLst>
                    <a:ext uri="{FF2B5EF4-FFF2-40B4-BE49-F238E27FC236}">
                      <a16:creationId xmlns:a16="http://schemas.microsoft.com/office/drawing/2014/main" id="{821C2482-4D5E-4D7B-8C3F-25F9A1DE56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95" y="3499"/>
                  <a:ext cx="257" cy="227"/>
                </a:xfrm>
                <a:custGeom>
                  <a:avLst/>
                  <a:gdLst>
                    <a:gd name="T0" fmla="*/ 755 w 1151"/>
                    <a:gd name="T1" fmla="*/ 177 h 1018"/>
                    <a:gd name="T2" fmla="*/ 613 w 1151"/>
                    <a:gd name="T3" fmla="*/ 177 h 1018"/>
                    <a:gd name="T4" fmla="*/ 655 w 1151"/>
                    <a:gd name="T5" fmla="*/ 35 h 1018"/>
                    <a:gd name="T6" fmla="*/ 857 w 1151"/>
                    <a:gd name="T7" fmla="*/ 0 h 1018"/>
                    <a:gd name="T8" fmla="*/ 985 w 1151"/>
                    <a:gd name="T9" fmla="*/ 16 h 1018"/>
                    <a:gd name="T10" fmla="*/ 985 w 1151"/>
                    <a:gd name="T11" fmla="*/ 688 h 1018"/>
                    <a:gd name="T12" fmla="*/ 1001 w 1151"/>
                    <a:gd name="T13" fmla="*/ 832 h 1018"/>
                    <a:gd name="T14" fmla="*/ 1149 w 1151"/>
                    <a:gd name="T15" fmla="*/ 832 h 1018"/>
                    <a:gd name="T16" fmla="*/ 1151 w 1151"/>
                    <a:gd name="T17" fmla="*/ 862 h 1018"/>
                    <a:gd name="T18" fmla="*/ 1127 w 1151"/>
                    <a:gd name="T19" fmla="*/ 968 h 1018"/>
                    <a:gd name="T20" fmla="*/ 819 w 1151"/>
                    <a:gd name="T21" fmla="*/ 1008 h 1018"/>
                    <a:gd name="T22" fmla="*/ 771 w 1151"/>
                    <a:gd name="T23" fmla="*/ 842 h 1018"/>
                    <a:gd name="T24" fmla="*/ 757 w 1151"/>
                    <a:gd name="T25" fmla="*/ 842 h 1018"/>
                    <a:gd name="T26" fmla="*/ 444 w 1151"/>
                    <a:gd name="T27" fmla="*/ 1018 h 1018"/>
                    <a:gd name="T28" fmla="*/ 140 w 1151"/>
                    <a:gd name="T29" fmla="*/ 652 h 1018"/>
                    <a:gd name="T30" fmla="*/ 150 w 1151"/>
                    <a:gd name="T31" fmla="*/ 177 h 1018"/>
                    <a:gd name="T32" fmla="*/ 0 w 1151"/>
                    <a:gd name="T33" fmla="*/ 177 h 1018"/>
                    <a:gd name="T34" fmla="*/ 42 w 1151"/>
                    <a:gd name="T35" fmla="*/ 35 h 1018"/>
                    <a:gd name="T36" fmla="*/ 246 w 1151"/>
                    <a:gd name="T37" fmla="*/ 0 h 1018"/>
                    <a:gd name="T38" fmla="*/ 374 w 1151"/>
                    <a:gd name="T39" fmla="*/ 16 h 1018"/>
                    <a:gd name="T40" fmla="*/ 374 w 1151"/>
                    <a:gd name="T41" fmla="*/ 613 h 1018"/>
                    <a:gd name="T42" fmla="*/ 544 w 1151"/>
                    <a:gd name="T43" fmla="*/ 840 h 1018"/>
                    <a:gd name="T44" fmla="*/ 755 w 1151"/>
                    <a:gd name="T45" fmla="*/ 730 h 1018"/>
                    <a:gd name="T46" fmla="*/ 755 w 1151"/>
                    <a:gd name="T47" fmla="*/ 177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151" h="1018">
                      <a:moveTo>
                        <a:pt x="755" y="177"/>
                      </a:moveTo>
                      <a:cubicBezTo>
                        <a:pt x="613" y="177"/>
                        <a:pt x="613" y="177"/>
                        <a:pt x="613" y="177"/>
                      </a:cubicBezTo>
                      <a:cubicBezTo>
                        <a:pt x="615" y="133"/>
                        <a:pt x="633" y="71"/>
                        <a:pt x="655" y="35"/>
                      </a:cubicBezTo>
                      <a:cubicBezTo>
                        <a:pt x="703" y="12"/>
                        <a:pt x="781" y="0"/>
                        <a:pt x="857" y="0"/>
                      </a:cubicBezTo>
                      <a:cubicBezTo>
                        <a:pt x="901" y="0"/>
                        <a:pt x="953" y="6"/>
                        <a:pt x="985" y="16"/>
                      </a:cubicBezTo>
                      <a:cubicBezTo>
                        <a:pt x="985" y="688"/>
                        <a:pt x="985" y="688"/>
                        <a:pt x="985" y="688"/>
                      </a:cubicBezTo>
                      <a:cubicBezTo>
                        <a:pt x="985" y="734"/>
                        <a:pt x="989" y="786"/>
                        <a:pt x="1001" y="832"/>
                      </a:cubicBezTo>
                      <a:cubicBezTo>
                        <a:pt x="1149" y="832"/>
                        <a:pt x="1149" y="832"/>
                        <a:pt x="1149" y="832"/>
                      </a:cubicBezTo>
                      <a:cubicBezTo>
                        <a:pt x="1151" y="842"/>
                        <a:pt x="1151" y="854"/>
                        <a:pt x="1151" y="862"/>
                      </a:cubicBezTo>
                      <a:cubicBezTo>
                        <a:pt x="1151" y="894"/>
                        <a:pt x="1141" y="942"/>
                        <a:pt x="1127" y="968"/>
                      </a:cubicBezTo>
                      <a:cubicBezTo>
                        <a:pt x="1053" y="992"/>
                        <a:pt x="901" y="1008"/>
                        <a:pt x="819" y="1008"/>
                      </a:cubicBezTo>
                      <a:cubicBezTo>
                        <a:pt x="795" y="964"/>
                        <a:pt x="777" y="902"/>
                        <a:pt x="771" y="842"/>
                      </a:cubicBezTo>
                      <a:cubicBezTo>
                        <a:pt x="757" y="842"/>
                        <a:pt x="757" y="842"/>
                        <a:pt x="757" y="842"/>
                      </a:cubicBezTo>
                      <a:cubicBezTo>
                        <a:pt x="713" y="926"/>
                        <a:pt x="613" y="1018"/>
                        <a:pt x="444" y="1018"/>
                      </a:cubicBezTo>
                      <a:cubicBezTo>
                        <a:pt x="282" y="1018"/>
                        <a:pt x="140" y="964"/>
                        <a:pt x="140" y="652"/>
                      </a:cubicBezTo>
                      <a:cubicBezTo>
                        <a:pt x="140" y="503"/>
                        <a:pt x="142" y="331"/>
                        <a:pt x="150" y="177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2" y="133"/>
                        <a:pt x="20" y="69"/>
                        <a:pt x="42" y="35"/>
                      </a:cubicBezTo>
                      <a:cubicBezTo>
                        <a:pt x="90" y="14"/>
                        <a:pt x="170" y="0"/>
                        <a:pt x="246" y="0"/>
                      </a:cubicBezTo>
                      <a:cubicBezTo>
                        <a:pt x="290" y="0"/>
                        <a:pt x="342" y="6"/>
                        <a:pt x="374" y="16"/>
                      </a:cubicBezTo>
                      <a:cubicBezTo>
                        <a:pt x="374" y="613"/>
                        <a:pt x="374" y="613"/>
                        <a:pt x="374" y="613"/>
                      </a:cubicBezTo>
                      <a:cubicBezTo>
                        <a:pt x="374" y="756"/>
                        <a:pt x="416" y="840"/>
                        <a:pt x="544" y="840"/>
                      </a:cubicBezTo>
                      <a:cubicBezTo>
                        <a:pt x="627" y="840"/>
                        <a:pt x="711" y="784"/>
                        <a:pt x="755" y="730"/>
                      </a:cubicBezTo>
                      <a:lnTo>
                        <a:pt x="755" y="1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93" name="Freeform 24">
                  <a:extLst>
                    <a:ext uri="{FF2B5EF4-FFF2-40B4-BE49-F238E27FC236}">
                      <a16:creationId xmlns:a16="http://schemas.microsoft.com/office/drawing/2014/main" id="{EB1F9795-4EE3-4CA6-8645-C1A4F7F18F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13" y="3496"/>
                  <a:ext cx="189" cy="230"/>
                </a:xfrm>
                <a:custGeom>
                  <a:avLst/>
                  <a:gdLst>
                    <a:gd name="T0" fmla="*/ 240 w 849"/>
                    <a:gd name="T1" fmla="*/ 557 h 1032"/>
                    <a:gd name="T2" fmla="*/ 543 w 849"/>
                    <a:gd name="T3" fmla="*/ 854 h 1032"/>
                    <a:gd name="T4" fmla="*/ 839 w 849"/>
                    <a:gd name="T5" fmla="*/ 800 h 1032"/>
                    <a:gd name="T6" fmla="*/ 801 w 849"/>
                    <a:gd name="T7" fmla="*/ 952 h 1032"/>
                    <a:gd name="T8" fmla="*/ 472 w 849"/>
                    <a:gd name="T9" fmla="*/ 1032 h 1032"/>
                    <a:gd name="T10" fmla="*/ 0 w 849"/>
                    <a:gd name="T11" fmla="*/ 535 h 1032"/>
                    <a:gd name="T12" fmla="*/ 486 w 849"/>
                    <a:gd name="T13" fmla="*/ 0 h 1032"/>
                    <a:gd name="T14" fmla="*/ 849 w 849"/>
                    <a:gd name="T15" fmla="*/ 449 h 1032"/>
                    <a:gd name="T16" fmla="*/ 843 w 849"/>
                    <a:gd name="T17" fmla="*/ 557 h 1032"/>
                    <a:gd name="T18" fmla="*/ 240 w 849"/>
                    <a:gd name="T19" fmla="*/ 557 h 1032"/>
                    <a:gd name="T20" fmla="*/ 623 w 849"/>
                    <a:gd name="T21" fmla="*/ 409 h 1032"/>
                    <a:gd name="T22" fmla="*/ 452 w 849"/>
                    <a:gd name="T23" fmla="*/ 141 h 1032"/>
                    <a:gd name="T24" fmla="*/ 236 w 849"/>
                    <a:gd name="T25" fmla="*/ 409 h 1032"/>
                    <a:gd name="T26" fmla="*/ 623 w 849"/>
                    <a:gd name="T27" fmla="*/ 409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49" h="1032">
                      <a:moveTo>
                        <a:pt x="240" y="557"/>
                      </a:moveTo>
                      <a:cubicBezTo>
                        <a:pt x="250" y="744"/>
                        <a:pt x="368" y="854"/>
                        <a:pt x="543" y="854"/>
                      </a:cubicBezTo>
                      <a:cubicBezTo>
                        <a:pt x="631" y="854"/>
                        <a:pt x="765" y="828"/>
                        <a:pt x="839" y="800"/>
                      </a:cubicBezTo>
                      <a:cubicBezTo>
                        <a:pt x="843" y="842"/>
                        <a:pt x="825" y="914"/>
                        <a:pt x="801" y="952"/>
                      </a:cubicBezTo>
                      <a:cubicBezTo>
                        <a:pt x="729" y="992"/>
                        <a:pt x="607" y="1032"/>
                        <a:pt x="472" y="1032"/>
                      </a:cubicBezTo>
                      <a:cubicBezTo>
                        <a:pt x="172" y="1032"/>
                        <a:pt x="0" y="818"/>
                        <a:pt x="0" y="535"/>
                      </a:cubicBezTo>
                      <a:cubicBezTo>
                        <a:pt x="0" y="231"/>
                        <a:pt x="192" y="0"/>
                        <a:pt x="486" y="0"/>
                      </a:cubicBezTo>
                      <a:cubicBezTo>
                        <a:pt x="743" y="0"/>
                        <a:pt x="849" y="179"/>
                        <a:pt x="849" y="449"/>
                      </a:cubicBezTo>
                      <a:cubicBezTo>
                        <a:pt x="849" y="483"/>
                        <a:pt x="847" y="521"/>
                        <a:pt x="843" y="557"/>
                      </a:cubicBezTo>
                      <a:lnTo>
                        <a:pt x="240" y="557"/>
                      </a:lnTo>
                      <a:close/>
                      <a:moveTo>
                        <a:pt x="623" y="409"/>
                      </a:moveTo>
                      <a:cubicBezTo>
                        <a:pt x="635" y="287"/>
                        <a:pt x="597" y="141"/>
                        <a:pt x="452" y="141"/>
                      </a:cubicBezTo>
                      <a:cubicBezTo>
                        <a:pt x="330" y="141"/>
                        <a:pt x="248" y="251"/>
                        <a:pt x="236" y="409"/>
                      </a:cubicBezTo>
                      <a:lnTo>
                        <a:pt x="623" y="4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94" name="Freeform 25">
                  <a:extLst>
                    <a:ext uri="{FF2B5EF4-FFF2-40B4-BE49-F238E27FC236}">
                      <a16:creationId xmlns:a16="http://schemas.microsoft.com/office/drawing/2014/main" id="{35ED8F1B-A649-4E93-8F47-2EA8702E45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4362" y="4051"/>
                  <a:ext cx="213" cy="230"/>
                </a:xfrm>
                <a:custGeom>
                  <a:avLst/>
                  <a:gdLst>
                    <a:gd name="T0" fmla="*/ 957 w 957"/>
                    <a:gd name="T1" fmla="*/ 501 h 1032"/>
                    <a:gd name="T2" fmla="*/ 478 w 957"/>
                    <a:gd name="T3" fmla="*/ 1032 h 1032"/>
                    <a:gd name="T4" fmla="*/ 0 w 957"/>
                    <a:gd name="T5" fmla="*/ 501 h 1032"/>
                    <a:gd name="T6" fmla="*/ 478 w 957"/>
                    <a:gd name="T7" fmla="*/ 0 h 1032"/>
                    <a:gd name="T8" fmla="*/ 957 w 957"/>
                    <a:gd name="T9" fmla="*/ 501 h 1032"/>
                    <a:gd name="T10" fmla="*/ 478 w 957"/>
                    <a:gd name="T11" fmla="*/ 879 h 1032"/>
                    <a:gd name="T12" fmla="*/ 719 w 957"/>
                    <a:gd name="T13" fmla="*/ 501 h 1032"/>
                    <a:gd name="T14" fmla="*/ 478 w 957"/>
                    <a:gd name="T15" fmla="*/ 150 h 1032"/>
                    <a:gd name="T16" fmla="*/ 236 w 957"/>
                    <a:gd name="T17" fmla="*/ 501 h 1032"/>
                    <a:gd name="T18" fmla="*/ 478 w 957"/>
                    <a:gd name="T19" fmla="*/ 879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57" h="1032">
                      <a:moveTo>
                        <a:pt x="957" y="501"/>
                      </a:moveTo>
                      <a:cubicBezTo>
                        <a:pt x="957" y="839"/>
                        <a:pt x="769" y="1032"/>
                        <a:pt x="478" y="1032"/>
                      </a:cubicBezTo>
                      <a:cubicBezTo>
                        <a:pt x="172" y="1032"/>
                        <a:pt x="0" y="849"/>
                        <a:pt x="0" y="501"/>
                      </a:cubicBezTo>
                      <a:cubicBezTo>
                        <a:pt x="0" y="190"/>
                        <a:pt x="206" y="0"/>
                        <a:pt x="478" y="0"/>
                      </a:cubicBezTo>
                      <a:cubicBezTo>
                        <a:pt x="765" y="0"/>
                        <a:pt x="957" y="178"/>
                        <a:pt x="957" y="501"/>
                      </a:cubicBezTo>
                      <a:close/>
                      <a:moveTo>
                        <a:pt x="478" y="879"/>
                      </a:moveTo>
                      <a:cubicBezTo>
                        <a:pt x="641" y="879"/>
                        <a:pt x="719" y="733"/>
                        <a:pt x="719" y="501"/>
                      </a:cubicBezTo>
                      <a:cubicBezTo>
                        <a:pt x="719" y="301"/>
                        <a:pt x="625" y="150"/>
                        <a:pt x="478" y="150"/>
                      </a:cubicBezTo>
                      <a:cubicBezTo>
                        <a:pt x="322" y="150"/>
                        <a:pt x="236" y="290"/>
                        <a:pt x="236" y="501"/>
                      </a:cubicBezTo>
                      <a:cubicBezTo>
                        <a:pt x="236" y="729"/>
                        <a:pt x="328" y="879"/>
                        <a:pt x="478" y="8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95" name="Freeform 26">
                  <a:extLst>
                    <a:ext uri="{FF2B5EF4-FFF2-40B4-BE49-F238E27FC236}">
                      <a16:creationId xmlns:a16="http://schemas.microsoft.com/office/drawing/2014/main" id="{AA43119F-E5C9-40C4-B498-7EC5E3E4C8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121" y="3944"/>
                  <a:ext cx="186" cy="330"/>
                </a:xfrm>
                <a:custGeom>
                  <a:avLst/>
                  <a:gdLst>
                    <a:gd name="T0" fmla="*/ 652 w 832"/>
                    <a:gd name="T1" fmla="*/ 513 h 1477"/>
                    <a:gd name="T2" fmla="*/ 662 w 832"/>
                    <a:gd name="T3" fmla="*/ 667 h 1477"/>
                    <a:gd name="T4" fmla="*/ 387 w 832"/>
                    <a:gd name="T5" fmla="*/ 667 h 1477"/>
                    <a:gd name="T6" fmla="*/ 387 w 832"/>
                    <a:gd name="T7" fmla="*/ 1314 h 1477"/>
                    <a:gd name="T8" fmla="*/ 583 w 832"/>
                    <a:gd name="T9" fmla="*/ 1354 h 1477"/>
                    <a:gd name="T10" fmla="*/ 591 w 832"/>
                    <a:gd name="T11" fmla="*/ 1477 h 1477"/>
                    <a:gd name="T12" fmla="*/ 4 w 832"/>
                    <a:gd name="T13" fmla="*/ 1477 h 1477"/>
                    <a:gd name="T14" fmla="*/ 35 w 832"/>
                    <a:gd name="T15" fmla="*/ 1360 h 1477"/>
                    <a:gd name="T16" fmla="*/ 157 w 832"/>
                    <a:gd name="T17" fmla="*/ 1312 h 1477"/>
                    <a:gd name="T18" fmla="*/ 157 w 832"/>
                    <a:gd name="T19" fmla="*/ 667 h 1477"/>
                    <a:gd name="T20" fmla="*/ 0 w 832"/>
                    <a:gd name="T21" fmla="*/ 667 h 1477"/>
                    <a:gd name="T22" fmla="*/ 33 w 832"/>
                    <a:gd name="T23" fmla="*/ 525 h 1477"/>
                    <a:gd name="T24" fmla="*/ 157 w 832"/>
                    <a:gd name="T25" fmla="*/ 485 h 1477"/>
                    <a:gd name="T26" fmla="*/ 157 w 832"/>
                    <a:gd name="T27" fmla="*/ 397 h 1477"/>
                    <a:gd name="T28" fmla="*/ 561 w 832"/>
                    <a:gd name="T29" fmla="*/ 0 h 1477"/>
                    <a:gd name="T30" fmla="*/ 826 w 832"/>
                    <a:gd name="T31" fmla="*/ 42 h 1477"/>
                    <a:gd name="T32" fmla="*/ 832 w 832"/>
                    <a:gd name="T33" fmla="*/ 122 h 1477"/>
                    <a:gd name="T34" fmla="*/ 802 w 832"/>
                    <a:gd name="T35" fmla="*/ 317 h 1477"/>
                    <a:gd name="T36" fmla="*/ 636 w 832"/>
                    <a:gd name="T37" fmla="*/ 277 h 1477"/>
                    <a:gd name="T38" fmla="*/ 636 w 832"/>
                    <a:gd name="T39" fmla="*/ 148 h 1477"/>
                    <a:gd name="T40" fmla="*/ 559 w 832"/>
                    <a:gd name="T41" fmla="*/ 134 h 1477"/>
                    <a:gd name="T42" fmla="*/ 387 w 832"/>
                    <a:gd name="T43" fmla="*/ 373 h 1477"/>
                    <a:gd name="T44" fmla="*/ 387 w 832"/>
                    <a:gd name="T45" fmla="*/ 513 h 1477"/>
                    <a:gd name="T46" fmla="*/ 652 w 832"/>
                    <a:gd name="T47" fmla="*/ 513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2" h="1477">
                      <a:moveTo>
                        <a:pt x="652" y="513"/>
                      </a:moveTo>
                      <a:cubicBezTo>
                        <a:pt x="660" y="551"/>
                        <a:pt x="666" y="625"/>
                        <a:pt x="662" y="667"/>
                      </a:cubicBezTo>
                      <a:cubicBezTo>
                        <a:pt x="387" y="667"/>
                        <a:pt x="387" y="667"/>
                        <a:pt x="387" y="667"/>
                      </a:cubicBezTo>
                      <a:cubicBezTo>
                        <a:pt x="387" y="1314"/>
                        <a:pt x="387" y="1314"/>
                        <a:pt x="387" y="1314"/>
                      </a:cubicBezTo>
                      <a:cubicBezTo>
                        <a:pt x="445" y="1320"/>
                        <a:pt x="537" y="1338"/>
                        <a:pt x="583" y="1354"/>
                      </a:cubicBezTo>
                      <a:cubicBezTo>
                        <a:pt x="591" y="1382"/>
                        <a:pt x="595" y="1443"/>
                        <a:pt x="591" y="1477"/>
                      </a:cubicBezTo>
                      <a:cubicBezTo>
                        <a:pt x="4" y="1477"/>
                        <a:pt x="4" y="1477"/>
                        <a:pt x="4" y="1477"/>
                      </a:cubicBezTo>
                      <a:cubicBezTo>
                        <a:pt x="9" y="1439"/>
                        <a:pt x="21" y="1388"/>
                        <a:pt x="35" y="1360"/>
                      </a:cubicBezTo>
                      <a:cubicBezTo>
                        <a:pt x="65" y="1342"/>
                        <a:pt x="119" y="1322"/>
                        <a:pt x="157" y="1312"/>
                      </a:cubicBezTo>
                      <a:cubicBezTo>
                        <a:pt x="157" y="667"/>
                        <a:pt x="157" y="667"/>
                        <a:pt x="157" y="667"/>
                      </a:cubicBezTo>
                      <a:cubicBezTo>
                        <a:pt x="0" y="667"/>
                        <a:pt x="0" y="667"/>
                        <a:pt x="0" y="667"/>
                      </a:cubicBezTo>
                      <a:cubicBezTo>
                        <a:pt x="2" y="631"/>
                        <a:pt x="16" y="561"/>
                        <a:pt x="33" y="525"/>
                      </a:cubicBezTo>
                      <a:cubicBezTo>
                        <a:pt x="65" y="509"/>
                        <a:pt x="119" y="493"/>
                        <a:pt x="157" y="485"/>
                      </a:cubicBezTo>
                      <a:cubicBezTo>
                        <a:pt x="157" y="397"/>
                        <a:pt x="157" y="397"/>
                        <a:pt x="157" y="397"/>
                      </a:cubicBezTo>
                      <a:cubicBezTo>
                        <a:pt x="157" y="118"/>
                        <a:pt x="329" y="0"/>
                        <a:pt x="561" y="0"/>
                      </a:cubicBezTo>
                      <a:cubicBezTo>
                        <a:pt x="637" y="0"/>
                        <a:pt x="744" y="14"/>
                        <a:pt x="826" y="42"/>
                      </a:cubicBezTo>
                      <a:cubicBezTo>
                        <a:pt x="830" y="66"/>
                        <a:pt x="832" y="94"/>
                        <a:pt x="832" y="122"/>
                      </a:cubicBezTo>
                      <a:cubicBezTo>
                        <a:pt x="832" y="191"/>
                        <a:pt x="818" y="269"/>
                        <a:pt x="802" y="317"/>
                      </a:cubicBezTo>
                      <a:cubicBezTo>
                        <a:pt x="756" y="315"/>
                        <a:pt x="672" y="299"/>
                        <a:pt x="636" y="277"/>
                      </a:cubicBezTo>
                      <a:cubicBezTo>
                        <a:pt x="636" y="148"/>
                        <a:pt x="636" y="148"/>
                        <a:pt x="636" y="148"/>
                      </a:cubicBezTo>
                      <a:cubicBezTo>
                        <a:pt x="615" y="138"/>
                        <a:pt x="581" y="134"/>
                        <a:pt x="559" y="134"/>
                      </a:cubicBezTo>
                      <a:cubicBezTo>
                        <a:pt x="459" y="134"/>
                        <a:pt x="387" y="199"/>
                        <a:pt x="387" y="373"/>
                      </a:cubicBezTo>
                      <a:cubicBezTo>
                        <a:pt x="387" y="513"/>
                        <a:pt x="387" y="513"/>
                        <a:pt x="387" y="513"/>
                      </a:cubicBezTo>
                      <a:lnTo>
                        <a:pt x="652" y="5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96" name="Freeform 27">
                  <a:extLst>
                    <a:ext uri="{FF2B5EF4-FFF2-40B4-BE49-F238E27FC236}">
                      <a16:creationId xmlns:a16="http://schemas.microsoft.com/office/drawing/2014/main" id="{EFF3575F-AF43-48ED-A25F-5B276BE750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855" y="3957"/>
                  <a:ext cx="296" cy="319"/>
                </a:xfrm>
                <a:custGeom>
                  <a:avLst/>
                  <a:gdLst>
                    <a:gd name="T0" fmla="*/ 179 w 1327"/>
                    <a:gd name="T1" fmla="*/ 199 h 1429"/>
                    <a:gd name="T2" fmla="*/ 37 w 1327"/>
                    <a:gd name="T3" fmla="*/ 185 h 1429"/>
                    <a:gd name="T4" fmla="*/ 35 w 1327"/>
                    <a:gd name="T5" fmla="*/ 32 h 1429"/>
                    <a:gd name="T6" fmla="*/ 588 w 1327"/>
                    <a:gd name="T7" fmla="*/ 0 h 1429"/>
                    <a:gd name="T8" fmla="*/ 1327 w 1327"/>
                    <a:gd name="T9" fmla="*/ 703 h 1429"/>
                    <a:gd name="T10" fmla="*/ 656 w 1327"/>
                    <a:gd name="T11" fmla="*/ 1429 h 1429"/>
                    <a:gd name="T12" fmla="*/ 0 w 1327"/>
                    <a:gd name="T13" fmla="*/ 1417 h 1429"/>
                    <a:gd name="T14" fmla="*/ 33 w 1327"/>
                    <a:gd name="T15" fmla="*/ 1274 h 1429"/>
                    <a:gd name="T16" fmla="*/ 179 w 1327"/>
                    <a:gd name="T17" fmla="*/ 1246 h 1429"/>
                    <a:gd name="T18" fmla="*/ 179 w 1327"/>
                    <a:gd name="T19" fmla="*/ 199 h 1429"/>
                    <a:gd name="T20" fmla="*/ 421 w 1327"/>
                    <a:gd name="T21" fmla="*/ 1262 h 1429"/>
                    <a:gd name="T22" fmla="*/ 597 w 1327"/>
                    <a:gd name="T23" fmla="*/ 1268 h 1429"/>
                    <a:gd name="T24" fmla="*/ 1074 w 1327"/>
                    <a:gd name="T25" fmla="*/ 732 h 1429"/>
                    <a:gd name="T26" fmla="*/ 563 w 1327"/>
                    <a:gd name="T27" fmla="*/ 159 h 1429"/>
                    <a:gd name="T28" fmla="*/ 421 w 1327"/>
                    <a:gd name="T29" fmla="*/ 165 h 1429"/>
                    <a:gd name="T30" fmla="*/ 421 w 1327"/>
                    <a:gd name="T31" fmla="*/ 1262 h 1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327" h="1429">
                      <a:moveTo>
                        <a:pt x="179" y="199"/>
                      </a:moveTo>
                      <a:cubicBezTo>
                        <a:pt x="135" y="197"/>
                        <a:pt x="77" y="191"/>
                        <a:pt x="37" y="185"/>
                      </a:cubicBezTo>
                      <a:cubicBezTo>
                        <a:pt x="31" y="143"/>
                        <a:pt x="27" y="78"/>
                        <a:pt x="35" y="32"/>
                      </a:cubicBezTo>
                      <a:cubicBezTo>
                        <a:pt x="189" y="14"/>
                        <a:pt x="441" y="0"/>
                        <a:pt x="588" y="0"/>
                      </a:cubicBezTo>
                      <a:cubicBezTo>
                        <a:pt x="1018" y="0"/>
                        <a:pt x="1327" y="227"/>
                        <a:pt x="1327" y="703"/>
                      </a:cubicBezTo>
                      <a:cubicBezTo>
                        <a:pt x="1327" y="1204"/>
                        <a:pt x="992" y="1429"/>
                        <a:pt x="656" y="1429"/>
                      </a:cubicBezTo>
                      <a:cubicBezTo>
                        <a:pt x="471" y="1429"/>
                        <a:pt x="191" y="1425"/>
                        <a:pt x="0" y="1417"/>
                      </a:cubicBezTo>
                      <a:cubicBezTo>
                        <a:pt x="5" y="1375"/>
                        <a:pt x="19" y="1308"/>
                        <a:pt x="33" y="1274"/>
                      </a:cubicBezTo>
                      <a:cubicBezTo>
                        <a:pt x="65" y="1262"/>
                        <a:pt x="139" y="1250"/>
                        <a:pt x="179" y="1246"/>
                      </a:cubicBezTo>
                      <a:lnTo>
                        <a:pt x="179" y="199"/>
                      </a:lnTo>
                      <a:close/>
                      <a:moveTo>
                        <a:pt x="421" y="1262"/>
                      </a:moveTo>
                      <a:cubicBezTo>
                        <a:pt x="473" y="1266"/>
                        <a:pt x="545" y="1268"/>
                        <a:pt x="597" y="1268"/>
                      </a:cubicBezTo>
                      <a:cubicBezTo>
                        <a:pt x="882" y="1268"/>
                        <a:pt x="1074" y="1106"/>
                        <a:pt x="1074" y="732"/>
                      </a:cubicBezTo>
                      <a:cubicBezTo>
                        <a:pt x="1074" y="337"/>
                        <a:pt x="866" y="159"/>
                        <a:pt x="563" y="159"/>
                      </a:cubicBezTo>
                      <a:cubicBezTo>
                        <a:pt x="527" y="159"/>
                        <a:pt x="457" y="161"/>
                        <a:pt x="421" y="165"/>
                      </a:cubicBezTo>
                      <a:lnTo>
                        <a:pt x="421" y="12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97" name="Freeform 28">
                  <a:extLst>
                    <a:ext uri="{FF2B5EF4-FFF2-40B4-BE49-F238E27FC236}">
                      <a16:creationId xmlns:a16="http://schemas.microsoft.com/office/drawing/2014/main" id="{29841DDF-0579-4A98-831B-DCFD371D459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524" y="4051"/>
                  <a:ext cx="190" cy="230"/>
                </a:xfrm>
                <a:custGeom>
                  <a:avLst/>
                  <a:gdLst>
                    <a:gd name="T0" fmla="*/ 240 w 849"/>
                    <a:gd name="T1" fmla="*/ 557 h 1032"/>
                    <a:gd name="T2" fmla="*/ 543 w 849"/>
                    <a:gd name="T3" fmla="*/ 853 h 1032"/>
                    <a:gd name="T4" fmla="*/ 839 w 849"/>
                    <a:gd name="T5" fmla="*/ 799 h 1032"/>
                    <a:gd name="T6" fmla="*/ 801 w 849"/>
                    <a:gd name="T7" fmla="*/ 952 h 1032"/>
                    <a:gd name="T8" fmla="*/ 473 w 849"/>
                    <a:gd name="T9" fmla="*/ 1032 h 1032"/>
                    <a:gd name="T10" fmla="*/ 0 w 849"/>
                    <a:gd name="T11" fmla="*/ 535 h 1032"/>
                    <a:gd name="T12" fmla="*/ 487 w 849"/>
                    <a:gd name="T13" fmla="*/ 0 h 1032"/>
                    <a:gd name="T14" fmla="*/ 849 w 849"/>
                    <a:gd name="T15" fmla="*/ 449 h 1032"/>
                    <a:gd name="T16" fmla="*/ 843 w 849"/>
                    <a:gd name="T17" fmla="*/ 557 h 1032"/>
                    <a:gd name="T18" fmla="*/ 240 w 849"/>
                    <a:gd name="T19" fmla="*/ 557 h 1032"/>
                    <a:gd name="T20" fmla="*/ 623 w 849"/>
                    <a:gd name="T21" fmla="*/ 409 h 1032"/>
                    <a:gd name="T22" fmla="*/ 453 w 849"/>
                    <a:gd name="T23" fmla="*/ 140 h 1032"/>
                    <a:gd name="T24" fmla="*/ 236 w 849"/>
                    <a:gd name="T25" fmla="*/ 409 h 1032"/>
                    <a:gd name="T26" fmla="*/ 623 w 849"/>
                    <a:gd name="T27" fmla="*/ 409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49" h="1032">
                      <a:moveTo>
                        <a:pt x="240" y="557"/>
                      </a:moveTo>
                      <a:cubicBezTo>
                        <a:pt x="250" y="743"/>
                        <a:pt x="369" y="853"/>
                        <a:pt x="543" y="853"/>
                      </a:cubicBezTo>
                      <a:cubicBezTo>
                        <a:pt x="631" y="853"/>
                        <a:pt x="765" y="827"/>
                        <a:pt x="839" y="799"/>
                      </a:cubicBezTo>
                      <a:cubicBezTo>
                        <a:pt x="843" y="841"/>
                        <a:pt x="825" y="914"/>
                        <a:pt x="801" y="952"/>
                      </a:cubicBezTo>
                      <a:cubicBezTo>
                        <a:pt x="729" y="992"/>
                        <a:pt x="607" y="1032"/>
                        <a:pt x="473" y="1032"/>
                      </a:cubicBezTo>
                      <a:cubicBezTo>
                        <a:pt x="172" y="1032"/>
                        <a:pt x="0" y="817"/>
                        <a:pt x="0" y="535"/>
                      </a:cubicBezTo>
                      <a:cubicBezTo>
                        <a:pt x="0" y="230"/>
                        <a:pt x="192" y="0"/>
                        <a:pt x="487" y="0"/>
                      </a:cubicBezTo>
                      <a:cubicBezTo>
                        <a:pt x="743" y="0"/>
                        <a:pt x="849" y="178"/>
                        <a:pt x="849" y="449"/>
                      </a:cubicBezTo>
                      <a:cubicBezTo>
                        <a:pt x="849" y="483"/>
                        <a:pt x="847" y="521"/>
                        <a:pt x="843" y="557"/>
                      </a:cubicBezTo>
                      <a:lnTo>
                        <a:pt x="240" y="557"/>
                      </a:lnTo>
                      <a:close/>
                      <a:moveTo>
                        <a:pt x="623" y="409"/>
                      </a:moveTo>
                      <a:cubicBezTo>
                        <a:pt x="635" y="286"/>
                        <a:pt x="597" y="140"/>
                        <a:pt x="453" y="140"/>
                      </a:cubicBezTo>
                      <a:cubicBezTo>
                        <a:pt x="331" y="140"/>
                        <a:pt x="248" y="250"/>
                        <a:pt x="236" y="409"/>
                      </a:cubicBezTo>
                      <a:lnTo>
                        <a:pt x="623" y="4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98" name="Freeform 29">
                  <a:extLst>
                    <a:ext uri="{FF2B5EF4-FFF2-40B4-BE49-F238E27FC236}">
                      <a16:creationId xmlns:a16="http://schemas.microsoft.com/office/drawing/2014/main" id="{13FC4547-F06A-4405-A685-8637996441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02" y="4051"/>
                  <a:ext cx="170" cy="223"/>
                </a:xfrm>
                <a:custGeom>
                  <a:avLst/>
                  <a:gdLst>
                    <a:gd name="T0" fmla="*/ 374 w 761"/>
                    <a:gd name="T1" fmla="*/ 220 h 998"/>
                    <a:gd name="T2" fmla="*/ 633 w 761"/>
                    <a:gd name="T3" fmla="*/ 0 h 998"/>
                    <a:gd name="T4" fmla="*/ 729 w 761"/>
                    <a:gd name="T5" fmla="*/ 16 h 998"/>
                    <a:gd name="T6" fmla="*/ 761 w 761"/>
                    <a:gd name="T7" fmla="*/ 164 h 998"/>
                    <a:gd name="T8" fmla="*/ 753 w 761"/>
                    <a:gd name="T9" fmla="*/ 236 h 998"/>
                    <a:gd name="T10" fmla="*/ 609 w 761"/>
                    <a:gd name="T11" fmla="*/ 202 h 998"/>
                    <a:gd name="T12" fmla="*/ 382 w 761"/>
                    <a:gd name="T13" fmla="*/ 353 h 998"/>
                    <a:gd name="T14" fmla="*/ 382 w 761"/>
                    <a:gd name="T15" fmla="*/ 835 h 998"/>
                    <a:gd name="T16" fmla="*/ 579 w 761"/>
                    <a:gd name="T17" fmla="*/ 875 h 998"/>
                    <a:gd name="T18" fmla="*/ 587 w 761"/>
                    <a:gd name="T19" fmla="*/ 998 h 998"/>
                    <a:gd name="T20" fmla="*/ 0 w 761"/>
                    <a:gd name="T21" fmla="*/ 998 h 998"/>
                    <a:gd name="T22" fmla="*/ 30 w 761"/>
                    <a:gd name="T23" fmla="*/ 881 h 998"/>
                    <a:gd name="T24" fmla="*/ 152 w 761"/>
                    <a:gd name="T25" fmla="*/ 833 h 998"/>
                    <a:gd name="T26" fmla="*/ 152 w 761"/>
                    <a:gd name="T27" fmla="*/ 190 h 998"/>
                    <a:gd name="T28" fmla="*/ 10 w 761"/>
                    <a:gd name="T29" fmla="*/ 190 h 998"/>
                    <a:gd name="T30" fmla="*/ 50 w 761"/>
                    <a:gd name="T31" fmla="*/ 48 h 998"/>
                    <a:gd name="T32" fmla="*/ 234 w 761"/>
                    <a:gd name="T33" fmla="*/ 14 h 998"/>
                    <a:gd name="T34" fmla="*/ 348 w 761"/>
                    <a:gd name="T35" fmla="*/ 30 h 998"/>
                    <a:gd name="T36" fmla="*/ 348 w 761"/>
                    <a:gd name="T37" fmla="*/ 220 h 998"/>
                    <a:gd name="T38" fmla="*/ 374 w 761"/>
                    <a:gd name="T39" fmla="*/ 220 h 9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61" h="998">
                      <a:moveTo>
                        <a:pt x="374" y="220"/>
                      </a:moveTo>
                      <a:cubicBezTo>
                        <a:pt x="398" y="104"/>
                        <a:pt x="499" y="0"/>
                        <a:pt x="633" y="0"/>
                      </a:cubicBezTo>
                      <a:cubicBezTo>
                        <a:pt x="663" y="0"/>
                        <a:pt x="705" y="4"/>
                        <a:pt x="729" y="16"/>
                      </a:cubicBezTo>
                      <a:cubicBezTo>
                        <a:pt x="749" y="46"/>
                        <a:pt x="761" y="104"/>
                        <a:pt x="761" y="164"/>
                      </a:cubicBezTo>
                      <a:cubicBezTo>
                        <a:pt x="761" y="190"/>
                        <a:pt x="759" y="216"/>
                        <a:pt x="753" y="236"/>
                      </a:cubicBezTo>
                      <a:cubicBezTo>
                        <a:pt x="713" y="214"/>
                        <a:pt x="653" y="202"/>
                        <a:pt x="609" y="202"/>
                      </a:cubicBezTo>
                      <a:cubicBezTo>
                        <a:pt x="519" y="202"/>
                        <a:pt x="432" y="252"/>
                        <a:pt x="382" y="353"/>
                      </a:cubicBezTo>
                      <a:cubicBezTo>
                        <a:pt x="382" y="835"/>
                        <a:pt x="382" y="835"/>
                        <a:pt x="382" y="835"/>
                      </a:cubicBezTo>
                      <a:cubicBezTo>
                        <a:pt x="441" y="841"/>
                        <a:pt x="535" y="857"/>
                        <a:pt x="579" y="875"/>
                      </a:cubicBezTo>
                      <a:cubicBezTo>
                        <a:pt x="589" y="903"/>
                        <a:pt x="593" y="964"/>
                        <a:pt x="587" y="998"/>
                      </a:cubicBezTo>
                      <a:cubicBezTo>
                        <a:pt x="0" y="998"/>
                        <a:pt x="0" y="998"/>
                        <a:pt x="0" y="998"/>
                      </a:cubicBezTo>
                      <a:cubicBezTo>
                        <a:pt x="4" y="960"/>
                        <a:pt x="16" y="909"/>
                        <a:pt x="30" y="881"/>
                      </a:cubicBezTo>
                      <a:cubicBezTo>
                        <a:pt x="60" y="863"/>
                        <a:pt x="114" y="845"/>
                        <a:pt x="152" y="833"/>
                      </a:cubicBezTo>
                      <a:cubicBezTo>
                        <a:pt x="152" y="190"/>
                        <a:pt x="152" y="190"/>
                        <a:pt x="152" y="190"/>
                      </a:cubicBezTo>
                      <a:cubicBezTo>
                        <a:pt x="10" y="190"/>
                        <a:pt x="10" y="190"/>
                        <a:pt x="10" y="190"/>
                      </a:cubicBezTo>
                      <a:cubicBezTo>
                        <a:pt x="10" y="146"/>
                        <a:pt x="26" y="84"/>
                        <a:pt x="50" y="48"/>
                      </a:cubicBezTo>
                      <a:cubicBezTo>
                        <a:pt x="96" y="28"/>
                        <a:pt x="166" y="14"/>
                        <a:pt x="234" y="14"/>
                      </a:cubicBezTo>
                      <a:cubicBezTo>
                        <a:pt x="274" y="14"/>
                        <a:pt x="320" y="20"/>
                        <a:pt x="348" y="30"/>
                      </a:cubicBezTo>
                      <a:cubicBezTo>
                        <a:pt x="348" y="220"/>
                        <a:pt x="348" y="220"/>
                        <a:pt x="348" y="220"/>
                      </a:cubicBezTo>
                      <a:lnTo>
                        <a:pt x="374" y="2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99" name="Freeform 30">
                  <a:extLst>
                    <a:ext uri="{FF2B5EF4-FFF2-40B4-BE49-F238E27FC236}">
                      <a16:creationId xmlns:a16="http://schemas.microsoft.com/office/drawing/2014/main" id="{240595A1-BF26-4EF4-A17B-4E3A3C510C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105" y="4051"/>
                  <a:ext cx="391" cy="223"/>
                </a:xfrm>
                <a:custGeom>
                  <a:avLst/>
                  <a:gdLst>
                    <a:gd name="T0" fmla="*/ 383 w 1753"/>
                    <a:gd name="T1" fmla="*/ 841 h 998"/>
                    <a:gd name="T2" fmla="*/ 521 w 1753"/>
                    <a:gd name="T3" fmla="*/ 873 h 998"/>
                    <a:gd name="T4" fmla="*/ 527 w 1753"/>
                    <a:gd name="T5" fmla="*/ 998 h 998"/>
                    <a:gd name="T6" fmla="*/ 0 w 1753"/>
                    <a:gd name="T7" fmla="*/ 998 h 998"/>
                    <a:gd name="T8" fmla="*/ 30 w 1753"/>
                    <a:gd name="T9" fmla="*/ 881 h 998"/>
                    <a:gd name="T10" fmla="*/ 153 w 1753"/>
                    <a:gd name="T11" fmla="*/ 833 h 998"/>
                    <a:gd name="T12" fmla="*/ 153 w 1753"/>
                    <a:gd name="T13" fmla="*/ 190 h 998"/>
                    <a:gd name="T14" fmla="*/ 8 w 1753"/>
                    <a:gd name="T15" fmla="*/ 190 h 998"/>
                    <a:gd name="T16" fmla="*/ 50 w 1753"/>
                    <a:gd name="T17" fmla="*/ 48 h 998"/>
                    <a:gd name="T18" fmla="*/ 235 w 1753"/>
                    <a:gd name="T19" fmla="*/ 14 h 998"/>
                    <a:gd name="T20" fmla="*/ 349 w 1753"/>
                    <a:gd name="T21" fmla="*/ 30 h 998"/>
                    <a:gd name="T22" fmla="*/ 349 w 1753"/>
                    <a:gd name="T23" fmla="*/ 182 h 998"/>
                    <a:gd name="T24" fmla="*/ 375 w 1753"/>
                    <a:gd name="T25" fmla="*/ 182 h 998"/>
                    <a:gd name="T26" fmla="*/ 691 w 1753"/>
                    <a:gd name="T27" fmla="*/ 0 h 998"/>
                    <a:gd name="T28" fmla="*/ 964 w 1753"/>
                    <a:gd name="T29" fmla="*/ 192 h 998"/>
                    <a:gd name="T30" fmla="*/ 978 w 1753"/>
                    <a:gd name="T31" fmla="*/ 192 h 998"/>
                    <a:gd name="T32" fmla="*/ 1298 w 1753"/>
                    <a:gd name="T33" fmla="*/ 0 h 998"/>
                    <a:gd name="T34" fmla="*/ 1605 w 1753"/>
                    <a:gd name="T35" fmla="*/ 363 h 998"/>
                    <a:gd name="T36" fmla="*/ 1593 w 1753"/>
                    <a:gd name="T37" fmla="*/ 841 h 998"/>
                    <a:gd name="T38" fmla="*/ 1745 w 1753"/>
                    <a:gd name="T39" fmla="*/ 873 h 998"/>
                    <a:gd name="T40" fmla="*/ 1753 w 1753"/>
                    <a:gd name="T41" fmla="*/ 952 h 998"/>
                    <a:gd name="T42" fmla="*/ 1749 w 1753"/>
                    <a:gd name="T43" fmla="*/ 998 h 998"/>
                    <a:gd name="T44" fmla="*/ 1242 w 1753"/>
                    <a:gd name="T45" fmla="*/ 998 h 998"/>
                    <a:gd name="T46" fmla="*/ 1270 w 1753"/>
                    <a:gd name="T47" fmla="*/ 881 h 998"/>
                    <a:gd name="T48" fmla="*/ 1373 w 1753"/>
                    <a:gd name="T49" fmla="*/ 833 h 998"/>
                    <a:gd name="T50" fmla="*/ 1373 w 1753"/>
                    <a:gd name="T51" fmla="*/ 403 h 998"/>
                    <a:gd name="T52" fmla="*/ 1204 w 1753"/>
                    <a:gd name="T53" fmla="*/ 176 h 998"/>
                    <a:gd name="T54" fmla="*/ 990 w 1753"/>
                    <a:gd name="T55" fmla="*/ 294 h 998"/>
                    <a:gd name="T56" fmla="*/ 990 w 1753"/>
                    <a:gd name="T57" fmla="*/ 841 h 998"/>
                    <a:gd name="T58" fmla="*/ 1126 w 1753"/>
                    <a:gd name="T59" fmla="*/ 873 h 998"/>
                    <a:gd name="T60" fmla="*/ 1132 w 1753"/>
                    <a:gd name="T61" fmla="*/ 998 h 998"/>
                    <a:gd name="T62" fmla="*/ 637 w 1753"/>
                    <a:gd name="T63" fmla="*/ 998 h 998"/>
                    <a:gd name="T64" fmla="*/ 663 w 1753"/>
                    <a:gd name="T65" fmla="*/ 881 h 998"/>
                    <a:gd name="T66" fmla="*/ 766 w 1753"/>
                    <a:gd name="T67" fmla="*/ 833 h 998"/>
                    <a:gd name="T68" fmla="*/ 766 w 1753"/>
                    <a:gd name="T69" fmla="*/ 403 h 998"/>
                    <a:gd name="T70" fmla="*/ 597 w 1753"/>
                    <a:gd name="T71" fmla="*/ 176 h 998"/>
                    <a:gd name="T72" fmla="*/ 383 w 1753"/>
                    <a:gd name="T73" fmla="*/ 294 h 998"/>
                    <a:gd name="T74" fmla="*/ 383 w 1753"/>
                    <a:gd name="T75" fmla="*/ 841 h 9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753" h="998">
                      <a:moveTo>
                        <a:pt x="383" y="841"/>
                      </a:moveTo>
                      <a:cubicBezTo>
                        <a:pt x="427" y="847"/>
                        <a:pt x="487" y="859"/>
                        <a:pt x="521" y="873"/>
                      </a:cubicBezTo>
                      <a:cubicBezTo>
                        <a:pt x="527" y="901"/>
                        <a:pt x="531" y="964"/>
                        <a:pt x="527" y="998"/>
                      </a:cubicBezTo>
                      <a:cubicBezTo>
                        <a:pt x="0" y="998"/>
                        <a:pt x="0" y="998"/>
                        <a:pt x="0" y="998"/>
                      </a:cubicBezTo>
                      <a:cubicBezTo>
                        <a:pt x="4" y="960"/>
                        <a:pt x="16" y="909"/>
                        <a:pt x="30" y="881"/>
                      </a:cubicBezTo>
                      <a:cubicBezTo>
                        <a:pt x="60" y="863"/>
                        <a:pt x="115" y="845"/>
                        <a:pt x="153" y="833"/>
                      </a:cubicBezTo>
                      <a:cubicBezTo>
                        <a:pt x="153" y="190"/>
                        <a:pt x="153" y="190"/>
                        <a:pt x="153" y="190"/>
                      </a:cubicBezTo>
                      <a:cubicBezTo>
                        <a:pt x="8" y="190"/>
                        <a:pt x="8" y="190"/>
                        <a:pt x="8" y="190"/>
                      </a:cubicBezTo>
                      <a:cubicBezTo>
                        <a:pt x="10" y="146"/>
                        <a:pt x="28" y="82"/>
                        <a:pt x="50" y="48"/>
                      </a:cubicBezTo>
                      <a:cubicBezTo>
                        <a:pt x="94" y="28"/>
                        <a:pt x="165" y="14"/>
                        <a:pt x="235" y="14"/>
                      </a:cubicBezTo>
                      <a:cubicBezTo>
                        <a:pt x="275" y="14"/>
                        <a:pt x="321" y="20"/>
                        <a:pt x="349" y="30"/>
                      </a:cubicBezTo>
                      <a:cubicBezTo>
                        <a:pt x="349" y="182"/>
                        <a:pt x="349" y="182"/>
                        <a:pt x="349" y="182"/>
                      </a:cubicBezTo>
                      <a:cubicBezTo>
                        <a:pt x="375" y="182"/>
                        <a:pt x="375" y="182"/>
                        <a:pt x="375" y="182"/>
                      </a:cubicBezTo>
                      <a:cubicBezTo>
                        <a:pt x="419" y="94"/>
                        <a:pt x="519" y="0"/>
                        <a:pt x="691" y="0"/>
                      </a:cubicBezTo>
                      <a:cubicBezTo>
                        <a:pt x="822" y="0"/>
                        <a:pt x="928" y="34"/>
                        <a:pt x="964" y="192"/>
                      </a:cubicBezTo>
                      <a:cubicBezTo>
                        <a:pt x="978" y="192"/>
                        <a:pt x="978" y="192"/>
                        <a:pt x="978" y="192"/>
                      </a:cubicBezTo>
                      <a:cubicBezTo>
                        <a:pt x="1018" y="100"/>
                        <a:pt x="1122" y="0"/>
                        <a:pt x="1298" y="0"/>
                      </a:cubicBezTo>
                      <a:cubicBezTo>
                        <a:pt x="1459" y="0"/>
                        <a:pt x="1605" y="50"/>
                        <a:pt x="1605" y="363"/>
                      </a:cubicBezTo>
                      <a:cubicBezTo>
                        <a:pt x="1605" y="521"/>
                        <a:pt x="1601" y="693"/>
                        <a:pt x="1593" y="841"/>
                      </a:cubicBezTo>
                      <a:cubicBezTo>
                        <a:pt x="1641" y="845"/>
                        <a:pt x="1705" y="859"/>
                        <a:pt x="1745" y="873"/>
                      </a:cubicBezTo>
                      <a:cubicBezTo>
                        <a:pt x="1751" y="899"/>
                        <a:pt x="1753" y="926"/>
                        <a:pt x="1753" y="952"/>
                      </a:cubicBezTo>
                      <a:cubicBezTo>
                        <a:pt x="1753" y="970"/>
                        <a:pt x="1751" y="986"/>
                        <a:pt x="1749" y="998"/>
                      </a:cubicBezTo>
                      <a:cubicBezTo>
                        <a:pt x="1242" y="998"/>
                        <a:pt x="1242" y="998"/>
                        <a:pt x="1242" y="998"/>
                      </a:cubicBezTo>
                      <a:cubicBezTo>
                        <a:pt x="1246" y="960"/>
                        <a:pt x="1256" y="909"/>
                        <a:pt x="1270" y="881"/>
                      </a:cubicBezTo>
                      <a:cubicBezTo>
                        <a:pt x="1296" y="863"/>
                        <a:pt x="1340" y="845"/>
                        <a:pt x="1373" y="833"/>
                      </a:cubicBezTo>
                      <a:cubicBezTo>
                        <a:pt x="1373" y="403"/>
                        <a:pt x="1373" y="403"/>
                        <a:pt x="1373" y="403"/>
                      </a:cubicBezTo>
                      <a:cubicBezTo>
                        <a:pt x="1373" y="266"/>
                        <a:pt x="1330" y="176"/>
                        <a:pt x="1204" y="176"/>
                      </a:cubicBezTo>
                      <a:cubicBezTo>
                        <a:pt x="1114" y="176"/>
                        <a:pt x="1032" y="240"/>
                        <a:pt x="990" y="294"/>
                      </a:cubicBezTo>
                      <a:cubicBezTo>
                        <a:pt x="990" y="841"/>
                        <a:pt x="990" y="841"/>
                        <a:pt x="990" y="841"/>
                      </a:cubicBezTo>
                      <a:cubicBezTo>
                        <a:pt x="1034" y="845"/>
                        <a:pt x="1094" y="859"/>
                        <a:pt x="1126" y="873"/>
                      </a:cubicBezTo>
                      <a:cubicBezTo>
                        <a:pt x="1134" y="901"/>
                        <a:pt x="1138" y="964"/>
                        <a:pt x="1132" y="998"/>
                      </a:cubicBezTo>
                      <a:cubicBezTo>
                        <a:pt x="637" y="998"/>
                        <a:pt x="637" y="998"/>
                        <a:pt x="637" y="998"/>
                      </a:cubicBezTo>
                      <a:cubicBezTo>
                        <a:pt x="641" y="960"/>
                        <a:pt x="651" y="909"/>
                        <a:pt x="663" y="881"/>
                      </a:cubicBezTo>
                      <a:cubicBezTo>
                        <a:pt x="689" y="863"/>
                        <a:pt x="734" y="845"/>
                        <a:pt x="766" y="833"/>
                      </a:cubicBezTo>
                      <a:cubicBezTo>
                        <a:pt x="766" y="403"/>
                        <a:pt x="766" y="403"/>
                        <a:pt x="766" y="403"/>
                      </a:cubicBezTo>
                      <a:cubicBezTo>
                        <a:pt x="766" y="266"/>
                        <a:pt x="723" y="176"/>
                        <a:pt x="597" y="176"/>
                      </a:cubicBezTo>
                      <a:cubicBezTo>
                        <a:pt x="509" y="176"/>
                        <a:pt x="425" y="238"/>
                        <a:pt x="383" y="294"/>
                      </a:cubicBezTo>
                      <a:lnTo>
                        <a:pt x="383" y="8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00" name="Freeform 31">
                  <a:extLst>
                    <a:ext uri="{FF2B5EF4-FFF2-40B4-BE49-F238E27FC236}">
                      <a16:creationId xmlns:a16="http://schemas.microsoft.com/office/drawing/2014/main" id="{E98532FC-7A17-491F-A3FD-86358AAFBD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685" y="4051"/>
                  <a:ext cx="213" cy="230"/>
                </a:xfrm>
                <a:custGeom>
                  <a:avLst/>
                  <a:gdLst>
                    <a:gd name="T0" fmla="*/ 573 w 953"/>
                    <a:gd name="T1" fmla="*/ 883 h 1032"/>
                    <a:gd name="T2" fmla="*/ 286 w 953"/>
                    <a:gd name="T3" fmla="*/ 1032 h 1032"/>
                    <a:gd name="T4" fmla="*/ 0 w 953"/>
                    <a:gd name="T5" fmla="*/ 749 h 1032"/>
                    <a:gd name="T6" fmla="*/ 390 w 953"/>
                    <a:gd name="T7" fmla="*/ 427 h 1032"/>
                    <a:gd name="T8" fmla="*/ 564 w 953"/>
                    <a:gd name="T9" fmla="*/ 461 h 1032"/>
                    <a:gd name="T10" fmla="*/ 564 w 953"/>
                    <a:gd name="T11" fmla="*/ 369 h 1032"/>
                    <a:gd name="T12" fmla="*/ 382 w 953"/>
                    <a:gd name="T13" fmla="*/ 180 h 1032"/>
                    <a:gd name="T14" fmla="*/ 74 w 953"/>
                    <a:gd name="T15" fmla="*/ 270 h 1032"/>
                    <a:gd name="T16" fmla="*/ 66 w 953"/>
                    <a:gd name="T17" fmla="*/ 202 h 1032"/>
                    <a:gd name="T18" fmla="*/ 96 w 953"/>
                    <a:gd name="T19" fmla="*/ 62 h 1032"/>
                    <a:gd name="T20" fmla="*/ 438 w 953"/>
                    <a:gd name="T21" fmla="*/ 0 h 1032"/>
                    <a:gd name="T22" fmla="*/ 789 w 953"/>
                    <a:gd name="T23" fmla="*/ 367 h 1032"/>
                    <a:gd name="T24" fmla="*/ 789 w 953"/>
                    <a:gd name="T25" fmla="*/ 729 h 1032"/>
                    <a:gd name="T26" fmla="*/ 815 w 953"/>
                    <a:gd name="T27" fmla="*/ 855 h 1032"/>
                    <a:gd name="T28" fmla="*/ 951 w 953"/>
                    <a:gd name="T29" fmla="*/ 835 h 1032"/>
                    <a:gd name="T30" fmla="*/ 953 w 953"/>
                    <a:gd name="T31" fmla="*/ 861 h 1032"/>
                    <a:gd name="T32" fmla="*/ 925 w 953"/>
                    <a:gd name="T33" fmla="*/ 974 h 1032"/>
                    <a:gd name="T34" fmla="*/ 677 w 953"/>
                    <a:gd name="T35" fmla="*/ 1032 h 1032"/>
                    <a:gd name="T36" fmla="*/ 587 w 953"/>
                    <a:gd name="T37" fmla="*/ 883 h 1032"/>
                    <a:gd name="T38" fmla="*/ 573 w 953"/>
                    <a:gd name="T39" fmla="*/ 883 h 1032"/>
                    <a:gd name="T40" fmla="*/ 569 w 953"/>
                    <a:gd name="T41" fmla="*/ 573 h 1032"/>
                    <a:gd name="T42" fmla="*/ 442 w 953"/>
                    <a:gd name="T43" fmla="*/ 557 h 1032"/>
                    <a:gd name="T44" fmla="*/ 230 w 953"/>
                    <a:gd name="T45" fmla="*/ 717 h 1032"/>
                    <a:gd name="T46" fmla="*/ 384 w 953"/>
                    <a:gd name="T47" fmla="*/ 863 h 1032"/>
                    <a:gd name="T48" fmla="*/ 569 w 953"/>
                    <a:gd name="T49" fmla="*/ 777 h 1032"/>
                    <a:gd name="T50" fmla="*/ 569 w 953"/>
                    <a:gd name="T51" fmla="*/ 573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53" h="1032">
                      <a:moveTo>
                        <a:pt x="573" y="883"/>
                      </a:moveTo>
                      <a:cubicBezTo>
                        <a:pt x="518" y="978"/>
                        <a:pt x="420" y="1032"/>
                        <a:pt x="286" y="1032"/>
                      </a:cubicBezTo>
                      <a:cubicBezTo>
                        <a:pt x="140" y="1032"/>
                        <a:pt x="0" y="942"/>
                        <a:pt x="0" y="749"/>
                      </a:cubicBezTo>
                      <a:cubicBezTo>
                        <a:pt x="0" y="535"/>
                        <a:pt x="178" y="427"/>
                        <a:pt x="390" y="427"/>
                      </a:cubicBezTo>
                      <a:cubicBezTo>
                        <a:pt x="450" y="427"/>
                        <a:pt x="516" y="439"/>
                        <a:pt x="564" y="461"/>
                      </a:cubicBezTo>
                      <a:cubicBezTo>
                        <a:pt x="564" y="369"/>
                        <a:pt x="564" y="369"/>
                        <a:pt x="564" y="369"/>
                      </a:cubicBezTo>
                      <a:cubicBezTo>
                        <a:pt x="564" y="240"/>
                        <a:pt x="502" y="180"/>
                        <a:pt x="382" y="180"/>
                      </a:cubicBezTo>
                      <a:cubicBezTo>
                        <a:pt x="292" y="180"/>
                        <a:pt x="146" y="226"/>
                        <a:pt x="74" y="270"/>
                      </a:cubicBezTo>
                      <a:cubicBezTo>
                        <a:pt x="68" y="254"/>
                        <a:pt x="66" y="224"/>
                        <a:pt x="66" y="202"/>
                      </a:cubicBezTo>
                      <a:cubicBezTo>
                        <a:pt x="66" y="150"/>
                        <a:pt x="78" y="92"/>
                        <a:pt x="96" y="62"/>
                      </a:cubicBezTo>
                      <a:cubicBezTo>
                        <a:pt x="166" y="28"/>
                        <a:pt x="324" y="0"/>
                        <a:pt x="438" y="0"/>
                      </a:cubicBezTo>
                      <a:cubicBezTo>
                        <a:pt x="673" y="0"/>
                        <a:pt x="789" y="100"/>
                        <a:pt x="789" y="367"/>
                      </a:cubicBezTo>
                      <a:cubicBezTo>
                        <a:pt x="789" y="729"/>
                        <a:pt x="789" y="729"/>
                        <a:pt x="789" y="729"/>
                      </a:cubicBezTo>
                      <a:cubicBezTo>
                        <a:pt x="789" y="781"/>
                        <a:pt x="799" y="831"/>
                        <a:pt x="815" y="855"/>
                      </a:cubicBezTo>
                      <a:cubicBezTo>
                        <a:pt x="849" y="855"/>
                        <a:pt x="913" y="845"/>
                        <a:pt x="951" y="835"/>
                      </a:cubicBezTo>
                      <a:cubicBezTo>
                        <a:pt x="953" y="845"/>
                        <a:pt x="953" y="855"/>
                        <a:pt x="953" y="861"/>
                      </a:cubicBezTo>
                      <a:cubicBezTo>
                        <a:pt x="953" y="899"/>
                        <a:pt x="941" y="942"/>
                        <a:pt x="925" y="974"/>
                      </a:cubicBezTo>
                      <a:cubicBezTo>
                        <a:pt x="877" y="1002"/>
                        <a:pt x="765" y="1032"/>
                        <a:pt x="677" y="1032"/>
                      </a:cubicBezTo>
                      <a:cubicBezTo>
                        <a:pt x="635" y="1008"/>
                        <a:pt x="599" y="948"/>
                        <a:pt x="587" y="883"/>
                      </a:cubicBezTo>
                      <a:lnTo>
                        <a:pt x="573" y="883"/>
                      </a:lnTo>
                      <a:close/>
                      <a:moveTo>
                        <a:pt x="569" y="573"/>
                      </a:moveTo>
                      <a:cubicBezTo>
                        <a:pt x="532" y="563"/>
                        <a:pt x="476" y="557"/>
                        <a:pt x="442" y="557"/>
                      </a:cubicBezTo>
                      <a:cubicBezTo>
                        <a:pt x="306" y="557"/>
                        <a:pt x="230" y="621"/>
                        <a:pt x="230" y="717"/>
                      </a:cubicBezTo>
                      <a:cubicBezTo>
                        <a:pt x="230" y="819"/>
                        <a:pt x="302" y="863"/>
                        <a:pt x="384" y="863"/>
                      </a:cubicBezTo>
                      <a:cubicBezTo>
                        <a:pt x="462" y="863"/>
                        <a:pt x="532" y="827"/>
                        <a:pt x="569" y="777"/>
                      </a:cubicBezTo>
                      <a:lnTo>
                        <a:pt x="569" y="57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01" name="Freeform 32">
                  <a:extLst>
                    <a:ext uri="{FF2B5EF4-FFF2-40B4-BE49-F238E27FC236}">
                      <a16:creationId xmlns:a16="http://schemas.microsoft.com/office/drawing/2014/main" id="{D7E68636-0546-4626-80B0-D95C7E44CD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62" y="3994"/>
                  <a:ext cx="152" cy="287"/>
                </a:xfrm>
                <a:custGeom>
                  <a:avLst/>
                  <a:gdLst>
                    <a:gd name="T0" fmla="*/ 179 w 681"/>
                    <a:gd name="T1" fmla="*/ 40 h 1288"/>
                    <a:gd name="T2" fmla="*/ 365 w 681"/>
                    <a:gd name="T3" fmla="*/ 0 h 1288"/>
                    <a:gd name="T4" fmla="*/ 365 w 681"/>
                    <a:gd name="T5" fmla="*/ 290 h 1288"/>
                    <a:gd name="T6" fmla="*/ 649 w 681"/>
                    <a:gd name="T7" fmla="*/ 290 h 1288"/>
                    <a:gd name="T8" fmla="*/ 657 w 681"/>
                    <a:gd name="T9" fmla="*/ 444 h 1288"/>
                    <a:gd name="T10" fmla="*/ 365 w 681"/>
                    <a:gd name="T11" fmla="*/ 444 h 1288"/>
                    <a:gd name="T12" fmla="*/ 365 w 681"/>
                    <a:gd name="T13" fmla="*/ 945 h 1288"/>
                    <a:gd name="T14" fmla="*/ 493 w 681"/>
                    <a:gd name="T15" fmla="*/ 1111 h 1288"/>
                    <a:gd name="T16" fmla="*/ 679 w 681"/>
                    <a:gd name="T17" fmla="*/ 1085 h 1288"/>
                    <a:gd name="T18" fmla="*/ 681 w 681"/>
                    <a:gd name="T19" fmla="*/ 1115 h 1288"/>
                    <a:gd name="T20" fmla="*/ 649 w 681"/>
                    <a:gd name="T21" fmla="*/ 1230 h 1288"/>
                    <a:gd name="T22" fmla="*/ 389 w 681"/>
                    <a:gd name="T23" fmla="*/ 1288 h 1288"/>
                    <a:gd name="T24" fmla="*/ 131 w 681"/>
                    <a:gd name="T25" fmla="*/ 979 h 1288"/>
                    <a:gd name="T26" fmla="*/ 145 w 681"/>
                    <a:gd name="T27" fmla="*/ 444 h 1288"/>
                    <a:gd name="T28" fmla="*/ 0 w 681"/>
                    <a:gd name="T29" fmla="*/ 444 h 1288"/>
                    <a:gd name="T30" fmla="*/ 30 w 681"/>
                    <a:gd name="T31" fmla="*/ 302 h 1288"/>
                    <a:gd name="T32" fmla="*/ 145 w 681"/>
                    <a:gd name="T33" fmla="*/ 262 h 1288"/>
                    <a:gd name="T34" fmla="*/ 179 w 681"/>
                    <a:gd name="T35" fmla="*/ 40 h 1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81" h="1288">
                      <a:moveTo>
                        <a:pt x="179" y="40"/>
                      </a:moveTo>
                      <a:cubicBezTo>
                        <a:pt x="219" y="18"/>
                        <a:pt x="307" y="0"/>
                        <a:pt x="365" y="0"/>
                      </a:cubicBezTo>
                      <a:cubicBezTo>
                        <a:pt x="365" y="290"/>
                        <a:pt x="365" y="290"/>
                        <a:pt x="365" y="290"/>
                      </a:cubicBezTo>
                      <a:cubicBezTo>
                        <a:pt x="649" y="290"/>
                        <a:pt x="649" y="290"/>
                        <a:pt x="649" y="290"/>
                      </a:cubicBezTo>
                      <a:cubicBezTo>
                        <a:pt x="655" y="320"/>
                        <a:pt x="663" y="400"/>
                        <a:pt x="657" y="444"/>
                      </a:cubicBezTo>
                      <a:cubicBezTo>
                        <a:pt x="365" y="444"/>
                        <a:pt x="365" y="444"/>
                        <a:pt x="365" y="444"/>
                      </a:cubicBezTo>
                      <a:cubicBezTo>
                        <a:pt x="365" y="945"/>
                        <a:pt x="365" y="945"/>
                        <a:pt x="365" y="945"/>
                      </a:cubicBezTo>
                      <a:cubicBezTo>
                        <a:pt x="365" y="1065"/>
                        <a:pt x="397" y="1111"/>
                        <a:pt x="493" y="1111"/>
                      </a:cubicBezTo>
                      <a:cubicBezTo>
                        <a:pt x="547" y="1111"/>
                        <a:pt x="621" y="1099"/>
                        <a:pt x="679" y="1085"/>
                      </a:cubicBezTo>
                      <a:cubicBezTo>
                        <a:pt x="681" y="1095"/>
                        <a:pt x="681" y="1111"/>
                        <a:pt x="681" y="1115"/>
                      </a:cubicBezTo>
                      <a:cubicBezTo>
                        <a:pt x="681" y="1151"/>
                        <a:pt x="669" y="1196"/>
                        <a:pt x="649" y="1230"/>
                      </a:cubicBezTo>
                      <a:cubicBezTo>
                        <a:pt x="571" y="1268"/>
                        <a:pt x="467" y="1288"/>
                        <a:pt x="389" y="1288"/>
                      </a:cubicBezTo>
                      <a:cubicBezTo>
                        <a:pt x="217" y="1288"/>
                        <a:pt x="131" y="1200"/>
                        <a:pt x="131" y="979"/>
                      </a:cubicBezTo>
                      <a:cubicBezTo>
                        <a:pt x="131" y="855"/>
                        <a:pt x="135" y="627"/>
                        <a:pt x="145" y="444"/>
                      </a:cubicBezTo>
                      <a:cubicBezTo>
                        <a:pt x="0" y="444"/>
                        <a:pt x="0" y="444"/>
                        <a:pt x="0" y="444"/>
                      </a:cubicBezTo>
                      <a:cubicBezTo>
                        <a:pt x="0" y="408"/>
                        <a:pt x="14" y="336"/>
                        <a:pt x="30" y="302"/>
                      </a:cubicBezTo>
                      <a:cubicBezTo>
                        <a:pt x="62" y="286"/>
                        <a:pt x="108" y="270"/>
                        <a:pt x="145" y="262"/>
                      </a:cubicBezTo>
                      <a:lnTo>
                        <a:pt x="179" y="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02" name="Freeform 33">
                  <a:extLst>
                    <a:ext uri="{FF2B5EF4-FFF2-40B4-BE49-F238E27FC236}">
                      <a16:creationId xmlns:a16="http://schemas.microsoft.com/office/drawing/2014/main" id="{30C9E86F-5AF5-45BC-99A3-49BD7540ABB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84" y="4051"/>
                  <a:ext cx="213" cy="230"/>
                </a:xfrm>
                <a:custGeom>
                  <a:avLst/>
                  <a:gdLst>
                    <a:gd name="T0" fmla="*/ 957 w 957"/>
                    <a:gd name="T1" fmla="*/ 501 h 1032"/>
                    <a:gd name="T2" fmla="*/ 478 w 957"/>
                    <a:gd name="T3" fmla="*/ 1032 h 1032"/>
                    <a:gd name="T4" fmla="*/ 0 w 957"/>
                    <a:gd name="T5" fmla="*/ 501 h 1032"/>
                    <a:gd name="T6" fmla="*/ 478 w 957"/>
                    <a:gd name="T7" fmla="*/ 0 h 1032"/>
                    <a:gd name="T8" fmla="*/ 957 w 957"/>
                    <a:gd name="T9" fmla="*/ 501 h 1032"/>
                    <a:gd name="T10" fmla="*/ 478 w 957"/>
                    <a:gd name="T11" fmla="*/ 879 h 1032"/>
                    <a:gd name="T12" fmla="*/ 719 w 957"/>
                    <a:gd name="T13" fmla="*/ 501 h 1032"/>
                    <a:gd name="T14" fmla="*/ 478 w 957"/>
                    <a:gd name="T15" fmla="*/ 150 h 1032"/>
                    <a:gd name="T16" fmla="*/ 236 w 957"/>
                    <a:gd name="T17" fmla="*/ 501 h 1032"/>
                    <a:gd name="T18" fmla="*/ 478 w 957"/>
                    <a:gd name="T19" fmla="*/ 879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57" h="1032">
                      <a:moveTo>
                        <a:pt x="957" y="501"/>
                      </a:moveTo>
                      <a:cubicBezTo>
                        <a:pt x="957" y="839"/>
                        <a:pt x="769" y="1032"/>
                        <a:pt x="478" y="1032"/>
                      </a:cubicBezTo>
                      <a:cubicBezTo>
                        <a:pt x="172" y="1032"/>
                        <a:pt x="0" y="849"/>
                        <a:pt x="0" y="501"/>
                      </a:cubicBezTo>
                      <a:cubicBezTo>
                        <a:pt x="0" y="190"/>
                        <a:pt x="206" y="0"/>
                        <a:pt x="478" y="0"/>
                      </a:cubicBezTo>
                      <a:cubicBezTo>
                        <a:pt x="765" y="0"/>
                        <a:pt x="957" y="178"/>
                        <a:pt x="957" y="501"/>
                      </a:cubicBezTo>
                      <a:close/>
                      <a:moveTo>
                        <a:pt x="478" y="879"/>
                      </a:moveTo>
                      <a:cubicBezTo>
                        <a:pt x="641" y="879"/>
                        <a:pt x="719" y="733"/>
                        <a:pt x="719" y="501"/>
                      </a:cubicBezTo>
                      <a:cubicBezTo>
                        <a:pt x="719" y="301"/>
                        <a:pt x="625" y="150"/>
                        <a:pt x="478" y="150"/>
                      </a:cubicBezTo>
                      <a:cubicBezTo>
                        <a:pt x="322" y="150"/>
                        <a:pt x="236" y="290"/>
                        <a:pt x="236" y="501"/>
                      </a:cubicBezTo>
                      <a:cubicBezTo>
                        <a:pt x="236" y="729"/>
                        <a:pt x="328" y="879"/>
                        <a:pt x="478" y="8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03" name="Freeform 34">
                  <a:extLst>
                    <a:ext uri="{FF2B5EF4-FFF2-40B4-BE49-F238E27FC236}">
                      <a16:creationId xmlns:a16="http://schemas.microsoft.com/office/drawing/2014/main" id="{1BB38E04-7B95-431F-A4E9-1C6EFF4A1E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47" y="3945"/>
                  <a:ext cx="121" cy="329"/>
                </a:xfrm>
                <a:custGeom>
                  <a:avLst/>
                  <a:gdLst>
                    <a:gd name="T0" fmla="*/ 10 w 544"/>
                    <a:gd name="T1" fmla="*/ 179 h 1471"/>
                    <a:gd name="T2" fmla="*/ 52 w 544"/>
                    <a:gd name="T3" fmla="*/ 34 h 1471"/>
                    <a:gd name="T4" fmla="*/ 254 w 544"/>
                    <a:gd name="T5" fmla="*/ 0 h 1471"/>
                    <a:gd name="T6" fmla="*/ 382 w 544"/>
                    <a:gd name="T7" fmla="*/ 18 h 1471"/>
                    <a:gd name="T8" fmla="*/ 382 w 544"/>
                    <a:gd name="T9" fmla="*/ 1314 h 1471"/>
                    <a:gd name="T10" fmla="*/ 536 w 544"/>
                    <a:gd name="T11" fmla="*/ 1346 h 1471"/>
                    <a:gd name="T12" fmla="*/ 544 w 544"/>
                    <a:gd name="T13" fmla="*/ 1425 h 1471"/>
                    <a:gd name="T14" fmla="*/ 540 w 544"/>
                    <a:gd name="T15" fmla="*/ 1471 h 1471"/>
                    <a:gd name="T16" fmla="*/ 0 w 544"/>
                    <a:gd name="T17" fmla="*/ 1471 h 1471"/>
                    <a:gd name="T18" fmla="*/ 30 w 544"/>
                    <a:gd name="T19" fmla="*/ 1354 h 1471"/>
                    <a:gd name="T20" fmla="*/ 152 w 544"/>
                    <a:gd name="T21" fmla="*/ 1306 h 1471"/>
                    <a:gd name="T22" fmla="*/ 152 w 544"/>
                    <a:gd name="T23" fmla="*/ 179 h 1471"/>
                    <a:gd name="T24" fmla="*/ 10 w 544"/>
                    <a:gd name="T25" fmla="*/ 179 h 14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44" h="1471">
                      <a:moveTo>
                        <a:pt x="10" y="179"/>
                      </a:moveTo>
                      <a:cubicBezTo>
                        <a:pt x="12" y="132"/>
                        <a:pt x="30" y="70"/>
                        <a:pt x="52" y="34"/>
                      </a:cubicBezTo>
                      <a:cubicBezTo>
                        <a:pt x="100" y="14"/>
                        <a:pt x="178" y="0"/>
                        <a:pt x="254" y="0"/>
                      </a:cubicBezTo>
                      <a:cubicBezTo>
                        <a:pt x="296" y="0"/>
                        <a:pt x="350" y="6"/>
                        <a:pt x="382" y="18"/>
                      </a:cubicBezTo>
                      <a:cubicBezTo>
                        <a:pt x="382" y="1314"/>
                        <a:pt x="382" y="1314"/>
                        <a:pt x="382" y="1314"/>
                      </a:cubicBezTo>
                      <a:cubicBezTo>
                        <a:pt x="428" y="1318"/>
                        <a:pt x="496" y="1332"/>
                        <a:pt x="536" y="1346"/>
                      </a:cubicBezTo>
                      <a:cubicBezTo>
                        <a:pt x="542" y="1372"/>
                        <a:pt x="544" y="1399"/>
                        <a:pt x="544" y="1425"/>
                      </a:cubicBezTo>
                      <a:cubicBezTo>
                        <a:pt x="544" y="1443"/>
                        <a:pt x="542" y="1459"/>
                        <a:pt x="540" y="1471"/>
                      </a:cubicBezTo>
                      <a:cubicBezTo>
                        <a:pt x="0" y="1471"/>
                        <a:pt x="0" y="1471"/>
                        <a:pt x="0" y="1471"/>
                      </a:cubicBezTo>
                      <a:cubicBezTo>
                        <a:pt x="4" y="1433"/>
                        <a:pt x="16" y="1382"/>
                        <a:pt x="30" y="1354"/>
                      </a:cubicBezTo>
                      <a:cubicBezTo>
                        <a:pt x="60" y="1336"/>
                        <a:pt x="112" y="1318"/>
                        <a:pt x="152" y="1306"/>
                      </a:cubicBezTo>
                      <a:cubicBezTo>
                        <a:pt x="152" y="179"/>
                        <a:pt x="152" y="179"/>
                        <a:pt x="152" y="179"/>
                      </a:cubicBezTo>
                      <a:lnTo>
                        <a:pt x="10" y="1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04" name="Freeform 35">
                  <a:extLst>
                    <a:ext uri="{FF2B5EF4-FFF2-40B4-BE49-F238E27FC236}">
                      <a16:creationId xmlns:a16="http://schemas.microsoft.com/office/drawing/2014/main" id="{0CAD89B1-5A25-4660-BCE9-59E7976B4D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902" y="4051"/>
                  <a:ext cx="213" cy="230"/>
                </a:xfrm>
                <a:custGeom>
                  <a:avLst/>
                  <a:gdLst>
                    <a:gd name="T0" fmla="*/ 957 w 957"/>
                    <a:gd name="T1" fmla="*/ 501 h 1032"/>
                    <a:gd name="T2" fmla="*/ 478 w 957"/>
                    <a:gd name="T3" fmla="*/ 1032 h 1032"/>
                    <a:gd name="T4" fmla="*/ 0 w 957"/>
                    <a:gd name="T5" fmla="*/ 501 h 1032"/>
                    <a:gd name="T6" fmla="*/ 478 w 957"/>
                    <a:gd name="T7" fmla="*/ 0 h 1032"/>
                    <a:gd name="T8" fmla="*/ 957 w 957"/>
                    <a:gd name="T9" fmla="*/ 501 h 1032"/>
                    <a:gd name="T10" fmla="*/ 478 w 957"/>
                    <a:gd name="T11" fmla="*/ 879 h 1032"/>
                    <a:gd name="T12" fmla="*/ 719 w 957"/>
                    <a:gd name="T13" fmla="*/ 501 h 1032"/>
                    <a:gd name="T14" fmla="*/ 478 w 957"/>
                    <a:gd name="T15" fmla="*/ 150 h 1032"/>
                    <a:gd name="T16" fmla="*/ 236 w 957"/>
                    <a:gd name="T17" fmla="*/ 501 h 1032"/>
                    <a:gd name="T18" fmla="*/ 478 w 957"/>
                    <a:gd name="T19" fmla="*/ 879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57" h="1032">
                      <a:moveTo>
                        <a:pt x="957" y="501"/>
                      </a:moveTo>
                      <a:cubicBezTo>
                        <a:pt x="957" y="839"/>
                        <a:pt x="769" y="1032"/>
                        <a:pt x="478" y="1032"/>
                      </a:cubicBezTo>
                      <a:cubicBezTo>
                        <a:pt x="172" y="1032"/>
                        <a:pt x="0" y="849"/>
                        <a:pt x="0" y="501"/>
                      </a:cubicBezTo>
                      <a:cubicBezTo>
                        <a:pt x="0" y="190"/>
                        <a:pt x="206" y="0"/>
                        <a:pt x="478" y="0"/>
                      </a:cubicBezTo>
                      <a:cubicBezTo>
                        <a:pt x="765" y="0"/>
                        <a:pt x="957" y="178"/>
                        <a:pt x="957" y="501"/>
                      </a:cubicBezTo>
                      <a:close/>
                      <a:moveTo>
                        <a:pt x="478" y="879"/>
                      </a:moveTo>
                      <a:cubicBezTo>
                        <a:pt x="641" y="879"/>
                        <a:pt x="719" y="733"/>
                        <a:pt x="719" y="501"/>
                      </a:cubicBezTo>
                      <a:cubicBezTo>
                        <a:pt x="719" y="301"/>
                        <a:pt x="625" y="150"/>
                        <a:pt x="478" y="150"/>
                      </a:cubicBezTo>
                      <a:cubicBezTo>
                        <a:pt x="322" y="150"/>
                        <a:pt x="236" y="290"/>
                        <a:pt x="236" y="501"/>
                      </a:cubicBezTo>
                      <a:cubicBezTo>
                        <a:pt x="236" y="729"/>
                        <a:pt x="328" y="879"/>
                        <a:pt x="478" y="8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05" name="Freeform 36">
                  <a:extLst>
                    <a:ext uri="{FF2B5EF4-FFF2-40B4-BE49-F238E27FC236}">
                      <a16:creationId xmlns:a16="http://schemas.microsoft.com/office/drawing/2014/main" id="{EF85B094-D5CE-4E5A-B415-9E68133E22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662" y="4051"/>
                  <a:ext cx="231" cy="336"/>
                </a:xfrm>
                <a:custGeom>
                  <a:avLst/>
                  <a:gdLst>
                    <a:gd name="T0" fmla="*/ 167 w 1036"/>
                    <a:gd name="T1" fmla="*/ 990 h 1508"/>
                    <a:gd name="T2" fmla="*/ 77 w 1036"/>
                    <a:gd name="T3" fmla="*/ 845 h 1508"/>
                    <a:gd name="T4" fmla="*/ 195 w 1036"/>
                    <a:gd name="T5" fmla="*/ 665 h 1508"/>
                    <a:gd name="T6" fmla="*/ 195 w 1036"/>
                    <a:gd name="T7" fmla="*/ 653 h 1508"/>
                    <a:gd name="T8" fmla="*/ 63 w 1036"/>
                    <a:gd name="T9" fmla="*/ 367 h 1508"/>
                    <a:gd name="T10" fmla="*/ 471 w 1036"/>
                    <a:gd name="T11" fmla="*/ 0 h 1508"/>
                    <a:gd name="T12" fmla="*/ 708 w 1036"/>
                    <a:gd name="T13" fmla="*/ 52 h 1508"/>
                    <a:gd name="T14" fmla="*/ 908 w 1036"/>
                    <a:gd name="T15" fmla="*/ 10 h 1508"/>
                    <a:gd name="T16" fmla="*/ 1008 w 1036"/>
                    <a:gd name="T17" fmla="*/ 24 h 1508"/>
                    <a:gd name="T18" fmla="*/ 1036 w 1036"/>
                    <a:gd name="T19" fmla="*/ 184 h 1508"/>
                    <a:gd name="T20" fmla="*/ 836 w 1036"/>
                    <a:gd name="T21" fmla="*/ 184 h 1508"/>
                    <a:gd name="T22" fmla="*/ 880 w 1036"/>
                    <a:gd name="T23" fmla="*/ 367 h 1508"/>
                    <a:gd name="T24" fmla="*/ 471 w 1036"/>
                    <a:gd name="T25" fmla="*/ 733 h 1508"/>
                    <a:gd name="T26" fmla="*/ 327 w 1036"/>
                    <a:gd name="T27" fmla="*/ 715 h 1508"/>
                    <a:gd name="T28" fmla="*/ 305 w 1036"/>
                    <a:gd name="T29" fmla="*/ 783 h 1508"/>
                    <a:gd name="T30" fmla="*/ 573 w 1036"/>
                    <a:gd name="T31" fmla="*/ 867 h 1508"/>
                    <a:gd name="T32" fmla="*/ 1014 w 1036"/>
                    <a:gd name="T33" fmla="*/ 1146 h 1508"/>
                    <a:gd name="T34" fmla="*/ 477 w 1036"/>
                    <a:gd name="T35" fmla="*/ 1508 h 1508"/>
                    <a:gd name="T36" fmla="*/ 0 w 1036"/>
                    <a:gd name="T37" fmla="*/ 1214 h 1508"/>
                    <a:gd name="T38" fmla="*/ 167 w 1036"/>
                    <a:gd name="T39" fmla="*/ 1004 h 1508"/>
                    <a:gd name="T40" fmla="*/ 167 w 1036"/>
                    <a:gd name="T41" fmla="*/ 990 h 1508"/>
                    <a:gd name="T42" fmla="*/ 217 w 1036"/>
                    <a:gd name="T43" fmla="*/ 1178 h 1508"/>
                    <a:gd name="T44" fmla="*/ 507 w 1036"/>
                    <a:gd name="T45" fmla="*/ 1364 h 1508"/>
                    <a:gd name="T46" fmla="*/ 796 w 1036"/>
                    <a:gd name="T47" fmla="*/ 1184 h 1508"/>
                    <a:gd name="T48" fmla="*/ 521 w 1036"/>
                    <a:gd name="T49" fmla="*/ 1058 h 1508"/>
                    <a:gd name="T50" fmla="*/ 299 w 1036"/>
                    <a:gd name="T51" fmla="*/ 1038 h 1508"/>
                    <a:gd name="T52" fmla="*/ 217 w 1036"/>
                    <a:gd name="T53" fmla="*/ 1178 h 1508"/>
                    <a:gd name="T54" fmla="*/ 471 w 1036"/>
                    <a:gd name="T55" fmla="*/ 603 h 1508"/>
                    <a:gd name="T56" fmla="*/ 648 w 1036"/>
                    <a:gd name="T57" fmla="*/ 367 h 1508"/>
                    <a:gd name="T58" fmla="*/ 471 w 1036"/>
                    <a:gd name="T59" fmla="*/ 132 h 1508"/>
                    <a:gd name="T60" fmla="*/ 293 w 1036"/>
                    <a:gd name="T61" fmla="*/ 367 h 1508"/>
                    <a:gd name="T62" fmla="*/ 471 w 1036"/>
                    <a:gd name="T63" fmla="*/ 603 h 15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36" h="1508">
                      <a:moveTo>
                        <a:pt x="167" y="990"/>
                      </a:moveTo>
                      <a:cubicBezTo>
                        <a:pt x="123" y="972"/>
                        <a:pt x="77" y="914"/>
                        <a:pt x="77" y="845"/>
                      </a:cubicBezTo>
                      <a:cubicBezTo>
                        <a:pt x="77" y="765"/>
                        <a:pt x="131" y="699"/>
                        <a:pt x="195" y="665"/>
                      </a:cubicBezTo>
                      <a:cubicBezTo>
                        <a:pt x="195" y="653"/>
                        <a:pt x="195" y="653"/>
                        <a:pt x="195" y="653"/>
                      </a:cubicBezTo>
                      <a:cubicBezTo>
                        <a:pt x="113" y="601"/>
                        <a:pt x="63" y="507"/>
                        <a:pt x="63" y="367"/>
                      </a:cubicBezTo>
                      <a:cubicBezTo>
                        <a:pt x="63" y="138"/>
                        <a:pt x="239" y="0"/>
                        <a:pt x="471" y="0"/>
                      </a:cubicBezTo>
                      <a:cubicBezTo>
                        <a:pt x="561" y="0"/>
                        <a:pt x="642" y="18"/>
                        <a:pt x="708" y="52"/>
                      </a:cubicBezTo>
                      <a:cubicBezTo>
                        <a:pt x="752" y="28"/>
                        <a:pt x="832" y="10"/>
                        <a:pt x="908" y="10"/>
                      </a:cubicBezTo>
                      <a:cubicBezTo>
                        <a:pt x="944" y="10"/>
                        <a:pt x="978" y="14"/>
                        <a:pt x="1008" y="24"/>
                      </a:cubicBezTo>
                      <a:cubicBezTo>
                        <a:pt x="1026" y="66"/>
                        <a:pt x="1036" y="134"/>
                        <a:pt x="1036" y="184"/>
                      </a:cubicBezTo>
                      <a:cubicBezTo>
                        <a:pt x="836" y="184"/>
                        <a:pt x="836" y="184"/>
                        <a:pt x="836" y="184"/>
                      </a:cubicBezTo>
                      <a:cubicBezTo>
                        <a:pt x="864" y="234"/>
                        <a:pt x="880" y="294"/>
                        <a:pt x="880" y="367"/>
                      </a:cubicBezTo>
                      <a:cubicBezTo>
                        <a:pt x="880" y="597"/>
                        <a:pt x="724" y="733"/>
                        <a:pt x="471" y="733"/>
                      </a:cubicBezTo>
                      <a:cubicBezTo>
                        <a:pt x="423" y="733"/>
                        <a:pt x="369" y="727"/>
                        <a:pt x="327" y="715"/>
                      </a:cubicBezTo>
                      <a:cubicBezTo>
                        <a:pt x="315" y="733"/>
                        <a:pt x="305" y="759"/>
                        <a:pt x="305" y="783"/>
                      </a:cubicBezTo>
                      <a:cubicBezTo>
                        <a:pt x="305" y="851"/>
                        <a:pt x="395" y="867"/>
                        <a:pt x="573" y="867"/>
                      </a:cubicBezTo>
                      <a:cubicBezTo>
                        <a:pt x="826" y="867"/>
                        <a:pt x="1014" y="923"/>
                        <a:pt x="1014" y="1146"/>
                      </a:cubicBezTo>
                      <a:cubicBezTo>
                        <a:pt x="1014" y="1394"/>
                        <a:pt x="772" y="1508"/>
                        <a:pt x="477" y="1508"/>
                      </a:cubicBezTo>
                      <a:cubicBezTo>
                        <a:pt x="213" y="1508"/>
                        <a:pt x="0" y="1410"/>
                        <a:pt x="0" y="1214"/>
                      </a:cubicBezTo>
                      <a:cubicBezTo>
                        <a:pt x="0" y="1098"/>
                        <a:pt x="87" y="1024"/>
                        <a:pt x="167" y="1004"/>
                      </a:cubicBezTo>
                      <a:lnTo>
                        <a:pt x="167" y="990"/>
                      </a:lnTo>
                      <a:close/>
                      <a:moveTo>
                        <a:pt x="217" y="1178"/>
                      </a:moveTo>
                      <a:cubicBezTo>
                        <a:pt x="217" y="1304"/>
                        <a:pt x="367" y="1364"/>
                        <a:pt x="507" y="1364"/>
                      </a:cubicBezTo>
                      <a:cubicBezTo>
                        <a:pt x="658" y="1364"/>
                        <a:pt x="796" y="1302"/>
                        <a:pt x="796" y="1184"/>
                      </a:cubicBezTo>
                      <a:cubicBezTo>
                        <a:pt x="796" y="1102"/>
                        <a:pt x="726" y="1058"/>
                        <a:pt x="521" y="1058"/>
                      </a:cubicBezTo>
                      <a:cubicBezTo>
                        <a:pt x="455" y="1058"/>
                        <a:pt x="371" y="1054"/>
                        <a:pt x="299" y="1038"/>
                      </a:cubicBezTo>
                      <a:cubicBezTo>
                        <a:pt x="243" y="1070"/>
                        <a:pt x="217" y="1122"/>
                        <a:pt x="217" y="1178"/>
                      </a:cubicBezTo>
                      <a:close/>
                      <a:moveTo>
                        <a:pt x="471" y="603"/>
                      </a:moveTo>
                      <a:cubicBezTo>
                        <a:pt x="589" y="603"/>
                        <a:pt x="648" y="509"/>
                        <a:pt x="648" y="367"/>
                      </a:cubicBezTo>
                      <a:cubicBezTo>
                        <a:pt x="648" y="230"/>
                        <a:pt x="579" y="132"/>
                        <a:pt x="471" y="132"/>
                      </a:cubicBezTo>
                      <a:cubicBezTo>
                        <a:pt x="349" y="132"/>
                        <a:pt x="293" y="218"/>
                        <a:pt x="293" y="367"/>
                      </a:cubicBezTo>
                      <a:cubicBezTo>
                        <a:pt x="293" y="507"/>
                        <a:pt x="359" y="603"/>
                        <a:pt x="471" y="6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06" name="Freeform 37">
                  <a:extLst>
                    <a:ext uri="{FF2B5EF4-FFF2-40B4-BE49-F238E27FC236}">
                      <a16:creationId xmlns:a16="http://schemas.microsoft.com/office/drawing/2014/main" id="{19F7A277-D284-4CB5-8006-230F6C2A25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03" y="3945"/>
                  <a:ext cx="121" cy="329"/>
                </a:xfrm>
                <a:custGeom>
                  <a:avLst/>
                  <a:gdLst>
                    <a:gd name="T0" fmla="*/ 9 w 541"/>
                    <a:gd name="T1" fmla="*/ 665 h 1473"/>
                    <a:gd name="T2" fmla="*/ 51 w 541"/>
                    <a:gd name="T3" fmla="*/ 523 h 1473"/>
                    <a:gd name="T4" fmla="*/ 253 w 541"/>
                    <a:gd name="T5" fmla="*/ 489 h 1473"/>
                    <a:gd name="T6" fmla="*/ 383 w 541"/>
                    <a:gd name="T7" fmla="*/ 505 h 1473"/>
                    <a:gd name="T8" fmla="*/ 383 w 541"/>
                    <a:gd name="T9" fmla="*/ 1316 h 1473"/>
                    <a:gd name="T10" fmla="*/ 533 w 541"/>
                    <a:gd name="T11" fmla="*/ 1348 h 1473"/>
                    <a:gd name="T12" fmla="*/ 541 w 541"/>
                    <a:gd name="T13" fmla="*/ 1427 h 1473"/>
                    <a:gd name="T14" fmla="*/ 537 w 541"/>
                    <a:gd name="T15" fmla="*/ 1473 h 1473"/>
                    <a:gd name="T16" fmla="*/ 0 w 541"/>
                    <a:gd name="T17" fmla="*/ 1473 h 1473"/>
                    <a:gd name="T18" fmla="*/ 31 w 541"/>
                    <a:gd name="T19" fmla="*/ 1356 h 1473"/>
                    <a:gd name="T20" fmla="*/ 153 w 541"/>
                    <a:gd name="T21" fmla="*/ 1308 h 1473"/>
                    <a:gd name="T22" fmla="*/ 153 w 541"/>
                    <a:gd name="T23" fmla="*/ 665 h 1473"/>
                    <a:gd name="T24" fmla="*/ 9 w 541"/>
                    <a:gd name="T25" fmla="*/ 665 h 1473"/>
                    <a:gd name="T26" fmla="*/ 415 w 541"/>
                    <a:gd name="T27" fmla="*/ 140 h 1473"/>
                    <a:gd name="T28" fmla="*/ 273 w 541"/>
                    <a:gd name="T29" fmla="*/ 291 h 1473"/>
                    <a:gd name="T30" fmla="*/ 129 w 541"/>
                    <a:gd name="T31" fmla="*/ 140 h 1473"/>
                    <a:gd name="T32" fmla="*/ 273 w 541"/>
                    <a:gd name="T33" fmla="*/ 0 h 1473"/>
                    <a:gd name="T34" fmla="*/ 415 w 541"/>
                    <a:gd name="T35" fmla="*/ 140 h 1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41" h="1473">
                      <a:moveTo>
                        <a:pt x="9" y="665"/>
                      </a:moveTo>
                      <a:cubicBezTo>
                        <a:pt x="10" y="621"/>
                        <a:pt x="29" y="557"/>
                        <a:pt x="51" y="523"/>
                      </a:cubicBezTo>
                      <a:cubicBezTo>
                        <a:pt x="99" y="503"/>
                        <a:pt x="177" y="489"/>
                        <a:pt x="253" y="489"/>
                      </a:cubicBezTo>
                      <a:cubicBezTo>
                        <a:pt x="297" y="489"/>
                        <a:pt x="351" y="495"/>
                        <a:pt x="383" y="505"/>
                      </a:cubicBezTo>
                      <a:cubicBezTo>
                        <a:pt x="383" y="1316"/>
                        <a:pt x="383" y="1316"/>
                        <a:pt x="383" y="1316"/>
                      </a:cubicBezTo>
                      <a:cubicBezTo>
                        <a:pt x="429" y="1320"/>
                        <a:pt x="495" y="1334"/>
                        <a:pt x="533" y="1348"/>
                      </a:cubicBezTo>
                      <a:cubicBezTo>
                        <a:pt x="539" y="1374"/>
                        <a:pt x="541" y="1401"/>
                        <a:pt x="541" y="1427"/>
                      </a:cubicBezTo>
                      <a:cubicBezTo>
                        <a:pt x="541" y="1445"/>
                        <a:pt x="539" y="1461"/>
                        <a:pt x="537" y="1473"/>
                      </a:cubicBezTo>
                      <a:cubicBezTo>
                        <a:pt x="0" y="1473"/>
                        <a:pt x="0" y="1473"/>
                        <a:pt x="0" y="1473"/>
                      </a:cubicBezTo>
                      <a:cubicBezTo>
                        <a:pt x="5" y="1435"/>
                        <a:pt x="17" y="1384"/>
                        <a:pt x="31" y="1356"/>
                      </a:cubicBezTo>
                      <a:cubicBezTo>
                        <a:pt x="61" y="1338"/>
                        <a:pt x="113" y="1320"/>
                        <a:pt x="153" y="1308"/>
                      </a:cubicBezTo>
                      <a:cubicBezTo>
                        <a:pt x="153" y="665"/>
                        <a:pt x="153" y="665"/>
                        <a:pt x="153" y="665"/>
                      </a:cubicBezTo>
                      <a:lnTo>
                        <a:pt x="9" y="665"/>
                      </a:lnTo>
                      <a:close/>
                      <a:moveTo>
                        <a:pt x="415" y="140"/>
                      </a:moveTo>
                      <a:cubicBezTo>
                        <a:pt x="415" y="237"/>
                        <a:pt x="357" y="291"/>
                        <a:pt x="273" y="291"/>
                      </a:cubicBezTo>
                      <a:cubicBezTo>
                        <a:pt x="179" y="291"/>
                        <a:pt x="129" y="239"/>
                        <a:pt x="129" y="140"/>
                      </a:cubicBezTo>
                      <a:cubicBezTo>
                        <a:pt x="129" y="56"/>
                        <a:pt x="189" y="0"/>
                        <a:pt x="273" y="0"/>
                      </a:cubicBezTo>
                      <a:cubicBezTo>
                        <a:pt x="357" y="0"/>
                        <a:pt x="415" y="52"/>
                        <a:pt x="415" y="1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07" name="Freeform 38">
                  <a:extLst>
                    <a:ext uri="{FF2B5EF4-FFF2-40B4-BE49-F238E27FC236}">
                      <a16:creationId xmlns:a16="http://schemas.microsoft.com/office/drawing/2014/main" id="{79EF4088-DA32-4E77-8587-F8560717E6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259" y="4051"/>
                  <a:ext cx="181" cy="230"/>
                </a:xfrm>
                <a:custGeom>
                  <a:avLst/>
                  <a:gdLst>
                    <a:gd name="T0" fmla="*/ 607 w 811"/>
                    <a:gd name="T1" fmla="*/ 170 h 1032"/>
                    <a:gd name="T2" fmla="*/ 512 w 811"/>
                    <a:gd name="T3" fmla="*/ 148 h 1032"/>
                    <a:gd name="T4" fmla="*/ 246 w 811"/>
                    <a:gd name="T5" fmla="*/ 497 h 1032"/>
                    <a:gd name="T6" fmla="*/ 536 w 811"/>
                    <a:gd name="T7" fmla="*/ 861 h 1032"/>
                    <a:gd name="T8" fmla="*/ 803 w 811"/>
                    <a:gd name="T9" fmla="*/ 807 h 1032"/>
                    <a:gd name="T10" fmla="*/ 765 w 811"/>
                    <a:gd name="T11" fmla="*/ 958 h 1032"/>
                    <a:gd name="T12" fmla="*/ 450 w 811"/>
                    <a:gd name="T13" fmla="*/ 1032 h 1032"/>
                    <a:gd name="T14" fmla="*/ 0 w 811"/>
                    <a:gd name="T15" fmla="*/ 535 h 1032"/>
                    <a:gd name="T16" fmla="*/ 516 w 811"/>
                    <a:gd name="T17" fmla="*/ 0 h 1032"/>
                    <a:gd name="T18" fmla="*/ 805 w 811"/>
                    <a:gd name="T19" fmla="*/ 72 h 1032"/>
                    <a:gd name="T20" fmla="*/ 811 w 811"/>
                    <a:gd name="T21" fmla="*/ 152 h 1032"/>
                    <a:gd name="T22" fmla="*/ 777 w 811"/>
                    <a:gd name="T23" fmla="*/ 347 h 1032"/>
                    <a:gd name="T24" fmla="*/ 607 w 811"/>
                    <a:gd name="T25" fmla="*/ 304 h 1032"/>
                    <a:gd name="T26" fmla="*/ 607 w 811"/>
                    <a:gd name="T27" fmla="*/ 170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11" h="1032">
                      <a:moveTo>
                        <a:pt x="607" y="170"/>
                      </a:moveTo>
                      <a:cubicBezTo>
                        <a:pt x="575" y="156"/>
                        <a:pt x="543" y="148"/>
                        <a:pt x="512" y="148"/>
                      </a:cubicBezTo>
                      <a:cubicBezTo>
                        <a:pt x="358" y="148"/>
                        <a:pt x="246" y="256"/>
                        <a:pt x="246" y="497"/>
                      </a:cubicBezTo>
                      <a:cubicBezTo>
                        <a:pt x="246" y="747"/>
                        <a:pt x="368" y="861"/>
                        <a:pt x="536" y="861"/>
                      </a:cubicBezTo>
                      <a:cubicBezTo>
                        <a:pt x="621" y="861"/>
                        <a:pt x="731" y="837"/>
                        <a:pt x="803" y="807"/>
                      </a:cubicBezTo>
                      <a:cubicBezTo>
                        <a:pt x="807" y="849"/>
                        <a:pt x="791" y="917"/>
                        <a:pt x="765" y="958"/>
                      </a:cubicBezTo>
                      <a:cubicBezTo>
                        <a:pt x="687" y="998"/>
                        <a:pt x="565" y="1032"/>
                        <a:pt x="450" y="1032"/>
                      </a:cubicBezTo>
                      <a:cubicBezTo>
                        <a:pt x="174" y="1032"/>
                        <a:pt x="0" y="823"/>
                        <a:pt x="0" y="535"/>
                      </a:cubicBezTo>
                      <a:cubicBezTo>
                        <a:pt x="0" y="222"/>
                        <a:pt x="210" y="0"/>
                        <a:pt x="516" y="0"/>
                      </a:cubicBezTo>
                      <a:cubicBezTo>
                        <a:pt x="629" y="0"/>
                        <a:pt x="727" y="28"/>
                        <a:pt x="805" y="72"/>
                      </a:cubicBezTo>
                      <a:cubicBezTo>
                        <a:pt x="809" y="92"/>
                        <a:pt x="811" y="128"/>
                        <a:pt x="811" y="152"/>
                      </a:cubicBezTo>
                      <a:cubicBezTo>
                        <a:pt x="811" y="218"/>
                        <a:pt x="797" y="294"/>
                        <a:pt x="777" y="347"/>
                      </a:cubicBezTo>
                      <a:cubicBezTo>
                        <a:pt x="727" y="347"/>
                        <a:pt x="647" y="327"/>
                        <a:pt x="607" y="304"/>
                      </a:cubicBezTo>
                      <a:lnTo>
                        <a:pt x="607" y="1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08" name="Freeform 39">
                  <a:extLst>
                    <a:ext uri="{FF2B5EF4-FFF2-40B4-BE49-F238E27FC236}">
                      <a16:creationId xmlns:a16="http://schemas.microsoft.com/office/drawing/2014/main" id="{0169D24A-AA3A-4045-BB25-7BD04543B8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043" y="4051"/>
                  <a:ext cx="212" cy="230"/>
                </a:xfrm>
                <a:custGeom>
                  <a:avLst/>
                  <a:gdLst>
                    <a:gd name="T0" fmla="*/ 573 w 954"/>
                    <a:gd name="T1" fmla="*/ 883 h 1032"/>
                    <a:gd name="T2" fmla="*/ 287 w 954"/>
                    <a:gd name="T3" fmla="*/ 1032 h 1032"/>
                    <a:gd name="T4" fmla="*/ 0 w 954"/>
                    <a:gd name="T5" fmla="*/ 749 h 1032"/>
                    <a:gd name="T6" fmla="*/ 391 w 954"/>
                    <a:gd name="T7" fmla="*/ 427 h 1032"/>
                    <a:gd name="T8" fmla="*/ 565 w 954"/>
                    <a:gd name="T9" fmla="*/ 461 h 1032"/>
                    <a:gd name="T10" fmla="*/ 565 w 954"/>
                    <a:gd name="T11" fmla="*/ 369 h 1032"/>
                    <a:gd name="T12" fmla="*/ 383 w 954"/>
                    <a:gd name="T13" fmla="*/ 180 h 1032"/>
                    <a:gd name="T14" fmla="*/ 74 w 954"/>
                    <a:gd name="T15" fmla="*/ 270 h 1032"/>
                    <a:gd name="T16" fmla="*/ 66 w 954"/>
                    <a:gd name="T17" fmla="*/ 202 h 1032"/>
                    <a:gd name="T18" fmla="*/ 96 w 954"/>
                    <a:gd name="T19" fmla="*/ 62 h 1032"/>
                    <a:gd name="T20" fmla="*/ 439 w 954"/>
                    <a:gd name="T21" fmla="*/ 0 h 1032"/>
                    <a:gd name="T22" fmla="*/ 790 w 954"/>
                    <a:gd name="T23" fmla="*/ 367 h 1032"/>
                    <a:gd name="T24" fmla="*/ 790 w 954"/>
                    <a:gd name="T25" fmla="*/ 729 h 1032"/>
                    <a:gd name="T26" fmla="*/ 816 w 954"/>
                    <a:gd name="T27" fmla="*/ 855 h 1032"/>
                    <a:gd name="T28" fmla="*/ 952 w 954"/>
                    <a:gd name="T29" fmla="*/ 835 h 1032"/>
                    <a:gd name="T30" fmla="*/ 954 w 954"/>
                    <a:gd name="T31" fmla="*/ 861 h 1032"/>
                    <a:gd name="T32" fmla="*/ 926 w 954"/>
                    <a:gd name="T33" fmla="*/ 974 h 1032"/>
                    <a:gd name="T34" fmla="*/ 677 w 954"/>
                    <a:gd name="T35" fmla="*/ 1032 h 1032"/>
                    <a:gd name="T36" fmla="*/ 587 w 954"/>
                    <a:gd name="T37" fmla="*/ 883 h 1032"/>
                    <a:gd name="T38" fmla="*/ 573 w 954"/>
                    <a:gd name="T39" fmla="*/ 883 h 1032"/>
                    <a:gd name="T40" fmla="*/ 569 w 954"/>
                    <a:gd name="T41" fmla="*/ 573 h 1032"/>
                    <a:gd name="T42" fmla="*/ 443 w 954"/>
                    <a:gd name="T43" fmla="*/ 557 h 1032"/>
                    <a:gd name="T44" fmla="*/ 231 w 954"/>
                    <a:gd name="T45" fmla="*/ 717 h 1032"/>
                    <a:gd name="T46" fmla="*/ 385 w 954"/>
                    <a:gd name="T47" fmla="*/ 863 h 1032"/>
                    <a:gd name="T48" fmla="*/ 569 w 954"/>
                    <a:gd name="T49" fmla="*/ 777 h 1032"/>
                    <a:gd name="T50" fmla="*/ 569 w 954"/>
                    <a:gd name="T51" fmla="*/ 573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54" h="1032">
                      <a:moveTo>
                        <a:pt x="573" y="883"/>
                      </a:moveTo>
                      <a:cubicBezTo>
                        <a:pt x="519" y="978"/>
                        <a:pt x="421" y="1032"/>
                        <a:pt x="287" y="1032"/>
                      </a:cubicBezTo>
                      <a:cubicBezTo>
                        <a:pt x="141" y="1032"/>
                        <a:pt x="0" y="942"/>
                        <a:pt x="0" y="749"/>
                      </a:cubicBezTo>
                      <a:cubicBezTo>
                        <a:pt x="0" y="535"/>
                        <a:pt x="179" y="427"/>
                        <a:pt x="391" y="427"/>
                      </a:cubicBezTo>
                      <a:cubicBezTo>
                        <a:pt x="451" y="427"/>
                        <a:pt x="517" y="439"/>
                        <a:pt x="565" y="461"/>
                      </a:cubicBezTo>
                      <a:cubicBezTo>
                        <a:pt x="565" y="369"/>
                        <a:pt x="565" y="369"/>
                        <a:pt x="565" y="369"/>
                      </a:cubicBezTo>
                      <a:cubicBezTo>
                        <a:pt x="565" y="240"/>
                        <a:pt x="503" y="180"/>
                        <a:pt x="383" y="180"/>
                      </a:cubicBezTo>
                      <a:cubicBezTo>
                        <a:pt x="293" y="180"/>
                        <a:pt x="146" y="226"/>
                        <a:pt x="74" y="270"/>
                      </a:cubicBezTo>
                      <a:cubicBezTo>
                        <a:pt x="68" y="254"/>
                        <a:pt x="66" y="224"/>
                        <a:pt x="66" y="202"/>
                      </a:cubicBezTo>
                      <a:cubicBezTo>
                        <a:pt x="66" y="150"/>
                        <a:pt x="78" y="92"/>
                        <a:pt x="96" y="62"/>
                      </a:cubicBezTo>
                      <a:cubicBezTo>
                        <a:pt x="167" y="28"/>
                        <a:pt x="325" y="0"/>
                        <a:pt x="439" y="0"/>
                      </a:cubicBezTo>
                      <a:cubicBezTo>
                        <a:pt x="673" y="0"/>
                        <a:pt x="790" y="100"/>
                        <a:pt x="790" y="367"/>
                      </a:cubicBezTo>
                      <a:cubicBezTo>
                        <a:pt x="790" y="729"/>
                        <a:pt x="790" y="729"/>
                        <a:pt x="790" y="729"/>
                      </a:cubicBezTo>
                      <a:cubicBezTo>
                        <a:pt x="790" y="781"/>
                        <a:pt x="800" y="831"/>
                        <a:pt x="816" y="855"/>
                      </a:cubicBezTo>
                      <a:cubicBezTo>
                        <a:pt x="850" y="855"/>
                        <a:pt x="914" y="845"/>
                        <a:pt x="952" y="835"/>
                      </a:cubicBezTo>
                      <a:cubicBezTo>
                        <a:pt x="954" y="845"/>
                        <a:pt x="954" y="855"/>
                        <a:pt x="954" y="861"/>
                      </a:cubicBezTo>
                      <a:cubicBezTo>
                        <a:pt x="954" y="899"/>
                        <a:pt x="942" y="942"/>
                        <a:pt x="926" y="974"/>
                      </a:cubicBezTo>
                      <a:cubicBezTo>
                        <a:pt x="878" y="1002"/>
                        <a:pt x="765" y="1032"/>
                        <a:pt x="677" y="1032"/>
                      </a:cubicBezTo>
                      <a:cubicBezTo>
                        <a:pt x="635" y="1008"/>
                        <a:pt x="599" y="948"/>
                        <a:pt x="587" y="883"/>
                      </a:cubicBezTo>
                      <a:lnTo>
                        <a:pt x="573" y="883"/>
                      </a:lnTo>
                      <a:close/>
                      <a:moveTo>
                        <a:pt x="569" y="573"/>
                      </a:moveTo>
                      <a:cubicBezTo>
                        <a:pt x="533" y="563"/>
                        <a:pt x="477" y="557"/>
                        <a:pt x="443" y="557"/>
                      </a:cubicBezTo>
                      <a:cubicBezTo>
                        <a:pt x="307" y="557"/>
                        <a:pt x="231" y="621"/>
                        <a:pt x="231" y="717"/>
                      </a:cubicBezTo>
                      <a:cubicBezTo>
                        <a:pt x="231" y="819"/>
                        <a:pt x="303" y="863"/>
                        <a:pt x="385" y="863"/>
                      </a:cubicBezTo>
                      <a:cubicBezTo>
                        <a:pt x="463" y="863"/>
                        <a:pt x="533" y="827"/>
                        <a:pt x="569" y="777"/>
                      </a:cubicBezTo>
                      <a:lnTo>
                        <a:pt x="569" y="57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09" name="Freeform 40">
                  <a:extLst>
                    <a:ext uri="{FF2B5EF4-FFF2-40B4-BE49-F238E27FC236}">
                      <a16:creationId xmlns:a16="http://schemas.microsoft.com/office/drawing/2014/main" id="{5F7644D8-C03B-4C84-83EB-8BE59CB707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06" y="3945"/>
                  <a:ext cx="122" cy="329"/>
                </a:xfrm>
                <a:custGeom>
                  <a:avLst/>
                  <a:gdLst>
                    <a:gd name="T0" fmla="*/ 10 w 545"/>
                    <a:gd name="T1" fmla="*/ 179 h 1471"/>
                    <a:gd name="T2" fmla="*/ 52 w 545"/>
                    <a:gd name="T3" fmla="*/ 34 h 1471"/>
                    <a:gd name="T4" fmla="*/ 255 w 545"/>
                    <a:gd name="T5" fmla="*/ 0 h 1471"/>
                    <a:gd name="T6" fmla="*/ 383 w 545"/>
                    <a:gd name="T7" fmla="*/ 18 h 1471"/>
                    <a:gd name="T8" fmla="*/ 383 w 545"/>
                    <a:gd name="T9" fmla="*/ 1314 h 1471"/>
                    <a:gd name="T10" fmla="*/ 537 w 545"/>
                    <a:gd name="T11" fmla="*/ 1346 h 1471"/>
                    <a:gd name="T12" fmla="*/ 545 w 545"/>
                    <a:gd name="T13" fmla="*/ 1425 h 1471"/>
                    <a:gd name="T14" fmla="*/ 541 w 545"/>
                    <a:gd name="T15" fmla="*/ 1471 h 1471"/>
                    <a:gd name="T16" fmla="*/ 0 w 545"/>
                    <a:gd name="T17" fmla="*/ 1471 h 1471"/>
                    <a:gd name="T18" fmla="*/ 30 w 545"/>
                    <a:gd name="T19" fmla="*/ 1354 h 1471"/>
                    <a:gd name="T20" fmla="*/ 152 w 545"/>
                    <a:gd name="T21" fmla="*/ 1306 h 1471"/>
                    <a:gd name="T22" fmla="*/ 152 w 545"/>
                    <a:gd name="T23" fmla="*/ 179 h 1471"/>
                    <a:gd name="T24" fmla="*/ 10 w 545"/>
                    <a:gd name="T25" fmla="*/ 179 h 14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45" h="1471">
                      <a:moveTo>
                        <a:pt x="10" y="179"/>
                      </a:moveTo>
                      <a:cubicBezTo>
                        <a:pt x="12" y="132"/>
                        <a:pt x="30" y="70"/>
                        <a:pt x="52" y="34"/>
                      </a:cubicBezTo>
                      <a:cubicBezTo>
                        <a:pt x="100" y="14"/>
                        <a:pt x="178" y="0"/>
                        <a:pt x="255" y="0"/>
                      </a:cubicBezTo>
                      <a:cubicBezTo>
                        <a:pt x="297" y="0"/>
                        <a:pt x="351" y="6"/>
                        <a:pt x="383" y="18"/>
                      </a:cubicBezTo>
                      <a:cubicBezTo>
                        <a:pt x="383" y="1314"/>
                        <a:pt x="383" y="1314"/>
                        <a:pt x="383" y="1314"/>
                      </a:cubicBezTo>
                      <a:cubicBezTo>
                        <a:pt x="429" y="1318"/>
                        <a:pt x="497" y="1332"/>
                        <a:pt x="537" y="1346"/>
                      </a:cubicBezTo>
                      <a:cubicBezTo>
                        <a:pt x="543" y="1372"/>
                        <a:pt x="545" y="1399"/>
                        <a:pt x="545" y="1425"/>
                      </a:cubicBezTo>
                      <a:cubicBezTo>
                        <a:pt x="545" y="1443"/>
                        <a:pt x="543" y="1459"/>
                        <a:pt x="541" y="1471"/>
                      </a:cubicBezTo>
                      <a:cubicBezTo>
                        <a:pt x="0" y="1471"/>
                        <a:pt x="0" y="1471"/>
                        <a:pt x="0" y="1471"/>
                      </a:cubicBezTo>
                      <a:cubicBezTo>
                        <a:pt x="4" y="1433"/>
                        <a:pt x="16" y="1382"/>
                        <a:pt x="30" y="1354"/>
                      </a:cubicBezTo>
                      <a:cubicBezTo>
                        <a:pt x="60" y="1336"/>
                        <a:pt x="112" y="1318"/>
                        <a:pt x="152" y="1306"/>
                      </a:cubicBezTo>
                      <a:cubicBezTo>
                        <a:pt x="152" y="179"/>
                        <a:pt x="152" y="179"/>
                        <a:pt x="152" y="179"/>
                      </a:cubicBezTo>
                      <a:lnTo>
                        <a:pt x="10" y="1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10" name="Freeform 41">
                  <a:extLst>
                    <a:ext uri="{FF2B5EF4-FFF2-40B4-BE49-F238E27FC236}">
                      <a16:creationId xmlns:a16="http://schemas.microsoft.com/office/drawing/2014/main" id="{778E236C-6EAD-443B-AAFA-BEFA9313EE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53" y="3951"/>
                  <a:ext cx="215" cy="332"/>
                </a:xfrm>
                <a:custGeom>
                  <a:avLst/>
                  <a:gdLst>
                    <a:gd name="T0" fmla="*/ 705 w 966"/>
                    <a:gd name="T1" fmla="*/ 193 h 1485"/>
                    <a:gd name="T2" fmla="*/ 537 w 966"/>
                    <a:gd name="T3" fmla="*/ 155 h 1485"/>
                    <a:gd name="T4" fmla="*/ 295 w 966"/>
                    <a:gd name="T5" fmla="*/ 331 h 1485"/>
                    <a:gd name="T6" fmla="*/ 966 w 966"/>
                    <a:gd name="T7" fmla="*/ 1048 h 1485"/>
                    <a:gd name="T8" fmla="*/ 429 w 966"/>
                    <a:gd name="T9" fmla="*/ 1485 h 1485"/>
                    <a:gd name="T10" fmla="*/ 0 w 966"/>
                    <a:gd name="T11" fmla="*/ 1409 h 1485"/>
                    <a:gd name="T12" fmla="*/ 28 w 966"/>
                    <a:gd name="T13" fmla="*/ 1044 h 1485"/>
                    <a:gd name="T14" fmla="*/ 224 w 966"/>
                    <a:gd name="T15" fmla="*/ 1072 h 1485"/>
                    <a:gd name="T16" fmla="*/ 224 w 966"/>
                    <a:gd name="T17" fmla="*/ 1276 h 1485"/>
                    <a:gd name="T18" fmla="*/ 463 w 966"/>
                    <a:gd name="T19" fmla="*/ 1328 h 1485"/>
                    <a:gd name="T20" fmla="*/ 727 w 966"/>
                    <a:gd name="T21" fmla="*/ 1104 h 1485"/>
                    <a:gd name="T22" fmla="*/ 52 w 966"/>
                    <a:gd name="T23" fmla="*/ 375 h 1485"/>
                    <a:gd name="T24" fmla="*/ 527 w 966"/>
                    <a:gd name="T25" fmla="*/ 0 h 1485"/>
                    <a:gd name="T26" fmla="*/ 922 w 966"/>
                    <a:gd name="T27" fmla="*/ 68 h 1485"/>
                    <a:gd name="T28" fmla="*/ 887 w 966"/>
                    <a:gd name="T29" fmla="*/ 395 h 1485"/>
                    <a:gd name="T30" fmla="*/ 705 w 966"/>
                    <a:gd name="T31" fmla="*/ 357 h 1485"/>
                    <a:gd name="T32" fmla="*/ 705 w 966"/>
                    <a:gd name="T33" fmla="*/ 193 h 1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66" h="1485">
                      <a:moveTo>
                        <a:pt x="705" y="193"/>
                      </a:moveTo>
                      <a:cubicBezTo>
                        <a:pt x="657" y="167"/>
                        <a:pt x="595" y="155"/>
                        <a:pt x="537" y="155"/>
                      </a:cubicBezTo>
                      <a:cubicBezTo>
                        <a:pt x="387" y="155"/>
                        <a:pt x="295" y="231"/>
                        <a:pt x="295" y="331"/>
                      </a:cubicBezTo>
                      <a:cubicBezTo>
                        <a:pt x="295" y="659"/>
                        <a:pt x="966" y="559"/>
                        <a:pt x="966" y="1048"/>
                      </a:cubicBezTo>
                      <a:cubicBezTo>
                        <a:pt x="966" y="1381"/>
                        <a:pt x="713" y="1485"/>
                        <a:pt x="429" y="1485"/>
                      </a:cubicBezTo>
                      <a:cubicBezTo>
                        <a:pt x="286" y="1485"/>
                        <a:pt x="124" y="1459"/>
                        <a:pt x="0" y="1409"/>
                      </a:cubicBezTo>
                      <a:cubicBezTo>
                        <a:pt x="0" y="1304"/>
                        <a:pt x="12" y="1142"/>
                        <a:pt x="28" y="1044"/>
                      </a:cubicBezTo>
                      <a:cubicBezTo>
                        <a:pt x="78" y="1044"/>
                        <a:pt x="174" y="1056"/>
                        <a:pt x="224" y="1072"/>
                      </a:cubicBezTo>
                      <a:cubicBezTo>
                        <a:pt x="224" y="1276"/>
                        <a:pt x="224" y="1276"/>
                        <a:pt x="224" y="1276"/>
                      </a:cubicBezTo>
                      <a:cubicBezTo>
                        <a:pt x="295" y="1308"/>
                        <a:pt x="383" y="1328"/>
                        <a:pt x="463" y="1328"/>
                      </a:cubicBezTo>
                      <a:cubicBezTo>
                        <a:pt x="635" y="1328"/>
                        <a:pt x="727" y="1246"/>
                        <a:pt x="727" y="1104"/>
                      </a:cubicBezTo>
                      <a:cubicBezTo>
                        <a:pt x="727" y="762"/>
                        <a:pt x="52" y="894"/>
                        <a:pt x="52" y="375"/>
                      </a:cubicBezTo>
                      <a:cubicBezTo>
                        <a:pt x="52" y="149"/>
                        <a:pt x="232" y="0"/>
                        <a:pt x="527" y="0"/>
                      </a:cubicBezTo>
                      <a:cubicBezTo>
                        <a:pt x="649" y="0"/>
                        <a:pt x="807" y="26"/>
                        <a:pt x="922" y="68"/>
                      </a:cubicBezTo>
                      <a:cubicBezTo>
                        <a:pt x="922" y="159"/>
                        <a:pt x="907" y="307"/>
                        <a:pt x="887" y="395"/>
                      </a:cubicBezTo>
                      <a:cubicBezTo>
                        <a:pt x="835" y="395"/>
                        <a:pt x="751" y="379"/>
                        <a:pt x="705" y="357"/>
                      </a:cubicBezTo>
                      <a:lnTo>
                        <a:pt x="705" y="19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11" name="Freeform 42">
                  <a:extLst>
                    <a:ext uri="{FF2B5EF4-FFF2-40B4-BE49-F238E27FC236}">
                      <a16:creationId xmlns:a16="http://schemas.microsoft.com/office/drawing/2014/main" id="{D9A701EC-0D98-4BBE-B6E8-53F6B5B0E5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" y="4051"/>
                  <a:ext cx="213" cy="230"/>
                </a:xfrm>
                <a:custGeom>
                  <a:avLst/>
                  <a:gdLst>
                    <a:gd name="T0" fmla="*/ 958 w 958"/>
                    <a:gd name="T1" fmla="*/ 501 h 1032"/>
                    <a:gd name="T2" fmla="*/ 479 w 958"/>
                    <a:gd name="T3" fmla="*/ 1032 h 1032"/>
                    <a:gd name="T4" fmla="*/ 0 w 958"/>
                    <a:gd name="T5" fmla="*/ 501 h 1032"/>
                    <a:gd name="T6" fmla="*/ 479 w 958"/>
                    <a:gd name="T7" fmla="*/ 0 h 1032"/>
                    <a:gd name="T8" fmla="*/ 958 w 958"/>
                    <a:gd name="T9" fmla="*/ 501 h 1032"/>
                    <a:gd name="T10" fmla="*/ 479 w 958"/>
                    <a:gd name="T11" fmla="*/ 879 h 1032"/>
                    <a:gd name="T12" fmla="*/ 719 w 958"/>
                    <a:gd name="T13" fmla="*/ 501 h 1032"/>
                    <a:gd name="T14" fmla="*/ 479 w 958"/>
                    <a:gd name="T15" fmla="*/ 150 h 1032"/>
                    <a:gd name="T16" fmla="*/ 236 w 958"/>
                    <a:gd name="T17" fmla="*/ 501 h 1032"/>
                    <a:gd name="T18" fmla="*/ 479 w 958"/>
                    <a:gd name="T19" fmla="*/ 879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58" h="1032">
                      <a:moveTo>
                        <a:pt x="958" y="501"/>
                      </a:moveTo>
                      <a:cubicBezTo>
                        <a:pt x="958" y="839"/>
                        <a:pt x="769" y="1032"/>
                        <a:pt x="479" y="1032"/>
                      </a:cubicBezTo>
                      <a:cubicBezTo>
                        <a:pt x="172" y="1032"/>
                        <a:pt x="0" y="849"/>
                        <a:pt x="0" y="501"/>
                      </a:cubicBezTo>
                      <a:cubicBezTo>
                        <a:pt x="0" y="190"/>
                        <a:pt x="206" y="0"/>
                        <a:pt x="479" y="0"/>
                      </a:cubicBezTo>
                      <a:cubicBezTo>
                        <a:pt x="765" y="0"/>
                        <a:pt x="958" y="178"/>
                        <a:pt x="958" y="501"/>
                      </a:cubicBezTo>
                      <a:close/>
                      <a:moveTo>
                        <a:pt x="479" y="879"/>
                      </a:moveTo>
                      <a:cubicBezTo>
                        <a:pt x="641" y="879"/>
                        <a:pt x="719" y="733"/>
                        <a:pt x="719" y="501"/>
                      </a:cubicBezTo>
                      <a:cubicBezTo>
                        <a:pt x="719" y="301"/>
                        <a:pt x="625" y="150"/>
                        <a:pt x="479" y="150"/>
                      </a:cubicBezTo>
                      <a:cubicBezTo>
                        <a:pt x="323" y="150"/>
                        <a:pt x="236" y="290"/>
                        <a:pt x="236" y="501"/>
                      </a:cubicBezTo>
                      <a:cubicBezTo>
                        <a:pt x="236" y="729"/>
                        <a:pt x="329" y="879"/>
                        <a:pt x="479" y="8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12" name="Freeform 43">
                  <a:extLst>
                    <a:ext uri="{FF2B5EF4-FFF2-40B4-BE49-F238E27FC236}">
                      <a16:creationId xmlns:a16="http://schemas.microsoft.com/office/drawing/2014/main" id="{B0E95948-4F99-4A7F-BB36-0E47259407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7" y="4051"/>
                  <a:ext cx="181" cy="230"/>
                </a:xfrm>
                <a:custGeom>
                  <a:avLst/>
                  <a:gdLst>
                    <a:gd name="T0" fmla="*/ 607 w 811"/>
                    <a:gd name="T1" fmla="*/ 170 h 1032"/>
                    <a:gd name="T2" fmla="*/ 513 w 811"/>
                    <a:gd name="T3" fmla="*/ 148 h 1032"/>
                    <a:gd name="T4" fmla="*/ 246 w 811"/>
                    <a:gd name="T5" fmla="*/ 497 h 1032"/>
                    <a:gd name="T6" fmla="*/ 537 w 811"/>
                    <a:gd name="T7" fmla="*/ 861 h 1032"/>
                    <a:gd name="T8" fmla="*/ 803 w 811"/>
                    <a:gd name="T9" fmla="*/ 807 h 1032"/>
                    <a:gd name="T10" fmla="*/ 765 w 811"/>
                    <a:gd name="T11" fmla="*/ 958 h 1032"/>
                    <a:gd name="T12" fmla="*/ 451 w 811"/>
                    <a:gd name="T13" fmla="*/ 1032 h 1032"/>
                    <a:gd name="T14" fmla="*/ 0 w 811"/>
                    <a:gd name="T15" fmla="*/ 535 h 1032"/>
                    <a:gd name="T16" fmla="*/ 517 w 811"/>
                    <a:gd name="T17" fmla="*/ 0 h 1032"/>
                    <a:gd name="T18" fmla="*/ 805 w 811"/>
                    <a:gd name="T19" fmla="*/ 72 h 1032"/>
                    <a:gd name="T20" fmla="*/ 811 w 811"/>
                    <a:gd name="T21" fmla="*/ 152 h 1032"/>
                    <a:gd name="T22" fmla="*/ 777 w 811"/>
                    <a:gd name="T23" fmla="*/ 347 h 1032"/>
                    <a:gd name="T24" fmla="*/ 607 w 811"/>
                    <a:gd name="T25" fmla="*/ 304 h 1032"/>
                    <a:gd name="T26" fmla="*/ 607 w 811"/>
                    <a:gd name="T27" fmla="*/ 170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11" h="1032">
                      <a:moveTo>
                        <a:pt x="607" y="170"/>
                      </a:moveTo>
                      <a:cubicBezTo>
                        <a:pt x="575" y="156"/>
                        <a:pt x="543" y="148"/>
                        <a:pt x="513" y="148"/>
                      </a:cubicBezTo>
                      <a:cubicBezTo>
                        <a:pt x="359" y="148"/>
                        <a:pt x="246" y="256"/>
                        <a:pt x="246" y="497"/>
                      </a:cubicBezTo>
                      <a:cubicBezTo>
                        <a:pt x="246" y="747"/>
                        <a:pt x="369" y="861"/>
                        <a:pt x="537" y="861"/>
                      </a:cubicBezTo>
                      <a:cubicBezTo>
                        <a:pt x="621" y="861"/>
                        <a:pt x="731" y="837"/>
                        <a:pt x="803" y="807"/>
                      </a:cubicBezTo>
                      <a:cubicBezTo>
                        <a:pt x="807" y="849"/>
                        <a:pt x="791" y="917"/>
                        <a:pt x="765" y="958"/>
                      </a:cubicBezTo>
                      <a:cubicBezTo>
                        <a:pt x="687" y="998"/>
                        <a:pt x="565" y="1032"/>
                        <a:pt x="451" y="1032"/>
                      </a:cubicBezTo>
                      <a:cubicBezTo>
                        <a:pt x="174" y="1032"/>
                        <a:pt x="0" y="823"/>
                        <a:pt x="0" y="535"/>
                      </a:cubicBezTo>
                      <a:cubicBezTo>
                        <a:pt x="0" y="222"/>
                        <a:pt x="210" y="0"/>
                        <a:pt x="517" y="0"/>
                      </a:cubicBezTo>
                      <a:cubicBezTo>
                        <a:pt x="629" y="0"/>
                        <a:pt x="727" y="28"/>
                        <a:pt x="805" y="72"/>
                      </a:cubicBezTo>
                      <a:cubicBezTo>
                        <a:pt x="809" y="92"/>
                        <a:pt x="811" y="128"/>
                        <a:pt x="811" y="152"/>
                      </a:cubicBezTo>
                      <a:cubicBezTo>
                        <a:pt x="811" y="218"/>
                        <a:pt x="797" y="294"/>
                        <a:pt x="777" y="347"/>
                      </a:cubicBezTo>
                      <a:cubicBezTo>
                        <a:pt x="727" y="347"/>
                        <a:pt x="647" y="327"/>
                        <a:pt x="607" y="304"/>
                      </a:cubicBezTo>
                      <a:lnTo>
                        <a:pt x="607" y="1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13" name="Freeform 44">
                  <a:extLst>
                    <a:ext uri="{FF2B5EF4-FFF2-40B4-BE49-F238E27FC236}">
                      <a16:creationId xmlns:a16="http://schemas.microsoft.com/office/drawing/2014/main" id="{BAE924DE-BD7C-4E38-920E-CD10DD76D1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8" y="3945"/>
                  <a:ext cx="120" cy="329"/>
                </a:xfrm>
                <a:custGeom>
                  <a:avLst/>
                  <a:gdLst>
                    <a:gd name="T0" fmla="*/ 8 w 540"/>
                    <a:gd name="T1" fmla="*/ 665 h 1473"/>
                    <a:gd name="T2" fmla="*/ 50 w 540"/>
                    <a:gd name="T3" fmla="*/ 523 h 1473"/>
                    <a:gd name="T4" fmla="*/ 252 w 540"/>
                    <a:gd name="T5" fmla="*/ 489 h 1473"/>
                    <a:gd name="T6" fmla="*/ 382 w 540"/>
                    <a:gd name="T7" fmla="*/ 505 h 1473"/>
                    <a:gd name="T8" fmla="*/ 382 w 540"/>
                    <a:gd name="T9" fmla="*/ 1316 h 1473"/>
                    <a:gd name="T10" fmla="*/ 533 w 540"/>
                    <a:gd name="T11" fmla="*/ 1348 h 1473"/>
                    <a:gd name="T12" fmla="*/ 540 w 540"/>
                    <a:gd name="T13" fmla="*/ 1427 h 1473"/>
                    <a:gd name="T14" fmla="*/ 536 w 540"/>
                    <a:gd name="T15" fmla="*/ 1473 h 1473"/>
                    <a:gd name="T16" fmla="*/ 0 w 540"/>
                    <a:gd name="T17" fmla="*/ 1473 h 1473"/>
                    <a:gd name="T18" fmla="*/ 30 w 540"/>
                    <a:gd name="T19" fmla="*/ 1356 h 1473"/>
                    <a:gd name="T20" fmla="*/ 152 w 540"/>
                    <a:gd name="T21" fmla="*/ 1308 h 1473"/>
                    <a:gd name="T22" fmla="*/ 152 w 540"/>
                    <a:gd name="T23" fmla="*/ 665 h 1473"/>
                    <a:gd name="T24" fmla="*/ 8 w 540"/>
                    <a:gd name="T25" fmla="*/ 665 h 1473"/>
                    <a:gd name="T26" fmla="*/ 414 w 540"/>
                    <a:gd name="T27" fmla="*/ 140 h 1473"/>
                    <a:gd name="T28" fmla="*/ 272 w 540"/>
                    <a:gd name="T29" fmla="*/ 291 h 1473"/>
                    <a:gd name="T30" fmla="*/ 128 w 540"/>
                    <a:gd name="T31" fmla="*/ 140 h 1473"/>
                    <a:gd name="T32" fmla="*/ 272 w 540"/>
                    <a:gd name="T33" fmla="*/ 0 h 1473"/>
                    <a:gd name="T34" fmla="*/ 414 w 540"/>
                    <a:gd name="T35" fmla="*/ 140 h 1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40" h="1473">
                      <a:moveTo>
                        <a:pt x="8" y="665"/>
                      </a:moveTo>
                      <a:cubicBezTo>
                        <a:pt x="10" y="621"/>
                        <a:pt x="28" y="557"/>
                        <a:pt x="50" y="523"/>
                      </a:cubicBezTo>
                      <a:cubicBezTo>
                        <a:pt x="98" y="503"/>
                        <a:pt x="176" y="489"/>
                        <a:pt x="252" y="489"/>
                      </a:cubicBezTo>
                      <a:cubicBezTo>
                        <a:pt x="296" y="489"/>
                        <a:pt x="350" y="495"/>
                        <a:pt x="382" y="505"/>
                      </a:cubicBezTo>
                      <a:cubicBezTo>
                        <a:pt x="382" y="1316"/>
                        <a:pt x="382" y="1316"/>
                        <a:pt x="382" y="1316"/>
                      </a:cubicBezTo>
                      <a:cubicBezTo>
                        <a:pt x="428" y="1320"/>
                        <a:pt x="494" y="1334"/>
                        <a:pt x="533" y="1348"/>
                      </a:cubicBezTo>
                      <a:cubicBezTo>
                        <a:pt x="538" y="1374"/>
                        <a:pt x="540" y="1401"/>
                        <a:pt x="540" y="1427"/>
                      </a:cubicBezTo>
                      <a:cubicBezTo>
                        <a:pt x="540" y="1445"/>
                        <a:pt x="538" y="1461"/>
                        <a:pt x="536" y="1473"/>
                      </a:cubicBezTo>
                      <a:cubicBezTo>
                        <a:pt x="0" y="1473"/>
                        <a:pt x="0" y="1473"/>
                        <a:pt x="0" y="1473"/>
                      </a:cubicBezTo>
                      <a:cubicBezTo>
                        <a:pt x="4" y="1435"/>
                        <a:pt x="16" y="1384"/>
                        <a:pt x="30" y="1356"/>
                      </a:cubicBezTo>
                      <a:cubicBezTo>
                        <a:pt x="60" y="1338"/>
                        <a:pt x="112" y="1320"/>
                        <a:pt x="152" y="1308"/>
                      </a:cubicBezTo>
                      <a:cubicBezTo>
                        <a:pt x="152" y="665"/>
                        <a:pt x="152" y="665"/>
                        <a:pt x="152" y="665"/>
                      </a:cubicBezTo>
                      <a:lnTo>
                        <a:pt x="8" y="665"/>
                      </a:lnTo>
                      <a:close/>
                      <a:moveTo>
                        <a:pt x="414" y="140"/>
                      </a:moveTo>
                      <a:cubicBezTo>
                        <a:pt x="414" y="237"/>
                        <a:pt x="356" y="291"/>
                        <a:pt x="272" y="291"/>
                      </a:cubicBezTo>
                      <a:cubicBezTo>
                        <a:pt x="178" y="291"/>
                        <a:pt x="128" y="239"/>
                        <a:pt x="128" y="140"/>
                      </a:cubicBezTo>
                      <a:cubicBezTo>
                        <a:pt x="128" y="56"/>
                        <a:pt x="188" y="0"/>
                        <a:pt x="272" y="0"/>
                      </a:cubicBezTo>
                      <a:cubicBezTo>
                        <a:pt x="356" y="0"/>
                        <a:pt x="414" y="52"/>
                        <a:pt x="414" y="1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14" name="Freeform 45">
                  <a:extLst>
                    <a:ext uri="{FF2B5EF4-FFF2-40B4-BE49-F238E27FC236}">
                      <a16:creationId xmlns:a16="http://schemas.microsoft.com/office/drawing/2014/main" id="{F4746F62-5F92-484B-9EDF-5E628EB4B29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2" y="4051"/>
                  <a:ext cx="189" cy="230"/>
                </a:xfrm>
                <a:custGeom>
                  <a:avLst/>
                  <a:gdLst>
                    <a:gd name="T0" fmla="*/ 240 w 849"/>
                    <a:gd name="T1" fmla="*/ 557 h 1032"/>
                    <a:gd name="T2" fmla="*/ 543 w 849"/>
                    <a:gd name="T3" fmla="*/ 853 h 1032"/>
                    <a:gd name="T4" fmla="*/ 839 w 849"/>
                    <a:gd name="T5" fmla="*/ 799 h 1032"/>
                    <a:gd name="T6" fmla="*/ 801 w 849"/>
                    <a:gd name="T7" fmla="*/ 952 h 1032"/>
                    <a:gd name="T8" fmla="*/ 473 w 849"/>
                    <a:gd name="T9" fmla="*/ 1032 h 1032"/>
                    <a:gd name="T10" fmla="*/ 0 w 849"/>
                    <a:gd name="T11" fmla="*/ 535 h 1032"/>
                    <a:gd name="T12" fmla="*/ 487 w 849"/>
                    <a:gd name="T13" fmla="*/ 0 h 1032"/>
                    <a:gd name="T14" fmla="*/ 849 w 849"/>
                    <a:gd name="T15" fmla="*/ 449 h 1032"/>
                    <a:gd name="T16" fmla="*/ 843 w 849"/>
                    <a:gd name="T17" fmla="*/ 557 h 1032"/>
                    <a:gd name="T18" fmla="*/ 240 w 849"/>
                    <a:gd name="T19" fmla="*/ 557 h 1032"/>
                    <a:gd name="T20" fmla="*/ 623 w 849"/>
                    <a:gd name="T21" fmla="*/ 409 h 1032"/>
                    <a:gd name="T22" fmla="*/ 452 w 849"/>
                    <a:gd name="T23" fmla="*/ 140 h 1032"/>
                    <a:gd name="T24" fmla="*/ 236 w 849"/>
                    <a:gd name="T25" fmla="*/ 409 h 1032"/>
                    <a:gd name="T26" fmla="*/ 623 w 849"/>
                    <a:gd name="T27" fmla="*/ 409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49" h="1032">
                      <a:moveTo>
                        <a:pt x="240" y="557"/>
                      </a:moveTo>
                      <a:cubicBezTo>
                        <a:pt x="250" y="743"/>
                        <a:pt x="368" y="853"/>
                        <a:pt x="543" y="853"/>
                      </a:cubicBezTo>
                      <a:cubicBezTo>
                        <a:pt x="631" y="853"/>
                        <a:pt x="765" y="827"/>
                        <a:pt x="839" y="799"/>
                      </a:cubicBezTo>
                      <a:cubicBezTo>
                        <a:pt x="843" y="841"/>
                        <a:pt x="825" y="914"/>
                        <a:pt x="801" y="952"/>
                      </a:cubicBezTo>
                      <a:cubicBezTo>
                        <a:pt x="729" y="992"/>
                        <a:pt x="607" y="1032"/>
                        <a:pt x="473" y="1032"/>
                      </a:cubicBezTo>
                      <a:cubicBezTo>
                        <a:pt x="172" y="1032"/>
                        <a:pt x="0" y="817"/>
                        <a:pt x="0" y="535"/>
                      </a:cubicBezTo>
                      <a:cubicBezTo>
                        <a:pt x="0" y="230"/>
                        <a:pt x="192" y="0"/>
                        <a:pt x="487" y="0"/>
                      </a:cubicBezTo>
                      <a:cubicBezTo>
                        <a:pt x="743" y="0"/>
                        <a:pt x="849" y="178"/>
                        <a:pt x="849" y="449"/>
                      </a:cubicBezTo>
                      <a:cubicBezTo>
                        <a:pt x="849" y="483"/>
                        <a:pt x="847" y="521"/>
                        <a:pt x="843" y="557"/>
                      </a:cubicBezTo>
                      <a:lnTo>
                        <a:pt x="240" y="557"/>
                      </a:lnTo>
                      <a:close/>
                      <a:moveTo>
                        <a:pt x="623" y="409"/>
                      </a:moveTo>
                      <a:cubicBezTo>
                        <a:pt x="635" y="286"/>
                        <a:pt x="597" y="140"/>
                        <a:pt x="452" y="140"/>
                      </a:cubicBezTo>
                      <a:cubicBezTo>
                        <a:pt x="330" y="140"/>
                        <a:pt x="248" y="250"/>
                        <a:pt x="236" y="409"/>
                      </a:cubicBezTo>
                      <a:lnTo>
                        <a:pt x="623" y="4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15" name="Freeform 46">
                  <a:extLst>
                    <a:ext uri="{FF2B5EF4-FFF2-40B4-BE49-F238E27FC236}">
                      <a16:creationId xmlns:a16="http://schemas.microsoft.com/office/drawing/2014/main" id="{27E116F5-F6FA-4C81-A63A-A2B882711E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" y="3994"/>
                  <a:ext cx="152" cy="287"/>
                </a:xfrm>
                <a:custGeom>
                  <a:avLst/>
                  <a:gdLst>
                    <a:gd name="T0" fmla="*/ 179 w 682"/>
                    <a:gd name="T1" fmla="*/ 40 h 1288"/>
                    <a:gd name="T2" fmla="*/ 365 w 682"/>
                    <a:gd name="T3" fmla="*/ 0 h 1288"/>
                    <a:gd name="T4" fmla="*/ 365 w 682"/>
                    <a:gd name="T5" fmla="*/ 290 h 1288"/>
                    <a:gd name="T6" fmla="*/ 649 w 682"/>
                    <a:gd name="T7" fmla="*/ 290 h 1288"/>
                    <a:gd name="T8" fmla="*/ 658 w 682"/>
                    <a:gd name="T9" fmla="*/ 444 h 1288"/>
                    <a:gd name="T10" fmla="*/ 365 w 682"/>
                    <a:gd name="T11" fmla="*/ 444 h 1288"/>
                    <a:gd name="T12" fmla="*/ 365 w 682"/>
                    <a:gd name="T13" fmla="*/ 945 h 1288"/>
                    <a:gd name="T14" fmla="*/ 493 w 682"/>
                    <a:gd name="T15" fmla="*/ 1111 h 1288"/>
                    <a:gd name="T16" fmla="*/ 680 w 682"/>
                    <a:gd name="T17" fmla="*/ 1085 h 1288"/>
                    <a:gd name="T18" fmla="*/ 682 w 682"/>
                    <a:gd name="T19" fmla="*/ 1115 h 1288"/>
                    <a:gd name="T20" fmla="*/ 649 w 682"/>
                    <a:gd name="T21" fmla="*/ 1230 h 1288"/>
                    <a:gd name="T22" fmla="*/ 389 w 682"/>
                    <a:gd name="T23" fmla="*/ 1288 h 1288"/>
                    <a:gd name="T24" fmla="*/ 131 w 682"/>
                    <a:gd name="T25" fmla="*/ 979 h 1288"/>
                    <a:gd name="T26" fmla="*/ 145 w 682"/>
                    <a:gd name="T27" fmla="*/ 444 h 1288"/>
                    <a:gd name="T28" fmla="*/ 0 w 682"/>
                    <a:gd name="T29" fmla="*/ 444 h 1288"/>
                    <a:gd name="T30" fmla="*/ 30 w 682"/>
                    <a:gd name="T31" fmla="*/ 302 h 1288"/>
                    <a:gd name="T32" fmla="*/ 145 w 682"/>
                    <a:gd name="T33" fmla="*/ 262 h 1288"/>
                    <a:gd name="T34" fmla="*/ 179 w 682"/>
                    <a:gd name="T35" fmla="*/ 40 h 1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82" h="1288">
                      <a:moveTo>
                        <a:pt x="179" y="40"/>
                      </a:moveTo>
                      <a:cubicBezTo>
                        <a:pt x="219" y="18"/>
                        <a:pt x="307" y="0"/>
                        <a:pt x="365" y="0"/>
                      </a:cubicBezTo>
                      <a:cubicBezTo>
                        <a:pt x="365" y="290"/>
                        <a:pt x="365" y="290"/>
                        <a:pt x="365" y="290"/>
                      </a:cubicBezTo>
                      <a:cubicBezTo>
                        <a:pt x="649" y="290"/>
                        <a:pt x="649" y="290"/>
                        <a:pt x="649" y="290"/>
                      </a:cubicBezTo>
                      <a:cubicBezTo>
                        <a:pt x="655" y="320"/>
                        <a:pt x="663" y="400"/>
                        <a:pt x="658" y="444"/>
                      </a:cubicBezTo>
                      <a:cubicBezTo>
                        <a:pt x="365" y="444"/>
                        <a:pt x="365" y="444"/>
                        <a:pt x="365" y="444"/>
                      </a:cubicBezTo>
                      <a:cubicBezTo>
                        <a:pt x="365" y="945"/>
                        <a:pt x="365" y="945"/>
                        <a:pt x="365" y="945"/>
                      </a:cubicBezTo>
                      <a:cubicBezTo>
                        <a:pt x="365" y="1065"/>
                        <a:pt x="397" y="1111"/>
                        <a:pt x="493" y="1111"/>
                      </a:cubicBezTo>
                      <a:cubicBezTo>
                        <a:pt x="547" y="1111"/>
                        <a:pt x="621" y="1099"/>
                        <a:pt x="680" y="1085"/>
                      </a:cubicBezTo>
                      <a:cubicBezTo>
                        <a:pt x="682" y="1095"/>
                        <a:pt x="682" y="1111"/>
                        <a:pt x="682" y="1115"/>
                      </a:cubicBezTo>
                      <a:cubicBezTo>
                        <a:pt x="682" y="1151"/>
                        <a:pt x="670" y="1196"/>
                        <a:pt x="649" y="1230"/>
                      </a:cubicBezTo>
                      <a:cubicBezTo>
                        <a:pt x="571" y="1268"/>
                        <a:pt x="467" y="1288"/>
                        <a:pt x="389" y="1288"/>
                      </a:cubicBezTo>
                      <a:cubicBezTo>
                        <a:pt x="217" y="1288"/>
                        <a:pt x="131" y="1200"/>
                        <a:pt x="131" y="979"/>
                      </a:cubicBezTo>
                      <a:cubicBezTo>
                        <a:pt x="131" y="855"/>
                        <a:pt x="135" y="627"/>
                        <a:pt x="145" y="444"/>
                      </a:cubicBezTo>
                      <a:cubicBezTo>
                        <a:pt x="0" y="444"/>
                        <a:pt x="0" y="444"/>
                        <a:pt x="0" y="444"/>
                      </a:cubicBezTo>
                      <a:cubicBezTo>
                        <a:pt x="0" y="408"/>
                        <a:pt x="14" y="336"/>
                        <a:pt x="30" y="302"/>
                      </a:cubicBezTo>
                      <a:cubicBezTo>
                        <a:pt x="63" y="286"/>
                        <a:pt x="109" y="270"/>
                        <a:pt x="145" y="262"/>
                      </a:cubicBezTo>
                      <a:lnTo>
                        <a:pt x="179" y="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16" name="Freeform 47">
                  <a:extLst>
                    <a:ext uri="{FF2B5EF4-FFF2-40B4-BE49-F238E27FC236}">
                      <a16:creationId xmlns:a16="http://schemas.microsoft.com/office/drawing/2014/main" id="{493E6C73-449A-4CD9-A4CD-7B88F3E9E2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10" y="3945"/>
                  <a:ext cx="120" cy="329"/>
                </a:xfrm>
                <a:custGeom>
                  <a:avLst/>
                  <a:gdLst>
                    <a:gd name="T0" fmla="*/ 8 w 541"/>
                    <a:gd name="T1" fmla="*/ 665 h 1473"/>
                    <a:gd name="T2" fmla="*/ 50 w 541"/>
                    <a:gd name="T3" fmla="*/ 523 h 1473"/>
                    <a:gd name="T4" fmla="*/ 252 w 541"/>
                    <a:gd name="T5" fmla="*/ 489 h 1473"/>
                    <a:gd name="T6" fmla="*/ 382 w 541"/>
                    <a:gd name="T7" fmla="*/ 505 h 1473"/>
                    <a:gd name="T8" fmla="*/ 382 w 541"/>
                    <a:gd name="T9" fmla="*/ 1316 h 1473"/>
                    <a:gd name="T10" fmla="*/ 533 w 541"/>
                    <a:gd name="T11" fmla="*/ 1348 h 1473"/>
                    <a:gd name="T12" fmla="*/ 541 w 541"/>
                    <a:gd name="T13" fmla="*/ 1427 h 1473"/>
                    <a:gd name="T14" fmla="*/ 537 w 541"/>
                    <a:gd name="T15" fmla="*/ 1473 h 1473"/>
                    <a:gd name="T16" fmla="*/ 0 w 541"/>
                    <a:gd name="T17" fmla="*/ 1473 h 1473"/>
                    <a:gd name="T18" fmla="*/ 30 w 541"/>
                    <a:gd name="T19" fmla="*/ 1356 h 1473"/>
                    <a:gd name="T20" fmla="*/ 152 w 541"/>
                    <a:gd name="T21" fmla="*/ 1308 h 1473"/>
                    <a:gd name="T22" fmla="*/ 152 w 541"/>
                    <a:gd name="T23" fmla="*/ 665 h 1473"/>
                    <a:gd name="T24" fmla="*/ 8 w 541"/>
                    <a:gd name="T25" fmla="*/ 665 h 1473"/>
                    <a:gd name="T26" fmla="*/ 414 w 541"/>
                    <a:gd name="T27" fmla="*/ 140 h 1473"/>
                    <a:gd name="T28" fmla="*/ 272 w 541"/>
                    <a:gd name="T29" fmla="*/ 291 h 1473"/>
                    <a:gd name="T30" fmla="*/ 128 w 541"/>
                    <a:gd name="T31" fmla="*/ 140 h 1473"/>
                    <a:gd name="T32" fmla="*/ 272 w 541"/>
                    <a:gd name="T33" fmla="*/ 0 h 1473"/>
                    <a:gd name="T34" fmla="*/ 414 w 541"/>
                    <a:gd name="T35" fmla="*/ 140 h 1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41" h="1473">
                      <a:moveTo>
                        <a:pt x="8" y="665"/>
                      </a:moveTo>
                      <a:cubicBezTo>
                        <a:pt x="10" y="621"/>
                        <a:pt x="28" y="557"/>
                        <a:pt x="50" y="523"/>
                      </a:cubicBezTo>
                      <a:cubicBezTo>
                        <a:pt x="98" y="503"/>
                        <a:pt x="176" y="489"/>
                        <a:pt x="252" y="489"/>
                      </a:cubicBezTo>
                      <a:cubicBezTo>
                        <a:pt x="296" y="489"/>
                        <a:pt x="350" y="495"/>
                        <a:pt x="382" y="505"/>
                      </a:cubicBezTo>
                      <a:cubicBezTo>
                        <a:pt x="382" y="1316"/>
                        <a:pt x="382" y="1316"/>
                        <a:pt x="382" y="1316"/>
                      </a:cubicBezTo>
                      <a:cubicBezTo>
                        <a:pt x="428" y="1320"/>
                        <a:pt x="495" y="1334"/>
                        <a:pt x="533" y="1348"/>
                      </a:cubicBezTo>
                      <a:cubicBezTo>
                        <a:pt x="539" y="1374"/>
                        <a:pt x="541" y="1401"/>
                        <a:pt x="541" y="1427"/>
                      </a:cubicBezTo>
                      <a:cubicBezTo>
                        <a:pt x="541" y="1445"/>
                        <a:pt x="539" y="1461"/>
                        <a:pt x="537" y="1473"/>
                      </a:cubicBezTo>
                      <a:cubicBezTo>
                        <a:pt x="0" y="1473"/>
                        <a:pt x="0" y="1473"/>
                        <a:pt x="0" y="1473"/>
                      </a:cubicBezTo>
                      <a:cubicBezTo>
                        <a:pt x="4" y="1435"/>
                        <a:pt x="16" y="1384"/>
                        <a:pt x="30" y="1356"/>
                      </a:cubicBezTo>
                      <a:cubicBezTo>
                        <a:pt x="60" y="1338"/>
                        <a:pt x="112" y="1320"/>
                        <a:pt x="152" y="1308"/>
                      </a:cubicBezTo>
                      <a:cubicBezTo>
                        <a:pt x="152" y="665"/>
                        <a:pt x="152" y="665"/>
                        <a:pt x="152" y="665"/>
                      </a:cubicBezTo>
                      <a:lnTo>
                        <a:pt x="8" y="665"/>
                      </a:lnTo>
                      <a:close/>
                      <a:moveTo>
                        <a:pt x="414" y="140"/>
                      </a:moveTo>
                      <a:cubicBezTo>
                        <a:pt x="414" y="237"/>
                        <a:pt x="356" y="291"/>
                        <a:pt x="272" y="291"/>
                      </a:cubicBezTo>
                      <a:cubicBezTo>
                        <a:pt x="178" y="291"/>
                        <a:pt x="128" y="239"/>
                        <a:pt x="128" y="140"/>
                      </a:cubicBezTo>
                      <a:cubicBezTo>
                        <a:pt x="128" y="56"/>
                        <a:pt x="188" y="0"/>
                        <a:pt x="272" y="0"/>
                      </a:cubicBezTo>
                      <a:cubicBezTo>
                        <a:pt x="356" y="0"/>
                        <a:pt x="414" y="52"/>
                        <a:pt x="414" y="1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17" name="Freeform 48">
                  <a:extLst>
                    <a:ext uri="{FF2B5EF4-FFF2-40B4-BE49-F238E27FC236}">
                      <a16:creationId xmlns:a16="http://schemas.microsoft.com/office/drawing/2014/main" id="{54BC611F-0B12-4951-BC75-AD1621814B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53" y="4051"/>
                  <a:ext cx="189" cy="230"/>
                </a:xfrm>
                <a:custGeom>
                  <a:avLst/>
                  <a:gdLst>
                    <a:gd name="T0" fmla="*/ 240 w 849"/>
                    <a:gd name="T1" fmla="*/ 557 h 1032"/>
                    <a:gd name="T2" fmla="*/ 543 w 849"/>
                    <a:gd name="T3" fmla="*/ 853 h 1032"/>
                    <a:gd name="T4" fmla="*/ 839 w 849"/>
                    <a:gd name="T5" fmla="*/ 799 h 1032"/>
                    <a:gd name="T6" fmla="*/ 801 w 849"/>
                    <a:gd name="T7" fmla="*/ 952 h 1032"/>
                    <a:gd name="T8" fmla="*/ 473 w 849"/>
                    <a:gd name="T9" fmla="*/ 1032 h 1032"/>
                    <a:gd name="T10" fmla="*/ 0 w 849"/>
                    <a:gd name="T11" fmla="*/ 535 h 1032"/>
                    <a:gd name="T12" fmla="*/ 487 w 849"/>
                    <a:gd name="T13" fmla="*/ 0 h 1032"/>
                    <a:gd name="T14" fmla="*/ 849 w 849"/>
                    <a:gd name="T15" fmla="*/ 449 h 1032"/>
                    <a:gd name="T16" fmla="*/ 843 w 849"/>
                    <a:gd name="T17" fmla="*/ 557 h 1032"/>
                    <a:gd name="T18" fmla="*/ 240 w 849"/>
                    <a:gd name="T19" fmla="*/ 557 h 1032"/>
                    <a:gd name="T20" fmla="*/ 623 w 849"/>
                    <a:gd name="T21" fmla="*/ 409 h 1032"/>
                    <a:gd name="T22" fmla="*/ 453 w 849"/>
                    <a:gd name="T23" fmla="*/ 140 h 1032"/>
                    <a:gd name="T24" fmla="*/ 236 w 849"/>
                    <a:gd name="T25" fmla="*/ 409 h 1032"/>
                    <a:gd name="T26" fmla="*/ 623 w 849"/>
                    <a:gd name="T27" fmla="*/ 409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49" h="1032">
                      <a:moveTo>
                        <a:pt x="240" y="557"/>
                      </a:moveTo>
                      <a:cubicBezTo>
                        <a:pt x="250" y="743"/>
                        <a:pt x="369" y="853"/>
                        <a:pt x="543" y="853"/>
                      </a:cubicBezTo>
                      <a:cubicBezTo>
                        <a:pt x="631" y="853"/>
                        <a:pt x="765" y="827"/>
                        <a:pt x="839" y="799"/>
                      </a:cubicBezTo>
                      <a:cubicBezTo>
                        <a:pt x="843" y="841"/>
                        <a:pt x="825" y="914"/>
                        <a:pt x="801" y="952"/>
                      </a:cubicBezTo>
                      <a:cubicBezTo>
                        <a:pt x="729" y="992"/>
                        <a:pt x="607" y="1032"/>
                        <a:pt x="473" y="1032"/>
                      </a:cubicBezTo>
                      <a:cubicBezTo>
                        <a:pt x="172" y="1032"/>
                        <a:pt x="0" y="817"/>
                        <a:pt x="0" y="535"/>
                      </a:cubicBezTo>
                      <a:cubicBezTo>
                        <a:pt x="0" y="230"/>
                        <a:pt x="192" y="0"/>
                        <a:pt x="487" y="0"/>
                      </a:cubicBezTo>
                      <a:cubicBezTo>
                        <a:pt x="743" y="0"/>
                        <a:pt x="849" y="178"/>
                        <a:pt x="849" y="449"/>
                      </a:cubicBezTo>
                      <a:cubicBezTo>
                        <a:pt x="849" y="483"/>
                        <a:pt x="847" y="521"/>
                        <a:pt x="843" y="557"/>
                      </a:cubicBezTo>
                      <a:lnTo>
                        <a:pt x="240" y="557"/>
                      </a:lnTo>
                      <a:close/>
                      <a:moveTo>
                        <a:pt x="623" y="409"/>
                      </a:moveTo>
                      <a:cubicBezTo>
                        <a:pt x="635" y="286"/>
                        <a:pt x="597" y="140"/>
                        <a:pt x="453" y="140"/>
                      </a:cubicBezTo>
                      <a:cubicBezTo>
                        <a:pt x="331" y="140"/>
                        <a:pt x="248" y="250"/>
                        <a:pt x="236" y="409"/>
                      </a:cubicBezTo>
                      <a:lnTo>
                        <a:pt x="623" y="4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18" name="Freeform 49">
                  <a:extLst>
                    <a:ext uri="{FF2B5EF4-FFF2-40B4-BE49-F238E27FC236}">
                      <a16:creationId xmlns:a16="http://schemas.microsoft.com/office/drawing/2014/main" id="{1B58EA4E-E04A-43E5-B906-3D95DE7822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2" y="4051"/>
                  <a:ext cx="162" cy="230"/>
                </a:xfrm>
                <a:custGeom>
                  <a:avLst/>
                  <a:gdLst>
                    <a:gd name="T0" fmla="*/ 501 w 727"/>
                    <a:gd name="T1" fmla="*/ 156 h 1032"/>
                    <a:gd name="T2" fmla="*/ 396 w 727"/>
                    <a:gd name="T3" fmla="*/ 134 h 1032"/>
                    <a:gd name="T4" fmla="*/ 258 w 727"/>
                    <a:gd name="T5" fmla="*/ 238 h 1032"/>
                    <a:gd name="T6" fmla="*/ 727 w 727"/>
                    <a:gd name="T7" fmla="*/ 725 h 1032"/>
                    <a:gd name="T8" fmla="*/ 342 w 727"/>
                    <a:gd name="T9" fmla="*/ 1032 h 1032"/>
                    <a:gd name="T10" fmla="*/ 10 w 727"/>
                    <a:gd name="T11" fmla="*/ 956 h 1032"/>
                    <a:gd name="T12" fmla="*/ 0 w 727"/>
                    <a:gd name="T13" fmla="*/ 853 h 1032"/>
                    <a:gd name="T14" fmla="*/ 20 w 727"/>
                    <a:gd name="T15" fmla="*/ 699 h 1032"/>
                    <a:gd name="T16" fmla="*/ 204 w 727"/>
                    <a:gd name="T17" fmla="*/ 723 h 1032"/>
                    <a:gd name="T18" fmla="*/ 204 w 727"/>
                    <a:gd name="T19" fmla="*/ 847 h 1032"/>
                    <a:gd name="T20" fmla="*/ 356 w 727"/>
                    <a:gd name="T21" fmla="*/ 887 h 1032"/>
                    <a:gd name="T22" fmla="*/ 501 w 727"/>
                    <a:gd name="T23" fmla="*/ 765 h 1032"/>
                    <a:gd name="T24" fmla="*/ 26 w 727"/>
                    <a:gd name="T25" fmla="*/ 274 h 1032"/>
                    <a:gd name="T26" fmla="*/ 388 w 727"/>
                    <a:gd name="T27" fmla="*/ 0 h 1032"/>
                    <a:gd name="T28" fmla="*/ 697 w 727"/>
                    <a:gd name="T29" fmla="*/ 60 h 1032"/>
                    <a:gd name="T30" fmla="*/ 701 w 727"/>
                    <a:gd name="T31" fmla="*/ 126 h 1032"/>
                    <a:gd name="T32" fmla="*/ 679 w 727"/>
                    <a:gd name="T33" fmla="*/ 298 h 1032"/>
                    <a:gd name="T34" fmla="*/ 501 w 727"/>
                    <a:gd name="T35" fmla="*/ 260 h 1032"/>
                    <a:gd name="T36" fmla="*/ 501 w 727"/>
                    <a:gd name="T37" fmla="*/ 156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27" h="1032">
                      <a:moveTo>
                        <a:pt x="501" y="156"/>
                      </a:moveTo>
                      <a:cubicBezTo>
                        <a:pt x="475" y="144"/>
                        <a:pt x="434" y="134"/>
                        <a:pt x="396" y="134"/>
                      </a:cubicBezTo>
                      <a:cubicBezTo>
                        <a:pt x="308" y="134"/>
                        <a:pt x="258" y="172"/>
                        <a:pt x="258" y="238"/>
                      </a:cubicBezTo>
                      <a:cubicBezTo>
                        <a:pt x="258" y="451"/>
                        <a:pt x="727" y="367"/>
                        <a:pt x="727" y="725"/>
                      </a:cubicBezTo>
                      <a:cubicBezTo>
                        <a:pt x="727" y="950"/>
                        <a:pt x="545" y="1032"/>
                        <a:pt x="342" y="1032"/>
                      </a:cubicBezTo>
                      <a:cubicBezTo>
                        <a:pt x="218" y="1032"/>
                        <a:pt x="104" y="1008"/>
                        <a:pt x="10" y="956"/>
                      </a:cubicBezTo>
                      <a:cubicBezTo>
                        <a:pt x="4" y="930"/>
                        <a:pt x="0" y="889"/>
                        <a:pt x="0" y="853"/>
                      </a:cubicBezTo>
                      <a:cubicBezTo>
                        <a:pt x="0" y="797"/>
                        <a:pt x="8" y="735"/>
                        <a:pt x="20" y="699"/>
                      </a:cubicBezTo>
                      <a:cubicBezTo>
                        <a:pt x="82" y="699"/>
                        <a:pt x="148" y="705"/>
                        <a:pt x="204" y="723"/>
                      </a:cubicBezTo>
                      <a:cubicBezTo>
                        <a:pt x="204" y="847"/>
                        <a:pt x="204" y="847"/>
                        <a:pt x="204" y="847"/>
                      </a:cubicBezTo>
                      <a:cubicBezTo>
                        <a:pt x="246" y="873"/>
                        <a:pt x="304" y="887"/>
                        <a:pt x="356" y="887"/>
                      </a:cubicBezTo>
                      <a:cubicBezTo>
                        <a:pt x="444" y="887"/>
                        <a:pt x="501" y="843"/>
                        <a:pt x="501" y="765"/>
                      </a:cubicBezTo>
                      <a:cubicBezTo>
                        <a:pt x="501" y="553"/>
                        <a:pt x="26" y="647"/>
                        <a:pt x="26" y="274"/>
                      </a:cubicBezTo>
                      <a:cubicBezTo>
                        <a:pt x="26" y="112"/>
                        <a:pt x="166" y="0"/>
                        <a:pt x="388" y="0"/>
                      </a:cubicBezTo>
                      <a:cubicBezTo>
                        <a:pt x="489" y="0"/>
                        <a:pt x="599" y="18"/>
                        <a:pt x="697" y="60"/>
                      </a:cubicBezTo>
                      <a:cubicBezTo>
                        <a:pt x="699" y="76"/>
                        <a:pt x="701" y="104"/>
                        <a:pt x="701" y="126"/>
                      </a:cubicBezTo>
                      <a:cubicBezTo>
                        <a:pt x="701" y="184"/>
                        <a:pt x="691" y="252"/>
                        <a:pt x="679" y="298"/>
                      </a:cubicBezTo>
                      <a:cubicBezTo>
                        <a:pt x="615" y="298"/>
                        <a:pt x="543" y="282"/>
                        <a:pt x="501" y="260"/>
                      </a:cubicBezTo>
                      <a:lnTo>
                        <a:pt x="501" y="1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19" name="Freeform 50">
                  <a:extLst>
                    <a:ext uri="{FF2B5EF4-FFF2-40B4-BE49-F238E27FC236}">
                      <a16:creationId xmlns:a16="http://schemas.microsoft.com/office/drawing/2014/main" id="{FB724ED2-3692-46BA-8A00-E910248FEC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370" y="4535"/>
                  <a:ext cx="154" cy="241"/>
                </a:xfrm>
                <a:custGeom>
                  <a:avLst/>
                  <a:gdLst>
                    <a:gd name="T0" fmla="*/ 571 w 695"/>
                    <a:gd name="T1" fmla="*/ 119 h 1081"/>
                    <a:gd name="T2" fmla="*/ 444 w 695"/>
                    <a:gd name="T3" fmla="*/ 90 h 1081"/>
                    <a:gd name="T4" fmla="*/ 238 w 695"/>
                    <a:gd name="T5" fmla="*/ 264 h 1081"/>
                    <a:gd name="T6" fmla="*/ 659 w 695"/>
                    <a:gd name="T7" fmla="*/ 761 h 1081"/>
                    <a:gd name="T8" fmla="*/ 277 w 695"/>
                    <a:gd name="T9" fmla="*/ 1081 h 1081"/>
                    <a:gd name="T10" fmla="*/ 0 w 695"/>
                    <a:gd name="T11" fmla="*/ 1025 h 1081"/>
                    <a:gd name="T12" fmla="*/ 38 w 695"/>
                    <a:gd name="T13" fmla="*/ 778 h 1081"/>
                    <a:gd name="T14" fmla="*/ 144 w 695"/>
                    <a:gd name="T15" fmla="*/ 794 h 1081"/>
                    <a:gd name="T16" fmla="*/ 131 w 695"/>
                    <a:gd name="T17" fmla="*/ 944 h 1081"/>
                    <a:gd name="T18" fmla="*/ 303 w 695"/>
                    <a:gd name="T19" fmla="*/ 987 h 1081"/>
                    <a:gd name="T20" fmla="*/ 524 w 695"/>
                    <a:gd name="T21" fmla="*/ 791 h 1081"/>
                    <a:gd name="T22" fmla="*/ 109 w 695"/>
                    <a:gd name="T23" fmla="*/ 300 h 1081"/>
                    <a:gd name="T24" fmla="*/ 442 w 695"/>
                    <a:gd name="T25" fmla="*/ 0 h 1081"/>
                    <a:gd name="T26" fmla="*/ 695 w 695"/>
                    <a:gd name="T27" fmla="*/ 44 h 1081"/>
                    <a:gd name="T28" fmla="*/ 652 w 695"/>
                    <a:gd name="T29" fmla="*/ 268 h 1081"/>
                    <a:gd name="T30" fmla="*/ 558 w 695"/>
                    <a:gd name="T31" fmla="*/ 247 h 1081"/>
                    <a:gd name="T32" fmla="*/ 571 w 695"/>
                    <a:gd name="T33" fmla="*/ 119 h 10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5" h="1081">
                      <a:moveTo>
                        <a:pt x="571" y="119"/>
                      </a:moveTo>
                      <a:cubicBezTo>
                        <a:pt x="539" y="100"/>
                        <a:pt x="492" y="90"/>
                        <a:pt x="444" y="90"/>
                      </a:cubicBezTo>
                      <a:cubicBezTo>
                        <a:pt x="312" y="90"/>
                        <a:pt x="238" y="164"/>
                        <a:pt x="238" y="264"/>
                      </a:cubicBezTo>
                      <a:cubicBezTo>
                        <a:pt x="238" y="507"/>
                        <a:pt x="659" y="451"/>
                        <a:pt x="659" y="761"/>
                      </a:cubicBezTo>
                      <a:cubicBezTo>
                        <a:pt x="659" y="1000"/>
                        <a:pt x="478" y="1081"/>
                        <a:pt x="277" y="1081"/>
                      </a:cubicBezTo>
                      <a:cubicBezTo>
                        <a:pt x="171" y="1081"/>
                        <a:pt x="75" y="1060"/>
                        <a:pt x="0" y="1025"/>
                      </a:cubicBezTo>
                      <a:cubicBezTo>
                        <a:pt x="6" y="951"/>
                        <a:pt x="23" y="840"/>
                        <a:pt x="38" y="778"/>
                      </a:cubicBezTo>
                      <a:cubicBezTo>
                        <a:pt x="65" y="778"/>
                        <a:pt x="122" y="785"/>
                        <a:pt x="144" y="794"/>
                      </a:cubicBezTo>
                      <a:cubicBezTo>
                        <a:pt x="131" y="944"/>
                        <a:pt x="131" y="944"/>
                        <a:pt x="131" y="944"/>
                      </a:cubicBezTo>
                      <a:cubicBezTo>
                        <a:pt x="176" y="974"/>
                        <a:pt x="243" y="987"/>
                        <a:pt x="303" y="987"/>
                      </a:cubicBezTo>
                      <a:cubicBezTo>
                        <a:pt x="443" y="987"/>
                        <a:pt x="524" y="916"/>
                        <a:pt x="524" y="791"/>
                      </a:cubicBezTo>
                      <a:cubicBezTo>
                        <a:pt x="524" y="554"/>
                        <a:pt x="109" y="605"/>
                        <a:pt x="109" y="300"/>
                      </a:cubicBezTo>
                      <a:cubicBezTo>
                        <a:pt x="109" y="118"/>
                        <a:pt x="225" y="0"/>
                        <a:pt x="442" y="0"/>
                      </a:cubicBezTo>
                      <a:cubicBezTo>
                        <a:pt x="515" y="0"/>
                        <a:pt x="618" y="18"/>
                        <a:pt x="695" y="44"/>
                      </a:cubicBezTo>
                      <a:cubicBezTo>
                        <a:pt x="687" y="106"/>
                        <a:pt x="671" y="211"/>
                        <a:pt x="652" y="268"/>
                      </a:cubicBezTo>
                      <a:cubicBezTo>
                        <a:pt x="624" y="268"/>
                        <a:pt x="580" y="259"/>
                        <a:pt x="558" y="247"/>
                      </a:cubicBezTo>
                      <a:lnTo>
                        <a:pt x="571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20" name="Freeform 51">
                  <a:extLst>
                    <a:ext uri="{FF2B5EF4-FFF2-40B4-BE49-F238E27FC236}">
                      <a16:creationId xmlns:a16="http://schemas.microsoft.com/office/drawing/2014/main" id="{718E10D9-3386-4808-8A7B-340B5C0BA5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184" y="4531"/>
                  <a:ext cx="132" cy="246"/>
                </a:xfrm>
                <a:custGeom>
                  <a:avLst/>
                  <a:gdLst>
                    <a:gd name="T0" fmla="*/ 54 w 592"/>
                    <a:gd name="T1" fmla="*/ 1073 h 1103"/>
                    <a:gd name="T2" fmla="*/ 0 w 592"/>
                    <a:gd name="T3" fmla="*/ 1067 h 1103"/>
                    <a:gd name="T4" fmla="*/ 115 w 592"/>
                    <a:gd name="T5" fmla="*/ 98 h 1103"/>
                    <a:gd name="T6" fmla="*/ 9 w 592"/>
                    <a:gd name="T7" fmla="*/ 109 h 1103"/>
                    <a:gd name="T8" fmla="*/ 35 w 592"/>
                    <a:gd name="T9" fmla="*/ 34 h 1103"/>
                    <a:gd name="T10" fmla="*/ 178 w 592"/>
                    <a:gd name="T11" fmla="*/ 0 h 1103"/>
                    <a:gd name="T12" fmla="*/ 239 w 592"/>
                    <a:gd name="T13" fmla="*/ 6 h 1103"/>
                    <a:gd name="T14" fmla="*/ 158 w 592"/>
                    <a:gd name="T15" fmla="*/ 750 h 1103"/>
                    <a:gd name="T16" fmla="*/ 467 w 592"/>
                    <a:gd name="T17" fmla="*/ 478 h 1103"/>
                    <a:gd name="T18" fmla="*/ 462 w 592"/>
                    <a:gd name="T19" fmla="*/ 455 h 1103"/>
                    <a:gd name="T20" fmla="*/ 358 w 592"/>
                    <a:gd name="T21" fmla="*/ 460 h 1103"/>
                    <a:gd name="T22" fmla="*/ 389 w 592"/>
                    <a:gd name="T23" fmla="*/ 377 h 1103"/>
                    <a:gd name="T24" fmla="*/ 554 w 592"/>
                    <a:gd name="T25" fmla="*/ 361 h 1103"/>
                    <a:gd name="T26" fmla="*/ 592 w 592"/>
                    <a:gd name="T27" fmla="*/ 455 h 1103"/>
                    <a:gd name="T28" fmla="*/ 330 w 592"/>
                    <a:gd name="T29" fmla="*/ 726 h 1103"/>
                    <a:gd name="T30" fmla="*/ 495 w 592"/>
                    <a:gd name="T31" fmla="*/ 997 h 1103"/>
                    <a:gd name="T32" fmla="*/ 582 w 592"/>
                    <a:gd name="T33" fmla="*/ 981 h 1103"/>
                    <a:gd name="T34" fmla="*/ 564 w 592"/>
                    <a:gd name="T35" fmla="*/ 1064 h 1103"/>
                    <a:gd name="T36" fmla="*/ 424 w 592"/>
                    <a:gd name="T37" fmla="*/ 1103 h 1103"/>
                    <a:gd name="T38" fmla="*/ 241 w 592"/>
                    <a:gd name="T39" fmla="*/ 778 h 1103"/>
                    <a:gd name="T40" fmla="*/ 150 w 592"/>
                    <a:gd name="T41" fmla="*/ 828 h 1103"/>
                    <a:gd name="T42" fmla="*/ 125 w 592"/>
                    <a:gd name="T43" fmla="*/ 1067 h 1103"/>
                    <a:gd name="T44" fmla="*/ 54 w 592"/>
                    <a:gd name="T45" fmla="*/ 1073 h 1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92" h="1103">
                      <a:moveTo>
                        <a:pt x="54" y="1073"/>
                      </a:moveTo>
                      <a:cubicBezTo>
                        <a:pt x="34" y="1073"/>
                        <a:pt x="13" y="1071"/>
                        <a:pt x="0" y="1067"/>
                      </a:cubicBezTo>
                      <a:cubicBezTo>
                        <a:pt x="115" y="98"/>
                        <a:pt x="115" y="98"/>
                        <a:pt x="115" y="98"/>
                      </a:cubicBezTo>
                      <a:cubicBezTo>
                        <a:pt x="9" y="109"/>
                        <a:pt x="9" y="109"/>
                        <a:pt x="9" y="109"/>
                      </a:cubicBezTo>
                      <a:cubicBezTo>
                        <a:pt x="9" y="95"/>
                        <a:pt x="22" y="47"/>
                        <a:pt x="35" y="34"/>
                      </a:cubicBezTo>
                      <a:cubicBezTo>
                        <a:pt x="71" y="17"/>
                        <a:pt x="119" y="0"/>
                        <a:pt x="178" y="0"/>
                      </a:cubicBezTo>
                      <a:cubicBezTo>
                        <a:pt x="193" y="0"/>
                        <a:pt x="227" y="3"/>
                        <a:pt x="239" y="6"/>
                      </a:cubicBezTo>
                      <a:cubicBezTo>
                        <a:pt x="158" y="750"/>
                        <a:pt x="158" y="750"/>
                        <a:pt x="158" y="750"/>
                      </a:cubicBezTo>
                      <a:cubicBezTo>
                        <a:pt x="278" y="675"/>
                        <a:pt x="405" y="556"/>
                        <a:pt x="467" y="478"/>
                      </a:cubicBezTo>
                      <a:cubicBezTo>
                        <a:pt x="467" y="472"/>
                        <a:pt x="465" y="463"/>
                        <a:pt x="462" y="455"/>
                      </a:cubicBezTo>
                      <a:cubicBezTo>
                        <a:pt x="358" y="460"/>
                        <a:pt x="358" y="460"/>
                        <a:pt x="358" y="460"/>
                      </a:cubicBezTo>
                      <a:cubicBezTo>
                        <a:pt x="358" y="438"/>
                        <a:pt x="371" y="395"/>
                        <a:pt x="389" y="377"/>
                      </a:cubicBezTo>
                      <a:cubicBezTo>
                        <a:pt x="439" y="367"/>
                        <a:pt x="498" y="361"/>
                        <a:pt x="554" y="361"/>
                      </a:cubicBezTo>
                      <a:cubicBezTo>
                        <a:pt x="568" y="380"/>
                        <a:pt x="592" y="436"/>
                        <a:pt x="592" y="455"/>
                      </a:cubicBezTo>
                      <a:cubicBezTo>
                        <a:pt x="552" y="528"/>
                        <a:pt x="445" y="644"/>
                        <a:pt x="330" y="726"/>
                      </a:cubicBezTo>
                      <a:cubicBezTo>
                        <a:pt x="386" y="840"/>
                        <a:pt x="455" y="953"/>
                        <a:pt x="495" y="997"/>
                      </a:cubicBezTo>
                      <a:cubicBezTo>
                        <a:pt x="582" y="981"/>
                        <a:pt x="582" y="981"/>
                        <a:pt x="582" y="981"/>
                      </a:cubicBezTo>
                      <a:cubicBezTo>
                        <a:pt x="582" y="1003"/>
                        <a:pt x="576" y="1042"/>
                        <a:pt x="564" y="1064"/>
                      </a:cubicBezTo>
                      <a:cubicBezTo>
                        <a:pt x="532" y="1081"/>
                        <a:pt x="464" y="1099"/>
                        <a:pt x="424" y="1103"/>
                      </a:cubicBezTo>
                      <a:cubicBezTo>
                        <a:pt x="377" y="1055"/>
                        <a:pt x="300" y="909"/>
                        <a:pt x="241" y="778"/>
                      </a:cubicBezTo>
                      <a:cubicBezTo>
                        <a:pt x="213" y="796"/>
                        <a:pt x="175" y="816"/>
                        <a:pt x="150" y="828"/>
                      </a:cubicBezTo>
                      <a:cubicBezTo>
                        <a:pt x="125" y="1067"/>
                        <a:pt x="125" y="1067"/>
                        <a:pt x="125" y="1067"/>
                      </a:cubicBezTo>
                      <a:cubicBezTo>
                        <a:pt x="107" y="1070"/>
                        <a:pt x="79" y="1073"/>
                        <a:pt x="54" y="107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21" name="Freeform 52">
                  <a:extLst>
                    <a:ext uri="{FF2B5EF4-FFF2-40B4-BE49-F238E27FC236}">
                      <a16:creationId xmlns:a16="http://schemas.microsoft.com/office/drawing/2014/main" id="{9DE1833E-B43E-4EC5-B5BC-013789C82D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4024" y="4537"/>
                  <a:ext cx="63" cy="238"/>
                </a:xfrm>
                <a:custGeom>
                  <a:avLst/>
                  <a:gdLst>
                    <a:gd name="T0" fmla="*/ 0 w 283"/>
                    <a:gd name="T1" fmla="*/ 442 h 1067"/>
                    <a:gd name="T2" fmla="*/ 27 w 283"/>
                    <a:gd name="T3" fmla="*/ 367 h 1067"/>
                    <a:gd name="T4" fmla="*/ 173 w 283"/>
                    <a:gd name="T5" fmla="*/ 333 h 1067"/>
                    <a:gd name="T6" fmla="*/ 233 w 283"/>
                    <a:gd name="T7" fmla="*/ 339 h 1067"/>
                    <a:gd name="T8" fmla="*/ 159 w 283"/>
                    <a:gd name="T9" fmla="*/ 937 h 1067"/>
                    <a:gd name="T10" fmla="*/ 167 w 283"/>
                    <a:gd name="T11" fmla="*/ 962 h 1067"/>
                    <a:gd name="T12" fmla="*/ 282 w 283"/>
                    <a:gd name="T13" fmla="*/ 950 h 1067"/>
                    <a:gd name="T14" fmla="*/ 258 w 283"/>
                    <a:gd name="T15" fmla="*/ 1033 h 1067"/>
                    <a:gd name="T16" fmla="*/ 83 w 283"/>
                    <a:gd name="T17" fmla="*/ 1067 h 1067"/>
                    <a:gd name="T18" fmla="*/ 31 w 283"/>
                    <a:gd name="T19" fmla="*/ 958 h 1067"/>
                    <a:gd name="T20" fmla="*/ 108 w 283"/>
                    <a:gd name="T21" fmla="*/ 430 h 1067"/>
                    <a:gd name="T22" fmla="*/ 0 w 283"/>
                    <a:gd name="T23" fmla="*/ 442 h 1067"/>
                    <a:gd name="T24" fmla="*/ 283 w 283"/>
                    <a:gd name="T25" fmla="*/ 81 h 1067"/>
                    <a:gd name="T26" fmla="*/ 204 w 283"/>
                    <a:gd name="T27" fmla="*/ 168 h 1067"/>
                    <a:gd name="T28" fmla="*/ 123 w 283"/>
                    <a:gd name="T29" fmla="*/ 81 h 1067"/>
                    <a:gd name="T30" fmla="*/ 204 w 283"/>
                    <a:gd name="T31" fmla="*/ 0 h 1067"/>
                    <a:gd name="T32" fmla="*/ 283 w 283"/>
                    <a:gd name="T33" fmla="*/ 81 h 10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3" h="1067">
                      <a:moveTo>
                        <a:pt x="0" y="442"/>
                      </a:moveTo>
                      <a:cubicBezTo>
                        <a:pt x="0" y="427"/>
                        <a:pt x="14" y="380"/>
                        <a:pt x="27" y="367"/>
                      </a:cubicBezTo>
                      <a:cubicBezTo>
                        <a:pt x="62" y="349"/>
                        <a:pt x="112" y="333"/>
                        <a:pt x="173" y="333"/>
                      </a:cubicBezTo>
                      <a:cubicBezTo>
                        <a:pt x="187" y="333"/>
                        <a:pt x="221" y="336"/>
                        <a:pt x="233" y="339"/>
                      </a:cubicBezTo>
                      <a:cubicBezTo>
                        <a:pt x="159" y="937"/>
                        <a:pt x="159" y="937"/>
                        <a:pt x="159" y="937"/>
                      </a:cubicBezTo>
                      <a:cubicBezTo>
                        <a:pt x="159" y="941"/>
                        <a:pt x="164" y="956"/>
                        <a:pt x="167" y="962"/>
                      </a:cubicBezTo>
                      <a:cubicBezTo>
                        <a:pt x="282" y="950"/>
                        <a:pt x="282" y="950"/>
                        <a:pt x="282" y="950"/>
                      </a:cubicBezTo>
                      <a:cubicBezTo>
                        <a:pt x="282" y="972"/>
                        <a:pt x="270" y="1014"/>
                        <a:pt x="258" y="1033"/>
                      </a:cubicBezTo>
                      <a:cubicBezTo>
                        <a:pt x="211" y="1050"/>
                        <a:pt x="126" y="1067"/>
                        <a:pt x="83" y="1067"/>
                      </a:cubicBezTo>
                      <a:cubicBezTo>
                        <a:pt x="55" y="1034"/>
                        <a:pt x="31" y="983"/>
                        <a:pt x="31" y="958"/>
                      </a:cubicBezTo>
                      <a:cubicBezTo>
                        <a:pt x="108" y="430"/>
                        <a:pt x="108" y="430"/>
                        <a:pt x="108" y="430"/>
                      </a:cubicBezTo>
                      <a:lnTo>
                        <a:pt x="0" y="442"/>
                      </a:lnTo>
                      <a:close/>
                      <a:moveTo>
                        <a:pt x="283" y="81"/>
                      </a:moveTo>
                      <a:cubicBezTo>
                        <a:pt x="283" y="136"/>
                        <a:pt x="249" y="168"/>
                        <a:pt x="204" y="168"/>
                      </a:cubicBezTo>
                      <a:cubicBezTo>
                        <a:pt x="151" y="168"/>
                        <a:pt x="123" y="139"/>
                        <a:pt x="123" y="81"/>
                      </a:cubicBezTo>
                      <a:cubicBezTo>
                        <a:pt x="123" y="34"/>
                        <a:pt x="158" y="0"/>
                        <a:pt x="204" y="0"/>
                      </a:cubicBezTo>
                      <a:cubicBezTo>
                        <a:pt x="251" y="0"/>
                        <a:pt x="283" y="30"/>
                        <a:pt x="283" y="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22" name="Freeform 53">
                  <a:extLst>
                    <a:ext uri="{FF2B5EF4-FFF2-40B4-BE49-F238E27FC236}">
                      <a16:creationId xmlns:a16="http://schemas.microsoft.com/office/drawing/2014/main" id="{1BCA4622-B372-4FE9-B029-F92C430509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935" y="4609"/>
                  <a:ext cx="151" cy="166"/>
                </a:xfrm>
                <a:custGeom>
                  <a:avLst/>
                  <a:gdLst>
                    <a:gd name="T0" fmla="*/ 213 w 677"/>
                    <a:gd name="T1" fmla="*/ 134 h 743"/>
                    <a:gd name="T2" fmla="*/ 440 w 677"/>
                    <a:gd name="T3" fmla="*/ 0 h 743"/>
                    <a:gd name="T4" fmla="*/ 611 w 677"/>
                    <a:gd name="T5" fmla="*/ 183 h 743"/>
                    <a:gd name="T6" fmla="*/ 556 w 677"/>
                    <a:gd name="T7" fmla="*/ 613 h 743"/>
                    <a:gd name="T8" fmla="*/ 564 w 677"/>
                    <a:gd name="T9" fmla="*/ 638 h 743"/>
                    <a:gd name="T10" fmla="*/ 677 w 677"/>
                    <a:gd name="T11" fmla="*/ 626 h 743"/>
                    <a:gd name="T12" fmla="*/ 653 w 677"/>
                    <a:gd name="T13" fmla="*/ 709 h 743"/>
                    <a:gd name="T14" fmla="*/ 480 w 677"/>
                    <a:gd name="T15" fmla="*/ 743 h 743"/>
                    <a:gd name="T16" fmla="*/ 428 w 677"/>
                    <a:gd name="T17" fmla="*/ 634 h 743"/>
                    <a:gd name="T18" fmla="*/ 486 w 677"/>
                    <a:gd name="T19" fmla="*/ 224 h 743"/>
                    <a:gd name="T20" fmla="*/ 385 w 677"/>
                    <a:gd name="T21" fmla="*/ 98 h 743"/>
                    <a:gd name="T22" fmla="*/ 206 w 677"/>
                    <a:gd name="T23" fmla="*/ 230 h 743"/>
                    <a:gd name="T24" fmla="*/ 151 w 677"/>
                    <a:gd name="T25" fmla="*/ 715 h 743"/>
                    <a:gd name="T26" fmla="*/ 81 w 677"/>
                    <a:gd name="T27" fmla="*/ 721 h 743"/>
                    <a:gd name="T28" fmla="*/ 26 w 677"/>
                    <a:gd name="T29" fmla="*/ 715 h 743"/>
                    <a:gd name="T30" fmla="*/ 107 w 677"/>
                    <a:gd name="T31" fmla="*/ 106 h 743"/>
                    <a:gd name="T32" fmla="*/ 0 w 677"/>
                    <a:gd name="T33" fmla="*/ 118 h 743"/>
                    <a:gd name="T34" fmla="*/ 26 w 677"/>
                    <a:gd name="T35" fmla="*/ 43 h 743"/>
                    <a:gd name="T36" fmla="*/ 162 w 677"/>
                    <a:gd name="T37" fmla="*/ 9 h 743"/>
                    <a:gd name="T38" fmla="*/ 212 w 677"/>
                    <a:gd name="T39" fmla="*/ 15 h 743"/>
                    <a:gd name="T40" fmla="*/ 198 w 677"/>
                    <a:gd name="T41" fmla="*/ 134 h 743"/>
                    <a:gd name="T42" fmla="*/ 213 w 677"/>
                    <a:gd name="T43" fmla="*/ 134 h 7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77" h="743">
                      <a:moveTo>
                        <a:pt x="213" y="134"/>
                      </a:moveTo>
                      <a:cubicBezTo>
                        <a:pt x="247" y="72"/>
                        <a:pt x="312" y="0"/>
                        <a:pt x="440" y="0"/>
                      </a:cubicBezTo>
                      <a:cubicBezTo>
                        <a:pt x="528" y="0"/>
                        <a:pt x="611" y="36"/>
                        <a:pt x="611" y="183"/>
                      </a:cubicBezTo>
                      <a:cubicBezTo>
                        <a:pt x="611" y="271"/>
                        <a:pt x="565" y="545"/>
                        <a:pt x="556" y="613"/>
                      </a:cubicBezTo>
                      <a:cubicBezTo>
                        <a:pt x="556" y="617"/>
                        <a:pt x="561" y="634"/>
                        <a:pt x="564" y="638"/>
                      </a:cubicBezTo>
                      <a:cubicBezTo>
                        <a:pt x="677" y="626"/>
                        <a:pt x="677" y="626"/>
                        <a:pt x="677" y="626"/>
                      </a:cubicBezTo>
                      <a:cubicBezTo>
                        <a:pt x="677" y="648"/>
                        <a:pt x="665" y="690"/>
                        <a:pt x="653" y="709"/>
                      </a:cubicBezTo>
                      <a:cubicBezTo>
                        <a:pt x="605" y="728"/>
                        <a:pt x="521" y="743"/>
                        <a:pt x="480" y="743"/>
                      </a:cubicBezTo>
                      <a:cubicBezTo>
                        <a:pt x="452" y="710"/>
                        <a:pt x="428" y="659"/>
                        <a:pt x="428" y="634"/>
                      </a:cubicBezTo>
                      <a:cubicBezTo>
                        <a:pt x="447" y="526"/>
                        <a:pt x="486" y="301"/>
                        <a:pt x="486" y="224"/>
                      </a:cubicBezTo>
                      <a:cubicBezTo>
                        <a:pt x="486" y="148"/>
                        <a:pt x="456" y="98"/>
                        <a:pt x="385" y="98"/>
                      </a:cubicBezTo>
                      <a:cubicBezTo>
                        <a:pt x="304" y="98"/>
                        <a:pt x="234" y="171"/>
                        <a:pt x="206" y="230"/>
                      </a:cubicBezTo>
                      <a:cubicBezTo>
                        <a:pt x="151" y="715"/>
                        <a:pt x="151" y="715"/>
                        <a:pt x="151" y="715"/>
                      </a:cubicBezTo>
                      <a:cubicBezTo>
                        <a:pt x="134" y="718"/>
                        <a:pt x="106" y="721"/>
                        <a:pt x="81" y="721"/>
                      </a:cubicBezTo>
                      <a:cubicBezTo>
                        <a:pt x="60" y="721"/>
                        <a:pt x="39" y="719"/>
                        <a:pt x="26" y="715"/>
                      </a:cubicBezTo>
                      <a:cubicBezTo>
                        <a:pt x="107" y="106"/>
                        <a:pt x="107" y="106"/>
                        <a:pt x="107" y="106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03"/>
                        <a:pt x="13" y="56"/>
                        <a:pt x="26" y="43"/>
                      </a:cubicBezTo>
                      <a:cubicBezTo>
                        <a:pt x="56" y="24"/>
                        <a:pt x="111" y="9"/>
                        <a:pt x="162" y="9"/>
                      </a:cubicBezTo>
                      <a:cubicBezTo>
                        <a:pt x="179" y="9"/>
                        <a:pt x="197" y="11"/>
                        <a:pt x="212" y="15"/>
                      </a:cubicBezTo>
                      <a:cubicBezTo>
                        <a:pt x="198" y="134"/>
                        <a:pt x="198" y="134"/>
                        <a:pt x="198" y="134"/>
                      </a:cubicBezTo>
                      <a:lnTo>
                        <a:pt x="213" y="1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23" name="Freeform 54">
                  <a:extLst>
                    <a:ext uri="{FF2B5EF4-FFF2-40B4-BE49-F238E27FC236}">
                      <a16:creationId xmlns:a16="http://schemas.microsoft.com/office/drawing/2014/main" id="{CC917095-1C37-4FDA-81ED-93D18E409A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695" y="4541"/>
                  <a:ext cx="242" cy="228"/>
                </a:xfrm>
                <a:custGeom>
                  <a:avLst/>
                  <a:gdLst>
                    <a:gd name="T0" fmla="*/ 789 w 1087"/>
                    <a:gd name="T1" fmla="*/ 538 h 1023"/>
                    <a:gd name="T2" fmla="*/ 303 w 1087"/>
                    <a:gd name="T3" fmla="*/ 538 h 1023"/>
                    <a:gd name="T4" fmla="*/ 268 w 1087"/>
                    <a:gd name="T5" fmla="*/ 927 h 1023"/>
                    <a:gd name="T6" fmla="*/ 383 w 1087"/>
                    <a:gd name="T7" fmla="*/ 942 h 1023"/>
                    <a:gd name="T8" fmla="*/ 380 w 1087"/>
                    <a:gd name="T9" fmla="*/ 1023 h 1023"/>
                    <a:gd name="T10" fmla="*/ 0 w 1087"/>
                    <a:gd name="T11" fmla="*/ 1023 h 1023"/>
                    <a:gd name="T12" fmla="*/ 22 w 1087"/>
                    <a:gd name="T13" fmla="*/ 945 h 1023"/>
                    <a:gd name="T14" fmla="*/ 135 w 1087"/>
                    <a:gd name="T15" fmla="*/ 925 h 1023"/>
                    <a:gd name="T16" fmla="*/ 221 w 1087"/>
                    <a:gd name="T17" fmla="*/ 95 h 1023"/>
                    <a:gd name="T18" fmla="*/ 115 w 1087"/>
                    <a:gd name="T19" fmla="*/ 84 h 1023"/>
                    <a:gd name="T20" fmla="*/ 121 w 1087"/>
                    <a:gd name="T21" fmla="*/ 0 h 1023"/>
                    <a:gd name="T22" fmla="*/ 465 w 1087"/>
                    <a:gd name="T23" fmla="*/ 0 h 1023"/>
                    <a:gd name="T24" fmla="*/ 455 w 1087"/>
                    <a:gd name="T25" fmla="*/ 83 h 1023"/>
                    <a:gd name="T26" fmla="*/ 343 w 1087"/>
                    <a:gd name="T27" fmla="*/ 95 h 1023"/>
                    <a:gd name="T28" fmla="*/ 311 w 1087"/>
                    <a:gd name="T29" fmla="*/ 442 h 1023"/>
                    <a:gd name="T30" fmla="*/ 801 w 1087"/>
                    <a:gd name="T31" fmla="*/ 442 h 1023"/>
                    <a:gd name="T32" fmla="*/ 838 w 1087"/>
                    <a:gd name="T33" fmla="*/ 95 h 1023"/>
                    <a:gd name="T34" fmla="*/ 733 w 1087"/>
                    <a:gd name="T35" fmla="*/ 84 h 1023"/>
                    <a:gd name="T36" fmla="*/ 739 w 1087"/>
                    <a:gd name="T37" fmla="*/ 0 h 1023"/>
                    <a:gd name="T38" fmla="*/ 1085 w 1087"/>
                    <a:gd name="T39" fmla="*/ 0 h 1023"/>
                    <a:gd name="T40" fmla="*/ 1087 w 1087"/>
                    <a:gd name="T41" fmla="*/ 24 h 1023"/>
                    <a:gd name="T42" fmla="*/ 1077 w 1087"/>
                    <a:gd name="T43" fmla="*/ 83 h 1023"/>
                    <a:gd name="T44" fmla="*/ 960 w 1087"/>
                    <a:gd name="T45" fmla="*/ 95 h 1023"/>
                    <a:gd name="T46" fmla="*/ 885 w 1087"/>
                    <a:gd name="T47" fmla="*/ 927 h 1023"/>
                    <a:gd name="T48" fmla="*/ 1009 w 1087"/>
                    <a:gd name="T49" fmla="*/ 942 h 1023"/>
                    <a:gd name="T50" fmla="*/ 1006 w 1087"/>
                    <a:gd name="T51" fmla="*/ 1023 h 1023"/>
                    <a:gd name="T52" fmla="*/ 624 w 1087"/>
                    <a:gd name="T53" fmla="*/ 1023 h 1023"/>
                    <a:gd name="T54" fmla="*/ 645 w 1087"/>
                    <a:gd name="T55" fmla="*/ 945 h 1023"/>
                    <a:gd name="T56" fmla="*/ 753 w 1087"/>
                    <a:gd name="T57" fmla="*/ 925 h 1023"/>
                    <a:gd name="T58" fmla="*/ 789 w 1087"/>
                    <a:gd name="T59" fmla="*/ 538 h 10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087" h="1023">
                      <a:moveTo>
                        <a:pt x="789" y="538"/>
                      </a:moveTo>
                      <a:cubicBezTo>
                        <a:pt x="303" y="538"/>
                        <a:pt x="303" y="538"/>
                        <a:pt x="303" y="538"/>
                      </a:cubicBezTo>
                      <a:cubicBezTo>
                        <a:pt x="268" y="927"/>
                        <a:pt x="268" y="927"/>
                        <a:pt x="268" y="927"/>
                      </a:cubicBezTo>
                      <a:cubicBezTo>
                        <a:pt x="296" y="928"/>
                        <a:pt x="352" y="933"/>
                        <a:pt x="383" y="942"/>
                      </a:cubicBezTo>
                      <a:cubicBezTo>
                        <a:pt x="387" y="961"/>
                        <a:pt x="384" y="1003"/>
                        <a:pt x="380" y="1023"/>
                      </a:cubicBezTo>
                      <a:cubicBezTo>
                        <a:pt x="0" y="1023"/>
                        <a:pt x="0" y="1023"/>
                        <a:pt x="0" y="1023"/>
                      </a:cubicBezTo>
                      <a:cubicBezTo>
                        <a:pt x="4" y="996"/>
                        <a:pt x="13" y="965"/>
                        <a:pt x="22" y="945"/>
                      </a:cubicBezTo>
                      <a:cubicBezTo>
                        <a:pt x="49" y="937"/>
                        <a:pt x="104" y="928"/>
                        <a:pt x="135" y="925"/>
                      </a:cubicBezTo>
                      <a:cubicBezTo>
                        <a:pt x="221" y="95"/>
                        <a:pt x="221" y="95"/>
                        <a:pt x="221" y="95"/>
                      </a:cubicBezTo>
                      <a:cubicBezTo>
                        <a:pt x="188" y="93"/>
                        <a:pt x="137" y="89"/>
                        <a:pt x="115" y="84"/>
                      </a:cubicBezTo>
                      <a:cubicBezTo>
                        <a:pt x="112" y="62"/>
                        <a:pt x="116" y="17"/>
                        <a:pt x="121" y="0"/>
                      </a:cubicBezTo>
                      <a:cubicBezTo>
                        <a:pt x="465" y="0"/>
                        <a:pt x="465" y="0"/>
                        <a:pt x="465" y="0"/>
                      </a:cubicBezTo>
                      <a:cubicBezTo>
                        <a:pt x="467" y="21"/>
                        <a:pt x="462" y="64"/>
                        <a:pt x="455" y="83"/>
                      </a:cubicBezTo>
                      <a:cubicBezTo>
                        <a:pt x="424" y="89"/>
                        <a:pt x="378" y="93"/>
                        <a:pt x="343" y="95"/>
                      </a:cubicBezTo>
                      <a:cubicBezTo>
                        <a:pt x="311" y="442"/>
                        <a:pt x="311" y="442"/>
                        <a:pt x="311" y="442"/>
                      </a:cubicBezTo>
                      <a:cubicBezTo>
                        <a:pt x="801" y="442"/>
                        <a:pt x="801" y="442"/>
                        <a:pt x="801" y="442"/>
                      </a:cubicBezTo>
                      <a:cubicBezTo>
                        <a:pt x="838" y="95"/>
                        <a:pt x="838" y="95"/>
                        <a:pt x="838" y="95"/>
                      </a:cubicBezTo>
                      <a:cubicBezTo>
                        <a:pt x="806" y="93"/>
                        <a:pt x="758" y="89"/>
                        <a:pt x="733" y="84"/>
                      </a:cubicBezTo>
                      <a:cubicBezTo>
                        <a:pt x="730" y="62"/>
                        <a:pt x="735" y="17"/>
                        <a:pt x="739" y="0"/>
                      </a:cubicBezTo>
                      <a:cubicBezTo>
                        <a:pt x="1085" y="0"/>
                        <a:pt x="1085" y="0"/>
                        <a:pt x="1085" y="0"/>
                      </a:cubicBezTo>
                      <a:cubicBezTo>
                        <a:pt x="1087" y="8"/>
                        <a:pt x="1087" y="18"/>
                        <a:pt x="1087" y="24"/>
                      </a:cubicBezTo>
                      <a:cubicBezTo>
                        <a:pt x="1087" y="40"/>
                        <a:pt x="1082" y="67"/>
                        <a:pt x="1077" y="83"/>
                      </a:cubicBezTo>
                      <a:cubicBezTo>
                        <a:pt x="1044" y="89"/>
                        <a:pt x="997" y="93"/>
                        <a:pt x="960" y="95"/>
                      </a:cubicBezTo>
                      <a:cubicBezTo>
                        <a:pt x="885" y="927"/>
                        <a:pt x="885" y="927"/>
                        <a:pt x="885" y="927"/>
                      </a:cubicBezTo>
                      <a:cubicBezTo>
                        <a:pt x="926" y="930"/>
                        <a:pt x="975" y="934"/>
                        <a:pt x="1009" y="942"/>
                      </a:cubicBezTo>
                      <a:cubicBezTo>
                        <a:pt x="1013" y="961"/>
                        <a:pt x="1010" y="1003"/>
                        <a:pt x="1006" y="1023"/>
                      </a:cubicBezTo>
                      <a:cubicBezTo>
                        <a:pt x="624" y="1023"/>
                        <a:pt x="624" y="1023"/>
                        <a:pt x="624" y="1023"/>
                      </a:cubicBezTo>
                      <a:cubicBezTo>
                        <a:pt x="629" y="996"/>
                        <a:pt x="638" y="965"/>
                        <a:pt x="645" y="945"/>
                      </a:cubicBezTo>
                      <a:cubicBezTo>
                        <a:pt x="670" y="937"/>
                        <a:pt x="723" y="928"/>
                        <a:pt x="753" y="925"/>
                      </a:cubicBezTo>
                      <a:lnTo>
                        <a:pt x="789" y="5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24" name="Freeform 55">
                  <a:extLst>
                    <a:ext uri="{FF2B5EF4-FFF2-40B4-BE49-F238E27FC236}">
                      <a16:creationId xmlns:a16="http://schemas.microsoft.com/office/drawing/2014/main" id="{BF400D63-EB4C-43D1-984C-A5FD70E701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438" y="4609"/>
                  <a:ext cx="119" cy="166"/>
                </a:xfrm>
                <a:custGeom>
                  <a:avLst/>
                  <a:gdLst>
                    <a:gd name="T0" fmla="*/ 131 w 534"/>
                    <a:gd name="T1" fmla="*/ 413 h 743"/>
                    <a:gd name="T2" fmla="*/ 131 w 534"/>
                    <a:gd name="T3" fmla="*/ 457 h 743"/>
                    <a:gd name="T4" fmla="*/ 253 w 534"/>
                    <a:gd name="T5" fmla="*/ 637 h 743"/>
                    <a:gd name="T6" fmla="*/ 474 w 534"/>
                    <a:gd name="T7" fmla="*/ 567 h 743"/>
                    <a:gd name="T8" fmla="*/ 456 w 534"/>
                    <a:gd name="T9" fmla="*/ 648 h 743"/>
                    <a:gd name="T10" fmla="*/ 200 w 534"/>
                    <a:gd name="T11" fmla="*/ 743 h 743"/>
                    <a:gd name="T12" fmla="*/ 0 w 534"/>
                    <a:gd name="T13" fmla="*/ 492 h 743"/>
                    <a:gd name="T14" fmla="*/ 110 w 534"/>
                    <a:gd name="T15" fmla="*/ 123 h 743"/>
                    <a:gd name="T16" fmla="*/ 365 w 534"/>
                    <a:gd name="T17" fmla="*/ 0 h 743"/>
                    <a:gd name="T18" fmla="*/ 534 w 534"/>
                    <a:gd name="T19" fmla="*/ 162 h 743"/>
                    <a:gd name="T20" fmla="*/ 131 w 534"/>
                    <a:gd name="T21" fmla="*/ 413 h 743"/>
                    <a:gd name="T22" fmla="*/ 188 w 534"/>
                    <a:gd name="T23" fmla="*/ 173 h 743"/>
                    <a:gd name="T24" fmla="*/ 140 w 534"/>
                    <a:gd name="T25" fmla="*/ 327 h 743"/>
                    <a:gd name="T26" fmla="*/ 415 w 534"/>
                    <a:gd name="T27" fmla="*/ 170 h 743"/>
                    <a:gd name="T28" fmla="*/ 339 w 534"/>
                    <a:gd name="T29" fmla="*/ 80 h 743"/>
                    <a:gd name="T30" fmla="*/ 188 w 534"/>
                    <a:gd name="T31" fmla="*/ 173 h 7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4" h="743">
                      <a:moveTo>
                        <a:pt x="131" y="413"/>
                      </a:moveTo>
                      <a:cubicBezTo>
                        <a:pt x="131" y="457"/>
                        <a:pt x="131" y="457"/>
                        <a:pt x="131" y="457"/>
                      </a:cubicBezTo>
                      <a:cubicBezTo>
                        <a:pt x="131" y="578"/>
                        <a:pt x="172" y="637"/>
                        <a:pt x="253" y="637"/>
                      </a:cubicBezTo>
                      <a:cubicBezTo>
                        <a:pt x="318" y="637"/>
                        <a:pt x="411" y="609"/>
                        <a:pt x="474" y="567"/>
                      </a:cubicBezTo>
                      <a:cubicBezTo>
                        <a:pt x="474" y="595"/>
                        <a:pt x="467" y="628"/>
                        <a:pt x="456" y="648"/>
                      </a:cubicBezTo>
                      <a:cubicBezTo>
                        <a:pt x="400" y="697"/>
                        <a:pt x="309" y="743"/>
                        <a:pt x="200" y="743"/>
                      </a:cubicBezTo>
                      <a:cubicBezTo>
                        <a:pt x="69" y="743"/>
                        <a:pt x="0" y="650"/>
                        <a:pt x="0" y="492"/>
                      </a:cubicBezTo>
                      <a:cubicBezTo>
                        <a:pt x="0" y="363"/>
                        <a:pt x="29" y="220"/>
                        <a:pt x="110" y="123"/>
                      </a:cubicBezTo>
                      <a:cubicBezTo>
                        <a:pt x="169" y="52"/>
                        <a:pt x="259" y="0"/>
                        <a:pt x="365" y="0"/>
                      </a:cubicBezTo>
                      <a:cubicBezTo>
                        <a:pt x="470" y="0"/>
                        <a:pt x="534" y="62"/>
                        <a:pt x="534" y="162"/>
                      </a:cubicBezTo>
                      <a:cubicBezTo>
                        <a:pt x="534" y="280"/>
                        <a:pt x="461" y="399"/>
                        <a:pt x="131" y="413"/>
                      </a:cubicBezTo>
                      <a:close/>
                      <a:moveTo>
                        <a:pt x="188" y="173"/>
                      </a:moveTo>
                      <a:cubicBezTo>
                        <a:pt x="162" y="217"/>
                        <a:pt x="147" y="273"/>
                        <a:pt x="140" y="327"/>
                      </a:cubicBezTo>
                      <a:cubicBezTo>
                        <a:pt x="383" y="318"/>
                        <a:pt x="415" y="243"/>
                        <a:pt x="415" y="170"/>
                      </a:cubicBezTo>
                      <a:cubicBezTo>
                        <a:pt x="415" y="120"/>
                        <a:pt x="393" y="80"/>
                        <a:pt x="339" y="80"/>
                      </a:cubicBezTo>
                      <a:cubicBezTo>
                        <a:pt x="278" y="80"/>
                        <a:pt x="221" y="117"/>
                        <a:pt x="188" y="17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25" name="Freeform 56">
                  <a:extLst>
                    <a:ext uri="{FF2B5EF4-FFF2-40B4-BE49-F238E27FC236}">
                      <a16:creationId xmlns:a16="http://schemas.microsoft.com/office/drawing/2014/main" id="{EE07CC6F-7C51-4458-8A14-5FF60C9200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295" y="4609"/>
                  <a:ext cx="143" cy="166"/>
                </a:xfrm>
                <a:custGeom>
                  <a:avLst/>
                  <a:gdLst>
                    <a:gd name="T0" fmla="*/ 398 w 642"/>
                    <a:gd name="T1" fmla="*/ 634 h 743"/>
                    <a:gd name="T2" fmla="*/ 190 w 642"/>
                    <a:gd name="T3" fmla="*/ 743 h 743"/>
                    <a:gd name="T4" fmla="*/ 0 w 642"/>
                    <a:gd name="T5" fmla="*/ 479 h 743"/>
                    <a:gd name="T6" fmla="*/ 97 w 642"/>
                    <a:gd name="T7" fmla="*/ 146 h 743"/>
                    <a:gd name="T8" fmla="*/ 371 w 642"/>
                    <a:gd name="T9" fmla="*/ 0 h 743"/>
                    <a:gd name="T10" fmla="*/ 591 w 642"/>
                    <a:gd name="T11" fmla="*/ 67 h 743"/>
                    <a:gd name="T12" fmla="*/ 520 w 642"/>
                    <a:gd name="T13" fmla="*/ 607 h 743"/>
                    <a:gd name="T14" fmla="*/ 527 w 642"/>
                    <a:gd name="T15" fmla="*/ 638 h 743"/>
                    <a:gd name="T16" fmla="*/ 642 w 642"/>
                    <a:gd name="T17" fmla="*/ 628 h 743"/>
                    <a:gd name="T18" fmla="*/ 619 w 642"/>
                    <a:gd name="T19" fmla="*/ 709 h 743"/>
                    <a:gd name="T20" fmla="*/ 443 w 642"/>
                    <a:gd name="T21" fmla="*/ 743 h 743"/>
                    <a:gd name="T22" fmla="*/ 405 w 642"/>
                    <a:gd name="T23" fmla="*/ 634 h 743"/>
                    <a:gd name="T24" fmla="*/ 398 w 642"/>
                    <a:gd name="T25" fmla="*/ 634 h 743"/>
                    <a:gd name="T26" fmla="*/ 466 w 642"/>
                    <a:gd name="T27" fmla="*/ 100 h 743"/>
                    <a:gd name="T28" fmla="*/ 370 w 642"/>
                    <a:gd name="T29" fmla="*/ 78 h 743"/>
                    <a:gd name="T30" fmla="*/ 190 w 642"/>
                    <a:gd name="T31" fmla="*/ 189 h 743"/>
                    <a:gd name="T32" fmla="*/ 127 w 642"/>
                    <a:gd name="T33" fmla="*/ 463 h 743"/>
                    <a:gd name="T34" fmla="*/ 251 w 642"/>
                    <a:gd name="T35" fmla="*/ 642 h 743"/>
                    <a:gd name="T36" fmla="*/ 405 w 642"/>
                    <a:gd name="T37" fmla="*/ 535 h 743"/>
                    <a:gd name="T38" fmla="*/ 466 w 642"/>
                    <a:gd name="T39" fmla="*/ 100 h 7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42" h="743">
                      <a:moveTo>
                        <a:pt x="398" y="634"/>
                      </a:moveTo>
                      <a:cubicBezTo>
                        <a:pt x="343" y="712"/>
                        <a:pt x="258" y="743"/>
                        <a:pt x="190" y="743"/>
                      </a:cubicBezTo>
                      <a:cubicBezTo>
                        <a:pt x="81" y="743"/>
                        <a:pt x="0" y="666"/>
                        <a:pt x="0" y="479"/>
                      </a:cubicBezTo>
                      <a:cubicBezTo>
                        <a:pt x="0" y="355"/>
                        <a:pt x="34" y="234"/>
                        <a:pt x="97" y="146"/>
                      </a:cubicBezTo>
                      <a:cubicBezTo>
                        <a:pt x="161" y="59"/>
                        <a:pt x="253" y="0"/>
                        <a:pt x="371" y="0"/>
                      </a:cubicBezTo>
                      <a:cubicBezTo>
                        <a:pt x="464" y="0"/>
                        <a:pt x="541" y="31"/>
                        <a:pt x="591" y="67"/>
                      </a:cubicBezTo>
                      <a:cubicBezTo>
                        <a:pt x="520" y="607"/>
                        <a:pt x="520" y="607"/>
                        <a:pt x="520" y="607"/>
                      </a:cubicBezTo>
                      <a:cubicBezTo>
                        <a:pt x="520" y="612"/>
                        <a:pt x="524" y="631"/>
                        <a:pt x="527" y="638"/>
                      </a:cubicBezTo>
                      <a:cubicBezTo>
                        <a:pt x="642" y="628"/>
                        <a:pt x="642" y="628"/>
                        <a:pt x="642" y="628"/>
                      </a:cubicBezTo>
                      <a:cubicBezTo>
                        <a:pt x="642" y="648"/>
                        <a:pt x="631" y="690"/>
                        <a:pt x="619" y="709"/>
                      </a:cubicBezTo>
                      <a:cubicBezTo>
                        <a:pt x="575" y="726"/>
                        <a:pt x="485" y="743"/>
                        <a:pt x="443" y="743"/>
                      </a:cubicBezTo>
                      <a:cubicBezTo>
                        <a:pt x="427" y="715"/>
                        <a:pt x="411" y="669"/>
                        <a:pt x="405" y="634"/>
                      </a:cubicBezTo>
                      <a:lnTo>
                        <a:pt x="398" y="634"/>
                      </a:lnTo>
                      <a:close/>
                      <a:moveTo>
                        <a:pt x="466" y="100"/>
                      </a:moveTo>
                      <a:cubicBezTo>
                        <a:pt x="441" y="86"/>
                        <a:pt x="402" y="78"/>
                        <a:pt x="370" y="78"/>
                      </a:cubicBezTo>
                      <a:cubicBezTo>
                        <a:pt x="290" y="78"/>
                        <a:pt x="227" y="128"/>
                        <a:pt x="190" y="189"/>
                      </a:cubicBezTo>
                      <a:cubicBezTo>
                        <a:pt x="146" y="262"/>
                        <a:pt x="127" y="380"/>
                        <a:pt x="127" y="463"/>
                      </a:cubicBezTo>
                      <a:cubicBezTo>
                        <a:pt x="127" y="588"/>
                        <a:pt x="175" y="642"/>
                        <a:pt x="251" y="642"/>
                      </a:cubicBezTo>
                      <a:cubicBezTo>
                        <a:pt x="309" y="642"/>
                        <a:pt x="370" y="601"/>
                        <a:pt x="405" y="535"/>
                      </a:cubicBezTo>
                      <a:lnTo>
                        <a:pt x="466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26" name="Freeform 57">
                  <a:extLst>
                    <a:ext uri="{FF2B5EF4-FFF2-40B4-BE49-F238E27FC236}">
                      <a16:creationId xmlns:a16="http://schemas.microsoft.com/office/drawing/2014/main" id="{D65671EB-A700-4D0B-92E0-B215B980E2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118" y="4531"/>
                  <a:ext cx="56" cy="244"/>
                </a:xfrm>
                <a:custGeom>
                  <a:avLst/>
                  <a:gdLst>
                    <a:gd name="T0" fmla="*/ 251 w 251"/>
                    <a:gd name="T1" fmla="*/ 978 h 1095"/>
                    <a:gd name="T2" fmla="*/ 227 w 251"/>
                    <a:gd name="T3" fmla="*/ 1061 h 1095"/>
                    <a:gd name="T4" fmla="*/ 52 w 251"/>
                    <a:gd name="T5" fmla="*/ 1095 h 1095"/>
                    <a:gd name="T6" fmla="*/ 0 w 251"/>
                    <a:gd name="T7" fmla="*/ 986 h 1095"/>
                    <a:gd name="T8" fmla="*/ 117 w 251"/>
                    <a:gd name="T9" fmla="*/ 98 h 1095"/>
                    <a:gd name="T10" fmla="*/ 10 w 251"/>
                    <a:gd name="T11" fmla="*/ 109 h 1095"/>
                    <a:gd name="T12" fmla="*/ 37 w 251"/>
                    <a:gd name="T13" fmla="*/ 34 h 1095"/>
                    <a:gd name="T14" fmla="*/ 181 w 251"/>
                    <a:gd name="T15" fmla="*/ 0 h 1095"/>
                    <a:gd name="T16" fmla="*/ 242 w 251"/>
                    <a:gd name="T17" fmla="*/ 6 h 1095"/>
                    <a:gd name="T18" fmla="*/ 128 w 251"/>
                    <a:gd name="T19" fmla="*/ 965 h 1095"/>
                    <a:gd name="T20" fmla="*/ 136 w 251"/>
                    <a:gd name="T21" fmla="*/ 990 h 1095"/>
                    <a:gd name="T22" fmla="*/ 251 w 251"/>
                    <a:gd name="T23" fmla="*/ 978 h 10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1" h="1095">
                      <a:moveTo>
                        <a:pt x="251" y="978"/>
                      </a:moveTo>
                      <a:cubicBezTo>
                        <a:pt x="251" y="1000"/>
                        <a:pt x="239" y="1042"/>
                        <a:pt x="227" y="1061"/>
                      </a:cubicBezTo>
                      <a:cubicBezTo>
                        <a:pt x="180" y="1078"/>
                        <a:pt x="94" y="1095"/>
                        <a:pt x="52" y="1095"/>
                      </a:cubicBezTo>
                      <a:cubicBezTo>
                        <a:pt x="24" y="1062"/>
                        <a:pt x="0" y="1011"/>
                        <a:pt x="0" y="986"/>
                      </a:cubicBezTo>
                      <a:cubicBezTo>
                        <a:pt x="117" y="98"/>
                        <a:pt x="117" y="98"/>
                        <a:pt x="117" y="98"/>
                      </a:cubicBezTo>
                      <a:cubicBezTo>
                        <a:pt x="10" y="109"/>
                        <a:pt x="10" y="109"/>
                        <a:pt x="10" y="109"/>
                      </a:cubicBezTo>
                      <a:cubicBezTo>
                        <a:pt x="10" y="95"/>
                        <a:pt x="24" y="47"/>
                        <a:pt x="37" y="34"/>
                      </a:cubicBezTo>
                      <a:cubicBezTo>
                        <a:pt x="72" y="17"/>
                        <a:pt x="122" y="0"/>
                        <a:pt x="181" y="0"/>
                      </a:cubicBezTo>
                      <a:cubicBezTo>
                        <a:pt x="196" y="0"/>
                        <a:pt x="230" y="3"/>
                        <a:pt x="242" y="6"/>
                      </a:cubicBezTo>
                      <a:cubicBezTo>
                        <a:pt x="128" y="965"/>
                        <a:pt x="128" y="965"/>
                        <a:pt x="128" y="965"/>
                      </a:cubicBezTo>
                      <a:cubicBezTo>
                        <a:pt x="128" y="969"/>
                        <a:pt x="133" y="984"/>
                        <a:pt x="136" y="990"/>
                      </a:cubicBezTo>
                      <a:lnTo>
                        <a:pt x="251" y="9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27" name="Freeform 58">
                  <a:extLst>
                    <a:ext uri="{FF2B5EF4-FFF2-40B4-BE49-F238E27FC236}">
                      <a16:creationId xmlns:a16="http://schemas.microsoft.com/office/drawing/2014/main" id="{10887FAC-25CB-4C19-9ABA-7A5340EC3B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036" y="4568"/>
                  <a:ext cx="97" cy="207"/>
                </a:xfrm>
                <a:custGeom>
                  <a:avLst/>
                  <a:gdLst>
                    <a:gd name="T0" fmla="*/ 155 w 432"/>
                    <a:gd name="T1" fmla="*/ 23 h 928"/>
                    <a:gd name="T2" fmla="*/ 249 w 432"/>
                    <a:gd name="T3" fmla="*/ 0 h 928"/>
                    <a:gd name="T4" fmla="*/ 227 w 432"/>
                    <a:gd name="T5" fmla="*/ 210 h 928"/>
                    <a:gd name="T6" fmla="*/ 431 w 432"/>
                    <a:gd name="T7" fmla="*/ 210 h 928"/>
                    <a:gd name="T8" fmla="*/ 432 w 432"/>
                    <a:gd name="T9" fmla="*/ 237 h 928"/>
                    <a:gd name="T10" fmla="*/ 426 w 432"/>
                    <a:gd name="T11" fmla="*/ 296 h 928"/>
                    <a:gd name="T12" fmla="*/ 214 w 432"/>
                    <a:gd name="T13" fmla="*/ 296 h 928"/>
                    <a:gd name="T14" fmla="*/ 173 w 432"/>
                    <a:gd name="T15" fmla="*/ 714 h 928"/>
                    <a:gd name="T16" fmla="*/ 244 w 432"/>
                    <a:gd name="T17" fmla="*/ 830 h 928"/>
                    <a:gd name="T18" fmla="*/ 369 w 432"/>
                    <a:gd name="T19" fmla="*/ 802 h 928"/>
                    <a:gd name="T20" fmla="*/ 350 w 432"/>
                    <a:gd name="T21" fmla="*/ 880 h 928"/>
                    <a:gd name="T22" fmla="*/ 179 w 432"/>
                    <a:gd name="T23" fmla="*/ 928 h 928"/>
                    <a:gd name="T24" fmla="*/ 43 w 432"/>
                    <a:gd name="T25" fmla="*/ 782 h 928"/>
                    <a:gd name="T26" fmla="*/ 107 w 432"/>
                    <a:gd name="T27" fmla="*/ 296 h 928"/>
                    <a:gd name="T28" fmla="*/ 0 w 432"/>
                    <a:gd name="T29" fmla="*/ 296 h 928"/>
                    <a:gd name="T30" fmla="*/ 28 w 432"/>
                    <a:gd name="T31" fmla="*/ 219 h 928"/>
                    <a:gd name="T32" fmla="*/ 112 w 432"/>
                    <a:gd name="T33" fmla="*/ 194 h 928"/>
                    <a:gd name="T34" fmla="*/ 155 w 432"/>
                    <a:gd name="T35" fmla="*/ 23 h 9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32" h="928">
                      <a:moveTo>
                        <a:pt x="155" y="23"/>
                      </a:moveTo>
                      <a:cubicBezTo>
                        <a:pt x="177" y="9"/>
                        <a:pt x="221" y="0"/>
                        <a:pt x="249" y="0"/>
                      </a:cubicBezTo>
                      <a:cubicBezTo>
                        <a:pt x="227" y="210"/>
                        <a:pt x="227" y="210"/>
                        <a:pt x="227" y="210"/>
                      </a:cubicBezTo>
                      <a:cubicBezTo>
                        <a:pt x="431" y="210"/>
                        <a:pt x="431" y="210"/>
                        <a:pt x="431" y="210"/>
                      </a:cubicBezTo>
                      <a:cubicBezTo>
                        <a:pt x="432" y="221"/>
                        <a:pt x="432" y="228"/>
                        <a:pt x="432" y="237"/>
                      </a:cubicBezTo>
                      <a:cubicBezTo>
                        <a:pt x="432" y="256"/>
                        <a:pt x="429" y="278"/>
                        <a:pt x="426" y="296"/>
                      </a:cubicBezTo>
                      <a:cubicBezTo>
                        <a:pt x="214" y="296"/>
                        <a:pt x="214" y="296"/>
                        <a:pt x="214" y="296"/>
                      </a:cubicBezTo>
                      <a:cubicBezTo>
                        <a:pt x="173" y="714"/>
                        <a:pt x="173" y="714"/>
                        <a:pt x="173" y="714"/>
                      </a:cubicBezTo>
                      <a:cubicBezTo>
                        <a:pt x="165" y="792"/>
                        <a:pt x="183" y="830"/>
                        <a:pt x="244" y="830"/>
                      </a:cubicBezTo>
                      <a:cubicBezTo>
                        <a:pt x="282" y="830"/>
                        <a:pt x="333" y="817"/>
                        <a:pt x="369" y="802"/>
                      </a:cubicBezTo>
                      <a:cubicBezTo>
                        <a:pt x="369" y="829"/>
                        <a:pt x="360" y="861"/>
                        <a:pt x="350" y="880"/>
                      </a:cubicBezTo>
                      <a:cubicBezTo>
                        <a:pt x="295" y="911"/>
                        <a:pt x="229" y="928"/>
                        <a:pt x="179" y="928"/>
                      </a:cubicBezTo>
                      <a:cubicBezTo>
                        <a:pt x="83" y="928"/>
                        <a:pt x="43" y="873"/>
                        <a:pt x="43" y="782"/>
                      </a:cubicBezTo>
                      <a:cubicBezTo>
                        <a:pt x="43" y="699"/>
                        <a:pt x="81" y="443"/>
                        <a:pt x="107" y="296"/>
                      </a:cubicBezTo>
                      <a:cubicBezTo>
                        <a:pt x="0" y="296"/>
                        <a:pt x="0" y="296"/>
                        <a:pt x="0" y="296"/>
                      </a:cubicBezTo>
                      <a:cubicBezTo>
                        <a:pt x="3" y="272"/>
                        <a:pt x="15" y="238"/>
                        <a:pt x="28" y="219"/>
                      </a:cubicBezTo>
                      <a:cubicBezTo>
                        <a:pt x="49" y="209"/>
                        <a:pt x="87" y="199"/>
                        <a:pt x="112" y="194"/>
                      </a:cubicBezTo>
                      <a:lnTo>
                        <a:pt x="155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28" name="Freeform 59">
                  <a:extLst>
                    <a:ext uri="{FF2B5EF4-FFF2-40B4-BE49-F238E27FC236}">
                      <a16:creationId xmlns:a16="http://schemas.microsoft.com/office/drawing/2014/main" id="{C3E9438B-9625-41BC-B124-3CB40017E0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921" y="4531"/>
                  <a:ext cx="146" cy="244"/>
                </a:xfrm>
                <a:custGeom>
                  <a:avLst/>
                  <a:gdLst>
                    <a:gd name="T0" fmla="*/ 119 w 655"/>
                    <a:gd name="T1" fmla="*/ 98 h 1095"/>
                    <a:gd name="T2" fmla="*/ 13 w 655"/>
                    <a:gd name="T3" fmla="*/ 109 h 1095"/>
                    <a:gd name="T4" fmla="*/ 39 w 655"/>
                    <a:gd name="T5" fmla="*/ 34 h 1095"/>
                    <a:gd name="T6" fmla="*/ 184 w 655"/>
                    <a:gd name="T7" fmla="*/ 0 h 1095"/>
                    <a:gd name="T8" fmla="*/ 244 w 655"/>
                    <a:gd name="T9" fmla="*/ 6 h 1095"/>
                    <a:gd name="T10" fmla="*/ 222 w 655"/>
                    <a:gd name="T11" fmla="*/ 220 h 1095"/>
                    <a:gd name="T12" fmla="*/ 181 w 655"/>
                    <a:gd name="T13" fmla="*/ 470 h 1095"/>
                    <a:gd name="T14" fmla="*/ 195 w 655"/>
                    <a:gd name="T15" fmla="*/ 470 h 1095"/>
                    <a:gd name="T16" fmla="*/ 418 w 655"/>
                    <a:gd name="T17" fmla="*/ 352 h 1095"/>
                    <a:gd name="T18" fmla="*/ 589 w 655"/>
                    <a:gd name="T19" fmla="*/ 535 h 1095"/>
                    <a:gd name="T20" fmla="*/ 534 w 655"/>
                    <a:gd name="T21" fmla="*/ 965 h 1095"/>
                    <a:gd name="T22" fmla="*/ 542 w 655"/>
                    <a:gd name="T23" fmla="*/ 990 h 1095"/>
                    <a:gd name="T24" fmla="*/ 655 w 655"/>
                    <a:gd name="T25" fmla="*/ 978 h 1095"/>
                    <a:gd name="T26" fmla="*/ 631 w 655"/>
                    <a:gd name="T27" fmla="*/ 1061 h 1095"/>
                    <a:gd name="T28" fmla="*/ 458 w 655"/>
                    <a:gd name="T29" fmla="*/ 1095 h 1095"/>
                    <a:gd name="T30" fmla="*/ 406 w 655"/>
                    <a:gd name="T31" fmla="*/ 986 h 1095"/>
                    <a:gd name="T32" fmla="*/ 463 w 655"/>
                    <a:gd name="T33" fmla="*/ 576 h 1095"/>
                    <a:gd name="T34" fmla="*/ 357 w 655"/>
                    <a:gd name="T35" fmla="*/ 450 h 1095"/>
                    <a:gd name="T36" fmla="*/ 179 w 655"/>
                    <a:gd name="T37" fmla="*/ 586 h 1095"/>
                    <a:gd name="T38" fmla="*/ 125 w 655"/>
                    <a:gd name="T39" fmla="*/ 1067 h 1095"/>
                    <a:gd name="T40" fmla="*/ 54 w 655"/>
                    <a:gd name="T41" fmla="*/ 1073 h 1095"/>
                    <a:gd name="T42" fmla="*/ 0 w 655"/>
                    <a:gd name="T43" fmla="*/ 1067 h 1095"/>
                    <a:gd name="T44" fmla="*/ 119 w 655"/>
                    <a:gd name="T45" fmla="*/ 98 h 10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55" h="1095">
                      <a:moveTo>
                        <a:pt x="119" y="98"/>
                      </a:moveTo>
                      <a:cubicBezTo>
                        <a:pt x="13" y="109"/>
                        <a:pt x="13" y="109"/>
                        <a:pt x="13" y="109"/>
                      </a:cubicBezTo>
                      <a:cubicBezTo>
                        <a:pt x="13" y="95"/>
                        <a:pt x="26" y="47"/>
                        <a:pt x="39" y="34"/>
                      </a:cubicBezTo>
                      <a:cubicBezTo>
                        <a:pt x="75" y="17"/>
                        <a:pt x="125" y="0"/>
                        <a:pt x="184" y="0"/>
                      </a:cubicBezTo>
                      <a:cubicBezTo>
                        <a:pt x="198" y="0"/>
                        <a:pt x="232" y="3"/>
                        <a:pt x="244" y="6"/>
                      </a:cubicBezTo>
                      <a:cubicBezTo>
                        <a:pt x="222" y="220"/>
                        <a:pt x="222" y="220"/>
                        <a:pt x="222" y="220"/>
                      </a:cubicBezTo>
                      <a:cubicBezTo>
                        <a:pt x="212" y="324"/>
                        <a:pt x="198" y="392"/>
                        <a:pt x="181" y="470"/>
                      </a:cubicBezTo>
                      <a:cubicBezTo>
                        <a:pt x="195" y="470"/>
                        <a:pt x="195" y="470"/>
                        <a:pt x="195" y="470"/>
                      </a:cubicBezTo>
                      <a:cubicBezTo>
                        <a:pt x="229" y="417"/>
                        <a:pt x="294" y="352"/>
                        <a:pt x="418" y="352"/>
                      </a:cubicBezTo>
                      <a:cubicBezTo>
                        <a:pt x="505" y="352"/>
                        <a:pt x="589" y="388"/>
                        <a:pt x="589" y="535"/>
                      </a:cubicBezTo>
                      <a:cubicBezTo>
                        <a:pt x="589" y="623"/>
                        <a:pt x="543" y="897"/>
                        <a:pt x="534" y="965"/>
                      </a:cubicBezTo>
                      <a:cubicBezTo>
                        <a:pt x="534" y="969"/>
                        <a:pt x="539" y="986"/>
                        <a:pt x="542" y="990"/>
                      </a:cubicBezTo>
                      <a:cubicBezTo>
                        <a:pt x="655" y="978"/>
                        <a:pt x="655" y="978"/>
                        <a:pt x="655" y="978"/>
                      </a:cubicBezTo>
                      <a:cubicBezTo>
                        <a:pt x="655" y="1000"/>
                        <a:pt x="643" y="1042"/>
                        <a:pt x="631" y="1061"/>
                      </a:cubicBezTo>
                      <a:cubicBezTo>
                        <a:pt x="583" y="1080"/>
                        <a:pt x="499" y="1095"/>
                        <a:pt x="458" y="1095"/>
                      </a:cubicBezTo>
                      <a:cubicBezTo>
                        <a:pt x="430" y="1062"/>
                        <a:pt x="406" y="1011"/>
                        <a:pt x="406" y="986"/>
                      </a:cubicBezTo>
                      <a:cubicBezTo>
                        <a:pt x="425" y="878"/>
                        <a:pt x="463" y="653"/>
                        <a:pt x="463" y="576"/>
                      </a:cubicBezTo>
                      <a:cubicBezTo>
                        <a:pt x="463" y="500"/>
                        <a:pt x="430" y="450"/>
                        <a:pt x="357" y="450"/>
                      </a:cubicBezTo>
                      <a:cubicBezTo>
                        <a:pt x="272" y="450"/>
                        <a:pt x="201" y="531"/>
                        <a:pt x="179" y="586"/>
                      </a:cubicBezTo>
                      <a:cubicBezTo>
                        <a:pt x="125" y="1067"/>
                        <a:pt x="125" y="1067"/>
                        <a:pt x="125" y="1067"/>
                      </a:cubicBezTo>
                      <a:cubicBezTo>
                        <a:pt x="107" y="1070"/>
                        <a:pt x="79" y="1073"/>
                        <a:pt x="54" y="1073"/>
                      </a:cubicBezTo>
                      <a:cubicBezTo>
                        <a:pt x="33" y="1073"/>
                        <a:pt x="13" y="1071"/>
                        <a:pt x="0" y="1067"/>
                      </a:cubicBezTo>
                      <a:lnTo>
                        <a:pt x="119" y="9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29" name="Freeform 60">
                  <a:extLst>
                    <a:ext uri="{FF2B5EF4-FFF2-40B4-BE49-F238E27FC236}">
                      <a16:creationId xmlns:a16="http://schemas.microsoft.com/office/drawing/2014/main" id="{3D72F5A9-C463-4A76-91C6-774473E9EC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682" y="4529"/>
                  <a:ext cx="126" cy="291"/>
                </a:xfrm>
                <a:custGeom>
                  <a:avLst/>
                  <a:gdLst>
                    <a:gd name="T0" fmla="*/ 418 w 563"/>
                    <a:gd name="T1" fmla="*/ 383 h 1302"/>
                    <a:gd name="T2" fmla="*/ 414 w 563"/>
                    <a:gd name="T3" fmla="*/ 469 h 1302"/>
                    <a:gd name="T4" fmla="*/ 230 w 563"/>
                    <a:gd name="T5" fmla="*/ 469 h 1302"/>
                    <a:gd name="T6" fmla="*/ 143 w 563"/>
                    <a:gd name="T7" fmla="*/ 1296 h 1302"/>
                    <a:gd name="T8" fmla="*/ 69 w 563"/>
                    <a:gd name="T9" fmla="*/ 1302 h 1302"/>
                    <a:gd name="T10" fmla="*/ 12 w 563"/>
                    <a:gd name="T11" fmla="*/ 1296 h 1302"/>
                    <a:gd name="T12" fmla="*/ 113 w 563"/>
                    <a:gd name="T13" fmla="*/ 469 h 1302"/>
                    <a:gd name="T14" fmla="*/ 0 w 563"/>
                    <a:gd name="T15" fmla="*/ 469 h 1302"/>
                    <a:gd name="T16" fmla="*/ 28 w 563"/>
                    <a:gd name="T17" fmla="*/ 392 h 1302"/>
                    <a:gd name="T18" fmla="*/ 122 w 563"/>
                    <a:gd name="T19" fmla="*/ 367 h 1302"/>
                    <a:gd name="T20" fmla="*/ 133 w 563"/>
                    <a:gd name="T21" fmla="*/ 288 h 1302"/>
                    <a:gd name="T22" fmla="*/ 420 w 563"/>
                    <a:gd name="T23" fmla="*/ 0 h 1302"/>
                    <a:gd name="T24" fmla="*/ 563 w 563"/>
                    <a:gd name="T25" fmla="*/ 26 h 1302"/>
                    <a:gd name="T26" fmla="*/ 521 w 563"/>
                    <a:gd name="T27" fmla="*/ 199 h 1302"/>
                    <a:gd name="T28" fmla="*/ 443 w 563"/>
                    <a:gd name="T29" fmla="*/ 176 h 1302"/>
                    <a:gd name="T30" fmla="*/ 457 w 563"/>
                    <a:gd name="T31" fmla="*/ 83 h 1302"/>
                    <a:gd name="T32" fmla="*/ 411 w 563"/>
                    <a:gd name="T33" fmla="*/ 73 h 1302"/>
                    <a:gd name="T34" fmla="*/ 249 w 563"/>
                    <a:gd name="T35" fmla="*/ 276 h 1302"/>
                    <a:gd name="T36" fmla="*/ 236 w 563"/>
                    <a:gd name="T37" fmla="*/ 383 h 1302"/>
                    <a:gd name="T38" fmla="*/ 418 w 563"/>
                    <a:gd name="T39" fmla="*/ 383 h 1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63" h="1302">
                      <a:moveTo>
                        <a:pt x="418" y="383"/>
                      </a:moveTo>
                      <a:cubicBezTo>
                        <a:pt x="421" y="407"/>
                        <a:pt x="418" y="447"/>
                        <a:pt x="414" y="469"/>
                      </a:cubicBezTo>
                      <a:cubicBezTo>
                        <a:pt x="230" y="469"/>
                        <a:pt x="230" y="469"/>
                        <a:pt x="230" y="469"/>
                      </a:cubicBezTo>
                      <a:cubicBezTo>
                        <a:pt x="143" y="1296"/>
                        <a:pt x="143" y="1296"/>
                        <a:pt x="143" y="1296"/>
                      </a:cubicBezTo>
                      <a:cubicBezTo>
                        <a:pt x="125" y="1299"/>
                        <a:pt x="94" y="1302"/>
                        <a:pt x="69" y="1302"/>
                      </a:cubicBezTo>
                      <a:cubicBezTo>
                        <a:pt x="49" y="1302"/>
                        <a:pt x="25" y="1301"/>
                        <a:pt x="12" y="1296"/>
                      </a:cubicBezTo>
                      <a:cubicBezTo>
                        <a:pt x="113" y="469"/>
                        <a:pt x="113" y="469"/>
                        <a:pt x="113" y="469"/>
                      </a:cubicBezTo>
                      <a:cubicBezTo>
                        <a:pt x="0" y="469"/>
                        <a:pt x="0" y="469"/>
                        <a:pt x="0" y="469"/>
                      </a:cubicBezTo>
                      <a:cubicBezTo>
                        <a:pt x="3" y="445"/>
                        <a:pt x="16" y="411"/>
                        <a:pt x="28" y="392"/>
                      </a:cubicBezTo>
                      <a:cubicBezTo>
                        <a:pt x="54" y="382"/>
                        <a:pt x="90" y="373"/>
                        <a:pt x="122" y="367"/>
                      </a:cubicBezTo>
                      <a:cubicBezTo>
                        <a:pt x="133" y="288"/>
                        <a:pt x="133" y="288"/>
                        <a:pt x="133" y="288"/>
                      </a:cubicBezTo>
                      <a:cubicBezTo>
                        <a:pt x="159" y="81"/>
                        <a:pt x="284" y="0"/>
                        <a:pt x="420" y="0"/>
                      </a:cubicBezTo>
                      <a:cubicBezTo>
                        <a:pt x="461" y="0"/>
                        <a:pt x="513" y="8"/>
                        <a:pt x="563" y="26"/>
                      </a:cubicBezTo>
                      <a:cubicBezTo>
                        <a:pt x="563" y="76"/>
                        <a:pt x="542" y="155"/>
                        <a:pt x="521" y="199"/>
                      </a:cubicBezTo>
                      <a:cubicBezTo>
                        <a:pt x="499" y="199"/>
                        <a:pt x="462" y="188"/>
                        <a:pt x="443" y="176"/>
                      </a:cubicBezTo>
                      <a:cubicBezTo>
                        <a:pt x="457" y="83"/>
                        <a:pt x="457" y="83"/>
                        <a:pt x="457" y="83"/>
                      </a:cubicBezTo>
                      <a:cubicBezTo>
                        <a:pt x="445" y="76"/>
                        <a:pt x="424" y="73"/>
                        <a:pt x="411" y="73"/>
                      </a:cubicBezTo>
                      <a:cubicBezTo>
                        <a:pt x="342" y="73"/>
                        <a:pt x="267" y="120"/>
                        <a:pt x="249" y="276"/>
                      </a:cubicBezTo>
                      <a:cubicBezTo>
                        <a:pt x="236" y="383"/>
                        <a:pt x="236" y="383"/>
                        <a:pt x="236" y="383"/>
                      </a:cubicBezTo>
                      <a:lnTo>
                        <a:pt x="418" y="3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30" name="Freeform 61">
                  <a:extLst>
                    <a:ext uri="{FF2B5EF4-FFF2-40B4-BE49-F238E27FC236}">
                      <a16:creationId xmlns:a16="http://schemas.microsoft.com/office/drawing/2014/main" id="{E5A7FCF0-5B55-4088-9109-B7CB505027B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581" y="4609"/>
                  <a:ext cx="132" cy="166"/>
                </a:xfrm>
                <a:custGeom>
                  <a:avLst/>
                  <a:gdLst>
                    <a:gd name="T0" fmla="*/ 0 w 593"/>
                    <a:gd name="T1" fmla="*/ 460 h 743"/>
                    <a:gd name="T2" fmla="*/ 73 w 593"/>
                    <a:gd name="T3" fmla="*/ 162 h 743"/>
                    <a:gd name="T4" fmla="*/ 350 w 593"/>
                    <a:gd name="T5" fmla="*/ 0 h 743"/>
                    <a:gd name="T6" fmla="*/ 593 w 593"/>
                    <a:gd name="T7" fmla="*/ 276 h 743"/>
                    <a:gd name="T8" fmla="*/ 502 w 593"/>
                    <a:gd name="T9" fmla="*/ 609 h 743"/>
                    <a:gd name="T10" fmla="*/ 243 w 593"/>
                    <a:gd name="T11" fmla="*/ 743 h 743"/>
                    <a:gd name="T12" fmla="*/ 0 w 593"/>
                    <a:gd name="T13" fmla="*/ 460 h 743"/>
                    <a:gd name="T14" fmla="*/ 409 w 593"/>
                    <a:gd name="T15" fmla="*/ 554 h 743"/>
                    <a:gd name="T16" fmla="*/ 467 w 593"/>
                    <a:gd name="T17" fmla="*/ 289 h 743"/>
                    <a:gd name="T18" fmla="*/ 338 w 593"/>
                    <a:gd name="T19" fmla="*/ 86 h 743"/>
                    <a:gd name="T20" fmla="*/ 172 w 593"/>
                    <a:gd name="T21" fmla="*/ 204 h 743"/>
                    <a:gd name="T22" fmla="*/ 128 w 593"/>
                    <a:gd name="T23" fmla="*/ 447 h 743"/>
                    <a:gd name="T24" fmla="*/ 257 w 593"/>
                    <a:gd name="T25" fmla="*/ 656 h 743"/>
                    <a:gd name="T26" fmla="*/ 409 w 593"/>
                    <a:gd name="T27" fmla="*/ 554 h 7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93" h="743">
                      <a:moveTo>
                        <a:pt x="0" y="460"/>
                      </a:moveTo>
                      <a:cubicBezTo>
                        <a:pt x="0" y="345"/>
                        <a:pt x="25" y="242"/>
                        <a:pt x="73" y="162"/>
                      </a:cubicBezTo>
                      <a:cubicBezTo>
                        <a:pt x="135" y="64"/>
                        <a:pt x="234" y="0"/>
                        <a:pt x="350" y="0"/>
                      </a:cubicBezTo>
                      <a:cubicBezTo>
                        <a:pt x="501" y="0"/>
                        <a:pt x="593" y="99"/>
                        <a:pt x="593" y="276"/>
                      </a:cubicBezTo>
                      <a:cubicBezTo>
                        <a:pt x="593" y="405"/>
                        <a:pt x="561" y="525"/>
                        <a:pt x="502" y="609"/>
                      </a:cubicBezTo>
                      <a:cubicBezTo>
                        <a:pt x="443" y="693"/>
                        <a:pt x="349" y="743"/>
                        <a:pt x="243" y="743"/>
                      </a:cubicBezTo>
                      <a:cubicBezTo>
                        <a:pt x="85" y="743"/>
                        <a:pt x="0" y="645"/>
                        <a:pt x="0" y="460"/>
                      </a:cubicBezTo>
                      <a:close/>
                      <a:moveTo>
                        <a:pt x="409" y="554"/>
                      </a:moveTo>
                      <a:cubicBezTo>
                        <a:pt x="449" y="485"/>
                        <a:pt x="467" y="385"/>
                        <a:pt x="467" y="289"/>
                      </a:cubicBezTo>
                      <a:cubicBezTo>
                        <a:pt x="467" y="170"/>
                        <a:pt x="422" y="86"/>
                        <a:pt x="338" y="86"/>
                      </a:cubicBezTo>
                      <a:cubicBezTo>
                        <a:pt x="265" y="86"/>
                        <a:pt x="207" y="134"/>
                        <a:pt x="172" y="204"/>
                      </a:cubicBezTo>
                      <a:cubicBezTo>
                        <a:pt x="138" y="271"/>
                        <a:pt x="128" y="358"/>
                        <a:pt x="128" y="447"/>
                      </a:cubicBezTo>
                      <a:cubicBezTo>
                        <a:pt x="128" y="575"/>
                        <a:pt x="172" y="656"/>
                        <a:pt x="257" y="656"/>
                      </a:cubicBezTo>
                      <a:cubicBezTo>
                        <a:pt x="322" y="656"/>
                        <a:pt x="374" y="616"/>
                        <a:pt x="409" y="55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31" name="Freeform 62">
                  <a:extLst>
                    <a:ext uri="{FF2B5EF4-FFF2-40B4-BE49-F238E27FC236}">
                      <a16:creationId xmlns:a16="http://schemas.microsoft.com/office/drawing/2014/main" id="{7974496D-63EB-4BF2-8351-DE3D83CBBA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22" y="4609"/>
                  <a:ext cx="108" cy="161"/>
                </a:xfrm>
                <a:custGeom>
                  <a:avLst/>
                  <a:gdLst>
                    <a:gd name="T0" fmla="*/ 208 w 485"/>
                    <a:gd name="T1" fmla="*/ 164 h 721"/>
                    <a:gd name="T2" fmla="*/ 404 w 485"/>
                    <a:gd name="T3" fmla="*/ 0 h 721"/>
                    <a:gd name="T4" fmla="*/ 474 w 485"/>
                    <a:gd name="T5" fmla="*/ 14 h 721"/>
                    <a:gd name="T6" fmla="*/ 485 w 485"/>
                    <a:gd name="T7" fmla="*/ 80 h 721"/>
                    <a:gd name="T8" fmla="*/ 474 w 485"/>
                    <a:gd name="T9" fmla="*/ 148 h 721"/>
                    <a:gd name="T10" fmla="*/ 374 w 485"/>
                    <a:gd name="T11" fmla="*/ 118 h 721"/>
                    <a:gd name="T12" fmla="*/ 201 w 485"/>
                    <a:gd name="T13" fmla="*/ 262 h 721"/>
                    <a:gd name="T14" fmla="*/ 155 w 485"/>
                    <a:gd name="T15" fmla="*/ 715 h 721"/>
                    <a:gd name="T16" fmla="*/ 84 w 485"/>
                    <a:gd name="T17" fmla="*/ 721 h 721"/>
                    <a:gd name="T18" fmla="*/ 30 w 485"/>
                    <a:gd name="T19" fmla="*/ 715 h 721"/>
                    <a:gd name="T20" fmla="*/ 109 w 485"/>
                    <a:gd name="T21" fmla="*/ 106 h 721"/>
                    <a:gd name="T22" fmla="*/ 0 w 485"/>
                    <a:gd name="T23" fmla="*/ 118 h 721"/>
                    <a:gd name="T24" fmla="*/ 27 w 485"/>
                    <a:gd name="T25" fmla="*/ 43 h 721"/>
                    <a:gd name="T26" fmla="*/ 162 w 485"/>
                    <a:gd name="T27" fmla="*/ 9 h 721"/>
                    <a:gd name="T28" fmla="*/ 212 w 485"/>
                    <a:gd name="T29" fmla="*/ 15 h 721"/>
                    <a:gd name="T30" fmla="*/ 193 w 485"/>
                    <a:gd name="T31" fmla="*/ 164 h 721"/>
                    <a:gd name="T32" fmla="*/ 208 w 485"/>
                    <a:gd name="T33" fmla="*/ 164 h 7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5" h="721">
                      <a:moveTo>
                        <a:pt x="208" y="164"/>
                      </a:moveTo>
                      <a:cubicBezTo>
                        <a:pt x="236" y="80"/>
                        <a:pt x="302" y="0"/>
                        <a:pt x="404" y="0"/>
                      </a:cubicBezTo>
                      <a:cubicBezTo>
                        <a:pt x="429" y="0"/>
                        <a:pt x="455" y="5"/>
                        <a:pt x="474" y="14"/>
                      </a:cubicBezTo>
                      <a:cubicBezTo>
                        <a:pt x="482" y="34"/>
                        <a:pt x="485" y="59"/>
                        <a:pt x="485" y="80"/>
                      </a:cubicBezTo>
                      <a:cubicBezTo>
                        <a:pt x="485" y="100"/>
                        <a:pt x="480" y="130"/>
                        <a:pt x="474" y="148"/>
                      </a:cubicBezTo>
                      <a:cubicBezTo>
                        <a:pt x="441" y="126"/>
                        <a:pt x="407" y="118"/>
                        <a:pt x="374" y="118"/>
                      </a:cubicBezTo>
                      <a:cubicBezTo>
                        <a:pt x="302" y="118"/>
                        <a:pt x="236" y="167"/>
                        <a:pt x="201" y="262"/>
                      </a:cubicBezTo>
                      <a:cubicBezTo>
                        <a:pt x="155" y="715"/>
                        <a:pt x="155" y="715"/>
                        <a:pt x="155" y="715"/>
                      </a:cubicBezTo>
                      <a:cubicBezTo>
                        <a:pt x="137" y="718"/>
                        <a:pt x="109" y="721"/>
                        <a:pt x="84" y="721"/>
                      </a:cubicBezTo>
                      <a:cubicBezTo>
                        <a:pt x="64" y="721"/>
                        <a:pt x="43" y="719"/>
                        <a:pt x="30" y="715"/>
                      </a:cubicBezTo>
                      <a:cubicBezTo>
                        <a:pt x="109" y="106"/>
                        <a:pt x="109" y="106"/>
                        <a:pt x="109" y="106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03"/>
                        <a:pt x="13" y="56"/>
                        <a:pt x="27" y="43"/>
                      </a:cubicBezTo>
                      <a:cubicBezTo>
                        <a:pt x="56" y="24"/>
                        <a:pt x="112" y="9"/>
                        <a:pt x="162" y="9"/>
                      </a:cubicBezTo>
                      <a:cubicBezTo>
                        <a:pt x="180" y="9"/>
                        <a:pt x="198" y="11"/>
                        <a:pt x="212" y="15"/>
                      </a:cubicBezTo>
                      <a:cubicBezTo>
                        <a:pt x="193" y="164"/>
                        <a:pt x="193" y="164"/>
                        <a:pt x="193" y="164"/>
                      </a:cubicBezTo>
                      <a:lnTo>
                        <a:pt x="208" y="1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32" name="Freeform 63">
                  <a:extLst>
                    <a:ext uri="{FF2B5EF4-FFF2-40B4-BE49-F238E27FC236}">
                      <a16:creationId xmlns:a16="http://schemas.microsoft.com/office/drawing/2014/main" id="{D98994A9-090B-475C-A346-F3A13CFAA6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233" y="4568"/>
                  <a:ext cx="96" cy="207"/>
                </a:xfrm>
                <a:custGeom>
                  <a:avLst/>
                  <a:gdLst>
                    <a:gd name="T0" fmla="*/ 154 w 431"/>
                    <a:gd name="T1" fmla="*/ 23 h 928"/>
                    <a:gd name="T2" fmla="*/ 249 w 431"/>
                    <a:gd name="T3" fmla="*/ 0 h 928"/>
                    <a:gd name="T4" fmla="*/ 227 w 431"/>
                    <a:gd name="T5" fmla="*/ 210 h 928"/>
                    <a:gd name="T6" fmla="*/ 430 w 431"/>
                    <a:gd name="T7" fmla="*/ 210 h 928"/>
                    <a:gd name="T8" fmla="*/ 431 w 431"/>
                    <a:gd name="T9" fmla="*/ 237 h 928"/>
                    <a:gd name="T10" fmla="*/ 425 w 431"/>
                    <a:gd name="T11" fmla="*/ 296 h 928"/>
                    <a:gd name="T12" fmla="*/ 213 w 431"/>
                    <a:gd name="T13" fmla="*/ 296 h 928"/>
                    <a:gd name="T14" fmla="*/ 172 w 431"/>
                    <a:gd name="T15" fmla="*/ 714 h 928"/>
                    <a:gd name="T16" fmla="*/ 243 w 431"/>
                    <a:gd name="T17" fmla="*/ 830 h 928"/>
                    <a:gd name="T18" fmla="*/ 368 w 431"/>
                    <a:gd name="T19" fmla="*/ 802 h 928"/>
                    <a:gd name="T20" fmla="*/ 349 w 431"/>
                    <a:gd name="T21" fmla="*/ 880 h 928"/>
                    <a:gd name="T22" fmla="*/ 178 w 431"/>
                    <a:gd name="T23" fmla="*/ 928 h 928"/>
                    <a:gd name="T24" fmla="*/ 42 w 431"/>
                    <a:gd name="T25" fmla="*/ 782 h 928"/>
                    <a:gd name="T26" fmla="*/ 106 w 431"/>
                    <a:gd name="T27" fmla="*/ 296 h 928"/>
                    <a:gd name="T28" fmla="*/ 0 w 431"/>
                    <a:gd name="T29" fmla="*/ 296 h 928"/>
                    <a:gd name="T30" fmla="*/ 28 w 431"/>
                    <a:gd name="T31" fmla="*/ 219 h 928"/>
                    <a:gd name="T32" fmla="*/ 112 w 431"/>
                    <a:gd name="T33" fmla="*/ 194 h 928"/>
                    <a:gd name="T34" fmla="*/ 154 w 431"/>
                    <a:gd name="T35" fmla="*/ 23 h 9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31" h="928">
                      <a:moveTo>
                        <a:pt x="154" y="23"/>
                      </a:moveTo>
                      <a:cubicBezTo>
                        <a:pt x="176" y="9"/>
                        <a:pt x="221" y="0"/>
                        <a:pt x="249" y="0"/>
                      </a:cubicBezTo>
                      <a:cubicBezTo>
                        <a:pt x="227" y="210"/>
                        <a:pt x="227" y="210"/>
                        <a:pt x="227" y="210"/>
                      </a:cubicBezTo>
                      <a:cubicBezTo>
                        <a:pt x="430" y="210"/>
                        <a:pt x="430" y="210"/>
                        <a:pt x="430" y="210"/>
                      </a:cubicBezTo>
                      <a:cubicBezTo>
                        <a:pt x="431" y="221"/>
                        <a:pt x="431" y="228"/>
                        <a:pt x="431" y="237"/>
                      </a:cubicBezTo>
                      <a:cubicBezTo>
                        <a:pt x="431" y="256"/>
                        <a:pt x="428" y="278"/>
                        <a:pt x="425" y="296"/>
                      </a:cubicBezTo>
                      <a:cubicBezTo>
                        <a:pt x="213" y="296"/>
                        <a:pt x="213" y="296"/>
                        <a:pt x="213" y="296"/>
                      </a:cubicBezTo>
                      <a:cubicBezTo>
                        <a:pt x="172" y="714"/>
                        <a:pt x="172" y="714"/>
                        <a:pt x="172" y="714"/>
                      </a:cubicBezTo>
                      <a:cubicBezTo>
                        <a:pt x="165" y="792"/>
                        <a:pt x="182" y="830"/>
                        <a:pt x="243" y="830"/>
                      </a:cubicBezTo>
                      <a:cubicBezTo>
                        <a:pt x="281" y="830"/>
                        <a:pt x="333" y="817"/>
                        <a:pt x="368" y="802"/>
                      </a:cubicBezTo>
                      <a:cubicBezTo>
                        <a:pt x="368" y="829"/>
                        <a:pt x="359" y="861"/>
                        <a:pt x="349" y="880"/>
                      </a:cubicBezTo>
                      <a:cubicBezTo>
                        <a:pt x="294" y="911"/>
                        <a:pt x="228" y="928"/>
                        <a:pt x="178" y="928"/>
                      </a:cubicBezTo>
                      <a:cubicBezTo>
                        <a:pt x="82" y="928"/>
                        <a:pt x="42" y="873"/>
                        <a:pt x="42" y="782"/>
                      </a:cubicBezTo>
                      <a:cubicBezTo>
                        <a:pt x="42" y="699"/>
                        <a:pt x="81" y="443"/>
                        <a:pt x="106" y="296"/>
                      </a:cubicBezTo>
                      <a:cubicBezTo>
                        <a:pt x="0" y="296"/>
                        <a:pt x="0" y="296"/>
                        <a:pt x="0" y="296"/>
                      </a:cubicBezTo>
                      <a:cubicBezTo>
                        <a:pt x="3" y="272"/>
                        <a:pt x="14" y="238"/>
                        <a:pt x="28" y="219"/>
                      </a:cubicBezTo>
                      <a:cubicBezTo>
                        <a:pt x="48" y="209"/>
                        <a:pt x="87" y="199"/>
                        <a:pt x="112" y="194"/>
                      </a:cubicBezTo>
                      <a:lnTo>
                        <a:pt x="154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33" name="Freeform 64">
                  <a:extLst>
                    <a:ext uri="{FF2B5EF4-FFF2-40B4-BE49-F238E27FC236}">
                      <a16:creationId xmlns:a16="http://schemas.microsoft.com/office/drawing/2014/main" id="{6DD244D7-F528-46F2-AA46-77262EEA4B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118" y="4531"/>
                  <a:ext cx="146" cy="244"/>
                </a:xfrm>
                <a:custGeom>
                  <a:avLst/>
                  <a:gdLst>
                    <a:gd name="T0" fmla="*/ 119 w 655"/>
                    <a:gd name="T1" fmla="*/ 98 h 1095"/>
                    <a:gd name="T2" fmla="*/ 13 w 655"/>
                    <a:gd name="T3" fmla="*/ 109 h 1095"/>
                    <a:gd name="T4" fmla="*/ 40 w 655"/>
                    <a:gd name="T5" fmla="*/ 34 h 1095"/>
                    <a:gd name="T6" fmla="*/ 184 w 655"/>
                    <a:gd name="T7" fmla="*/ 0 h 1095"/>
                    <a:gd name="T8" fmla="*/ 244 w 655"/>
                    <a:gd name="T9" fmla="*/ 6 h 1095"/>
                    <a:gd name="T10" fmla="*/ 222 w 655"/>
                    <a:gd name="T11" fmla="*/ 220 h 1095"/>
                    <a:gd name="T12" fmla="*/ 181 w 655"/>
                    <a:gd name="T13" fmla="*/ 470 h 1095"/>
                    <a:gd name="T14" fmla="*/ 196 w 655"/>
                    <a:gd name="T15" fmla="*/ 470 h 1095"/>
                    <a:gd name="T16" fmla="*/ 418 w 655"/>
                    <a:gd name="T17" fmla="*/ 352 h 1095"/>
                    <a:gd name="T18" fmla="*/ 589 w 655"/>
                    <a:gd name="T19" fmla="*/ 535 h 1095"/>
                    <a:gd name="T20" fmla="*/ 534 w 655"/>
                    <a:gd name="T21" fmla="*/ 965 h 1095"/>
                    <a:gd name="T22" fmla="*/ 542 w 655"/>
                    <a:gd name="T23" fmla="*/ 990 h 1095"/>
                    <a:gd name="T24" fmla="*/ 655 w 655"/>
                    <a:gd name="T25" fmla="*/ 978 h 1095"/>
                    <a:gd name="T26" fmla="*/ 632 w 655"/>
                    <a:gd name="T27" fmla="*/ 1061 h 1095"/>
                    <a:gd name="T28" fmla="*/ 458 w 655"/>
                    <a:gd name="T29" fmla="*/ 1095 h 1095"/>
                    <a:gd name="T30" fmla="*/ 406 w 655"/>
                    <a:gd name="T31" fmla="*/ 986 h 1095"/>
                    <a:gd name="T32" fmla="*/ 464 w 655"/>
                    <a:gd name="T33" fmla="*/ 576 h 1095"/>
                    <a:gd name="T34" fmla="*/ 358 w 655"/>
                    <a:gd name="T35" fmla="*/ 450 h 1095"/>
                    <a:gd name="T36" fmla="*/ 180 w 655"/>
                    <a:gd name="T37" fmla="*/ 586 h 1095"/>
                    <a:gd name="T38" fmla="*/ 125 w 655"/>
                    <a:gd name="T39" fmla="*/ 1067 h 1095"/>
                    <a:gd name="T40" fmla="*/ 54 w 655"/>
                    <a:gd name="T41" fmla="*/ 1073 h 1095"/>
                    <a:gd name="T42" fmla="*/ 0 w 655"/>
                    <a:gd name="T43" fmla="*/ 1067 h 1095"/>
                    <a:gd name="T44" fmla="*/ 119 w 655"/>
                    <a:gd name="T45" fmla="*/ 98 h 10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55" h="1095">
                      <a:moveTo>
                        <a:pt x="119" y="98"/>
                      </a:moveTo>
                      <a:cubicBezTo>
                        <a:pt x="13" y="109"/>
                        <a:pt x="13" y="109"/>
                        <a:pt x="13" y="109"/>
                      </a:cubicBezTo>
                      <a:cubicBezTo>
                        <a:pt x="13" y="95"/>
                        <a:pt x="26" y="47"/>
                        <a:pt x="40" y="34"/>
                      </a:cubicBezTo>
                      <a:cubicBezTo>
                        <a:pt x="75" y="17"/>
                        <a:pt x="125" y="0"/>
                        <a:pt x="184" y="0"/>
                      </a:cubicBezTo>
                      <a:cubicBezTo>
                        <a:pt x="199" y="0"/>
                        <a:pt x="233" y="3"/>
                        <a:pt x="244" y="6"/>
                      </a:cubicBezTo>
                      <a:cubicBezTo>
                        <a:pt x="222" y="220"/>
                        <a:pt x="222" y="220"/>
                        <a:pt x="222" y="220"/>
                      </a:cubicBezTo>
                      <a:cubicBezTo>
                        <a:pt x="212" y="324"/>
                        <a:pt x="199" y="392"/>
                        <a:pt x="181" y="470"/>
                      </a:cubicBezTo>
                      <a:cubicBezTo>
                        <a:pt x="196" y="470"/>
                        <a:pt x="196" y="470"/>
                        <a:pt x="196" y="470"/>
                      </a:cubicBezTo>
                      <a:cubicBezTo>
                        <a:pt x="230" y="417"/>
                        <a:pt x="294" y="352"/>
                        <a:pt x="418" y="352"/>
                      </a:cubicBezTo>
                      <a:cubicBezTo>
                        <a:pt x="505" y="352"/>
                        <a:pt x="589" y="388"/>
                        <a:pt x="589" y="535"/>
                      </a:cubicBezTo>
                      <a:cubicBezTo>
                        <a:pt x="589" y="623"/>
                        <a:pt x="543" y="897"/>
                        <a:pt x="534" y="965"/>
                      </a:cubicBezTo>
                      <a:cubicBezTo>
                        <a:pt x="534" y="969"/>
                        <a:pt x="539" y="986"/>
                        <a:pt x="542" y="990"/>
                      </a:cubicBezTo>
                      <a:cubicBezTo>
                        <a:pt x="655" y="978"/>
                        <a:pt x="655" y="978"/>
                        <a:pt x="655" y="978"/>
                      </a:cubicBezTo>
                      <a:cubicBezTo>
                        <a:pt x="655" y="1000"/>
                        <a:pt x="643" y="1042"/>
                        <a:pt x="632" y="1061"/>
                      </a:cubicBezTo>
                      <a:cubicBezTo>
                        <a:pt x="583" y="1080"/>
                        <a:pt x="499" y="1095"/>
                        <a:pt x="458" y="1095"/>
                      </a:cubicBezTo>
                      <a:cubicBezTo>
                        <a:pt x="430" y="1062"/>
                        <a:pt x="406" y="1011"/>
                        <a:pt x="406" y="986"/>
                      </a:cubicBezTo>
                      <a:cubicBezTo>
                        <a:pt x="425" y="878"/>
                        <a:pt x="464" y="653"/>
                        <a:pt x="464" y="576"/>
                      </a:cubicBezTo>
                      <a:cubicBezTo>
                        <a:pt x="464" y="500"/>
                        <a:pt x="430" y="450"/>
                        <a:pt x="358" y="450"/>
                      </a:cubicBezTo>
                      <a:cubicBezTo>
                        <a:pt x="272" y="450"/>
                        <a:pt x="202" y="531"/>
                        <a:pt x="180" y="586"/>
                      </a:cubicBezTo>
                      <a:cubicBezTo>
                        <a:pt x="125" y="1067"/>
                        <a:pt x="125" y="1067"/>
                        <a:pt x="125" y="1067"/>
                      </a:cubicBezTo>
                      <a:cubicBezTo>
                        <a:pt x="107" y="1070"/>
                        <a:pt x="79" y="1073"/>
                        <a:pt x="54" y="1073"/>
                      </a:cubicBezTo>
                      <a:cubicBezTo>
                        <a:pt x="34" y="1073"/>
                        <a:pt x="13" y="1071"/>
                        <a:pt x="0" y="1067"/>
                      </a:cubicBezTo>
                      <a:lnTo>
                        <a:pt x="119" y="9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34" name="Freeform 65">
                  <a:extLst>
                    <a:ext uri="{FF2B5EF4-FFF2-40B4-BE49-F238E27FC236}">
                      <a16:creationId xmlns:a16="http://schemas.microsoft.com/office/drawing/2014/main" id="{7846203A-58F8-420B-8181-6B6EB3C786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945" y="4609"/>
                  <a:ext cx="120" cy="166"/>
                </a:xfrm>
                <a:custGeom>
                  <a:avLst/>
                  <a:gdLst>
                    <a:gd name="T0" fmla="*/ 131 w 535"/>
                    <a:gd name="T1" fmla="*/ 413 h 743"/>
                    <a:gd name="T2" fmla="*/ 131 w 535"/>
                    <a:gd name="T3" fmla="*/ 457 h 743"/>
                    <a:gd name="T4" fmla="*/ 253 w 535"/>
                    <a:gd name="T5" fmla="*/ 637 h 743"/>
                    <a:gd name="T6" fmla="*/ 474 w 535"/>
                    <a:gd name="T7" fmla="*/ 567 h 743"/>
                    <a:gd name="T8" fmla="*/ 457 w 535"/>
                    <a:gd name="T9" fmla="*/ 648 h 743"/>
                    <a:gd name="T10" fmla="*/ 200 w 535"/>
                    <a:gd name="T11" fmla="*/ 743 h 743"/>
                    <a:gd name="T12" fmla="*/ 0 w 535"/>
                    <a:gd name="T13" fmla="*/ 492 h 743"/>
                    <a:gd name="T14" fmla="*/ 111 w 535"/>
                    <a:gd name="T15" fmla="*/ 123 h 743"/>
                    <a:gd name="T16" fmla="*/ 365 w 535"/>
                    <a:gd name="T17" fmla="*/ 0 h 743"/>
                    <a:gd name="T18" fmla="*/ 535 w 535"/>
                    <a:gd name="T19" fmla="*/ 162 h 743"/>
                    <a:gd name="T20" fmla="*/ 131 w 535"/>
                    <a:gd name="T21" fmla="*/ 413 h 743"/>
                    <a:gd name="T22" fmla="*/ 189 w 535"/>
                    <a:gd name="T23" fmla="*/ 173 h 743"/>
                    <a:gd name="T24" fmla="*/ 140 w 535"/>
                    <a:gd name="T25" fmla="*/ 327 h 743"/>
                    <a:gd name="T26" fmla="*/ 415 w 535"/>
                    <a:gd name="T27" fmla="*/ 170 h 743"/>
                    <a:gd name="T28" fmla="*/ 339 w 535"/>
                    <a:gd name="T29" fmla="*/ 80 h 743"/>
                    <a:gd name="T30" fmla="*/ 189 w 535"/>
                    <a:gd name="T31" fmla="*/ 173 h 7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5" h="743">
                      <a:moveTo>
                        <a:pt x="131" y="413"/>
                      </a:moveTo>
                      <a:cubicBezTo>
                        <a:pt x="131" y="457"/>
                        <a:pt x="131" y="457"/>
                        <a:pt x="131" y="457"/>
                      </a:cubicBezTo>
                      <a:cubicBezTo>
                        <a:pt x="131" y="578"/>
                        <a:pt x="172" y="637"/>
                        <a:pt x="253" y="637"/>
                      </a:cubicBezTo>
                      <a:cubicBezTo>
                        <a:pt x="318" y="637"/>
                        <a:pt x="411" y="609"/>
                        <a:pt x="474" y="567"/>
                      </a:cubicBezTo>
                      <a:cubicBezTo>
                        <a:pt x="474" y="595"/>
                        <a:pt x="467" y="628"/>
                        <a:pt x="457" y="648"/>
                      </a:cubicBezTo>
                      <a:cubicBezTo>
                        <a:pt x="401" y="697"/>
                        <a:pt x="309" y="743"/>
                        <a:pt x="200" y="743"/>
                      </a:cubicBezTo>
                      <a:cubicBezTo>
                        <a:pt x="69" y="743"/>
                        <a:pt x="0" y="650"/>
                        <a:pt x="0" y="492"/>
                      </a:cubicBezTo>
                      <a:cubicBezTo>
                        <a:pt x="0" y="363"/>
                        <a:pt x="30" y="220"/>
                        <a:pt x="111" y="123"/>
                      </a:cubicBezTo>
                      <a:cubicBezTo>
                        <a:pt x="169" y="52"/>
                        <a:pt x="259" y="0"/>
                        <a:pt x="365" y="0"/>
                      </a:cubicBezTo>
                      <a:cubicBezTo>
                        <a:pt x="470" y="0"/>
                        <a:pt x="535" y="62"/>
                        <a:pt x="535" y="162"/>
                      </a:cubicBezTo>
                      <a:cubicBezTo>
                        <a:pt x="535" y="280"/>
                        <a:pt x="461" y="399"/>
                        <a:pt x="131" y="413"/>
                      </a:cubicBezTo>
                      <a:close/>
                      <a:moveTo>
                        <a:pt x="189" y="173"/>
                      </a:moveTo>
                      <a:cubicBezTo>
                        <a:pt x="162" y="217"/>
                        <a:pt x="147" y="273"/>
                        <a:pt x="140" y="327"/>
                      </a:cubicBezTo>
                      <a:cubicBezTo>
                        <a:pt x="383" y="318"/>
                        <a:pt x="415" y="243"/>
                        <a:pt x="415" y="170"/>
                      </a:cubicBezTo>
                      <a:cubicBezTo>
                        <a:pt x="415" y="120"/>
                        <a:pt x="393" y="80"/>
                        <a:pt x="339" y="80"/>
                      </a:cubicBezTo>
                      <a:cubicBezTo>
                        <a:pt x="278" y="80"/>
                        <a:pt x="221" y="117"/>
                        <a:pt x="189" y="17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35" name="Freeform 66">
                  <a:extLst>
                    <a:ext uri="{FF2B5EF4-FFF2-40B4-BE49-F238E27FC236}">
                      <a16:creationId xmlns:a16="http://schemas.microsoft.com/office/drawing/2014/main" id="{75A13FC3-5086-4188-AAD8-F941DEE696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727" y="4539"/>
                  <a:ext cx="303" cy="235"/>
                </a:xfrm>
                <a:custGeom>
                  <a:avLst/>
                  <a:gdLst>
                    <a:gd name="T0" fmla="*/ 328 w 1362"/>
                    <a:gd name="T1" fmla="*/ 938 h 1053"/>
                    <a:gd name="T2" fmla="*/ 358 w 1362"/>
                    <a:gd name="T3" fmla="*/ 824 h 1053"/>
                    <a:gd name="T4" fmla="*/ 629 w 1362"/>
                    <a:gd name="T5" fmla="*/ 0 h 1053"/>
                    <a:gd name="T6" fmla="*/ 779 w 1362"/>
                    <a:gd name="T7" fmla="*/ 0 h 1053"/>
                    <a:gd name="T8" fmla="*/ 870 w 1362"/>
                    <a:gd name="T9" fmla="*/ 796 h 1053"/>
                    <a:gd name="T10" fmla="*/ 878 w 1362"/>
                    <a:gd name="T11" fmla="*/ 930 h 1053"/>
                    <a:gd name="T12" fmla="*/ 888 w 1362"/>
                    <a:gd name="T13" fmla="*/ 930 h 1053"/>
                    <a:gd name="T14" fmla="*/ 916 w 1362"/>
                    <a:gd name="T15" fmla="*/ 822 h 1053"/>
                    <a:gd name="T16" fmla="*/ 1119 w 1362"/>
                    <a:gd name="T17" fmla="*/ 216 h 1053"/>
                    <a:gd name="T18" fmla="*/ 1165 w 1362"/>
                    <a:gd name="T19" fmla="*/ 107 h 1053"/>
                    <a:gd name="T20" fmla="*/ 1065 w 1362"/>
                    <a:gd name="T21" fmla="*/ 92 h 1053"/>
                    <a:gd name="T22" fmla="*/ 1057 w 1362"/>
                    <a:gd name="T23" fmla="*/ 11 h 1053"/>
                    <a:gd name="T24" fmla="*/ 1362 w 1362"/>
                    <a:gd name="T25" fmla="*/ 11 h 1053"/>
                    <a:gd name="T26" fmla="*/ 1340 w 1362"/>
                    <a:gd name="T27" fmla="*/ 98 h 1053"/>
                    <a:gd name="T28" fmla="*/ 1265 w 1362"/>
                    <a:gd name="T29" fmla="*/ 106 h 1053"/>
                    <a:gd name="T30" fmla="*/ 922 w 1362"/>
                    <a:gd name="T31" fmla="*/ 1053 h 1053"/>
                    <a:gd name="T32" fmla="*/ 777 w 1362"/>
                    <a:gd name="T33" fmla="*/ 1053 h 1053"/>
                    <a:gd name="T34" fmla="*/ 689 w 1362"/>
                    <a:gd name="T35" fmla="*/ 235 h 1053"/>
                    <a:gd name="T36" fmla="*/ 685 w 1362"/>
                    <a:gd name="T37" fmla="*/ 98 h 1053"/>
                    <a:gd name="T38" fmla="*/ 674 w 1362"/>
                    <a:gd name="T39" fmla="*/ 98 h 1053"/>
                    <a:gd name="T40" fmla="*/ 640 w 1362"/>
                    <a:gd name="T41" fmla="*/ 240 h 1053"/>
                    <a:gd name="T42" fmla="*/ 380 w 1362"/>
                    <a:gd name="T43" fmla="*/ 1053 h 1053"/>
                    <a:gd name="T44" fmla="*/ 224 w 1362"/>
                    <a:gd name="T45" fmla="*/ 1053 h 1053"/>
                    <a:gd name="T46" fmla="*/ 87 w 1362"/>
                    <a:gd name="T47" fmla="*/ 107 h 1053"/>
                    <a:gd name="T48" fmla="*/ 10 w 1362"/>
                    <a:gd name="T49" fmla="*/ 94 h 1053"/>
                    <a:gd name="T50" fmla="*/ 0 w 1362"/>
                    <a:gd name="T51" fmla="*/ 11 h 1053"/>
                    <a:gd name="T52" fmla="*/ 361 w 1362"/>
                    <a:gd name="T53" fmla="*/ 11 h 1053"/>
                    <a:gd name="T54" fmla="*/ 336 w 1362"/>
                    <a:gd name="T55" fmla="*/ 97 h 1053"/>
                    <a:gd name="T56" fmla="*/ 209 w 1362"/>
                    <a:gd name="T57" fmla="*/ 107 h 1053"/>
                    <a:gd name="T58" fmla="*/ 240 w 1362"/>
                    <a:gd name="T59" fmla="*/ 243 h 1053"/>
                    <a:gd name="T60" fmla="*/ 311 w 1362"/>
                    <a:gd name="T61" fmla="*/ 792 h 1053"/>
                    <a:gd name="T62" fmla="*/ 318 w 1362"/>
                    <a:gd name="T63" fmla="*/ 938 h 1053"/>
                    <a:gd name="T64" fmla="*/ 328 w 1362"/>
                    <a:gd name="T65" fmla="*/ 938 h 10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62" h="1053">
                      <a:moveTo>
                        <a:pt x="328" y="938"/>
                      </a:moveTo>
                      <a:cubicBezTo>
                        <a:pt x="336" y="901"/>
                        <a:pt x="349" y="851"/>
                        <a:pt x="358" y="824"/>
                      </a:cubicBezTo>
                      <a:cubicBezTo>
                        <a:pt x="629" y="0"/>
                        <a:pt x="629" y="0"/>
                        <a:pt x="629" y="0"/>
                      </a:cubicBezTo>
                      <a:cubicBezTo>
                        <a:pt x="779" y="0"/>
                        <a:pt x="779" y="0"/>
                        <a:pt x="779" y="0"/>
                      </a:cubicBezTo>
                      <a:cubicBezTo>
                        <a:pt x="870" y="796"/>
                        <a:pt x="870" y="796"/>
                        <a:pt x="870" y="796"/>
                      </a:cubicBezTo>
                      <a:cubicBezTo>
                        <a:pt x="873" y="824"/>
                        <a:pt x="878" y="886"/>
                        <a:pt x="878" y="930"/>
                      </a:cubicBezTo>
                      <a:cubicBezTo>
                        <a:pt x="888" y="930"/>
                        <a:pt x="888" y="930"/>
                        <a:pt x="888" y="930"/>
                      </a:cubicBezTo>
                      <a:cubicBezTo>
                        <a:pt x="894" y="897"/>
                        <a:pt x="907" y="849"/>
                        <a:pt x="916" y="822"/>
                      </a:cubicBezTo>
                      <a:cubicBezTo>
                        <a:pt x="1119" y="216"/>
                        <a:pt x="1119" y="216"/>
                        <a:pt x="1119" y="216"/>
                      </a:cubicBezTo>
                      <a:cubicBezTo>
                        <a:pt x="1130" y="185"/>
                        <a:pt x="1149" y="137"/>
                        <a:pt x="1165" y="107"/>
                      </a:cubicBezTo>
                      <a:cubicBezTo>
                        <a:pt x="1132" y="106"/>
                        <a:pt x="1091" y="100"/>
                        <a:pt x="1065" y="92"/>
                      </a:cubicBezTo>
                      <a:cubicBezTo>
                        <a:pt x="1060" y="70"/>
                        <a:pt x="1057" y="31"/>
                        <a:pt x="1057" y="11"/>
                      </a:cubicBezTo>
                      <a:cubicBezTo>
                        <a:pt x="1362" y="11"/>
                        <a:pt x="1362" y="11"/>
                        <a:pt x="1362" y="11"/>
                      </a:cubicBezTo>
                      <a:cubicBezTo>
                        <a:pt x="1361" y="34"/>
                        <a:pt x="1352" y="75"/>
                        <a:pt x="1340" y="98"/>
                      </a:cubicBezTo>
                      <a:cubicBezTo>
                        <a:pt x="1322" y="101"/>
                        <a:pt x="1290" y="104"/>
                        <a:pt x="1265" y="106"/>
                      </a:cubicBezTo>
                      <a:cubicBezTo>
                        <a:pt x="922" y="1053"/>
                        <a:pt x="922" y="1053"/>
                        <a:pt x="922" y="1053"/>
                      </a:cubicBezTo>
                      <a:cubicBezTo>
                        <a:pt x="777" y="1053"/>
                        <a:pt x="777" y="1053"/>
                        <a:pt x="777" y="1053"/>
                      </a:cubicBezTo>
                      <a:cubicBezTo>
                        <a:pt x="689" y="235"/>
                        <a:pt x="689" y="235"/>
                        <a:pt x="689" y="235"/>
                      </a:cubicBezTo>
                      <a:cubicBezTo>
                        <a:pt x="685" y="197"/>
                        <a:pt x="685" y="135"/>
                        <a:pt x="685" y="98"/>
                      </a:cubicBezTo>
                      <a:cubicBezTo>
                        <a:pt x="674" y="98"/>
                        <a:pt x="674" y="98"/>
                        <a:pt x="674" y="98"/>
                      </a:cubicBezTo>
                      <a:cubicBezTo>
                        <a:pt x="669" y="140"/>
                        <a:pt x="651" y="206"/>
                        <a:pt x="640" y="240"/>
                      </a:cubicBezTo>
                      <a:cubicBezTo>
                        <a:pt x="380" y="1053"/>
                        <a:pt x="380" y="1053"/>
                        <a:pt x="380" y="1053"/>
                      </a:cubicBezTo>
                      <a:cubicBezTo>
                        <a:pt x="224" y="1053"/>
                        <a:pt x="224" y="1053"/>
                        <a:pt x="224" y="1053"/>
                      </a:cubicBezTo>
                      <a:cubicBezTo>
                        <a:pt x="87" y="107"/>
                        <a:pt x="87" y="107"/>
                        <a:pt x="87" y="107"/>
                      </a:cubicBezTo>
                      <a:cubicBezTo>
                        <a:pt x="66" y="106"/>
                        <a:pt x="26" y="98"/>
                        <a:pt x="10" y="94"/>
                      </a:cubicBezTo>
                      <a:cubicBezTo>
                        <a:pt x="4" y="72"/>
                        <a:pt x="0" y="34"/>
                        <a:pt x="0" y="11"/>
                      </a:cubicBezTo>
                      <a:cubicBezTo>
                        <a:pt x="361" y="11"/>
                        <a:pt x="361" y="11"/>
                        <a:pt x="361" y="11"/>
                      </a:cubicBezTo>
                      <a:cubicBezTo>
                        <a:pt x="359" y="35"/>
                        <a:pt x="346" y="75"/>
                        <a:pt x="336" y="97"/>
                      </a:cubicBezTo>
                      <a:cubicBezTo>
                        <a:pt x="300" y="101"/>
                        <a:pt x="250" y="106"/>
                        <a:pt x="209" y="107"/>
                      </a:cubicBezTo>
                      <a:cubicBezTo>
                        <a:pt x="222" y="144"/>
                        <a:pt x="234" y="201"/>
                        <a:pt x="240" y="243"/>
                      </a:cubicBezTo>
                      <a:cubicBezTo>
                        <a:pt x="311" y="792"/>
                        <a:pt x="311" y="792"/>
                        <a:pt x="311" y="792"/>
                      </a:cubicBezTo>
                      <a:cubicBezTo>
                        <a:pt x="315" y="824"/>
                        <a:pt x="318" y="900"/>
                        <a:pt x="318" y="938"/>
                      </a:cubicBezTo>
                      <a:lnTo>
                        <a:pt x="328" y="9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36" name="Freeform 67">
                  <a:extLst>
                    <a:ext uri="{FF2B5EF4-FFF2-40B4-BE49-F238E27FC236}">
                      <a16:creationId xmlns:a16="http://schemas.microsoft.com/office/drawing/2014/main" id="{2498FC97-50A8-4262-AF92-6789D67F0F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32" y="4609"/>
                  <a:ext cx="132" cy="166"/>
                </a:xfrm>
                <a:custGeom>
                  <a:avLst/>
                  <a:gdLst>
                    <a:gd name="T0" fmla="*/ 0 w 594"/>
                    <a:gd name="T1" fmla="*/ 460 h 743"/>
                    <a:gd name="T2" fmla="*/ 74 w 594"/>
                    <a:gd name="T3" fmla="*/ 162 h 743"/>
                    <a:gd name="T4" fmla="*/ 351 w 594"/>
                    <a:gd name="T5" fmla="*/ 0 h 743"/>
                    <a:gd name="T6" fmla="*/ 594 w 594"/>
                    <a:gd name="T7" fmla="*/ 276 h 743"/>
                    <a:gd name="T8" fmla="*/ 502 w 594"/>
                    <a:gd name="T9" fmla="*/ 609 h 743"/>
                    <a:gd name="T10" fmla="*/ 243 w 594"/>
                    <a:gd name="T11" fmla="*/ 743 h 743"/>
                    <a:gd name="T12" fmla="*/ 0 w 594"/>
                    <a:gd name="T13" fmla="*/ 460 h 743"/>
                    <a:gd name="T14" fmla="*/ 410 w 594"/>
                    <a:gd name="T15" fmla="*/ 554 h 743"/>
                    <a:gd name="T16" fmla="*/ 467 w 594"/>
                    <a:gd name="T17" fmla="*/ 289 h 743"/>
                    <a:gd name="T18" fmla="*/ 339 w 594"/>
                    <a:gd name="T19" fmla="*/ 86 h 743"/>
                    <a:gd name="T20" fmla="*/ 172 w 594"/>
                    <a:gd name="T21" fmla="*/ 204 h 743"/>
                    <a:gd name="T22" fmla="*/ 128 w 594"/>
                    <a:gd name="T23" fmla="*/ 447 h 743"/>
                    <a:gd name="T24" fmla="*/ 258 w 594"/>
                    <a:gd name="T25" fmla="*/ 656 h 743"/>
                    <a:gd name="T26" fmla="*/ 410 w 594"/>
                    <a:gd name="T27" fmla="*/ 554 h 7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94" h="743">
                      <a:moveTo>
                        <a:pt x="0" y="460"/>
                      </a:moveTo>
                      <a:cubicBezTo>
                        <a:pt x="0" y="345"/>
                        <a:pt x="25" y="242"/>
                        <a:pt x="74" y="162"/>
                      </a:cubicBezTo>
                      <a:cubicBezTo>
                        <a:pt x="136" y="64"/>
                        <a:pt x="234" y="0"/>
                        <a:pt x="351" y="0"/>
                      </a:cubicBezTo>
                      <a:cubicBezTo>
                        <a:pt x="501" y="0"/>
                        <a:pt x="594" y="99"/>
                        <a:pt x="594" y="276"/>
                      </a:cubicBezTo>
                      <a:cubicBezTo>
                        <a:pt x="594" y="405"/>
                        <a:pt x="561" y="525"/>
                        <a:pt x="502" y="609"/>
                      </a:cubicBezTo>
                      <a:cubicBezTo>
                        <a:pt x="443" y="693"/>
                        <a:pt x="349" y="743"/>
                        <a:pt x="243" y="743"/>
                      </a:cubicBezTo>
                      <a:cubicBezTo>
                        <a:pt x="86" y="743"/>
                        <a:pt x="0" y="645"/>
                        <a:pt x="0" y="460"/>
                      </a:cubicBezTo>
                      <a:close/>
                      <a:moveTo>
                        <a:pt x="410" y="554"/>
                      </a:moveTo>
                      <a:cubicBezTo>
                        <a:pt x="449" y="485"/>
                        <a:pt x="467" y="385"/>
                        <a:pt x="467" y="289"/>
                      </a:cubicBezTo>
                      <a:cubicBezTo>
                        <a:pt x="467" y="170"/>
                        <a:pt x="423" y="86"/>
                        <a:pt x="339" y="86"/>
                      </a:cubicBezTo>
                      <a:cubicBezTo>
                        <a:pt x="265" y="86"/>
                        <a:pt x="208" y="134"/>
                        <a:pt x="172" y="204"/>
                      </a:cubicBezTo>
                      <a:cubicBezTo>
                        <a:pt x="139" y="271"/>
                        <a:pt x="128" y="358"/>
                        <a:pt x="128" y="447"/>
                      </a:cubicBezTo>
                      <a:cubicBezTo>
                        <a:pt x="128" y="575"/>
                        <a:pt x="172" y="656"/>
                        <a:pt x="258" y="656"/>
                      </a:cubicBezTo>
                      <a:cubicBezTo>
                        <a:pt x="323" y="656"/>
                        <a:pt x="374" y="616"/>
                        <a:pt x="410" y="55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37" name="Freeform 68">
                  <a:extLst>
                    <a:ext uri="{FF2B5EF4-FFF2-40B4-BE49-F238E27FC236}">
                      <a16:creationId xmlns:a16="http://schemas.microsoft.com/office/drawing/2014/main" id="{5A79D719-333E-4597-8556-FA1B74C7E0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273" y="4609"/>
                  <a:ext cx="108" cy="161"/>
                </a:xfrm>
                <a:custGeom>
                  <a:avLst/>
                  <a:gdLst>
                    <a:gd name="T0" fmla="*/ 207 w 484"/>
                    <a:gd name="T1" fmla="*/ 164 h 721"/>
                    <a:gd name="T2" fmla="*/ 403 w 484"/>
                    <a:gd name="T3" fmla="*/ 0 h 721"/>
                    <a:gd name="T4" fmla="*/ 474 w 484"/>
                    <a:gd name="T5" fmla="*/ 14 h 721"/>
                    <a:gd name="T6" fmla="*/ 484 w 484"/>
                    <a:gd name="T7" fmla="*/ 80 h 721"/>
                    <a:gd name="T8" fmla="*/ 474 w 484"/>
                    <a:gd name="T9" fmla="*/ 148 h 721"/>
                    <a:gd name="T10" fmla="*/ 374 w 484"/>
                    <a:gd name="T11" fmla="*/ 118 h 721"/>
                    <a:gd name="T12" fmla="*/ 200 w 484"/>
                    <a:gd name="T13" fmla="*/ 262 h 721"/>
                    <a:gd name="T14" fmla="*/ 154 w 484"/>
                    <a:gd name="T15" fmla="*/ 715 h 721"/>
                    <a:gd name="T16" fmla="*/ 84 w 484"/>
                    <a:gd name="T17" fmla="*/ 721 h 721"/>
                    <a:gd name="T18" fmla="*/ 29 w 484"/>
                    <a:gd name="T19" fmla="*/ 715 h 721"/>
                    <a:gd name="T20" fmla="*/ 109 w 484"/>
                    <a:gd name="T21" fmla="*/ 106 h 721"/>
                    <a:gd name="T22" fmla="*/ 0 w 484"/>
                    <a:gd name="T23" fmla="*/ 118 h 721"/>
                    <a:gd name="T24" fmla="*/ 26 w 484"/>
                    <a:gd name="T25" fmla="*/ 43 h 721"/>
                    <a:gd name="T26" fmla="*/ 162 w 484"/>
                    <a:gd name="T27" fmla="*/ 9 h 721"/>
                    <a:gd name="T28" fmla="*/ 212 w 484"/>
                    <a:gd name="T29" fmla="*/ 15 h 721"/>
                    <a:gd name="T30" fmla="*/ 193 w 484"/>
                    <a:gd name="T31" fmla="*/ 164 h 721"/>
                    <a:gd name="T32" fmla="*/ 207 w 484"/>
                    <a:gd name="T33" fmla="*/ 164 h 7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4" h="721">
                      <a:moveTo>
                        <a:pt x="207" y="164"/>
                      </a:moveTo>
                      <a:cubicBezTo>
                        <a:pt x="235" y="80"/>
                        <a:pt x="302" y="0"/>
                        <a:pt x="403" y="0"/>
                      </a:cubicBezTo>
                      <a:cubicBezTo>
                        <a:pt x="428" y="0"/>
                        <a:pt x="455" y="5"/>
                        <a:pt x="474" y="14"/>
                      </a:cubicBezTo>
                      <a:cubicBezTo>
                        <a:pt x="481" y="34"/>
                        <a:pt x="484" y="59"/>
                        <a:pt x="484" y="80"/>
                      </a:cubicBezTo>
                      <a:cubicBezTo>
                        <a:pt x="484" y="100"/>
                        <a:pt x="480" y="130"/>
                        <a:pt x="474" y="148"/>
                      </a:cubicBezTo>
                      <a:cubicBezTo>
                        <a:pt x="440" y="126"/>
                        <a:pt x="406" y="118"/>
                        <a:pt x="374" y="118"/>
                      </a:cubicBezTo>
                      <a:cubicBezTo>
                        <a:pt x="302" y="118"/>
                        <a:pt x="235" y="167"/>
                        <a:pt x="200" y="262"/>
                      </a:cubicBezTo>
                      <a:cubicBezTo>
                        <a:pt x="154" y="715"/>
                        <a:pt x="154" y="715"/>
                        <a:pt x="154" y="715"/>
                      </a:cubicBezTo>
                      <a:cubicBezTo>
                        <a:pt x="137" y="718"/>
                        <a:pt x="109" y="721"/>
                        <a:pt x="84" y="721"/>
                      </a:cubicBezTo>
                      <a:cubicBezTo>
                        <a:pt x="63" y="721"/>
                        <a:pt x="42" y="719"/>
                        <a:pt x="29" y="715"/>
                      </a:cubicBezTo>
                      <a:cubicBezTo>
                        <a:pt x="109" y="106"/>
                        <a:pt x="109" y="106"/>
                        <a:pt x="109" y="106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03"/>
                        <a:pt x="13" y="56"/>
                        <a:pt x="26" y="43"/>
                      </a:cubicBezTo>
                      <a:cubicBezTo>
                        <a:pt x="56" y="24"/>
                        <a:pt x="112" y="9"/>
                        <a:pt x="162" y="9"/>
                      </a:cubicBezTo>
                      <a:cubicBezTo>
                        <a:pt x="179" y="9"/>
                        <a:pt x="197" y="11"/>
                        <a:pt x="212" y="15"/>
                      </a:cubicBezTo>
                      <a:cubicBezTo>
                        <a:pt x="193" y="164"/>
                        <a:pt x="193" y="164"/>
                        <a:pt x="193" y="164"/>
                      </a:cubicBezTo>
                      <a:lnTo>
                        <a:pt x="207" y="1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38" name="Freeform 69">
                  <a:extLst>
                    <a:ext uri="{FF2B5EF4-FFF2-40B4-BE49-F238E27FC236}">
                      <a16:creationId xmlns:a16="http://schemas.microsoft.com/office/drawing/2014/main" id="{D65D53C0-7BC9-4C17-98AF-1EA6FFA079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46" y="4531"/>
                  <a:ext cx="55" cy="244"/>
                </a:xfrm>
                <a:custGeom>
                  <a:avLst/>
                  <a:gdLst>
                    <a:gd name="T0" fmla="*/ 250 w 250"/>
                    <a:gd name="T1" fmla="*/ 978 h 1095"/>
                    <a:gd name="T2" fmla="*/ 227 w 250"/>
                    <a:gd name="T3" fmla="*/ 1061 h 1095"/>
                    <a:gd name="T4" fmla="*/ 51 w 250"/>
                    <a:gd name="T5" fmla="*/ 1095 h 1095"/>
                    <a:gd name="T6" fmla="*/ 0 w 250"/>
                    <a:gd name="T7" fmla="*/ 986 h 1095"/>
                    <a:gd name="T8" fmla="*/ 116 w 250"/>
                    <a:gd name="T9" fmla="*/ 98 h 1095"/>
                    <a:gd name="T10" fmla="*/ 10 w 250"/>
                    <a:gd name="T11" fmla="*/ 109 h 1095"/>
                    <a:gd name="T12" fmla="*/ 37 w 250"/>
                    <a:gd name="T13" fmla="*/ 34 h 1095"/>
                    <a:gd name="T14" fmla="*/ 181 w 250"/>
                    <a:gd name="T15" fmla="*/ 0 h 1095"/>
                    <a:gd name="T16" fmla="*/ 241 w 250"/>
                    <a:gd name="T17" fmla="*/ 6 h 1095"/>
                    <a:gd name="T18" fmla="*/ 128 w 250"/>
                    <a:gd name="T19" fmla="*/ 965 h 1095"/>
                    <a:gd name="T20" fmla="*/ 135 w 250"/>
                    <a:gd name="T21" fmla="*/ 990 h 1095"/>
                    <a:gd name="T22" fmla="*/ 250 w 250"/>
                    <a:gd name="T23" fmla="*/ 978 h 10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0" h="1095">
                      <a:moveTo>
                        <a:pt x="250" y="978"/>
                      </a:moveTo>
                      <a:cubicBezTo>
                        <a:pt x="250" y="1000"/>
                        <a:pt x="238" y="1042"/>
                        <a:pt x="227" y="1061"/>
                      </a:cubicBezTo>
                      <a:cubicBezTo>
                        <a:pt x="179" y="1078"/>
                        <a:pt x="94" y="1095"/>
                        <a:pt x="51" y="1095"/>
                      </a:cubicBezTo>
                      <a:cubicBezTo>
                        <a:pt x="23" y="1062"/>
                        <a:pt x="0" y="1011"/>
                        <a:pt x="0" y="986"/>
                      </a:cubicBezTo>
                      <a:cubicBezTo>
                        <a:pt x="116" y="98"/>
                        <a:pt x="116" y="98"/>
                        <a:pt x="116" y="98"/>
                      </a:cubicBezTo>
                      <a:cubicBezTo>
                        <a:pt x="10" y="109"/>
                        <a:pt x="10" y="109"/>
                        <a:pt x="10" y="109"/>
                      </a:cubicBezTo>
                      <a:cubicBezTo>
                        <a:pt x="10" y="95"/>
                        <a:pt x="23" y="47"/>
                        <a:pt x="37" y="34"/>
                      </a:cubicBezTo>
                      <a:cubicBezTo>
                        <a:pt x="72" y="17"/>
                        <a:pt x="122" y="0"/>
                        <a:pt x="181" y="0"/>
                      </a:cubicBezTo>
                      <a:cubicBezTo>
                        <a:pt x="196" y="0"/>
                        <a:pt x="230" y="3"/>
                        <a:pt x="241" y="6"/>
                      </a:cubicBezTo>
                      <a:cubicBezTo>
                        <a:pt x="128" y="965"/>
                        <a:pt x="128" y="965"/>
                        <a:pt x="128" y="965"/>
                      </a:cubicBezTo>
                      <a:cubicBezTo>
                        <a:pt x="128" y="969"/>
                        <a:pt x="132" y="984"/>
                        <a:pt x="135" y="990"/>
                      </a:cubicBezTo>
                      <a:lnTo>
                        <a:pt x="250" y="9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39" name="Freeform 70">
                  <a:extLst>
                    <a:ext uri="{FF2B5EF4-FFF2-40B4-BE49-F238E27FC236}">
                      <a16:creationId xmlns:a16="http://schemas.microsoft.com/office/drawing/2014/main" id="{ACDC65BD-5BFE-424D-8C5B-7F82E95F68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062" y="4531"/>
                  <a:ext cx="146" cy="244"/>
                </a:xfrm>
                <a:custGeom>
                  <a:avLst/>
                  <a:gdLst>
                    <a:gd name="T0" fmla="*/ 533 w 654"/>
                    <a:gd name="T1" fmla="*/ 959 h 1095"/>
                    <a:gd name="T2" fmla="*/ 540 w 654"/>
                    <a:gd name="T3" fmla="*/ 990 h 1095"/>
                    <a:gd name="T4" fmla="*/ 654 w 654"/>
                    <a:gd name="T5" fmla="*/ 980 h 1095"/>
                    <a:gd name="T6" fmla="*/ 630 w 654"/>
                    <a:gd name="T7" fmla="*/ 1061 h 1095"/>
                    <a:gd name="T8" fmla="*/ 457 w 654"/>
                    <a:gd name="T9" fmla="*/ 1095 h 1095"/>
                    <a:gd name="T10" fmla="*/ 420 w 654"/>
                    <a:gd name="T11" fmla="*/ 986 h 1095"/>
                    <a:gd name="T12" fmla="*/ 412 w 654"/>
                    <a:gd name="T13" fmla="*/ 986 h 1095"/>
                    <a:gd name="T14" fmla="*/ 194 w 654"/>
                    <a:gd name="T15" fmla="*/ 1095 h 1095"/>
                    <a:gd name="T16" fmla="*/ 0 w 654"/>
                    <a:gd name="T17" fmla="*/ 834 h 1095"/>
                    <a:gd name="T18" fmla="*/ 96 w 654"/>
                    <a:gd name="T19" fmla="*/ 501 h 1095"/>
                    <a:gd name="T20" fmla="*/ 370 w 654"/>
                    <a:gd name="T21" fmla="*/ 352 h 1095"/>
                    <a:gd name="T22" fmla="*/ 487 w 654"/>
                    <a:gd name="T23" fmla="*/ 380 h 1095"/>
                    <a:gd name="T24" fmla="*/ 526 w 654"/>
                    <a:gd name="T25" fmla="*/ 98 h 1095"/>
                    <a:gd name="T26" fmla="*/ 420 w 654"/>
                    <a:gd name="T27" fmla="*/ 109 h 1095"/>
                    <a:gd name="T28" fmla="*/ 446 w 654"/>
                    <a:gd name="T29" fmla="*/ 34 h 1095"/>
                    <a:gd name="T30" fmla="*/ 591 w 654"/>
                    <a:gd name="T31" fmla="*/ 0 h 1095"/>
                    <a:gd name="T32" fmla="*/ 651 w 654"/>
                    <a:gd name="T33" fmla="*/ 6 h 1095"/>
                    <a:gd name="T34" fmla="*/ 533 w 654"/>
                    <a:gd name="T35" fmla="*/ 959 h 1095"/>
                    <a:gd name="T36" fmla="*/ 476 w 654"/>
                    <a:gd name="T37" fmla="*/ 460 h 1095"/>
                    <a:gd name="T38" fmla="*/ 374 w 654"/>
                    <a:gd name="T39" fmla="*/ 433 h 1095"/>
                    <a:gd name="T40" fmla="*/ 191 w 654"/>
                    <a:gd name="T41" fmla="*/ 544 h 1095"/>
                    <a:gd name="T42" fmla="*/ 127 w 654"/>
                    <a:gd name="T43" fmla="*/ 815 h 1095"/>
                    <a:gd name="T44" fmla="*/ 256 w 654"/>
                    <a:gd name="T45" fmla="*/ 992 h 1095"/>
                    <a:gd name="T46" fmla="*/ 420 w 654"/>
                    <a:gd name="T47" fmla="*/ 887 h 1095"/>
                    <a:gd name="T48" fmla="*/ 476 w 654"/>
                    <a:gd name="T49" fmla="*/ 460 h 10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54" h="1095">
                      <a:moveTo>
                        <a:pt x="533" y="959"/>
                      </a:moveTo>
                      <a:cubicBezTo>
                        <a:pt x="533" y="964"/>
                        <a:pt x="537" y="983"/>
                        <a:pt x="540" y="990"/>
                      </a:cubicBezTo>
                      <a:cubicBezTo>
                        <a:pt x="654" y="980"/>
                        <a:pt x="654" y="980"/>
                        <a:pt x="654" y="980"/>
                      </a:cubicBezTo>
                      <a:cubicBezTo>
                        <a:pt x="654" y="1000"/>
                        <a:pt x="642" y="1042"/>
                        <a:pt x="630" y="1061"/>
                      </a:cubicBezTo>
                      <a:cubicBezTo>
                        <a:pt x="585" y="1080"/>
                        <a:pt x="498" y="1095"/>
                        <a:pt x="457" y="1095"/>
                      </a:cubicBezTo>
                      <a:cubicBezTo>
                        <a:pt x="442" y="1067"/>
                        <a:pt x="426" y="1021"/>
                        <a:pt x="420" y="986"/>
                      </a:cubicBezTo>
                      <a:cubicBezTo>
                        <a:pt x="412" y="986"/>
                        <a:pt x="412" y="986"/>
                        <a:pt x="412" y="986"/>
                      </a:cubicBezTo>
                      <a:cubicBezTo>
                        <a:pt x="353" y="1064"/>
                        <a:pt x="267" y="1095"/>
                        <a:pt x="194" y="1095"/>
                      </a:cubicBezTo>
                      <a:cubicBezTo>
                        <a:pt x="82" y="1095"/>
                        <a:pt x="0" y="1021"/>
                        <a:pt x="0" y="834"/>
                      </a:cubicBezTo>
                      <a:cubicBezTo>
                        <a:pt x="0" y="712"/>
                        <a:pt x="32" y="588"/>
                        <a:pt x="96" y="501"/>
                      </a:cubicBezTo>
                      <a:cubicBezTo>
                        <a:pt x="159" y="411"/>
                        <a:pt x="255" y="352"/>
                        <a:pt x="370" y="352"/>
                      </a:cubicBezTo>
                      <a:cubicBezTo>
                        <a:pt x="411" y="352"/>
                        <a:pt x="451" y="364"/>
                        <a:pt x="487" y="380"/>
                      </a:cubicBezTo>
                      <a:cubicBezTo>
                        <a:pt x="526" y="98"/>
                        <a:pt x="526" y="98"/>
                        <a:pt x="526" y="98"/>
                      </a:cubicBezTo>
                      <a:cubicBezTo>
                        <a:pt x="420" y="109"/>
                        <a:pt x="420" y="109"/>
                        <a:pt x="420" y="109"/>
                      </a:cubicBezTo>
                      <a:cubicBezTo>
                        <a:pt x="420" y="95"/>
                        <a:pt x="433" y="47"/>
                        <a:pt x="446" y="34"/>
                      </a:cubicBezTo>
                      <a:cubicBezTo>
                        <a:pt x="481" y="17"/>
                        <a:pt x="532" y="0"/>
                        <a:pt x="591" y="0"/>
                      </a:cubicBezTo>
                      <a:cubicBezTo>
                        <a:pt x="605" y="0"/>
                        <a:pt x="639" y="3"/>
                        <a:pt x="651" y="6"/>
                      </a:cubicBezTo>
                      <a:lnTo>
                        <a:pt x="533" y="959"/>
                      </a:lnTo>
                      <a:close/>
                      <a:moveTo>
                        <a:pt x="476" y="460"/>
                      </a:moveTo>
                      <a:cubicBezTo>
                        <a:pt x="451" y="444"/>
                        <a:pt x="408" y="433"/>
                        <a:pt x="374" y="433"/>
                      </a:cubicBezTo>
                      <a:cubicBezTo>
                        <a:pt x="293" y="433"/>
                        <a:pt x="230" y="483"/>
                        <a:pt x="191" y="544"/>
                      </a:cubicBezTo>
                      <a:cubicBezTo>
                        <a:pt x="144" y="616"/>
                        <a:pt x="127" y="734"/>
                        <a:pt x="127" y="815"/>
                      </a:cubicBezTo>
                      <a:cubicBezTo>
                        <a:pt x="127" y="940"/>
                        <a:pt x="178" y="992"/>
                        <a:pt x="256" y="992"/>
                      </a:cubicBezTo>
                      <a:cubicBezTo>
                        <a:pt x="318" y="992"/>
                        <a:pt x="380" y="955"/>
                        <a:pt x="420" y="887"/>
                      </a:cubicBezTo>
                      <a:lnTo>
                        <a:pt x="476" y="4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40" name="Freeform 71">
                  <a:extLst>
                    <a:ext uri="{FF2B5EF4-FFF2-40B4-BE49-F238E27FC236}">
                      <a16:creationId xmlns:a16="http://schemas.microsoft.com/office/drawing/2014/main" id="{192357E3-3CFF-4FEA-94A3-A8B0BB8C0C8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6429" y="3379"/>
                  <a:ext cx="1298" cy="1073"/>
                </a:xfrm>
                <a:custGeom>
                  <a:avLst/>
                  <a:gdLst>
                    <a:gd name="T0" fmla="*/ 4094 w 5823"/>
                    <a:gd name="T1" fmla="*/ 4541 h 4807"/>
                    <a:gd name="T2" fmla="*/ 3173 w 5823"/>
                    <a:gd name="T3" fmla="*/ 4337 h 4807"/>
                    <a:gd name="T4" fmla="*/ 3175 w 5823"/>
                    <a:gd name="T5" fmla="*/ 4275 h 4807"/>
                    <a:gd name="T6" fmla="*/ 5221 w 5823"/>
                    <a:gd name="T7" fmla="*/ 2290 h 4807"/>
                    <a:gd name="T8" fmla="*/ 5241 w 5823"/>
                    <a:gd name="T9" fmla="*/ 2273 h 4807"/>
                    <a:gd name="T10" fmla="*/ 5768 w 5823"/>
                    <a:gd name="T11" fmla="*/ 2054 h 4807"/>
                    <a:gd name="T12" fmla="*/ 5817 w 5823"/>
                    <a:gd name="T13" fmla="*/ 2086 h 4807"/>
                    <a:gd name="T14" fmla="*/ 4109 w 5823"/>
                    <a:gd name="T15" fmla="*/ 4538 h 4807"/>
                    <a:gd name="T16" fmla="*/ 4094 w 5823"/>
                    <a:gd name="T17" fmla="*/ 4541 h 4807"/>
                    <a:gd name="T18" fmla="*/ 1976 w 5823"/>
                    <a:gd name="T19" fmla="*/ 4593 h 4807"/>
                    <a:gd name="T20" fmla="*/ 2759 w 5823"/>
                    <a:gd name="T21" fmla="*/ 4432 h 4807"/>
                    <a:gd name="T22" fmla="*/ 2786 w 5823"/>
                    <a:gd name="T23" fmla="*/ 4435 h 4807"/>
                    <a:gd name="T24" fmla="*/ 3361 w 5823"/>
                    <a:gd name="T25" fmla="*/ 4703 h 4807"/>
                    <a:gd name="T26" fmla="*/ 3357 w 5823"/>
                    <a:gd name="T27" fmla="*/ 4769 h 4807"/>
                    <a:gd name="T28" fmla="*/ 2886 w 5823"/>
                    <a:gd name="T29" fmla="*/ 4807 h 4807"/>
                    <a:gd name="T30" fmla="*/ 1969 w 5823"/>
                    <a:gd name="T31" fmla="*/ 4659 h 4807"/>
                    <a:gd name="T32" fmla="*/ 1976 w 5823"/>
                    <a:gd name="T33" fmla="*/ 4593 h 4807"/>
                    <a:gd name="T34" fmla="*/ 6 w 5823"/>
                    <a:gd name="T35" fmla="*/ 2440 h 4807"/>
                    <a:gd name="T36" fmla="*/ 50 w 5823"/>
                    <a:gd name="T37" fmla="*/ 2403 h 4807"/>
                    <a:gd name="T38" fmla="*/ 1436 w 5823"/>
                    <a:gd name="T39" fmla="*/ 2655 h 4807"/>
                    <a:gd name="T40" fmla="*/ 1619 w 5823"/>
                    <a:gd name="T41" fmla="*/ 2650 h 4807"/>
                    <a:gd name="T42" fmla="*/ 1653 w 5823"/>
                    <a:gd name="T43" fmla="*/ 2676 h 4807"/>
                    <a:gd name="T44" fmla="*/ 2256 w 5823"/>
                    <a:gd name="T45" fmla="*/ 3964 h 4807"/>
                    <a:gd name="T46" fmla="*/ 2458 w 5823"/>
                    <a:gd name="T47" fmla="*/ 4177 h 4807"/>
                    <a:gd name="T48" fmla="*/ 2444 w 5823"/>
                    <a:gd name="T49" fmla="*/ 4235 h 4807"/>
                    <a:gd name="T50" fmla="*/ 1553 w 5823"/>
                    <a:gd name="T51" fmla="*/ 4341 h 4807"/>
                    <a:gd name="T52" fmla="*/ 1301 w 5823"/>
                    <a:gd name="T53" fmla="*/ 4333 h 4807"/>
                    <a:gd name="T54" fmla="*/ 1284 w 5823"/>
                    <a:gd name="T55" fmla="*/ 4327 h 4807"/>
                    <a:gd name="T56" fmla="*/ 6 w 5823"/>
                    <a:gd name="T57" fmla="*/ 2440 h 4807"/>
                    <a:gd name="T58" fmla="*/ 1954 w 5823"/>
                    <a:gd name="T59" fmla="*/ 2620 h 4807"/>
                    <a:gd name="T60" fmla="*/ 3188 w 5823"/>
                    <a:gd name="T61" fmla="*/ 2239 h 4807"/>
                    <a:gd name="T62" fmla="*/ 3214 w 5823"/>
                    <a:gd name="T63" fmla="*/ 2237 h 4807"/>
                    <a:gd name="T64" fmla="*/ 4283 w 5823"/>
                    <a:gd name="T65" fmla="*/ 2420 h 4807"/>
                    <a:gd name="T66" fmla="*/ 4806 w 5823"/>
                    <a:gd name="T67" fmla="*/ 2377 h 4807"/>
                    <a:gd name="T68" fmla="*/ 4841 w 5823"/>
                    <a:gd name="T69" fmla="*/ 2427 h 4807"/>
                    <a:gd name="T70" fmla="*/ 2834 w 5823"/>
                    <a:gd name="T71" fmla="*/ 4116 h 4807"/>
                    <a:gd name="T72" fmla="*/ 2801 w 5823"/>
                    <a:gd name="T73" fmla="*/ 4111 h 4807"/>
                    <a:gd name="T74" fmla="*/ 1926 w 5823"/>
                    <a:gd name="T75" fmla="*/ 2661 h 4807"/>
                    <a:gd name="T76" fmla="*/ 1954 w 5823"/>
                    <a:gd name="T77" fmla="*/ 2620 h 4807"/>
                    <a:gd name="T78" fmla="*/ 5670 w 5823"/>
                    <a:gd name="T79" fmla="*/ 889 h 4807"/>
                    <a:gd name="T80" fmla="*/ 5823 w 5823"/>
                    <a:gd name="T81" fmla="*/ 1686 h 4807"/>
                    <a:gd name="T82" fmla="*/ 5806 w 5823"/>
                    <a:gd name="T83" fmla="*/ 1717 h 4807"/>
                    <a:gd name="T84" fmla="*/ 5440 w 5823"/>
                    <a:gd name="T85" fmla="*/ 1907 h 4807"/>
                    <a:gd name="T86" fmla="*/ 5396 w 5823"/>
                    <a:gd name="T87" fmla="*/ 1864 h 4807"/>
                    <a:gd name="T88" fmla="*/ 5605 w 5823"/>
                    <a:gd name="T89" fmla="*/ 897 h 4807"/>
                    <a:gd name="T90" fmla="*/ 5670 w 5823"/>
                    <a:gd name="T91" fmla="*/ 889 h 4807"/>
                    <a:gd name="T92" fmla="*/ 5350 w 5823"/>
                    <a:gd name="T93" fmla="*/ 516 h 4807"/>
                    <a:gd name="T94" fmla="*/ 5038 w 5823"/>
                    <a:gd name="T95" fmla="*/ 2033 h 4807"/>
                    <a:gd name="T96" fmla="*/ 5014 w 5823"/>
                    <a:gd name="T97" fmla="*/ 2053 h 4807"/>
                    <a:gd name="T98" fmla="*/ 4283 w 5823"/>
                    <a:gd name="T99" fmla="*/ 2146 h 4807"/>
                    <a:gd name="T100" fmla="*/ 3603 w 5823"/>
                    <a:gd name="T101" fmla="*/ 2066 h 4807"/>
                    <a:gd name="T102" fmla="*/ 3593 w 5823"/>
                    <a:gd name="T103" fmla="*/ 2005 h 4807"/>
                    <a:gd name="T104" fmla="*/ 5145 w 5823"/>
                    <a:gd name="T105" fmla="*/ 31 h 4807"/>
                    <a:gd name="T106" fmla="*/ 5203 w 5823"/>
                    <a:gd name="T107" fmla="*/ 21 h 4807"/>
                    <a:gd name="T108" fmla="*/ 5333 w 5823"/>
                    <a:gd name="T109" fmla="*/ 203 h 4807"/>
                    <a:gd name="T110" fmla="*/ 5339 w 5823"/>
                    <a:gd name="T111" fmla="*/ 220 h 4807"/>
                    <a:gd name="T112" fmla="*/ 5350 w 5823"/>
                    <a:gd name="T113" fmla="*/ 516 h 48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823" h="4807">
                      <a:moveTo>
                        <a:pt x="4094" y="4541"/>
                      </a:moveTo>
                      <a:cubicBezTo>
                        <a:pt x="3757" y="4536"/>
                        <a:pt x="3448" y="4465"/>
                        <a:pt x="3173" y="4337"/>
                      </a:cubicBezTo>
                      <a:cubicBezTo>
                        <a:pt x="3148" y="4324"/>
                        <a:pt x="3149" y="4287"/>
                        <a:pt x="3175" y="4275"/>
                      </a:cubicBezTo>
                      <a:cubicBezTo>
                        <a:pt x="4070" y="3882"/>
                        <a:pt x="4798" y="3174"/>
                        <a:pt x="5221" y="2290"/>
                      </a:cubicBezTo>
                      <a:cubicBezTo>
                        <a:pt x="5225" y="2282"/>
                        <a:pt x="5232" y="2276"/>
                        <a:pt x="5241" y="2273"/>
                      </a:cubicBezTo>
                      <a:cubicBezTo>
                        <a:pt x="5422" y="2216"/>
                        <a:pt x="5598" y="2143"/>
                        <a:pt x="5768" y="2054"/>
                      </a:cubicBezTo>
                      <a:cubicBezTo>
                        <a:pt x="5791" y="2042"/>
                        <a:pt x="5819" y="2060"/>
                        <a:pt x="5817" y="2086"/>
                      </a:cubicBezTo>
                      <a:cubicBezTo>
                        <a:pt x="5729" y="3177"/>
                        <a:pt x="5053" y="4101"/>
                        <a:pt x="4109" y="4538"/>
                      </a:cubicBezTo>
                      <a:cubicBezTo>
                        <a:pt x="4104" y="4540"/>
                        <a:pt x="4099" y="4541"/>
                        <a:pt x="4094" y="4541"/>
                      </a:cubicBezTo>
                      <a:moveTo>
                        <a:pt x="1976" y="4593"/>
                      </a:moveTo>
                      <a:cubicBezTo>
                        <a:pt x="2246" y="4565"/>
                        <a:pt x="2508" y="4510"/>
                        <a:pt x="2759" y="4432"/>
                      </a:cubicBezTo>
                      <a:cubicBezTo>
                        <a:pt x="2769" y="4429"/>
                        <a:pt x="2778" y="4430"/>
                        <a:pt x="2786" y="4435"/>
                      </a:cubicBezTo>
                      <a:cubicBezTo>
                        <a:pt x="2964" y="4550"/>
                        <a:pt x="3156" y="4640"/>
                        <a:pt x="3361" y="4703"/>
                      </a:cubicBezTo>
                      <a:cubicBezTo>
                        <a:pt x="3395" y="4714"/>
                        <a:pt x="3392" y="4763"/>
                        <a:pt x="3357" y="4769"/>
                      </a:cubicBezTo>
                      <a:cubicBezTo>
                        <a:pt x="3204" y="4794"/>
                        <a:pt x="3046" y="4807"/>
                        <a:pt x="2886" y="4807"/>
                      </a:cubicBezTo>
                      <a:cubicBezTo>
                        <a:pt x="2566" y="4807"/>
                        <a:pt x="2258" y="4755"/>
                        <a:pt x="1969" y="4659"/>
                      </a:cubicBezTo>
                      <a:cubicBezTo>
                        <a:pt x="1935" y="4647"/>
                        <a:pt x="1940" y="4597"/>
                        <a:pt x="1976" y="4593"/>
                      </a:cubicBezTo>
                      <a:moveTo>
                        <a:pt x="6" y="2440"/>
                      </a:moveTo>
                      <a:cubicBezTo>
                        <a:pt x="0" y="2414"/>
                        <a:pt x="26" y="2393"/>
                        <a:pt x="50" y="2403"/>
                      </a:cubicBezTo>
                      <a:cubicBezTo>
                        <a:pt x="492" y="2570"/>
                        <a:pt x="956" y="2655"/>
                        <a:pt x="1436" y="2655"/>
                      </a:cubicBezTo>
                      <a:cubicBezTo>
                        <a:pt x="1497" y="2655"/>
                        <a:pt x="1558" y="2653"/>
                        <a:pt x="1619" y="2650"/>
                      </a:cubicBezTo>
                      <a:cubicBezTo>
                        <a:pt x="1635" y="2649"/>
                        <a:pt x="1649" y="2660"/>
                        <a:pt x="1653" y="2676"/>
                      </a:cubicBezTo>
                      <a:cubicBezTo>
                        <a:pt x="1760" y="3174"/>
                        <a:pt x="1965" y="3617"/>
                        <a:pt x="2256" y="3964"/>
                      </a:cubicBezTo>
                      <a:cubicBezTo>
                        <a:pt x="2320" y="4040"/>
                        <a:pt x="2388" y="4111"/>
                        <a:pt x="2458" y="4177"/>
                      </a:cubicBezTo>
                      <a:cubicBezTo>
                        <a:pt x="2478" y="4195"/>
                        <a:pt x="2470" y="4228"/>
                        <a:pt x="2444" y="4235"/>
                      </a:cubicBezTo>
                      <a:cubicBezTo>
                        <a:pt x="2158" y="4304"/>
                        <a:pt x="1859" y="4341"/>
                        <a:pt x="1553" y="4341"/>
                      </a:cubicBezTo>
                      <a:cubicBezTo>
                        <a:pt x="1469" y="4341"/>
                        <a:pt x="1384" y="4338"/>
                        <a:pt x="1301" y="4333"/>
                      </a:cubicBezTo>
                      <a:cubicBezTo>
                        <a:pt x="1295" y="4332"/>
                        <a:pt x="1289" y="4330"/>
                        <a:pt x="1284" y="4327"/>
                      </a:cubicBezTo>
                      <a:cubicBezTo>
                        <a:pt x="637" y="3902"/>
                        <a:pt x="166" y="3228"/>
                        <a:pt x="6" y="2440"/>
                      </a:cubicBezTo>
                      <a:moveTo>
                        <a:pt x="1954" y="2620"/>
                      </a:moveTo>
                      <a:cubicBezTo>
                        <a:pt x="2389" y="2562"/>
                        <a:pt x="2805" y="2431"/>
                        <a:pt x="3188" y="2239"/>
                      </a:cubicBezTo>
                      <a:cubicBezTo>
                        <a:pt x="3196" y="2235"/>
                        <a:pt x="3205" y="2234"/>
                        <a:pt x="3214" y="2237"/>
                      </a:cubicBezTo>
                      <a:cubicBezTo>
                        <a:pt x="3553" y="2357"/>
                        <a:pt x="3913" y="2420"/>
                        <a:pt x="4283" y="2420"/>
                      </a:cubicBezTo>
                      <a:cubicBezTo>
                        <a:pt x="4459" y="2420"/>
                        <a:pt x="4634" y="2406"/>
                        <a:pt x="4806" y="2377"/>
                      </a:cubicBezTo>
                      <a:cubicBezTo>
                        <a:pt x="4834" y="2373"/>
                        <a:pt x="4855" y="2402"/>
                        <a:pt x="4841" y="2427"/>
                      </a:cubicBezTo>
                      <a:cubicBezTo>
                        <a:pt x="4394" y="3204"/>
                        <a:pt x="3684" y="3809"/>
                        <a:pt x="2834" y="4116"/>
                      </a:cubicBezTo>
                      <a:cubicBezTo>
                        <a:pt x="2823" y="4120"/>
                        <a:pt x="2811" y="4118"/>
                        <a:pt x="2801" y="4111"/>
                      </a:cubicBezTo>
                      <a:cubicBezTo>
                        <a:pt x="2372" y="3784"/>
                        <a:pt x="2066" y="3285"/>
                        <a:pt x="1926" y="2661"/>
                      </a:cubicBezTo>
                      <a:cubicBezTo>
                        <a:pt x="1921" y="2642"/>
                        <a:pt x="1935" y="2623"/>
                        <a:pt x="1954" y="2620"/>
                      </a:cubicBezTo>
                      <a:moveTo>
                        <a:pt x="5670" y="889"/>
                      </a:moveTo>
                      <a:cubicBezTo>
                        <a:pt x="5755" y="1141"/>
                        <a:pt x="5808" y="1409"/>
                        <a:pt x="5823" y="1686"/>
                      </a:cubicBezTo>
                      <a:cubicBezTo>
                        <a:pt x="5823" y="1698"/>
                        <a:pt x="5817" y="1711"/>
                        <a:pt x="5806" y="1717"/>
                      </a:cubicBezTo>
                      <a:cubicBezTo>
                        <a:pt x="5688" y="1789"/>
                        <a:pt x="5566" y="1853"/>
                        <a:pt x="5440" y="1907"/>
                      </a:cubicBezTo>
                      <a:cubicBezTo>
                        <a:pt x="5414" y="1918"/>
                        <a:pt x="5387" y="1892"/>
                        <a:pt x="5396" y="1864"/>
                      </a:cubicBezTo>
                      <a:cubicBezTo>
                        <a:pt x="5503" y="1557"/>
                        <a:pt x="5574" y="1233"/>
                        <a:pt x="5605" y="897"/>
                      </a:cubicBezTo>
                      <a:cubicBezTo>
                        <a:pt x="5608" y="861"/>
                        <a:pt x="5658" y="855"/>
                        <a:pt x="5670" y="889"/>
                      </a:cubicBezTo>
                      <a:moveTo>
                        <a:pt x="5350" y="516"/>
                      </a:moveTo>
                      <a:cubicBezTo>
                        <a:pt x="5350" y="1055"/>
                        <a:pt x="5238" y="1568"/>
                        <a:pt x="5038" y="2033"/>
                      </a:cubicBezTo>
                      <a:cubicBezTo>
                        <a:pt x="5033" y="2043"/>
                        <a:pt x="5025" y="2050"/>
                        <a:pt x="5014" y="2053"/>
                      </a:cubicBezTo>
                      <a:cubicBezTo>
                        <a:pt x="4777" y="2114"/>
                        <a:pt x="4532" y="2146"/>
                        <a:pt x="4283" y="2146"/>
                      </a:cubicBezTo>
                      <a:cubicBezTo>
                        <a:pt x="4051" y="2146"/>
                        <a:pt x="3824" y="2118"/>
                        <a:pt x="3603" y="2066"/>
                      </a:cubicBezTo>
                      <a:cubicBezTo>
                        <a:pt x="3575" y="2059"/>
                        <a:pt x="3569" y="2021"/>
                        <a:pt x="3593" y="2005"/>
                      </a:cubicBezTo>
                      <a:cubicBezTo>
                        <a:pt x="4296" y="1541"/>
                        <a:pt x="4850" y="856"/>
                        <a:pt x="5145" y="31"/>
                      </a:cubicBezTo>
                      <a:cubicBezTo>
                        <a:pt x="5154" y="6"/>
                        <a:pt x="5187" y="0"/>
                        <a:pt x="5203" y="21"/>
                      </a:cubicBezTo>
                      <a:cubicBezTo>
                        <a:pt x="5249" y="80"/>
                        <a:pt x="5292" y="141"/>
                        <a:pt x="5333" y="203"/>
                      </a:cubicBezTo>
                      <a:cubicBezTo>
                        <a:pt x="5337" y="208"/>
                        <a:pt x="5339" y="214"/>
                        <a:pt x="5339" y="220"/>
                      </a:cubicBezTo>
                      <a:cubicBezTo>
                        <a:pt x="5348" y="323"/>
                        <a:pt x="5350" y="400"/>
                        <a:pt x="5350" y="51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41" name="Freeform 72">
                  <a:extLst>
                    <a:ext uri="{FF2B5EF4-FFF2-40B4-BE49-F238E27FC236}">
                      <a16:creationId xmlns:a16="http://schemas.microsoft.com/office/drawing/2014/main" id="{CCA14DAB-1BDD-4FC3-AC97-DB35F279747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6437" y="3152"/>
                  <a:ext cx="1125" cy="744"/>
                </a:xfrm>
                <a:custGeom>
                  <a:avLst/>
                  <a:gdLst>
                    <a:gd name="T0" fmla="*/ 3088 w 5042"/>
                    <a:gd name="T1" fmla="*/ 1545 h 3336"/>
                    <a:gd name="T2" fmla="*/ 3062 w 5042"/>
                    <a:gd name="T3" fmla="*/ 404 h 3336"/>
                    <a:gd name="T4" fmla="*/ 3996 w 5042"/>
                    <a:gd name="T5" fmla="*/ 1440 h 3336"/>
                    <a:gd name="T6" fmla="*/ 2788 w 5042"/>
                    <a:gd name="T7" fmla="*/ 1545 h 3336"/>
                    <a:gd name="T8" fmla="*/ 1881 w 5042"/>
                    <a:gd name="T9" fmla="*/ 1440 h 3336"/>
                    <a:gd name="T10" fmla="*/ 2814 w 5042"/>
                    <a:gd name="T11" fmla="*/ 405 h 3336"/>
                    <a:gd name="T12" fmla="*/ 2788 w 5042"/>
                    <a:gd name="T13" fmla="*/ 1545 h 3336"/>
                    <a:gd name="T14" fmla="*/ 1556 w 5042"/>
                    <a:gd name="T15" fmla="*/ 2783 h 3336"/>
                    <a:gd name="T16" fmla="*/ 1750 w 5042"/>
                    <a:gd name="T17" fmla="*/ 1725 h 3336"/>
                    <a:gd name="T18" fmla="*/ 2789 w 5042"/>
                    <a:gd name="T19" fmla="*/ 1791 h 3336"/>
                    <a:gd name="T20" fmla="*/ 2814 w 5042"/>
                    <a:gd name="T21" fmla="*/ 2758 h 3336"/>
                    <a:gd name="T22" fmla="*/ 863 w 5042"/>
                    <a:gd name="T23" fmla="*/ 1223 h 3336"/>
                    <a:gd name="T24" fmla="*/ 2430 w 5042"/>
                    <a:gd name="T25" fmla="*/ 342 h 3336"/>
                    <a:gd name="T26" fmla="*/ 1583 w 5042"/>
                    <a:gd name="T27" fmla="*/ 1427 h 3336"/>
                    <a:gd name="T28" fmla="*/ 863 w 5042"/>
                    <a:gd name="T29" fmla="*/ 1223 h 3336"/>
                    <a:gd name="T30" fmla="*/ 284 w 5042"/>
                    <a:gd name="T31" fmla="*/ 2783 h 3336"/>
                    <a:gd name="T32" fmla="*/ 675 w 5042"/>
                    <a:gd name="T33" fmla="*/ 1479 h 3336"/>
                    <a:gd name="T34" fmla="*/ 1473 w 5042"/>
                    <a:gd name="T35" fmla="*/ 1659 h 3336"/>
                    <a:gd name="T36" fmla="*/ 1282 w 5042"/>
                    <a:gd name="T37" fmla="*/ 2759 h 3336"/>
                    <a:gd name="T38" fmla="*/ 2938 w 5042"/>
                    <a:gd name="T39" fmla="*/ 0 h 3336"/>
                    <a:gd name="T40" fmla="*/ 523 w 5042"/>
                    <a:gd name="T41" fmla="*/ 1260 h 3336"/>
                    <a:gd name="T42" fmla="*/ 3 w 5042"/>
                    <a:gd name="T43" fmla="*/ 3093 h 3336"/>
                    <a:gd name="T44" fmla="*/ 229 w 5042"/>
                    <a:gd name="T45" fmla="*/ 3223 h 3336"/>
                    <a:gd name="T46" fmla="*/ 259 w 5042"/>
                    <a:gd name="T47" fmla="*/ 3055 h 3336"/>
                    <a:gd name="T48" fmla="*/ 1257 w 5042"/>
                    <a:gd name="T49" fmla="*/ 3030 h 3336"/>
                    <a:gd name="T50" fmla="*/ 1291 w 5042"/>
                    <a:gd name="T51" fmla="*/ 3300 h 3336"/>
                    <a:gd name="T52" fmla="*/ 1506 w 5042"/>
                    <a:gd name="T53" fmla="*/ 3328 h 3336"/>
                    <a:gd name="T54" fmla="*/ 1531 w 5042"/>
                    <a:gd name="T55" fmla="*/ 3057 h 3336"/>
                    <a:gd name="T56" fmla="*/ 2930 w 5042"/>
                    <a:gd name="T57" fmla="*/ 3030 h 3336"/>
                    <a:gd name="T58" fmla="*/ 3057 w 5042"/>
                    <a:gd name="T59" fmla="*/ 2959 h 3336"/>
                    <a:gd name="T60" fmla="*/ 3062 w 5042"/>
                    <a:gd name="T61" fmla="*/ 1816 h 3336"/>
                    <a:gd name="T62" fmla="*/ 4101 w 5042"/>
                    <a:gd name="T63" fmla="*/ 1709 h 3336"/>
                    <a:gd name="T64" fmla="*/ 4237 w 5042"/>
                    <a:gd name="T65" fmla="*/ 2010 h 3336"/>
                    <a:gd name="T66" fmla="*/ 4433 w 5042"/>
                    <a:gd name="T67" fmla="*/ 1848 h 3336"/>
                    <a:gd name="T68" fmla="*/ 4385 w 5042"/>
                    <a:gd name="T69" fmla="*/ 1692 h 3336"/>
                    <a:gd name="T70" fmla="*/ 4588 w 5042"/>
                    <a:gd name="T71" fmla="*/ 1628 h 3336"/>
                    <a:gd name="T72" fmla="*/ 4806 w 5042"/>
                    <a:gd name="T73" fmla="*/ 1359 h 3336"/>
                    <a:gd name="T74" fmla="*/ 4291 w 5042"/>
                    <a:gd name="T75" fmla="*/ 1427 h 3336"/>
                    <a:gd name="T76" fmla="*/ 3447 w 5042"/>
                    <a:gd name="T77" fmla="*/ 343 h 3336"/>
                    <a:gd name="T78" fmla="*/ 4901 w 5042"/>
                    <a:gd name="T79" fmla="*/ 1096 h 3336"/>
                    <a:gd name="T80" fmla="*/ 5030 w 5042"/>
                    <a:gd name="T81" fmla="*/ 938 h 3336"/>
                    <a:gd name="T82" fmla="*/ 2938 w 5042"/>
                    <a:gd name="T83" fmla="*/ 0 h 3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042" h="3336">
                      <a:moveTo>
                        <a:pt x="3978" y="1476"/>
                      </a:moveTo>
                      <a:cubicBezTo>
                        <a:pt x="3711" y="1512"/>
                        <a:pt x="3413" y="1539"/>
                        <a:pt x="3088" y="1545"/>
                      </a:cubicBezTo>
                      <a:cubicBezTo>
                        <a:pt x="3074" y="1545"/>
                        <a:pt x="3062" y="1534"/>
                        <a:pt x="3062" y="1520"/>
                      </a:cubicBezTo>
                      <a:cubicBezTo>
                        <a:pt x="3062" y="404"/>
                        <a:pt x="3062" y="404"/>
                        <a:pt x="3062" y="404"/>
                      </a:cubicBezTo>
                      <a:cubicBezTo>
                        <a:pt x="3062" y="383"/>
                        <a:pt x="3086" y="371"/>
                        <a:pt x="3103" y="384"/>
                      </a:cubicBezTo>
                      <a:cubicBezTo>
                        <a:pt x="3341" y="565"/>
                        <a:pt x="3719" y="911"/>
                        <a:pt x="3996" y="1440"/>
                      </a:cubicBezTo>
                      <a:cubicBezTo>
                        <a:pt x="4004" y="1455"/>
                        <a:pt x="3995" y="1474"/>
                        <a:pt x="3978" y="1476"/>
                      </a:cubicBezTo>
                      <a:moveTo>
                        <a:pt x="2788" y="1545"/>
                      </a:moveTo>
                      <a:cubicBezTo>
                        <a:pt x="2464" y="1539"/>
                        <a:pt x="2166" y="1513"/>
                        <a:pt x="1900" y="1477"/>
                      </a:cubicBezTo>
                      <a:cubicBezTo>
                        <a:pt x="1883" y="1474"/>
                        <a:pt x="1873" y="1455"/>
                        <a:pt x="1881" y="1440"/>
                      </a:cubicBezTo>
                      <a:cubicBezTo>
                        <a:pt x="2159" y="912"/>
                        <a:pt x="2536" y="566"/>
                        <a:pt x="2773" y="385"/>
                      </a:cubicBezTo>
                      <a:cubicBezTo>
                        <a:pt x="2790" y="372"/>
                        <a:pt x="2814" y="384"/>
                        <a:pt x="2814" y="405"/>
                      </a:cubicBezTo>
                      <a:cubicBezTo>
                        <a:pt x="2814" y="1520"/>
                        <a:pt x="2814" y="1520"/>
                        <a:pt x="2814" y="1520"/>
                      </a:cubicBezTo>
                      <a:cubicBezTo>
                        <a:pt x="2814" y="1534"/>
                        <a:pt x="2802" y="1545"/>
                        <a:pt x="2788" y="1545"/>
                      </a:cubicBezTo>
                      <a:moveTo>
                        <a:pt x="2789" y="2783"/>
                      </a:moveTo>
                      <a:cubicBezTo>
                        <a:pt x="1556" y="2783"/>
                        <a:pt x="1556" y="2783"/>
                        <a:pt x="1556" y="2783"/>
                      </a:cubicBezTo>
                      <a:cubicBezTo>
                        <a:pt x="1542" y="2783"/>
                        <a:pt x="1530" y="2771"/>
                        <a:pt x="1531" y="2757"/>
                      </a:cubicBezTo>
                      <a:cubicBezTo>
                        <a:pt x="1548" y="2365"/>
                        <a:pt x="1631" y="2021"/>
                        <a:pt x="1750" y="1725"/>
                      </a:cubicBezTo>
                      <a:cubicBezTo>
                        <a:pt x="1754" y="1714"/>
                        <a:pt x="1765" y="1708"/>
                        <a:pt x="1777" y="1709"/>
                      </a:cubicBezTo>
                      <a:cubicBezTo>
                        <a:pt x="2076" y="1753"/>
                        <a:pt x="2415" y="1785"/>
                        <a:pt x="2789" y="1791"/>
                      </a:cubicBezTo>
                      <a:cubicBezTo>
                        <a:pt x="2803" y="1792"/>
                        <a:pt x="2814" y="1803"/>
                        <a:pt x="2814" y="1816"/>
                      </a:cubicBezTo>
                      <a:cubicBezTo>
                        <a:pt x="2814" y="2758"/>
                        <a:pt x="2814" y="2758"/>
                        <a:pt x="2814" y="2758"/>
                      </a:cubicBezTo>
                      <a:cubicBezTo>
                        <a:pt x="2814" y="2772"/>
                        <a:pt x="2803" y="2783"/>
                        <a:pt x="2789" y="2783"/>
                      </a:cubicBezTo>
                      <a:moveTo>
                        <a:pt x="863" y="1223"/>
                      </a:moveTo>
                      <a:cubicBezTo>
                        <a:pt x="1248" y="757"/>
                        <a:pt x="1790" y="423"/>
                        <a:pt x="2407" y="300"/>
                      </a:cubicBezTo>
                      <a:cubicBezTo>
                        <a:pt x="2433" y="294"/>
                        <a:pt x="2449" y="325"/>
                        <a:pt x="2430" y="342"/>
                      </a:cubicBezTo>
                      <a:cubicBezTo>
                        <a:pt x="2169" y="570"/>
                        <a:pt x="1848" y="922"/>
                        <a:pt x="1611" y="1413"/>
                      </a:cubicBezTo>
                      <a:cubicBezTo>
                        <a:pt x="1606" y="1423"/>
                        <a:pt x="1594" y="1429"/>
                        <a:pt x="1583" y="1427"/>
                      </a:cubicBezTo>
                      <a:cubicBezTo>
                        <a:pt x="1290" y="1375"/>
                        <a:pt x="1050" y="1314"/>
                        <a:pt x="875" y="1262"/>
                      </a:cubicBezTo>
                      <a:cubicBezTo>
                        <a:pt x="858" y="1257"/>
                        <a:pt x="851" y="1236"/>
                        <a:pt x="863" y="1223"/>
                      </a:cubicBezTo>
                      <a:moveTo>
                        <a:pt x="1257" y="2783"/>
                      </a:moveTo>
                      <a:cubicBezTo>
                        <a:pt x="284" y="2783"/>
                        <a:pt x="284" y="2783"/>
                        <a:pt x="284" y="2783"/>
                      </a:cubicBezTo>
                      <a:cubicBezTo>
                        <a:pt x="270" y="2783"/>
                        <a:pt x="258" y="2771"/>
                        <a:pt x="259" y="2757"/>
                      </a:cubicBezTo>
                      <a:cubicBezTo>
                        <a:pt x="285" y="2288"/>
                        <a:pt x="435" y="1852"/>
                        <a:pt x="675" y="1479"/>
                      </a:cubicBezTo>
                      <a:cubicBezTo>
                        <a:pt x="681" y="1469"/>
                        <a:pt x="693" y="1465"/>
                        <a:pt x="704" y="1468"/>
                      </a:cubicBezTo>
                      <a:cubicBezTo>
                        <a:pt x="894" y="1528"/>
                        <a:pt x="1154" y="1599"/>
                        <a:pt x="1473" y="1659"/>
                      </a:cubicBezTo>
                      <a:cubicBezTo>
                        <a:pt x="1488" y="1662"/>
                        <a:pt x="1497" y="1677"/>
                        <a:pt x="1492" y="1691"/>
                      </a:cubicBezTo>
                      <a:cubicBezTo>
                        <a:pt x="1376" y="2000"/>
                        <a:pt x="1298" y="2355"/>
                        <a:pt x="1282" y="2759"/>
                      </a:cubicBezTo>
                      <a:cubicBezTo>
                        <a:pt x="1282" y="2773"/>
                        <a:pt x="1271" y="2783"/>
                        <a:pt x="1257" y="2783"/>
                      </a:cubicBezTo>
                      <a:moveTo>
                        <a:pt x="2938" y="0"/>
                      </a:moveTo>
                      <a:cubicBezTo>
                        <a:pt x="1951" y="0"/>
                        <a:pt x="1077" y="487"/>
                        <a:pt x="545" y="1230"/>
                      </a:cubicBezTo>
                      <a:cubicBezTo>
                        <a:pt x="536" y="1238"/>
                        <a:pt x="529" y="1249"/>
                        <a:pt x="523" y="1260"/>
                      </a:cubicBezTo>
                      <a:cubicBezTo>
                        <a:pt x="197" y="1729"/>
                        <a:pt x="5" y="2296"/>
                        <a:pt x="5" y="2906"/>
                      </a:cubicBezTo>
                      <a:cubicBezTo>
                        <a:pt x="5" y="2978"/>
                        <a:pt x="0" y="3028"/>
                        <a:pt x="3" y="3093"/>
                      </a:cubicBezTo>
                      <a:cubicBezTo>
                        <a:pt x="5" y="3119"/>
                        <a:pt x="20" y="3142"/>
                        <a:pt x="43" y="3153"/>
                      </a:cubicBezTo>
                      <a:cubicBezTo>
                        <a:pt x="80" y="3171"/>
                        <a:pt x="110" y="3188"/>
                        <a:pt x="229" y="3223"/>
                      </a:cubicBezTo>
                      <a:cubicBezTo>
                        <a:pt x="248" y="3229"/>
                        <a:pt x="263" y="3217"/>
                        <a:pt x="263" y="3198"/>
                      </a:cubicBezTo>
                      <a:cubicBezTo>
                        <a:pt x="263" y="3139"/>
                        <a:pt x="259" y="3099"/>
                        <a:pt x="259" y="3055"/>
                      </a:cubicBezTo>
                      <a:cubicBezTo>
                        <a:pt x="259" y="3041"/>
                        <a:pt x="270" y="3030"/>
                        <a:pt x="284" y="3030"/>
                      </a:cubicBezTo>
                      <a:cubicBezTo>
                        <a:pt x="1257" y="3030"/>
                        <a:pt x="1257" y="3030"/>
                        <a:pt x="1257" y="3030"/>
                      </a:cubicBezTo>
                      <a:cubicBezTo>
                        <a:pt x="1270" y="3030"/>
                        <a:pt x="1281" y="3040"/>
                        <a:pt x="1282" y="3053"/>
                      </a:cubicBezTo>
                      <a:cubicBezTo>
                        <a:pt x="1289" y="3156"/>
                        <a:pt x="1285" y="3210"/>
                        <a:pt x="1291" y="3300"/>
                      </a:cubicBezTo>
                      <a:cubicBezTo>
                        <a:pt x="1291" y="3313"/>
                        <a:pt x="1303" y="3326"/>
                        <a:pt x="1316" y="3327"/>
                      </a:cubicBezTo>
                      <a:cubicBezTo>
                        <a:pt x="1402" y="3336"/>
                        <a:pt x="1424" y="3336"/>
                        <a:pt x="1506" y="3328"/>
                      </a:cubicBezTo>
                      <a:cubicBezTo>
                        <a:pt x="1528" y="3325"/>
                        <a:pt x="1532" y="3314"/>
                        <a:pt x="1532" y="3294"/>
                      </a:cubicBezTo>
                      <a:cubicBezTo>
                        <a:pt x="1532" y="3221"/>
                        <a:pt x="1531" y="3183"/>
                        <a:pt x="1531" y="3057"/>
                      </a:cubicBezTo>
                      <a:cubicBezTo>
                        <a:pt x="1531" y="3042"/>
                        <a:pt x="1542" y="3030"/>
                        <a:pt x="1556" y="3030"/>
                      </a:cubicBezTo>
                      <a:cubicBezTo>
                        <a:pt x="2930" y="3030"/>
                        <a:pt x="2930" y="3030"/>
                        <a:pt x="2930" y="3030"/>
                      </a:cubicBezTo>
                      <a:cubicBezTo>
                        <a:pt x="2947" y="3030"/>
                        <a:pt x="2957" y="3022"/>
                        <a:pt x="2970" y="3014"/>
                      </a:cubicBezTo>
                      <a:cubicBezTo>
                        <a:pt x="2992" y="3000"/>
                        <a:pt x="3037" y="2976"/>
                        <a:pt x="3057" y="2959"/>
                      </a:cubicBezTo>
                      <a:cubicBezTo>
                        <a:pt x="3062" y="2955"/>
                        <a:pt x="3066" y="2947"/>
                        <a:pt x="3066" y="2940"/>
                      </a:cubicBezTo>
                      <a:cubicBezTo>
                        <a:pt x="3062" y="1816"/>
                        <a:pt x="3062" y="1816"/>
                        <a:pt x="3062" y="1816"/>
                      </a:cubicBezTo>
                      <a:cubicBezTo>
                        <a:pt x="3062" y="1803"/>
                        <a:pt x="3074" y="1792"/>
                        <a:pt x="3087" y="1791"/>
                      </a:cubicBezTo>
                      <a:cubicBezTo>
                        <a:pt x="3462" y="1785"/>
                        <a:pt x="3802" y="1753"/>
                        <a:pt x="4101" y="1709"/>
                      </a:cubicBezTo>
                      <a:cubicBezTo>
                        <a:pt x="4113" y="1707"/>
                        <a:pt x="4123" y="1713"/>
                        <a:pt x="4127" y="1724"/>
                      </a:cubicBezTo>
                      <a:cubicBezTo>
                        <a:pt x="4153" y="1789"/>
                        <a:pt x="4211" y="1933"/>
                        <a:pt x="4237" y="2010"/>
                      </a:cubicBezTo>
                      <a:cubicBezTo>
                        <a:pt x="4243" y="2027"/>
                        <a:pt x="4264" y="2032"/>
                        <a:pt x="4277" y="2020"/>
                      </a:cubicBezTo>
                      <a:cubicBezTo>
                        <a:pt x="4341" y="1963"/>
                        <a:pt x="4392" y="1906"/>
                        <a:pt x="4433" y="1848"/>
                      </a:cubicBezTo>
                      <a:cubicBezTo>
                        <a:pt x="4438" y="1841"/>
                        <a:pt x="4441" y="1832"/>
                        <a:pt x="4437" y="1823"/>
                      </a:cubicBezTo>
                      <a:cubicBezTo>
                        <a:pt x="4428" y="1797"/>
                        <a:pt x="4397" y="1725"/>
                        <a:pt x="4385" y="1692"/>
                      </a:cubicBezTo>
                      <a:cubicBezTo>
                        <a:pt x="4379" y="1677"/>
                        <a:pt x="4388" y="1661"/>
                        <a:pt x="4404" y="1659"/>
                      </a:cubicBezTo>
                      <a:cubicBezTo>
                        <a:pt x="4454" y="1650"/>
                        <a:pt x="4556" y="1634"/>
                        <a:pt x="4588" y="1628"/>
                      </a:cubicBezTo>
                      <a:cubicBezTo>
                        <a:pt x="4593" y="1627"/>
                        <a:pt x="4598" y="1624"/>
                        <a:pt x="4601" y="1621"/>
                      </a:cubicBezTo>
                      <a:cubicBezTo>
                        <a:pt x="4681" y="1533"/>
                        <a:pt x="4742" y="1450"/>
                        <a:pt x="4806" y="1359"/>
                      </a:cubicBezTo>
                      <a:cubicBezTo>
                        <a:pt x="4819" y="1341"/>
                        <a:pt x="4803" y="1316"/>
                        <a:pt x="4781" y="1321"/>
                      </a:cubicBezTo>
                      <a:cubicBezTo>
                        <a:pt x="4639" y="1352"/>
                        <a:pt x="4436" y="1401"/>
                        <a:pt x="4291" y="1427"/>
                      </a:cubicBezTo>
                      <a:cubicBezTo>
                        <a:pt x="4281" y="1429"/>
                        <a:pt x="4271" y="1423"/>
                        <a:pt x="4266" y="1414"/>
                      </a:cubicBezTo>
                      <a:cubicBezTo>
                        <a:pt x="4029" y="923"/>
                        <a:pt x="3708" y="571"/>
                        <a:pt x="3447" y="343"/>
                      </a:cubicBezTo>
                      <a:cubicBezTo>
                        <a:pt x="3428" y="326"/>
                        <a:pt x="3444" y="294"/>
                        <a:pt x="3469" y="300"/>
                      </a:cubicBezTo>
                      <a:cubicBezTo>
                        <a:pt x="4029" y="411"/>
                        <a:pt x="4525" y="697"/>
                        <a:pt x="4901" y="1096"/>
                      </a:cubicBezTo>
                      <a:cubicBezTo>
                        <a:pt x="4911" y="1107"/>
                        <a:pt x="4929" y="1105"/>
                        <a:pt x="4937" y="1093"/>
                      </a:cubicBezTo>
                      <a:cubicBezTo>
                        <a:pt x="4989" y="1012"/>
                        <a:pt x="5002" y="987"/>
                        <a:pt x="5030" y="938"/>
                      </a:cubicBezTo>
                      <a:cubicBezTo>
                        <a:pt x="5042" y="917"/>
                        <a:pt x="5038" y="885"/>
                        <a:pt x="5021" y="868"/>
                      </a:cubicBezTo>
                      <a:cubicBezTo>
                        <a:pt x="4489" y="323"/>
                        <a:pt x="3764" y="0"/>
                        <a:pt x="2938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42" name="Rectangle 73">
                  <a:extLst>
                    <a:ext uri="{FF2B5EF4-FFF2-40B4-BE49-F238E27FC236}">
                      <a16:creationId xmlns:a16="http://schemas.microsoft.com/office/drawing/2014/main" id="{8EF9B3E1-1B40-4365-A67E-6842645C6B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6371" y="4569"/>
                  <a:ext cx="93" cy="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43" name="Freeform 74">
                  <a:extLst>
                    <a:ext uri="{FF2B5EF4-FFF2-40B4-BE49-F238E27FC236}">
                      <a16:creationId xmlns:a16="http://schemas.microsoft.com/office/drawing/2014/main" id="{BE7A7114-ADBB-44C9-B0E5-EF4974D97A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185" y="4569"/>
                  <a:ext cx="275" cy="450"/>
                </a:xfrm>
                <a:custGeom>
                  <a:avLst/>
                  <a:gdLst>
                    <a:gd name="T0" fmla="*/ 0 w 275"/>
                    <a:gd name="T1" fmla="*/ 0 h 450"/>
                    <a:gd name="T2" fmla="*/ 94 w 275"/>
                    <a:gd name="T3" fmla="*/ 0 h 450"/>
                    <a:gd name="T4" fmla="*/ 94 w 275"/>
                    <a:gd name="T5" fmla="*/ 365 h 450"/>
                    <a:gd name="T6" fmla="*/ 275 w 275"/>
                    <a:gd name="T7" fmla="*/ 365 h 450"/>
                    <a:gd name="T8" fmla="*/ 275 w 275"/>
                    <a:gd name="T9" fmla="*/ 450 h 450"/>
                    <a:gd name="T10" fmla="*/ 0 w 275"/>
                    <a:gd name="T11" fmla="*/ 450 h 450"/>
                    <a:gd name="T12" fmla="*/ 0 w 275"/>
                    <a:gd name="T13" fmla="*/ 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5" h="450">
                      <a:moveTo>
                        <a:pt x="0" y="0"/>
                      </a:moveTo>
                      <a:lnTo>
                        <a:pt x="94" y="0"/>
                      </a:lnTo>
                      <a:lnTo>
                        <a:pt x="94" y="365"/>
                      </a:lnTo>
                      <a:lnTo>
                        <a:pt x="275" y="365"/>
                      </a:lnTo>
                      <a:lnTo>
                        <a:pt x="275" y="450"/>
                      </a:lnTo>
                      <a:lnTo>
                        <a:pt x="0" y="4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44" name="Freeform 75">
                  <a:extLst>
                    <a:ext uri="{FF2B5EF4-FFF2-40B4-BE49-F238E27FC236}">
                      <a16:creationId xmlns:a16="http://schemas.microsoft.com/office/drawing/2014/main" id="{F12E374E-1B2A-4932-9042-F274E6B843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5853" y="4569"/>
                  <a:ext cx="360" cy="450"/>
                </a:xfrm>
                <a:custGeom>
                  <a:avLst/>
                  <a:gdLst>
                    <a:gd name="T0" fmla="*/ 0 w 1614"/>
                    <a:gd name="T1" fmla="*/ 0 h 2018"/>
                    <a:gd name="T2" fmla="*/ 651 w 1614"/>
                    <a:gd name="T3" fmla="*/ 0 h 2018"/>
                    <a:gd name="T4" fmla="*/ 1614 w 1614"/>
                    <a:gd name="T5" fmla="*/ 995 h 2018"/>
                    <a:gd name="T6" fmla="*/ 1614 w 1614"/>
                    <a:gd name="T7" fmla="*/ 1021 h 2018"/>
                    <a:gd name="T8" fmla="*/ 651 w 1614"/>
                    <a:gd name="T9" fmla="*/ 2018 h 2018"/>
                    <a:gd name="T10" fmla="*/ 0 w 1614"/>
                    <a:gd name="T11" fmla="*/ 2018 h 2018"/>
                    <a:gd name="T12" fmla="*/ 0 w 1614"/>
                    <a:gd name="T13" fmla="*/ 0 h 2018"/>
                    <a:gd name="T14" fmla="*/ 418 w 1614"/>
                    <a:gd name="T15" fmla="*/ 378 h 2018"/>
                    <a:gd name="T16" fmla="*/ 418 w 1614"/>
                    <a:gd name="T17" fmla="*/ 1640 h 2018"/>
                    <a:gd name="T18" fmla="*/ 648 w 1614"/>
                    <a:gd name="T19" fmla="*/ 1640 h 2018"/>
                    <a:gd name="T20" fmla="*/ 1182 w 1614"/>
                    <a:gd name="T21" fmla="*/ 1018 h 2018"/>
                    <a:gd name="T22" fmla="*/ 1182 w 1614"/>
                    <a:gd name="T23" fmla="*/ 1003 h 2018"/>
                    <a:gd name="T24" fmla="*/ 648 w 1614"/>
                    <a:gd name="T25" fmla="*/ 378 h 2018"/>
                    <a:gd name="T26" fmla="*/ 418 w 1614"/>
                    <a:gd name="T27" fmla="*/ 378 h 2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14" h="2018">
                      <a:moveTo>
                        <a:pt x="0" y="0"/>
                      </a:moveTo>
                      <a:cubicBezTo>
                        <a:pt x="651" y="0"/>
                        <a:pt x="651" y="0"/>
                        <a:pt x="651" y="0"/>
                      </a:cubicBezTo>
                      <a:cubicBezTo>
                        <a:pt x="1237" y="0"/>
                        <a:pt x="1614" y="404"/>
                        <a:pt x="1614" y="995"/>
                      </a:cubicBezTo>
                      <a:cubicBezTo>
                        <a:pt x="1614" y="1021"/>
                        <a:pt x="1614" y="1021"/>
                        <a:pt x="1614" y="1021"/>
                      </a:cubicBezTo>
                      <a:cubicBezTo>
                        <a:pt x="1614" y="1611"/>
                        <a:pt x="1237" y="2018"/>
                        <a:pt x="651" y="2018"/>
                      </a:cubicBezTo>
                      <a:cubicBezTo>
                        <a:pt x="0" y="2018"/>
                        <a:pt x="0" y="2018"/>
                        <a:pt x="0" y="2018"/>
                      </a:cubicBezTo>
                      <a:lnTo>
                        <a:pt x="0" y="0"/>
                      </a:lnTo>
                      <a:close/>
                      <a:moveTo>
                        <a:pt x="418" y="378"/>
                      </a:moveTo>
                      <a:cubicBezTo>
                        <a:pt x="418" y="1640"/>
                        <a:pt x="418" y="1640"/>
                        <a:pt x="418" y="1640"/>
                      </a:cubicBezTo>
                      <a:cubicBezTo>
                        <a:pt x="648" y="1640"/>
                        <a:pt x="648" y="1640"/>
                        <a:pt x="648" y="1640"/>
                      </a:cubicBezTo>
                      <a:cubicBezTo>
                        <a:pt x="966" y="1640"/>
                        <a:pt x="1182" y="1418"/>
                        <a:pt x="1182" y="1018"/>
                      </a:cubicBezTo>
                      <a:cubicBezTo>
                        <a:pt x="1182" y="1003"/>
                        <a:pt x="1182" y="1003"/>
                        <a:pt x="1182" y="1003"/>
                      </a:cubicBezTo>
                      <a:cubicBezTo>
                        <a:pt x="1182" y="603"/>
                        <a:pt x="966" y="378"/>
                        <a:pt x="648" y="378"/>
                      </a:cubicBezTo>
                      <a:lnTo>
                        <a:pt x="418" y="3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45" name="Freeform 76">
                  <a:extLst>
                    <a:ext uri="{FF2B5EF4-FFF2-40B4-BE49-F238E27FC236}">
                      <a16:creationId xmlns:a16="http://schemas.microsoft.com/office/drawing/2014/main" id="{54BD48E2-97B1-4B65-9C11-D33F159F39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461" y="4563"/>
                  <a:ext cx="318" cy="462"/>
                </a:xfrm>
                <a:custGeom>
                  <a:avLst/>
                  <a:gdLst>
                    <a:gd name="T0" fmla="*/ 0 w 1424"/>
                    <a:gd name="T1" fmla="*/ 1773 h 2070"/>
                    <a:gd name="T2" fmla="*/ 248 w 1424"/>
                    <a:gd name="T3" fmla="*/ 1465 h 2070"/>
                    <a:gd name="T4" fmla="*/ 749 w 1424"/>
                    <a:gd name="T5" fmla="*/ 1692 h 2070"/>
                    <a:gd name="T6" fmla="*/ 1009 w 1424"/>
                    <a:gd name="T7" fmla="*/ 1493 h 2070"/>
                    <a:gd name="T8" fmla="*/ 1009 w 1424"/>
                    <a:gd name="T9" fmla="*/ 1490 h 2070"/>
                    <a:gd name="T10" fmla="*/ 663 w 1424"/>
                    <a:gd name="T11" fmla="*/ 1217 h 2070"/>
                    <a:gd name="T12" fmla="*/ 83 w 1424"/>
                    <a:gd name="T13" fmla="*/ 597 h 2070"/>
                    <a:gd name="T14" fmla="*/ 83 w 1424"/>
                    <a:gd name="T15" fmla="*/ 591 h 2070"/>
                    <a:gd name="T16" fmla="*/ 743 w 1424"/>
                    <a:gd name="T17" fmla="*/ 0 h 2070"/>
                    <a:gd name="T18" fmla="*/ 1395 w 1424"/>
                    <a:gd name="T19" fmla="*/ 248 h 2070"/>
                    <a:gd name="T20" fmla="*/ 1161 w 1424"/>
                    <a:gd name="T21" fmla="*/ 565 h 2070"/>
                    <a:gd name="T22" fmla="*/ 732 w 1424"/>
                    <a:gd name="T23" fmla="*/ 378 h 2070"/>
                    <a:gd name="T24" fmla="*/ 498 w 1424"/>
                    <a:gd name="T25" fmla="*/ 554 h 2070"/>
                    <a:gd name="T26" fmla="*/ 498 w 1424"/>
                    <a:gd name="T27" fmla="*/ 557 h 2070"/>
                    <a:gd name="T28" fmla="*/ 882 w 1424"/>
                    <a:gd name="T29" fmla="*/ 856 h 2070"/>
                    <a:gd name="T30" fmla="*/ 1424 w 1424"/>
                    <a:gd name="T31" fmla="*/ 1459 h 2070"/>
                    <a:gd name="T32" fmla="*/ 1424 w 1424"/>
                    <a:gd name="T33" fmla="*/ 1465 h 2070"/>
                    <a:gd name="T34" fmla="*/ 746 w 1424"/>
                    <a:gd name="T35" fmla="*/ 2070 h 2070"/>
                    <a:gd name="T36" fmla="*/ 0 w 1424"/>
                    <a:gd name="T37" fmla="*/ 1773 h 20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24" h="2070">
                      <a:moveTo>
                        <a:pt x="0" y="1773"/>
                      </a:moveTo>
                      <a:cubicBezTo>
                        <a:pt x="248" y="1465"/>
                        <a:pt x="248" y="1465"/>
                        <a:pt x="248" y="1465"/>
                      </a:cubicBezTo>
                      <a:cubicBezTo>
                        <a:pt x="383" y="1583"/>
                        <a:pt x="547" y="1692"/>
                        <a:pt x="749" y="1692"/>
                      </a:cubicBezTo>
                      <a:cubicBezTo>
                        <a:pt x="911" y="1692"/>
                        <a:pt x="1009" y="1612"/>
                        <a:pt x="1009" y="1493"/>
                      </a:cubicBezTo>
                      <a:cubicBezTo>
                        <a:pt x="1009" y="1490"/>
                        <a:pt x="1009" y="1490"/>
                        <a:pt x="1009" y="1490"/>
                      </a:cubicBezTo>
                      <a:cubicBezTo>
                        <a:pt x="1009" y="1390"/>
                        <a:pt x="951" y="1326"/>
                        <a:pt x="663" y="1217"/>
                      </a:cubicBezTo>
                      <a:cubicBezTo>
                        <a:pt x="305" y="1078"/>
                        <a:pt x="83" y="943"/>
                        <a:pt x="83" y="597"/>
                      </a:cubicBezTo>
                      <a:cubicBezTo>
                        <a:pt x="83" y="591"/>
                        <a:pt x="83" y="591"/>
                        <a:pt x="83" y="591"/>
                      </a:cubicBezTo>
                      <a:cubicBezTo>
                        <a:pt x="83" y="239"/>
                        <a:pt x="354" y="0"/>
                        <a:pt x="743" y="0"/>
                      </a:cubicBezTo>
                      <a:cubicBezTo>
                        <a:pt x="980" y="0"/>
                        <a:pt x="1210" y="81"/>
                        <a:pt x="1395" y="248"/>
                      </a:cubicBezTo>
                      <a:cubicBezTo>
                        <a:pt x="1161" y="565"/>
                        <a:pt x="1161" y="565"/>
                        <a:pt x="1161" y="565"/>
                      </a:cubicBezTo>
                      <a:cubicBezTo>
                        <a:pt x="1034" y="461"/>
                        <a:pt x="887" y="378"/>
                        <a:pt x="732" y="378"/>
                      </a:cubicBezTo>
                      <a:cubicBezTo>
                        <a:pt x="588" y="378"/>
                        <a:pt x="498" y="450"/>
                        <a:pt x="498" y="554"/>
                      </a:cubicBezTo>
                      <a:cubicBezTo>
                        <a:pt x="498" y="557"/>
                        <a:pt x="498" y="557"/>
                        <a:pt x="498" y="557"/>
                      </a:cubicBezTo>
                      <a:cubicBezTo>
                        <a:pt x="498" y="672"/>
                        <a:pt x="568" y="727"/>
                        <a:pt x="882" y="856"/>
                      </a:cubicBezTo>
                      <a:cubicBezTo>
                        <a:pt x="1233" y="995"/>
                        <a:pt x="1424" y="1145"/>
                        <a:pt x="1424" y="1459"/>
                      </a:cubicBezTo>
                      <a:cubicBezTo>
                        <a:pt x="1424" y="1465"/>
                        <a:pt x="1424" y="1465"/>
                        <a:pt x="1424" y="1465"/>
                      </a:cubicBezTo>
                      <a:cubicBezTo>
                        <a:pt x="1424" y="1839"/>
                        <a:pt x="1138" y="2070"/>
                        <a:pt x="746" y="2070"/>
                      </a:cubicBezTo>
                      <a:cubicBezTo>
                        <a:pt x="490" y="2070"/>
                        <a:pt x="222" y="1980"/>
                        <a:pt x="0" y="177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</p:grpSp>
          <p:pic>
            <p:nvPicPr>
              <p:cNvPr id="173" name="logo sidemast">
                <a:extLst>
                  <a:ext uri="{FF2B5EF4-FFF2-40B4-BE49-F238E27FC236}">
                    <a16:creationId xmlns:a16="http://schemas.microsoft.com/office/drawing/2014/main" id="{8F9CC136-7B85-4DEA-BC61-AC8C90447C9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5763" y="6287856"/>
                <a:ext cx="603222" cy="443736"/>
              </a:xfrm>
              <a:prstGeom prst="rect">
                <a:avLst/>
              </a:prstGeom>
            </p:spPr>
          </p:pic>
        </p:grpSp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AADFDD83-9409-4E73-8E0A-CFFA07AC3AE3}"/>
                </a:ext>
              </a:extLst>
            </p:cNvPr>
            <p:cNvGrpSpPr/>
            <p:nvPr userDrawn="1"/>
          </p:nvGrpSpPr>
          <p:grpSpPr>
            <a:xfrm>
              <a:off x="10151611" y="6359540"/>
              <a:ext cx="1833525" cy="433592"/>
              <a:chOff x="7817643" y="6359540"/>
              <a:chExt cx="1833525" cy="433592"/>
            </a:xfrm>
          </p:grpSpPr>
          <p:grpSp>
            <p:nvGrpSpPr>
              <p:cNvPr id="108" name="Gruppo 107">
                <a:extLst>
                  <a:ext uri="{FF2B5EF4-FFF2-40B4-BE49-F238E27FC236}">
                    <a16:creationId xmlns:a16="http://schemas.microsoft.com/office/drawing/2014/main" id="{F6B371AE-A83E-49B8-AAA2-964854BB88D5}"/>
                  </a:ext>
                </a:extLst>
              </p:cNvPr>
              <p:cNvGrpSpPr/>
              <p:nvPr userDrawn="1"/>
            </p:nvGrpSpPr>
            <p:grpSpPr>
              <a:xfrm>
                <a:off x="8291590" y="6405988"/>
                <a:ext cx="1359578" cy="293408"/>
                <a:chOff x="1667329" y="2060206"/>
                <a:chExt cx="2205845" cy="476038"/>
              </a:xfrm>
              <a:solidFill>
                <a:schemeClr val="bg1"/>
              </a:solidFill>
            </p:grpSpPr>
            <p:sp>
              <p:nvSpPr>
                <p:cNvPr id="157" name="Freeform 9">
                  <a:extLst>
                    <a:ext uri="{FF2B5EF4-FFF2-40B4-BE49-F238E27FC236}">
                      <a16:creationId xmlns:a16="http://schemas.microsoft.com/office/drawing/2014/main" id="{1352417C-C6B7-4BDA-817E-F3A1A97774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7329" y="2067016"/>
                  <a:ext cx="106921" cy="175705"/>
                </a:xfrm>
                <a:custGeom>
                  <a:avLst/>
                  <a:gdLst>
                    <a:gd name="T0" fmla="*/ 117 w 117"/>
                    <a:gd name="T1" fmla="*/ 180 h 193"/>
                    <a:gd name="T2" fmla="*/ 113 w 117"/>
                    <a:gd name="T3" fmla="*/ 189 h 193"/>
                    <a:gd name="T4" fmla="*/ 102 w 117"/>
                    <a:gd name="T5" fmla="*/ 193 h 193"/>
                    <a:gd name="T6" fmla="*/ 15 w 117"/>
                    <a:gd name="T7" fmla="*/ 193 h 193"/>
                    <a:gd name="T8" fmla="*/ 4 w 117"/>
                    <a:gd name="T9" fmla="*/ 189 h 193"/>
                    <a:gd name="T10" fmla="*/ 0 w 117"/>
                    <a:gd name="T11" fmla="*/ 179 h 193"/>
                    <a:gd name="T12" fmla="*/ 0 w 117"/>
                    <a:gd name="T13" fmla="*/ 173 h 193"/>
                    <a:gd name="T14" fmla="*/ 2 w 117"/>
                    <a:gd name="T15" fmla="*/ 167 h 193"/>
                    <a:gd name="T16" fmla="*/ 21 w 117"/>
                    <a:gd name="T17" fmla="*/ 137 h 193"/>
                    <a:gd name="T18" fmla="*/ 47 w 117"/>
                    <a:gd name="T19" fmla="*/ 111 h 193"/>
                    <a:gd name="T20" fmla="*/ 60 w 117"/>
                    <a:gd name="T21" fmla="*/ 99 h 193"/>
                    <a:gd name="T22" fmla="*/ 73 w 117"/>
                    <a:gd name="T23" fmla="*/ 86 h 193"/>
                    <a:gd name="T24" fmla="*/ 83 w 117"/>
                    <a:gd name="T25" fmla="*/ 72 h 193"/>
                    <a:gd name="T26" fmla="*/ 87 w 117"/>
                    <a:gd name="T27" fmla="*/ 55 h 193"/>
                    <a:gd name="T28" fmla="*/ 80 w 117"/>
                    <a:gd name="T29" fmla="*/ 35 h 193"/>
                    <a:gd name="T30" fmla="*/ 58 w 117"/>
                    <a:gd name="T31" fmla="*/ 26 h 193"/>
                    <a:gd name="T32" fmla="*/ 45 w 117"/>
                    <a:gd name="T33" fmla="*/ 27 h 193"/>
                    <a:gd name="T34" fmla="*/ 34 w 117"/>
                    <a:gd name="T35" fmla="*/ 31 h 193"/>
                    <a:gd name="T36" fmla="*/ 25 w 117"/>
                    <a:gd name="T37" fmla="*/ 36 h 193"/>
                    <a:gd name="T38" fmla="*/ 17 w 117"/>
                    <a:gd name="T39" fmla="*/ 38 h 193"/>
                    <a:gd name="T40" fmla="*/ 7 w 117"/>
                    <a:gd name="T41" fmla="*/ 35 h 193"/>
                    <a:gd name="T42" fmla="*/ 2 w 117"/>
                    <a:gd name="T43" fmla="*/ 25 h 193"/>
                    <a:gd name="T44" fmla="*/ 8 w 117"/>
                    <a:gd name="T45" fmla="*/ 14 h 193"/>
                    <a:gd name="T46" fmla="*/ 23 w 117"/>
                    <a:gd name="T47" fmla="*/ 6 h 193"/>
                    <a:gd name="T48" fmla="*/ 41 w 117"/>
                    <a:gd name="T49" fmla="*/ 2 h 193"/>
                    <a:gd name="T50" fmla="*/ 58 w 117"/>
                    <a:gd name="T51" fmla="*/ 0 h 193"/>
                    <a:gd name="T52" fmla="*/ 82 w 117"/>
                    <a:gd name="T53" fmla="*/ 4 h 193"/>
                    <a:gd name="T54" fmla="*/ 100 w 117"/>
                    <a:gd name="T55" fmla="*/ 15 h 193"/>
                    <a:gd name="T56" fmla="*/ 112 w 117"/>
                    <a:gd name="T57" fmla="*/ 32 h 193"/>
                    <a:gd name="T58" fmla="*/ 116 w 117"/>
                    <a:gd name="T59" fmla="*/ 53 h 193"/>
                    <a:gd name="T60" fmla="*/ 110 w 117"/>
                    <a:gd name="T61" fmla="*/ 81 h 193"/>
                    <a:gd name="T62" fmla="*/ 95 w 117"/>
                    <a:gd name="T63" fmla="*/ 102 h 193"/>
                    <a:gd name="T64" fmla="*/ 80 w 117"/>
                    <a:gd name="T65" fmla="*/ 118 h 193"/>
                    <a:gd name="T66" fmla="*/ 63 w 117"/>
                    <a:gd name="T67" fmla="*/ 133 h 193"/>
                    <a:gd name="T68" fmla="*/ 48 w 117"/>
                    <a:gd name="T69" fmla="*/ 149 h 193"/>
                    <a:gd name="T70" fmla="*/ 36 w 117"/>
                    <a:gd name="T71" fmla="*/ 166 h 193"/>
                    <a:gd name="T72" fmla="*/ 102 w 117"/>
                    <a:gd name="T73" fmla="*/ 166 h 193"/>
                    <a:gd name="T74" fmla="*/ 113 w 117"/>
                    <a:gd name="T75" fmla="*/ 170 h 193"/>
                    <a:gd name="T76" fmla="*/ 117 w 117"/>
                    <a:gd name="T77" fmla="*/ 18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17" h="193">
                      <a:moveTo>
                        <a:pt x="117" y="180"/>
                      </a:moveTo>
                      <a:cubicBezTo>
                        <a:pt x="117" y="183"/>
                        <a:pt x="115" y="186"/>
                        <a:pt x="113" y="189"/>
                      </a:cubicBezTo>
                      <a:cubicBezTo>
                        <a:pt x="110" y="192"/>
                        <a:pt x="106" y="193"/>
                        <a:pt x="102" y="193"/>
                      </a:cubicBezTo>
                      <a:cubicBezTo>
                        <a:pt x="15" y="193"/>
                        <a:pt x="15" y="193"/>
                        <a:pt x="15" y="193"/>
                      </a:cubicBezTo>
                      <a:cubicBezTo>
                        <a:pt x="10" y="193"/>
                        <a:pt x="7" y="191"/>
                        <a:pt x="4" y="189"/>
                      </a:cubicBezTo>
                      <a:cubicBezTo>
                        <a:pt x="1" y="186"/>
                        <a:pt x="0" y="183"/>
                        <a:pt x="0" y="179"/>
                      </a:cubicBezTo>
                      <a:cubicBezTo>
                        <a:pt x="0" y="177"/>
                        <a:pt x="0" y="175"/>
                        <a:pt x="0" y="173"/>
                      </a:cubicBezTo>
                      <a:cubicBezTo>
                        <a:pt x="0" y="171"/>
                        <a:pt x="1" y="169"/>
                        <a:pt x="2" y="167"/>
                      </a:cubicBezTo>
                      <a:cubicBezTo>
                        <a:pt x="7" y="156"/>
                        <a:pt x="13" y="146"/>
                        <a:pt x="21" y="137"/>
                      </a:cubicBezTo>
                      <a:cubicBezTo>
                        <a:pt x="30" y="128"/>
                        <a:pt x="38" y="119"/>
                        <a:pt x="47" y="111"/>
                      </a:cubicBezTo>
                      <a:cubicBezTo>
                        <a:pt x="51" y="107"/>
                        <a:pt x="56" y="103"/>
                        <a:pt x="60" y="99"/>
                      </a:cubicBezTo>
                      <a:cubicBezTo>
                        <a:pt x="65" y="95"/>
                        <a:pt x="69" y="90"/>
                        <a:pt x="73" y="86"/>
                      </a:cubicBezTo>
                      <a:cubicBezTo>
                        <a:pt x="77" y="81"/>
                        <a:pt x="80" y="77"/>
                        <a:pt x="83" y="72"/>
                      </a:cubicBezTo>
                      <a:cubicBezTo>
                        <a:pt x="86" y="67"/>
                        <a:pt x="87" y="61"/>
                        <a:pt x="87" y="55"/>
                      </a:cubicBezTo>
                      <a:cubicBezTo>
                        <a:pt x="87" y="47"/>
                        <a:pt x="84" y="40"/>
                        <a:pt x="80" y="35"/>
                      </a:cubicBezTo>
                      <a:cubicBezTo>
                        <a:pt x="75" y="29"/>
                        <a:pt x="67" y="26"/>
                        <a:pt x="58" y="26"/>
                      </a:cubicBezTo>
                      <a:cubicBezTo>
                        <a:pt x="53" y="26"/>
                        <a:pt x="49" y="27"/>
                        <a:pt x="45" y="27"/>
                      </a:cubicBezTo>
                      <a:cubicBezTo>
                        <a:pt x="41" y="28"/>
                        <a:pt x="37" y="29"/>
                        <a:pt x="34" y="31"/>
                      </a:cubicBezTo>
                      <a:cubicBezTo>
                        <a:pt x="31" y="32"/>
                        <a:pt x="28" y="34"/>
                        <a:pt x="25" y="36"/>
                      </a:cubicBezTo>
                      <a:cubicBezTo>
                        <a:pt x="22" y="37"/>
                        <a:pt x="20" y="38"/>
                        <a:pt x="17" y="38"/>
                      </a:cubicBezTo>
                      <a:cubicBezTo>
                        <a:pt x="13" y="38"/>
                        <a:pt x="10" y="37"/>
                        <a:pt x="7" y="35"/>
                      </a:cubicBezTo>
                      <a:cubicBezTo>
                        <a:pt x="4" y="32"/>
                        <a:pt x="2" y="29"/>
                        <a:pt x="2" y="25"/>
                      </a:cubicBezTo>
                      <a:cubicBezTo>
                        <a:pt x="2" y="21"/>
                        <a:pt x="4" y="17"/>
                        <a:pt x="8" y="14"/>
                      </a:cubicBezTo>
                      <a:cubicBezTo>
                        <a:pt x="12" y="11"/>
                        <a:pt x="17" y="9"/>
                        <a:pt x="23" y="6"/>
                      </a:cubicBezTo>
                      <a:cubicBezTo>
                        <a:pt x="29" y="4"/>
                        <a:pt x="35" y="3"/>
                        <a:pt x="41" y="2"/>
                      </a:cubicBezTo>
                      <a:cubicBezTo>
                        <a:pt x="47" y="1"/>
                        <a:pt x="53" y="0"/>
                        <a:pt x="58" y="0"/>
                      </a:cubicBezTo>
                      <a:cubicBezTo>
                        <a:pt x="67" y="0"/>
                        <a:pt x="75" y="1"/>
                        <a:pt x="82" y="4"/>
                      </a:cubicBezTo>
                      <a:cubicBezTo>
                        <a:pt x="89" y="7"/>
                        <a:pt x="95" y="11"/>
                        <a:pt x="100" y="15"/>
                      </a:cubicBezTo>
                      <a:cubicBezTo>
                        <a:pt x="105" y="20"/>
                        <a:pt x="109" y="26"/>
                        <a:pt x="112" y="32"/>
                      </a:cubicBezTo>
                      <a:cubicBezTo>
                        <a:pt x="114" y="38"/>
                        <a:pt x="116" y="45"/>
                        <a:pt x="116" y="53"/>
                      </a:cubicBezTo>
                      <a:cubicBezTo>
                        <a:pt x="116" y="64"/>
                        <a:pt x="114" y="73"/>
                        <a:pt x="110" y="81"/>
                      </a:cubicBezTo>
                      <a:cubicBezTo>
                        <a:pt x="106" y="89"/>
                        <a:pt x="101" y="96"/>
                        <a:pt x="95" y="102"/>
                      </a:cubicBezTo>
                      <a:cubicBezTo>
                        <a:pt x="90" y="108"/>
                        <a:pt x="85" y="113"/>
                        <a:pt x="80" y="118"/>
                      </a:cubicBezTo>
                      <a:cubicBezTo>
                        <a:pt x="74" y="123"/>
                        <a:pt x="69" y="128"/>
                        <a:pt x="63" y="133"/>
                      </a:cubicBezTo>
                      <a:cubicBezTo>
                        <a:pt x="58" y="139"/>
                        <a:pt x="53" y="144"/>
                        <a:pt x="48" y="149"/>
                      </a:cubicBezTo>
                      <a:cubicBezTo>
                        <a:pt x="43" y="155"/>
                        <a:pt x="39" y="160"/>
                        <a:pt x="36" y="166"/>
                      </a:cubicBezTo>
                      <a:cubicBezTo>
                        <a:pt x="102" y="166"/>
                        <a:pt x="102" y="166"/>
                        <a:pt x="102" y="166"/>
                      </a:cubicBezTo>
                      <a:cubicBezTo>
                        <a:pt x="106" y="166"/>
                        <a:pt x="110" y="167"/>
                        <a:pt x="113" y="170"/>
                      </a:cubicBezTo>
                      <a:cubicBezTo>
                        <a:pt x="115" y="173"/>
                        <a:pt x="117" y="176"/>
                        <a:pt x="117" y="1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58" name="Freeform 10">
                  <a:extLst>
                    <a:ext uri="{FF2B5EF4-FFF2-40B4-BE49-F238E27FC236}">
                      <a16:creationId xmlns:a16="http://schemas.microsoft.com/office/drawing/2014/main" id="{93EECC4B-4FBB-49C2-9D18-DE26DFD1F4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1276" y="2067697"/>
                  <a:ext cx="115774" cy="177067"/>
                </a:xfrm>
                <a:custGeom>
                  <a:avLst/>
                  <a:gdLst>
                    <a:gd name="T0" fmla="*/ 106 w 127"/>
                    <a:gd name="T1" fmla="*/ 181 h 194"/>
                    <a:gd name="T2" fmla="*/ 102 w 127"/>
                    <a:gd name="T3" fmla="*/ 190 h 194"/>
                    <a:gd name="T4" fmla="*/ 91 w 127"/>
                    <a:gd name="T5" fmla="*/ 194 h 194"/>
                    <a:gd name="T6" fmla="*/ 81 w 127"/>
                    <a:gd name="T7" fmla="*/ 190 h 194"/>
                    <a:gd name="T8" fmla="*/ 77 w 127"/>
                    <a:gd name="T9" fmla="*/ 181 h 194"/>
                    <a:gd name="T10" fmla="*/ 77 w 127"/>
                    <a:gd name="T11" fmla="*/ 154 h 194"/>
                    <a:gd name="T12" fmla="*/ 14 w 127"/>
                    <a:gd name="T13" fmla="*/ 154 h 194"/>
                    <a:gd name="T14" fmla="*/ 4 w 127"/>
                    <a:gd name="T15" fmla="*/ 149 h 194"/>
                    <a:gd name="T16" fmla="*/ 0 w 127"/>
                    <a:gd name="T17" fmla="*/ 139 h 194"/>
                    <a:gd name="T18" fmla="*/ 0 w 127"/>
                    <a:gd name="T19" fmla="*/ 136 h 194"/>
                    <a:gd name="T20" fmla="*/ 2 w 127"/>
                    <a:gd name="T21" fmla="*/ 131 h 194"/>
                    <a:gd name="T22" fmla="*/ 53 w 127"/>
                    <a:gd name="T23" fmla="*/ 8 h 194"/>
                    <a:gd name="T24" fmla="*/ 58 w 127"/>
                    <a:gd name="T25" fmla="*/ 2 h 194"/>
                    <a:gd name="T26" fmla="*/ 66 w 127"/>
                    <a:gd name="T27" fmla="*/ 0 h 194"/>
                    <a:gd name="T28" fmla="*/ 76 w 127"/>
                    <a:gd name="T29" fmla="*/ 4 h 194"/>
                    <a:gd name="T30" fmla="*/ 80 w 127"/>
                    <a:gd name="T31" fmla="*/ 13 h 194"/>
                    <a:gd name="T32" fmla="*/ 80 w 127"/>
                    <a:gd name="T33" fmla="*/ 16 h 194"/>
                    <a:gd name="T34" fmla="*/ 79 w 127"/>
                    <a:gd name="T35" fmla="*/ 18 h 194"/>
                    <a:gd name="T36" fmla="*/ 74 w 127"/>
                    <a:gd name="T37" fmla="*/ 31 h 194"/>
                    <a:gd name="T38" fmla="*/ 66 w 127"/>
                    <a:gd name="T39" fmla="*/ 50 h 194"/>
                    <a:gd name="T40" fmla="*/ 57 w 127"/>
                    <a:gd name="T41" fmla="*/ 73 h 194"/>
                    <a:gd name="T42" fmla="*/ 47 w 127"/>
                    <a:gd name="T43" fmla="*/ 95 h 194"/>
                    <a:gd name="T44" fmla="*/ 39 w 127"/>
                    <a:gd name="T45" fmla="*/ 114 h 194"/>
                    <a:gd name="T46" fmla="*/ 34 w 127"/>
                    <a:gd name="T47" fmla="*/ 127 h 194"/>
                    <a:gd name="T48" fmla="*/ 77 w 127"/>
                    <a:gd name="T49" fmla="*/ 127 h 194"/>
                    <a:gd name="T50" fmla="*/ 77 w 127"/>
                    <a:gd name="T51" fmla="*/ 81 h 194"/>
                    <a:gd name="T52" fmla="*/ 81 w 127"/>
                    <a:gd name="T53" fmla="*/ 71 h 194"/>
                    <a:gd name="T54" fmla="*/ 91 w 127"/>
                    <a:gd name="T55" fmla="*/ 67 h 194"/>
                    <a:gd name="T56" fmla="*/ 102 w 127"/>
                    <a:gd name="T57" fmla="*/ 71 h 194"/>
                    <a:gd name="T58" fmla="*/ 106 w 127"/>
                    <a:gd name="T59" fmla="*/ 81 h 194"/>
                    <a:gd name="T60" fmla="*/ 106 w 127"/>
                    <a:gd name="T61" fmla="*/ 127 h 194"/>
                    <a:gd name="T62" fmla="*/ 113 w 127"/>
                    <a:gd name="T63" fmla="*/ 127 h 194"/>
                    <a:gd name="T64" fmla="*/ 123 w 127"/>
                    <a:gd name="T65" fmla="*/ 131 h 194"/>
                    <a:gd name="T66" fmla="*/ 127 w 127"/>
                    <a:gd name="T67" fmla="*/ 140 h 194"/>
                    <a:gd name="T68" fmla="*/ 123 w 127"/>
                    <a:gd name="T69" fmla="*/ 150 h 194"/>
                    <a:gd name="T70" fmla="*/ 113 w 127"/>
                    <a:gd name="T71" fmla="*/ 154 h 194"/>
                    <a:gd name="T72" fmla="*/ 106 w 127"/>
                    <a:gd name="T73" fmla="*/ 154 h 194"/>
                    <a:gd name="T74" fmla="*/ 106 w 127"/>
                    <a:gd name="T75" fmla="*/ 181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7" h="194">
                      <a:moveTo>
                        <a:pt x="106" y="181"/>
                      </a:moveTo>
                      <a:cubicBezTo>
                        <a:pt x="106" y="185"/>
                        <a:pt x="104" y="188"/>
                        <a:pt x="102" y="190"/>
                      </a:cubicBezTo>
                      <a:cubicBezTo>
                        <a:pt x="99" y="193"/>
                        <a:pt x="95" y="194"/>
                        <a:pt x="91" y="194"/>
                      </a:cubicBezTo>
                      <a:cubicBezTo>
                        <a:pt x="87" y="194"/>
                        <a:pt x="84" y="193"/>
                        <a:pt x="81" y="190"/>
                      </a:cubicBezTo>
                      <a:cubicBezTo>
                        <a:pt x="78" y="188"/>
                        <a:pt x="77" y="185"/>
                        <a:pt x="77" y="181"/>
                      </a:cubicBezTo>
                      <a:cubicBezTo>
                        <a:pt x="77" y="154"/>
                        <a:pt x="77" y="154"/>
                        <a:pt x="77" y="154"/>
                      </a:cubicBezTo>
                      <a:cubicBezTo>
                        <a:pt x="14" y="154"/>
                        <a:pt x="14" y="154"/>
                        <a:pt x="14" y="154"/>
                      </a:cubicBezTo>
                      <a:cubicBezTo>
                        <a:pt x="10" y="154"/>
                        <a:pt x="6" y="152"/>
                        <a:pt x="4" y="149"/>
                      </a:cubicBezTo>
                      <a:cubicBezTo>
                        <a:pt x="1" y="146"/>
                        <a:pt x="0" y="143"/>
                        <a:pt x="0" y="139"/>
                      </a:cubicBezTo>
                      <a:cubicBezTo>
                        <a:pt x="0" y="139"/>
                        <a:pt x="0" y="137"/>
                        <a:pt x="0" y="136"/>
                      </a:cubicBezTo>
                      <a:cubicBezTo>
                        <a:pt x="0" y="134"/>
                        <a:pt x="1" y="132"/>
                        <a:pt x="2" y="131"/>
                      </a:cubicBezTo>
                      <a:cubicBezTo>
                        <a:pt x="53" y="8"/>
                        <a:pt x="53" y="8"/>
                        <a:pt x="53" y="8"/>
                      </a:cubicBezTo>
                      <a:cubicBezTo>
                        <a:pt x="54" y="5"/>
                        <a:pt x="56" y="3"/>
                        <a:pt x="58" y="2"/>
                      </a:cubicBezTo>
                      <a:cubicBezTo>
                        <a:pt x="61" y="0"/>
                        <a:pt x="63" y="0"/>
                        <a:pt x="66" y="0"/>
                      </a:cubicBezTo>
                      <a:cubicBezTo>
                        <a:pt x="69" y="0"/>
                        <a:pt x="73" y="1"/>
                        <a:pt x="76" y="4"/>
                      </a:cubicBezTo>
                      <a:cubicBezTo>
                        <a:pt x="79" y="7"/>
                        <a:pt x="80" y="10"/>
                        <a:pt x="80" y="13"/>
                      </a:cubicBezTo>
                      <a:cubicBezTo>
                        <a:pt x="80" y="14"/>
                        <a:pt x="80" y="15"/>
                        <a:pt x="80" y="16"/>
                      </a:cubicBezTo>
                      <a:cubicBezTo>
                        <a:pt x="80" y="16"/>
                        <a:pt x="80" y="17"/>
                        <a:pt x="79" y="18"/>
                      </a:cubicBezTo>
                      <a:cubicBezTo>
                        <a:pt x="78" y="21"/>
                        <a:pt x="76" y="26"/>
                        <a:pt x="74" y="31"/>
                      </a:cubicBezTo>
                      <a:cubicBezTo>
                        <a:pt x="72" y="37"/>
                        <a:pt x="69" y="43"/>
                        <a:pt x="66" y="50"/>
                      </a:cubicBezTo>
                      <a:cubicBezTo>
                        <a:pt x="63" y="58"/>
                        <a:pt x="60" y="65"/>
                        <a:pt x="57" y="73"/>
                      </a:cubicBezTo>
                      <a:cubicBezTo>
                        <a:pt x="53" y="80"/>
                        <a:pt x="50" y="88"/>
                        <a:pt x="47" y="95"/>
                      </a:cubicBezTo>
                      <a:cubicBezTo>
                        <a:pt x="44" y="102"/>
                        <a:pt x="42" y="108"/>
                        <a:pt x="39" y="114"/>
                      </a:cubicBezTo>
                      <a:cubicBezTo>
                        <a:pt x="37" y="120"/>
                        <a:pt x="35" y="124"/>
                        <a:pt x="34" y="127"/>
                      </a:cubicBezTo>
                      <a:cubicBezTo>
                        <a:pt x="77" y="127"/>
                        <a:pt x="77" y="127"/>
                        <a:pt x="77" y="127"/>
                      </a:cubicBezTo>
                      <a:cubicBezTo>
                        <a:pt x="77" y="81"/>
                        <a:pt x="77" y="81"/>
                        <a:pt x="77" y="81"/>
                      </a:cubicBezTo>
                      <a:cubicBezTo>
                        <a:pt x="77" y="77"/>
                        <a:pt x="78" y="74"/>
                        <a:pt x="81" y="71"/>
                      </a:cubicBezTo>
                      <a:cubicBezTo>
                        <a:pt x="84" y="69"/>
                        <a:pt x="87" y="67"/>
                        <a:pt x="91" y="67"/>
                      </a:cubicBezTo>
                      <a:cubicBezTo>
                        <a:pt x="95" y="67"/>
                        <a:pt x="99" y="69"/>
                        <a:pt x="102" y="71"/>
                      </a:cubicBezTo>
                      <a:cubicBezTo>
                        <a:pt x="104" y="74"/>
                        <a:pt x="106" y="77"/>
                        <a:pt x="106" y="81"/>
                      </a:cubicBezTo>
                      <a:cubicBezTo>
                        <a:pt x="106" y="127"/>
                        <a:pt x="106" y="127"/>
                        <a:pt x="106" y="127"/>
                      </a:cubicBezTo>
                      <a:cubicBezTo>
                        <a:pt x="113" y="127"/>
                        <a:pt x="113" y="127"/>
                        <a:pt x="113" y="127"/>
                      </a:cubicBezTo>
                      <a:cubicBezTo>
                        <a:pt x="117" y="127"/>
                        <a:pt x="120" y="128"/>
                        <a:pt x="123" y="131"/>
                      </a:cubicBezTo>
                      <a:cubicBezTo>
                        <a:pt x="126" y="134"/>
                        <a:pt x="127" y="137"/>
                        <a:pt x="127" y="140"/>
                      </a:cubicBezTo>
                      <a:cubicBezTo>
                        <a:pt x="127" y="144"/>
                        <a:pt x="126" y="147"/>
                        <a:pt x="123" y="150"/>
                      </a:cubicBezTo>
                      <a:cubicBezTo>
                        <a:pt x="120" y="152"/>
                        <a:pt x="117" y="154"/>
                        <a:pt x="113" y="154"/>
                      </a:cubicBezTo>
                      <a:cubicBezTo>
                        <a:pt x="106" y="154"/>
                        <a:pt x="106" y="154"/>
                        <a:pt x="106" y="154"/>
                      </a:cubicBezTo>
                      <a:lnTo>
                        <a:pt x="106" y="18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59" name="Freeform 11">
                  <a:extLst>
                    <a:ext uri="{FF2B5EF4-FFF2-40B4-BE49-F238E27FC236}">
                      <a16:creationId xmlns:a16="http://schemas.microsoft.com/office/drawing/2014/main" id="{8587A269-8E2D-4E88-A07E-B10A2332C3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2499" y="2062249"/>
                  <a:ext cx="66060" cy="101473"/>
                </a:xfrm>
                <a:custGeom>
                  <a:avLst/>
                  <a:gdLst>
                    <a:gd name="T0" fmla="*/ 27 w 72"/>
                    <a:gd name="T1" fmla="*/ 16 h 111"/>
                    <a:gd name="T2" fmla="*/ 9 w 72"/>
                    <a:gd name="T3" fmla="*/ 16 h 111"/>
                    <a:gd name="T4" fmla="*/ 3 w 72"/>
                    <a:gd name="T5" fmla="*/ 13 h 111"/>
                    <a:gd name="T6" fmla="*/ 0 w 72"/>
                    <a:gd name="T7" fmla="*/ 8 h 111"/>
                    <a:gd name="T8" fmla="*/ 3 w 72"/>
                    <a:gd name="T9" fmla="*/ 2 h 111"/>
                    <a:gd name="T10" fmla="*/ 9 w 72"/>
                    <a:gd name="T11" fmla="*/ 0 h 111"/>
                    <a:gd name="T12" fmla="*/ 63 w 72"/>
                    <a:gd name="T13" fmla="*/ 0 h 111"/>
                    <a:gd name="T14" fmla="*/ 69 w 72"/>
                    <a:gd name="T15" fmla="*/ 2 h 111"/>
                    <a:gd name="T16" fmla="*/ 72 w 72"/>
                    <a:gd name="T17" fmla="*/ 8 h 111"/>
                    <a:gd name="T18" fmla="*/ 69 w 72"/>
                    <a:gd name="T19" fmla="*/ 13 h 111"/>
                    <a:gd name="T20" fmla="*/ 63 w 72"/>
                    <a:gd name="T21" fmla="*/ 16 h 111"/>
                    <a:gd name="T22" fmla="*/ 45 w 72"/>
                    <a:gd name="T23" fmla="*/ 16 h 111"/>
                    <a:gd name="T24" fmla="*/ 45 w 72"/>
                    <a:gd name="T25" fmla="*/ 103 h 111"/>
                    <a:gd name="T26" fmla="*/ 42 w 72"/>
                    <a:gd name="T27" fmla="*/ 108 h 111"/>
                    <a:gd name="T28" fmla="*/ 36 w 72"/>
                    <a:gd name="T29" fmla="*/ 111 h 111"/>
                    <a:gd name="T30" fmla="*/ 30 w 72"/>
                    <a:gd name="T31" fmla="*/ 108 h 111"/>
                    <a:gd name="T32" fmla="*/ 27 w 72"/>
                    <a:gd name="T33" fmla="*/ 103 h 111"/>
                    <a:gd name="T34" fmla="*/ 27 w 72"/>
                    <a:gd name="T35" fmla="*/ 16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1">
                      <a:moveTo>
                        <a:pt x="27" y="16"/>
                      </a:move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6" y="16"/>
                        <a:pt x="4" y="15"/>
                        <a:pt x="3" y="13"/>
                      </a:cubicBezTo>
                      <a:cubicBezTo>
                        <a:pt x="1" y="12"/>
                        <a:pt x="0" y="10"/>
                        <a:pt x="0" y="8"/>
                      </a:cubicBezTo>
                      <a:cubicBezTo>
                        <a:pt x="0" y="6"/>
                        <a:pt x="1" y="4"/>
                        <a:pt x="3" y="2"/>
                      </a:cubicBezTo>
                      <a:cubicBezTo>
                        <a:pt x="4" y="1"/>
                        <a:pt x="6" y="0"/>
                        <a:pt x="9" y="0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66" y="0"/>
                        <a:pt x="67" y="0"/>
                        <a:pt x="69" y="2"/>
                      </a:cubicBezTo>
                      <a:cubicBezTo>
                        <a:pt x="71" y="4"/>
                        <a:pt x="72" y="6"/>
                        <a:pt x="72" y="8"/>
                      </a:cubicBezTo>
                      <a:cubicBezTo>
                        <a:pt x="72" y="10"/>
                        <a:pt x="71" y="12"/>
                        <a:pt x="69" y="13"/>
                      </a:cubicBezTo>
                      <a:cubicBezTo>
                        <a:pt x="68" y="15"/>
                        <a:pt x="66" y="16"/>
                        <a:pt x="63" y="16"/>
                      </a:cubicBezTo>
                      <a:cubicBezTo>
                        <a:pt x="45" y="16"/>
                        <a:pt x="45" y="16"/>
                        <a:pt x="45" y="16"/>
                      </a:cubicBezTo>
                      <a:cubicBezTo>
                        <a:pt x="45" y="103"/>
                        <a:pt x="45" y="103"/>
                        <a:pt x="45" y="103"/>
                      </a:cubicBezTo>
                      <a:cubicBezTo>
                        <a:pt x="45" y="105"/>
                        <a:pt x="44" y="107"/>
                        <a:pt x="42" y="108"/>
                      </a:cubicBezTo>
                      <a:cubicBezTo>
                        <a:pt x="40" y="110"/>
                        <a:pt x="38" y="111"/>
                        <a:pt x="36" y="111"/>
                      </a:cubicBezTo>
                      <a:cubicBezTo>
                        <a:pt x="34" y="111"/>
                        <a:pt x="32" y="110"/>
                        <a:pt x="30" y="108"/>
                      </a:cubicBezTo>
                      <a:cubicBezTo>
                        <a:pt x="28" y="107"/>
                        <a:pt x="27" y="105"/>
                        <a:pt x="27" y="103"/>
                      </a:cubicBezTo>
                      <a:lnTo>
                        <a:pt x="27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60" name="Freeform 12">
                  <a:extLst>
                    <a:ext uri="{FF2B5EF4-FFF2-40B4-BE49-F238E27FC236}">
                      <a16:creationId xmlns:a16="http://schemas.microsoft.com/office/drawing/2014/main" id="{E59BB9CA-FADB-40B5-A603-540557200A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0817" y="2060206"/>
                  <a:ext cx="66060" cy="103516"/>
                </a:xfrm>
                <a:custGeom>
                  <a:avLst/>
                  <a:gdLst>
                    <a:gd name="T0" fmla="*/ 69 w 72"/>
                    <a:gd name="T1" fmla="*/ 110 h 113"/>
                    <a:gd name="T2" fmla="*/ 63 w 72"/>
                    <a:gd name="T3" fmla="*/ 113 h 113"/>
                    <a:gd name="T4" fmla="*/ 57 w 72"/>
                    <a:gd name="T5" fmla="*/ 110 h 113"/>
                    <a:gd name="T6" fmla="*/ 54 w 72"/>
                    <a:gd name="T7" fmla="*/ 104 h 113"/>
                    <a:gd name="T8" fmla="*/ 54 w 72"/>
                    <a:gd name="T9" fmla="*/ 64 h 113"/>
                    <a:gd name="T10" fmla="*/ 17 w 72"/>
                    <a:gd name="T11" fmla="*/ 64 h 113"/>
                    <a:gd name="T12" fmla="*/ 17 w 72"/>
                    <a:gd name="T13" fmla="*/ 104 h 113"/>
                    <a:gd name="T14" fmla="*/ 14 w 72"/>
                    <a:gd name="T15" fmla="*/ 110 h 113"/>
                    <a:gd name="T16" fmla="*/ 8 w 72"/>
                    <a:gd name="T17" fmla="*/ 113 h 113"/>
                    <a:gd name="T18" fmla="*/ 2 w 72"/>
                    <a:gd name="T19" fmla="*/ 110 h 113"/>
                    <a:gd name="T20" fmla="*/ 0 w 72"/>
                    <a:gd name="T21" fmla="*/ 104 h 113"/>
                    <a:gd name="T22" fmla="*/ 0 w 72"/>
                    <a:gd name="T23" fmla="*/ 8 h 113"/>
                    <a:gd name="T24" fmla="*/ 2 w 72"/>
                    <a:gd name="T25" fmla="*/ 3 h 113"/>
                    <a:gd name="T26" fmla="*/ 8 w 72"/>
                    <a:gd name="T27" fmla="*/ 0 h 113"/>
                    <a:gd name="T28" fmla="*/ 14 w 72"/>
                    <a:gd name="T29" fmla="*/ 3 h 113"/>
                    <a:gd name="T30" fmla="*/ 17 w 72"/>
                    <a:gd name="T31" fmla="*/ 8 h 113"/>
                    <a:gd name="T32" fmla="*/ 17 w 72"/>
                    <a:gd name="T33" fmla="*/ 48 h 113"/>
                    <a:gd name="T34" fmla="*/ 54 w 72"/>
                    <a:gd name="T35" fmla="*/ 48 h 113"/>
                    <a:gd name="T36" fmla="*/ 54 w 72"/>
                    <a:gd name="T37" fmla="*/ 8 h 113"/>
                    <a:gd name="T38" fmla="*/ 57 w 72"/>
                    <a:gd name="T39" fmla="*/ 3 h 113"/>
                    <a:gd name="T40" fmla="*/ 63 w 72"/>
                    <a:gd name="T41" fmla="*/ 0 h 113"/>
                    <a:gd name="T42" fmla="*/ 69 w 72"/>
                    <a:gd name="T43" fmla="*/ 3 h 113"/>
                    <a:gd name="T44" fmla="*/ 72 w 72"/>
                    <a:gd name="T45" fmla="*/ 8 h 113"/>
                    <a:gd name="T46" fmla="*/ 72 w 72"/>
                    <a:gd name="T47" fmla="*/ 104 h 113"/>
                    <a:gd name="T48" fmla="*/ 69 w 72"/>
                    <a:gd name="T49" fmla="*/ 11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2" h="113">
                      <a:moveTo>
                        <a:pt x="69" y="110"/>
                      </a:moveTo>
                      <a:cubicBezTo>
                        <a:pt x="67" y="112"/>
                        <a:pt x="65" y="113"/>
                        <a:pt x="63" y="113"/>
                      </a:cubicBezTo>
                      <a:cubicBezTo>
                        <a:pt x="61" y="113"/>
                        <a:pt x="59" y="112"/>
                        <a:pt x="57" y="110"/>
                      </a:cubicBezTo>
                      <a:cubicBezTo>
                        <a:pt x="55" y="109"/>
                        <a:pt x="54" y="107"/>
                        <a:pt x="54" y="104"/>
                      </a:cubicBezTo>
                      <a:cubicBezTo>
                        <a:pt x="54" y="64"/>
                        <a:pt x="54" y="64"/>
                        <a:pt x="54" y="64"/>
                      </a:cubicBezTo>
                      <a:cubicBezTo>
                        <a:pt x="17" y="64"/>
                        <a:pt x="17" y="64"/>
                        <a:pt x="17" y="64"/>
                      </a:cubicBezTo>
                      <a:cubicBezTo>
                        <a:pt x="17" y="104"/>
                        <a:pt x="17" y="104"/>
                        <a:pt x="17" y="104"/>
                      </a:cubicBezTo>
                      <a:cubicBezTo>
                        <a:pt x="17" y="107"/>
                        <a:pt x="16" y="109"/>
                        <a:pt x="14" y="110"/>
                      </a:cubicBezTo>
                      <a:cubicBezTo>
                        <a:pt x="13" y="112"/>
                        <a:pt x="11" y="113"/>
                        <a:pt x="8" y="113"/>
                      </a:cubicBezTo>
                      <a:cubicBezTo>
                        <a:pt x="6" y="113"/>
                        <a:pt x="4" y="112"/>
                        <a:pt x="2" y="110"/>
                      </a:cubicBezTo>
                      <a:cubicBezTo>
                        <a:pt x="1" y="109"/>
                        <a:pt x="0" y="107"/>
                        <a:pt x="0" y="104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6"/>
                        <a:pt x="1" y="4"/>
                        <a:pt x="2" y="3"/>
                      </a:cubicBezTo>
                      <a:cubicBezTo>
                        <a:pt x="4" y="1"/>
                        <a:pt x="6" y="0"/>
                        <a:pt x="8" y="0"/>
                      </a:cubicBezTo>
                      <a:cubicBezTo>
                        <a:pt x="11" y="0"/>
                        <a:pt x="13" y="1"/>
                        <a:pt x="14" y="3"/>
                      </a:cubicBezTo>
                      <a:cubicBezTo>
                        <a:pt x="16" y="4"/>
                        <a:pt x="17" y="6"/>
                        <a:pt x="17" y="8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54" y="48"/>
                        <a:pt x="54" y="48"/>
                        <a:pt x="54" y="48"/>
                      </a:cubicBezTo>
                      <a:cubicBezTo>
                        <a:pt x="54" y="8"/>
                        <a:pt x="54" y="8"/>
                        <a:pt x="54" y="8"/>
                      </a:cubicBezTo>
                      <a:cubicBezTo>
                        <a:pt x="54" y="6"/>
                        <a:pt x="55" y="4"/>
                        <a:pt x="57" y="3"/>
                      </a:cubicBezTo>
                      <a:cubicBezTo>
                        <a:pt x="59" y="1"/>
                        <a:pt x="61" y="0"/>
                        <a:pt x="63" y="0"/>
                      </a:cubicBezTo>
                      <a:cubicBezTo>
                        <a:pt x="65" y="0"/>
                        <a:pt x="67" y="1"/>
                        <a:pt x="69" y="3"/>
                      </a:cubicBezTo>
                      <a:cubicBezTo>
                        <a:pt x="71" y="4"/>
                        <a:pt x="72" y="6"/>
                        <a:pt x="72" y="8"/>
                      </a:cubicBezTo>
                      <a:cubicBezTo>
                        <a:pt x="72" y="104"/>
                        <a:pt x="72" y="104"/>
                        <a:pt x="72" y="104"/>
                      </a:cubicBezTo>
                      <a:cubicBezTo>
                        <a:pt x="72" y="107"/>
                        <a:pt x="71" y="109"/>
                        <a:pt x="69" y="1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61" name="Freeform 13">
                  <a:extLst>
                    <a:ext uri="{FF2B5EF4-FFF2-40B4-BE49-F238E27FC236}">
                      <a16:creationId xmlns:a16="http://schemas.microsoft.com/office/drawing/2014/main" id="{A13FB1A0-C489-432D-A7DE-337E1DC969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3401" y="2068379"/>
                  <a:ext cx="181153" cy="176386"/>
                </a:xfrm>
                <a:custGeom>
                  <a:avLst/>
                  <a:gdLst>
                    <a:gd name="T0" fmla="*/ 99 w 199"/>
                    <a:gd name="T1" fmla="*/ 35 h 193"/>
                    <a:gd name="T2" fmla="*/ 91 w 199"/>
                    <a:gd name="T3" fmla="*/ 70 h 193"/>
                    <a:gd name="T4" fmla="*/ 82 w 199"/>
                    <a:gd name="T5" fmla="*/ 109 h 193"/>
                    <a:gd name="T6" fmla="*/ 74 w 199"/>
                    <a:gd name="T7" fmla="*/ 147 h 193"/>
                    <a:gd name="T8" fmla="*/ 66 w 199"/>
                    <a:gd name="T9" fmla="*/ 182 h 193"/>
                    <a:gd name="T10" fmla="*/ 62 w 199"/>
                    <a:gd name="T11" fmla="*/ 190 h 193"/>
                    <a:gd name="T12" fmla="*/ 53 w 199"/>
                    <a:gd name="T13" fmla="*/ 193 h 193"/>
                    <a:gd name="T14" fmla="*/ 45 w 199"/>
                    <a:gd name="T15" fmla="*/ 190 h 193"/>
                    <a:gd name="T16" fmla="*/ 40 w 199"/>
                    <a:gd name="T17" fmla="*/ 182 h 193"/>
                    <a:gd name="T18" fmla="*/ 0 w 199"/>
                    <a:gd name="T19" fmla="*/ 10 h 193"/>
                    <a:gd name="T20" fmla="*/ 0 w 199"/>
                    <a:gd name="T21" fmla="*/ 9 h 193"/>
                    <a:gd name="T22" fmla="*/ 3 w 199"/>
                    <a:gd name="T23" fmla="*/ 3 h 193"/>
                    <a:gd name="T24" fmla="*/ 10 w 199"/>
                    <a:gd name="T25" fmla="*/ 1 h 193"/>
                    <a:gd name="T26" fmla="*/ 15 w 199"/>
                    <a:gd name="T27" fmla="*/ 3 h 193"/>
                    <a:gd name="T28" fmla="*/ 18 w 199"/>
                    <a:gd name="T29" fmla="*/ 8 h 193"/>
                    <a:gd name="T30" fmla="*/ 54 w 199"/>
                    <a:gd name="T31" fmla="*/ 162 h 193"/>
                    <a:gd name="T32" fmla="*/ 87 w 199"/>
                    <a:gd name="T33" fmla="*/ 15 h 193"/>
                    <a:gd name="T34" fmla="*/ 91 w 199"/>
                    <a:gd name="T35" fmla="*/ 4 h 193"/>
                    <a:gd name="T36" fmla="*/ 99 w 199"/>
                    <a:gd name="T37" fmla="*/ 0 h 193"/>
                    <a:gd name="T38" fmla="*/ 107 w 199"/>
                    <a:gd name="T39" fmla="*/ 4 h 193"/>
                    <a:gd name="T40" fmla="*/ 111 w 199"/>
                    <a:gd name="T41" fmla="*/ 15 h 193"/>
                    <a:gd name="T42" fmla="*/ 145 w 199"/>
                    <a:gd name="T43" fmla="*/ 162 h 193"/>
                    <a:gd name="T44" fmla="*/ 180 w 199"/>
                    <a:gd name="T45" fmla="*/ 8 h 193"/>
                    <a:gd name="T46" fmla="*/ 183 w 199"/>
                    <a:gd name="T47" fmla="*/ 3 h 193"/>
                    <a:gd name="T48" fmla="*/ 188 w 199"/>
                    <a:gd name="T49" fmla="*/ 1 h 193"/>
                    <a:gd name="T50" fmla="*/ 195 w 199"/>
                    <a:gd name="T51" fmla="*/ 3 h 193"/>
                    <a:gd name="T52" fmla="*/ 199 w 199"/>
                    <a:gd name="T53" fmla="*/ 9 h 193"/>
                    <a:gd name="T54" fmla="*/ 199 w 199"/>
                    <a:gd name="T55" fmla="*/ 10 h 193"/>
                    <a:gd name="T56" fmla="*/ 198 w 199"/>
                    <a:gd name="T57" fmla="*/ 11 h 193"/>
                    <a:gd name="T58" fmla="*/ 198 w 199"/>
                    <a:gd name="T59" fmla="*/ 12 h 193"/>
                    <a:gd name="T60" fmla="*/ 158 w 199"/>
                    <a:gd name="T61" fmla="*/ 182 h 193"/>
                    <a:gd name="T62" fmla="*/ 153 w 199"/>
                    <a:gd name="T63" fmla="*/ 190 h 193"/>
                    <a:gd name="T64" fmla="*/ 145 w 199"/>
                    <a:gd name="T65" fmla="*/ 193 h 193"/>
                    <a:gd name="T66" fmla="*/ 137 w 199"/>
                    <a:gd name="T67" fmla="*/ 190 h 193"/>
                    <a:gd name="T68" fmla="*/ 133 w 199"/>
                    <a:gd name="T69" fmla="*/ 182 h 193"/>
                    <a:gd name="T70" fmla="*/ 99 w 199"/>
                    <a:gd name="T71" fmla="*/ 35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" h="193">
                      <a:moveTo>
                        <a:pt x="99" y="35"/>
                      </a:moveTo>
                      <a:cubicBezTo>
                        <a:pt x="97" y="46"/>
                        <a:pt x="94" y="58"/>
                        <a:pt x="91" y="70"/>
                      </a:cubicBezTo>
                      <a:cubicBezTo>
                        <a:pt x="88" y="83"/>
                        <a:pt x="85" y="96"/>
                        <a:pt x="82" y="109"/>
                      </a:cubicBezTo>
                      <a:cubicBezTo>
                        <a:pt x="79" y="122"/>
                        <a:pt x="76" y="134"/>
                        <a:pt x="74" y="147"/>
                      </a:cubicBezTo>
                      <a:cubicBezTo>
                        <a:pt x="71" y="160"/>
                        <a:pt x="68" y="171"/>
                        <a:pt x="66" y="182"/>
                      </a:cubicBezTo>
                      <a:cubicBezTo>
                        <a:pt x="65" y="185"/>
                        <a:pt x="63" y="187"/>
                        <a:pt x="62" y="190"/>
                      </a:cubicBezTo>
                      <a:cubicBezTo>
                        <a:pt x="60" y="192"/>
                        <a:pt x="57" y="193"/>
                        <a:pt x="53" y="193"/>
                      </a:cubicBezTo>
                      <a:cubicBezTo>
                        <a:pt x="50" y="193"/>
                        <a:pt x="47" y="192"/>
                        <a:pt x="45" y="190"/>
                      </a:cubicBezTo>
                      <a:cubicBezTo>
                        <a:pt x="43" y="188"/>
                        <a:pt x="41" y="185"/>
                        <a:pt x="40" y="182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6"/>
                        <a:pt x="1" y="4"/>
                        <a:pt x="3" y="3"/>
                      </a:cubicBezTo>
                      <a:cubicBezTo>
                        <a:pt x="5" y="2"/>
                        <a:pt x="7" y="1"/>
                        <a:pt x="10" y="1"/>
                      </a:cubicBezTo>
                      <a:cubicBezTo>
                        <a:pt x="12" y="1"/>
                        <a:pt x="13" y="2"/>
                        <a:pt x="15" y="3"/>
                      </a:cubicBezTo>
                      <a:cubicBezTo>
                        <a:pt x="16" y="4"/>
                        <a:pt x="17" y="6"/>
                        <a:pt x="18" y="8"/>
                      </a:cubicBezTo>
                      <a:cubicBezTo>
                        <a:pt x="54" y="162"/>
                        <a:pt x="54" y="162"/>
                        <a:pt x="54" y="162"/>
                      </a:cubicBezTo>
                      <a:cubicBezTo>
                        <a:pt x="87" y="15"/>
                        <a:pt x="87" y="15"/>
                        <a:pt x="87" y="15"/>
                      </a:cubicBezTo>
                      <a:cubicBezTo>
                        <a:pt x="88" y="10"/>
                        <a:pt x="89" y="7"/>
                        <a:pt x="91" y="4"/>
                      </a:cubicBezTo>
                      <a:cubicBezTo>
                        <a:pt x="93" y="1"/>
                        <a:pt x="95" y="0"/>
                        <a:pt x="99" y="0"/>
                      </a:cubicBezTo>
                      <a:cubicBezTo>
                        <a:pt x="103" y="0"/>
                        <a:pt x="105" y="2"/>
                        <a:pt x="107" y="4"/>
                      </a:cubicBezTo>
                      <a:cubicBezTo>
                        <a:pt x="109" y="7"/>
                        <a:pt x="110" y="10"/>
                        <a:pt x="111" y="15"/>
                      </a:cubicBezTo>
                      <a:cubicBezTo>
                        <a:pt x="145" y="162"/>
                        <a:pt x="145" y="162"/>
                        <a:pt x="145" y="162"/>
                      </a:cubicBezTo>
                      <a:cubicBezTo>
                        <a:pt x="180" y="8"/>
                        <a:pt x="180" y="8"/>
                        <a:pt x="180" y="8"/>
                      </a:cubicBezTo>
                      <a:cubicBezTo>
                        <a:pt x="181" y="6"/>
                        <a:pt x="182" y="4"/>
                        <a:pt x="183" y="3"/>
                      </a:cubicBezTo>
                      <a:cubicBezTo>
                        <a:pt x="185" y="2"/>
                        <a:pt x="186" y="1"/>
                        <a:pt x="188" y="1"/>
                      </a:cubicBezTo>
                      <a:cubicBezTo>
                        <a:pt x="190" y="1"/>
                        <a:pt x="193" y="2"/>
                        <a:pt x="195" y="3"/>
                      </a:cubicBezTo>
                      <a:cubicBezTo>
                        <a:pt x="197" y="4"/>
                        <a:pt x="199" y="6"/>
                        <a:pt x="199" y="9"/>
                      </a:cubicBezTo>
                      <a:cubicBezTo>
                        <a:pt x="199" y="9"/>
                        <a:pt x="199" y="10"/>
                        <a:pt x="199" y="10"/>
                      </a:cubicBezTo>
                      <a:cubicBezTo>
                        <a:pt x="199" y="11"/>
                        <a:pt x="198" y="11"/>
                        <a:pt x="198" y="11"/>
                      </a:cubicBezTo>
                      <a:cubicBezTo>
                        <a:pt x="198" y="12"/>
                        <a:pt x="198" y="12"/>
                        <a:pt x="198" y="12"/>
                      </a:cubicBezTo>
                      <a:cubicBezTo>
                        <a:pt x="158" y="182"/>
                        <a:pt x="158" y="182"/>
                        <a:pt x="158" y="182"/>
                      </a:cubicBezTo>
                      <a:cubicBezTo>
                        <a:pt x="157" y="185"/>
                        <a:pt x="155" y="188"/>
                        <a:pt x="153" y="190"/>
                      </a:cubicBezTo>
                      <a:cubicBezTo>
                        <a:pt x="151" y="192"/>
                        <a:pt x="149" y="193"/>
                        <a:pt x="145" y="193"/>
                      </a:cubicBezTo>
                      <a:cubicBezTo>
                        <a:pt x="142" y="193"/>
                        <a:pt x="139" y="192"/>
                        <a:pt x="137" y="190"/>
                      </a:cubicBezTo>
                      <a:cubicBezTo>
                        <a:pt x="135" y="187"/>
                        <a:pt x="133" y="185"/>
                        <a:pt x="133" y="182"/>
                      </a:cubicBezTo>
                      <a:lnTo>
                        <a:pt x="99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62" name="Freeform 14">
                  <a:extLst>
                    <a:ext uri="{FF2B5EF4-FFF2-40B4-BE49-F238E27FC236}">
                      <a16:creationId xmlns:a16="http://schemas.microsoft.com/office/drawing/2014/main" id="{0BC8015D-ADF5-43FD-9F62-038BACE528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08175" y="2068379"/>
                  <a:ext cx="110326" cy="176386"/>
                </a:xfrm>
                <a:custGeom>
                  <a:avLst/>
                  <a:gdLst>
                    <a:gd name="T0" fmla="*/ 61 w 121"/>
                    <a:gd name="T1" fmla="*/ 193 h 193"/>
                    <a:gd name="T2" fmla="*/ 34 w 121"/>
                    <a:gd name="T3" fmla="*/ 188 h 193"/>
                    <a:gd name="T4" fmla="*/ 15 w 121"/>
                    <a:gd name="T5" fmla="*/ 174 h 193"/>
                    <a:gd name="T6" fmla="*/ 4 w 121"/>
                    <a:gd name="T7" fmla="*/ 152 h 193"/>
                    <a:gd name="T8" fmla="*/ 0 w 121"/>
                    <a:gd name="T9" fmla="*/ 126 h 193"/>
                    <a:gd name="T10" fmla="*/ 0 w 121"/>
                    <a:gd name="T11" fmla="*/ 68 h 193"/>
                    <a:gd name="T12" fmla="*/ 3 w 121"/>
                    <a:gd name="T13" fmla="*/ 41 h 193"/>
                    <a:gd name="T14" fmla="*/ 14 w 121"/>
                    <a:gd name="T15" fmla="*/ 20 h 193"/>
                    <a:gd name="T16" fmla="*/ 33 w 121"/>
                    <a:gd name="T17" fmla="*/ 6 h 193"/>
                    <a:gd name="T18" fmla="*/ 61 w 121"/>
                    <a:gd name="T19" fmla="*/ 0 h 193"/>
                    <a:gd name="T20" fmla="*/ 88 w 121"/>
                    <a:gd name="T21" fmla="*/ 6 h 193"/>
                    <a:gd name="T22" fmla="*/ 107 w 121"/>
                    <a:gd name="T23" fmla="*/ 20 h 193"/>
                    <a:gd name="T24" fmla="*/ 118 w 121"/>
                    <a:gd name="T25" fmla="*/ 41 h 193"/>
                    <a:gd name="T26" fmla="*/ 121 w 121"/>
                    <a:gd name="T27" fmla="*/ 68 h 193"/>
                    <a:gd name="T28" fmla="*/ 121 w 121"/>
                    <a:gd name="T29" fmla="*/ 126 h 193"/>
                    <a:gd name="T30" fmla="*/ 117 w 121"/>
                    <a:gd name="T31" fmla="*/ 152 h 193"/>
                    <a:gd name="T32" fmla="*/ 106 w 121"/>
                    <a:gd name="T33" fmla="*/ 174 h 193"/>
                    <a:gd name="T34" fmla="*/ 87 w 121"/>
                    <a:gd name="T35" fmla="*/ 188 h 193"/>
                    <a:gd name="T36" fmla="*/ 61 w 121"/>
                    <a:gd name="T37" fmla="*/ 193 h 193"/>
                    <a:gd name="T38" fmla="*/ 61 w 121"/>
                    <a:gd name="T39" fmla="*/ 17 h 193"/>
                    <a:gd name="T40" fmla="*/ 41 w 121"/>
                    <a:gd name="T41" fmla="*/ 21 h 193"/>
                    <a:gd name="T42" fmla="*/ 27 w 121"/>
                    <a:gd name="T43" fmla="*/ 31 h 193"/>
                    <a:gd name="T44" fmla="*/ 20 w 121"/>
                    <a:gd name="T45" fmla="*/ 47 h 193"/>
                    <a:gd name="T46" fmla="*/ 18 w 121"/>
                    <a:gd name="T47" fmla="*/ 68 h 193"/>
                    <a:gd name="T48" fmla="*/ 18 w 121"/>
                    <a:gd name="T49" fmla="*/ 126 h 193"/>
                    <a:gd name="T50" fmla="*/ 20 w 121"/>
                    <a:gd name="T51" fmla="*/ 146 h 193"/>
                    <a:gd name="T52" fmla="*/ 28 w 121"/>
                    <a:gd name="T53" fmla="*/ 162 h 193"/>
                    <a:gd name="T54" fmla="*/ 42 w 121"/>
                    <a:gd name="T55" fmla="*/ 172 h 193"/>
                    <a:gd name="T56" fmla="*/ 61 w 121"/>
                    <a:gd name="T57" fmla="*/ 176 h 193"/>
                    <a:gd name="T58" fmla="*/ 80 w 121"/>
                    <a:gd name="T59" fmla="*/ 172 h 193"/>
                    <a:gd name="T60" fmla="*/ 93 w 121"/>
                    <a:gd name="T61" fmla="*/ 162 h 193"/>
                    <a:gd name="T62" fmla="*/ 101 w 121"/>
                    <a:gd name="T63" fmla="*/ 146 h 193"/>
                    <a:gd name="T64" fmla="*/ 103 w 121"/>
                    <a:gd name="T65" fmla="*/ 126 h 193"/>
                    <a:gd name="T66" fmla="*/ 103 w 121"/>
                    <a:gd name="T67" fmla="*/ 68 h 193"/>
                    <a:gd name="T68" fmla="*/ 101 w 121"/>
                    <a:gd name="T69" fmla="*/ 47 h 193"/>
                    <a:gd name="T70" fmla="*/ 94 w 121"/>
                    <a:gd name="T71" fmla="*/ 31 h 193"/>
                    <a:gd name="T72" fmla="*/ 80 w 121"/>
                    <a:gd name="T73" fmla="*/ 21 h 193"/>
                    <a:gd name="T74" fmla="*/ 61 w 121"/>
                    <a:gd name="T75" fmla="*/ 17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1" h="193">
                      <a:moveTo>
                        <a:pt x="61" y="193"/>
                      </a:moveTo>
                      <a:cubicBezTo>
                        <a:pt x="51" y="193"/>
                        <a:pt x="42" y="192"/>
                        <a:pt x="34" y="188"/>
                      </a:cubicBezTo>
                      <a:cubicBezTo>
                        <a:pt x="27" y="185"/>
                        <a:pt x="20" y="180"/>
                        <a:pt x="15" y="174"/>
                      </a:cubicBezTo>
                      <a:cubicBezTo>
                        <a:pt x="10" y="168"/>
                        <a:pt x="6" y="160"/>
                        <a:pt x="4" y="152"/>
                      </a:cubicBezTo>
                      <a:cubicBezTo>
                        <a:pt x="1" y="144"/>
                        <a:pt x="0" y="135"/>
                        <a:pt x="0" y="126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0" y="58"/>
                        <a:pt x="1" y="50"/>
                        <a:pt x="3" y="41"/>
                      </a:cubicBezTo>
                      <a:cubicBezTo>
                        <a:pt x="6" y="33"/>
                        <a:pt x="9" y="26"/>
                        <a:pt x="14" y="20"/>
                      </a:cubicBezTo>
                      <a:cubicBezTo>
                        <a:pt x="19" y="14"/>
                        <a:pt x="25" y="9"/>
                        <a:pt x="33" y="6"/>
                      </a:cubicBezTo>
                      <a:cubicBezTo>
                        <a:pt x="40" y="2"/>
                        <a:pt x="50" y="0"/>
                        <a:pt x="61" y="0"/>
                      </a:cubicBezTo>
                      <a:cubicBezTo>
                        <a:pt x="71" y="0"/>
                        <a:pt x="81" y="2"/>
                        <a:pt x="88" y="6"/>
                      </a:cubicBezTo>
                      <a:cubicBezTo>
                        <a:pt x="96" y="9"/>
                        <a:pt x="102" y="14"/>
                        <a:pt x="107" y="20"/>
                      </a:cubicBezTo>
                      <a:cubicBezTo>
                        <a:pt x="112" y="26"/>
                        <a:pt x="116" y="33"/>
                        <a:pt x="118" y="41"/>
                      </a:cubicBezTo>
                      <a:cubicBezTo>
                        <a:pt x="120" y="50"/>
                        <a:pt x="121" y="58"/>
                        <a:pt x="121" y="68"/>
                      </a:cubicBezTo>
                      <a:cubicBezTo>
                        <a:pt x="121" y="126"/>
                        <a:pt x="121" y="126"/>
                        <a:pt x="121" y="126"/>
                      </a:cubicBezTo>
                      <a:cubicBezTo>
                        <a:pt x="121" y="135"/>
                        <a:pt x="120" y="144"/>
                        <a:pt x="117" y="152"/>
                      </a:cubicBezTo>
                      <a:cubicBezTo>
                        <a:pt x="115" y="160"/>
                        <a:pt x="111" y="168"/>
                        <a:pt x="106" y="174"/>
                      </a:cubicBezTo>
                      <a:cubicBezTo>
                        <a:pt x="101" y="180"/>
                        <a:pt x="95" y="185"/>
                        <a:pt x="87" y="188"/>
                      </a:cubicBezTo>
                      <a:cubicBezTo>
                        <a:pt x="80" y="192"/>
                        <a:pt x="71" y="193"/>
                        <a:pt x="61" y="193"/>
                      </a:cubicBezTo>
                      <a:close/>
                      <a:moveTo>
                        <a:pt x="61" y="17"/>
                      </a:moveTo>
                      <a:cubicBezTo>
                        <a:pt x="53" y="17"/>
                        <a:pt x="46" y="18"/>
                        <a:pt x="41" y="21"/>
                      </a:cubicBezTo>
                      <a:cubicBezTo>
                        <a:pt x="35" y="23"/>
                        <a:pt x="31" y="27"/>
                        <a:pt x="27" y="31"/>
                      </a:cubicBezTo>
                      <a:cubicBezTo>
                        <a:pt x="24" y="36"/>
                        <a:pt x="22" y="41"/>
                        <a:pt x="20" y="47"/>
                      </a:cubicBezTo>
                      <a:cubicBezTo>
                        <a:pt x="19" y="53"/>
                        <a:pt x="18" y="60"/>
                        <a:pt x="18" y="68"/>
                      </a:cubicBezTo>
                      <a:cubicBezTo>
                        <a:pt x="18" y="126"/>
                        <a:pt x="18" y="126"/>
                        <a:pt x="18" y="126"/>
                      </a:cubicBezTo>
                      <a:cubicBezTo>
                        <a:pt x="18" y="133"/>
                        <a:pt x="19" y="140"/>
                        <a:pt x="20" y="146"/>
                      </a:cubicBezTo>
                      <a:cubicBezTo>
                        <a:pt x="22" y="152"/>
                        <a:pt x="25" y="158"/>
                        <a:pt x="28" y="162"/>
                      </a:cubicBezTo>
                      <a:cubicBezTo>
                        <a:pt x="32" y="167"/>
                        <a:pt x="36" y="170"/>
                        <a:pt x="42" y="172"/>
                      </a:cubicBezTo>
                      <a:cubicBezTo>
                        <a:pt x="47" y="175"/>
                        <a:pt x="53" y="176"/>
                        <a:pt x="61" y="176"/>
                      </a:cubicBezTo>
                      <a:cubicBezTo>
                        <a:pt x="68" y="176"/>
                        <a:pt x="74" y="175"/>
                        <a:pt x="80" y="172"/>
                      </a:cubicBezTo>
                      <a:cubicBezTo>
                        <a:pt x="85" y="170"/>
                        <a:pt x="90" y="167"/>
                        <a:pt x="93" y="162"/>
                      </a:cubicBezTo>
                      <a:cubicBezTo>
                        <a:pt x="96" y="158"/>
                        <a:pt x="99" y="152"/>
                        <a:pt x="101" y="146"/>
                      </a:cubicBezTo>
                      <a:cubicBezTo>
                        <a:pt x="102" y="140"/>
                        <a:pt x="103" y="133"/>
                        <a:pt x="103" y="126"/>
                      </a:cubicBezTo>
                      <a:cubicBezTo>
                        <a:pt x="103" y="68"/>
                        <a:pt x="103" y="68"/>
                        <a:pt x="103" y="68"/>
                      </a:cubicBezTo>
                      <a:cubicBezTo>
                        <a:pt x="103" y="60"/>
                        <a:pt x="103" y="53"/>
                        <a:pt x="101" y="47"/>
                      </a:cubicBezTo>
                      <a:cubicBezTo>
                        <a:pt x="99" y="41"/>
                        <a:pt x="97" y="36"/>
                        <a:pt x="94" y="31"/>
                      </a:cubicBezTo>
                      <a:cubicBezTo>
                        <a:pt x="90" y="27"/>
                        <a:pt x="86" y="23"/>
                        <a:pt x="80" y="21"/>
                      </a:cubicBezTo>
                      <a:cubicBezTo>
                        <a:pt x="75" y="18"/>
                        <a:pt x="69" y="17"/>
                        <a:pt x="61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63" name="Freeform 15">
                  <a:extLst>
                    <a:ext uri="{FF2B5EF4-FFF2-40B4-BE49-F238E27FC236}">
                      <a16:creationId xmlns:a16="http://schemas.microsoft.com/office/drawing/2014/main" id="{6A36F3AC-4D8C-42C1-A6DE-9A7A90BDF4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48466" y="2071103"/>
                  <a:ext cx="107602" cy="173662"/>
                </a:xfrm>
                <a:custGeom>
                  <a:avLst/>
                  <a:gdLst>
                    <a:gd name="T0" fmla="*/ 115 w 118"/>
                    <a:gd name="T1" fmla="*/ 52 h 190"/>
                    <a:gd name="T2" fmla="*/ 104 w 118"/>
                    <a:gd name="T3" fmla="*/ 86 h 190"/>
                    <a:gd name="T4" fmla="*/ 72 w 118"/>
                    <a:gd name="T5" fmla="*/ 103 h 190"/>
                    <a:gd name="T6" fmla="*/ 117 w 118"/>
                    <a:gd name="T7" fmla="*/ 177 h 190"/>
                    <a:gd name="T8" fmla="*/ 117 w 118"/>
                    <a:gd name="T9" fmla="*/ 176 h 190"/>
                    <a:gd name="T10" fmla="*/ 118 w 118"/>
                    <a:gd name="T11" fmla="*/ 182 h 190"/>
                    <a:gd name="T12" fmla="*/ 115 w 118"/>
                    <a:gd name="T13" fmla="*/ 188 h 190"/>
                    <a:gd name="T14" fmla="*/ 109 w 118"/>
                    <a:gd name="T15" fmla="*/ 190 h 190"/>
                    <a:gd name="T16" fmla="*/ 101 w 118"/>
                    <a:gd name="T17" fmla="*/ 186 h 190"/>
                    <a:gd name="T18" fmla="*/ 53 w 118"/>
                    <a:gd name="T19" fmla="*/ 103 h 190"/>
                    <a:gd name="T20" fmla="*/ 18 w 118"/>
                    <a:gd name="T21" fmla="*/ 103 h 190"/>
                    <a:gd name="T22" fmla="*/ 18 w 118"/>
                    <a:gd name="T23" fmla="*/ 181 h 190"/>
                    <a:gd name="T24" fmla="*/ 15 w 118"/>
                    <a:gd name="T25" fmla="*/ 187 h 190"/>
                    <a:gd name="T26" fmla="*/ 9 w 118"/>
                    <a:gd name="T27" fmla="*/ 190 h 190"/>
                    <a:gd name="T28" fmla="*/ 3 w 118"/>
                    <a:gd name="T29" fmla="*/ 188 h 190"/>
                    <a:gd name="T30" fmla="*/ 0 w 118"/>
                    <a:gd name="T31" fmla="*/ 181 h 190"/>
                    <a:gd name="T32" fmla="*/ 0 w 118"/>
                    <a:gd name="T33" fmla="*/ 11 h 190"/>
                    <a:gd name="T34" fmla="*/ 3 w 118"/>
                    <a:gd name="T35" fmla="*/ 3 h 190"/>
                    <a:gd name="T36" fmla="*/ 11 w 118"/>
                    <a:gd name="T37" fmla="*/ 0 h 190"/>
                    <a:gd name="T38" fmla="*/ 58 w 118"/>
                    <a:gd name="T39" fmla="*/ 0 h 190"/>
                    <a:gd name="T40" fmla="*/ 85 w 118"/>
                    <a:gd name="T41" fmla="*/ 4 h 190"/>
                    <a:gd name="T42" fmla="*/ 103 w 118"/>
                    <a:gd name="T43" fmla="*/ 16 h 190"/>
                    <a:gd name="T44" fmla="*/ 113 w 118"/>
                    <a:gd name="T45" fmla="*/ 33 h 190"/>
                    <a:gd name="T46" fmla="*/ 115 w 118"/>
                    <a:gd name="T47" fmla="*/ 52 h 190"/>
                    <a:gd name="T48" fmla="*/ 98 w 118"/>
                    <a:gd name="T49" fmla="*/ 52 h 190"/>
                    <a:gd name="T50" fmla="*/ 96 w 118"/>
                    <a:gd name="T51" fmla="*/ 40 h 190"/>
                    <a:gd name="T52" fmla="*/ 90 w 118"/>
                    <a:gd name="T53" fmla="*/ 28 h 190"/>
                    <a:gd name="T54" fmla="*/ 77 w 118"/>
                    <a:gd name="T55" fmla="*/ 20 h 190"/>
                    <a:gd name="T56" fmla="*/ 57 w 118"/>
                    <a:gd name="T57" fmla="*/ 17 h 190"/>
                    <a:gd name="T58" fmla="*/ 18 w 118"/>
                    <a:gd name="T59" fmla="*/ 17 h 190"/>
                    <a:gd name="T60" fmla="*/ 18 w 118"/>
                    <a:gd name="T61" fmla="*/ 86 h 190"/>
                    <a:gd name="T62" fmla="*/ 59 w 118"/>
                    <a:gd name="T63" fmla="*/ 86 h 190"/>
                    <a:gd name="T64" fmla="*/ 88 w 118"/>
                    <a:gd name="T65" fmla="*/ 78 h 190"/>
                    <a:gd name="T66" fmla="*/ 98 w 118"/>
                    <a:gd name="T67" fmla="*/ 52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18" h="190">
                      <a:moveTo>
                        <a:pt x="115" y="52"/>
                      </a:moveTo>
                      <a:cubicBezTo>
                        <a:pt x="115" y="66"/>
                        <a:pt x="112" y="77"/>
                        <a:pt x="104" y="86"/>
                      </a:cubicBezTo>
                      <a:cubicBezTo>
                        <a:pt x="96" y="94"/>
                        <a:pt x="86" y="100"/>
                        <a:pt x="72" y="103"/>
                      </a:cubicBezTo>
                      <a:cubicBezTo>
                        <a:pt x="117" y="177"/>
                        <a:pt x="117" y="177"/>
                        <a:pt x="117" y="177"/>
                      </a:cubicBezTo>
                      <a:cubicBezTo>
                        <a:pt x="117" y="176"/>
                        <a:pt x="117" y="176"/>
                        <a:pt x="117" y="176"/>
                      </a:cubicBezTo>
                      <a:cubicBezTo>
                        <a:pt x="118" y="178"/>
                        <a:pt x="118" y="180"/>
                        <a:pt x="118" y="182"/>
                      </a:cubicBezTo>
                      <a:cubicBezTo>
                        <a:pt x="118" y="184"/>
                        <a:pt x="117" y="186"/>
                        <a:pt x="115" y="188"/>
                      </a:cubicBezTo>
                      <a:cubicBezTo>
                        <a:pt x="112" y="189"/>
                        <a:pt x="110" y="190"/>
                        <a:pt x="109" y="190"/>
                      </a:cubicBezTo>
                      <a:cubicBezTo>
                        <a:pt x="105" y="190"/>
                        <a:pt x="103" y="189"/>
                        <a:pt x="101" y="186"/>
                      </a:cubicBezTo>
                      <a:cubicBezTo>
                        <a:pt x="53" y="103"/>
                        <a:pt x="53" y="103"/>
                        <a:pt x="53" y="103"/>
                      </a:cubicBezTo>
                      <a:cubicBezTo>
                        <a:pt x="18" y="103"/>
                        <a:pt x="18" y="103"/>
                        <a:pt x="18" y="103"/>
                      </a:cubicBezTo>
                      <a:cubicBezTo>
                        <a:pt x="18" y="181"/>
                        <a:pt x="18" y="181"/>
                        <a:pt x="18" y="181"/>
                      </a:cubicBezTo>
                      <a:cubicBezTo>
                        <a:pt x="18" y="183"/>
                        <a:pt x="17" y="186"/>
                        <a:pt x="15" y="187"/>
                      </a:cubicBezTo>
                      <a:cubicBezTo>
                        <a:pt x="14" y="189"/>
                        <a:pt x="11" y="190"/>
                        <a:pt x="9" y="190"/>
                      </a:cubicBezTo>
                      <a:cubicBezTo>
                        <a:pt x="7" y="190"/>
                        <a:pt x="5" y="189"/>
                        <a:pt x="3" y="188"/>
                      </a:cubicBezTo>
                      <a:cubicBezTo>
                        <a:pt x="1" y="186"/>
                        <a:pt x="0" y="184"/>
                        <a:pt x="0" y="18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8"/>
                        <a:pt x="1" y="5"/>
                        <a:pt x="3" y="3"/>
                      </a:cubicBezTo>
                      <a:cubicBezTo>
                        <a:pt x="5" y="1"/>
                        <a:pt x="8" y="0"/>
                        <a:pt x="11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69" y="0"/>
                        <a:pt x="78" y="1"/>
                        <a:pt x="85" y="4"/>
                      </a:cubicBezTo>
                      <a:cubicBezTo>
                        <a:pt x="93" y="7"/>
                        <a:pt x="99" y="11"/>
                        <a:pt x="103" y="16"/>
                      </a:cubicBezTo>
                      <a:cubicBezTo>
                        <a:pt x="108" y="21"/>
                        <a:pt x="111" y="27"/>
                        <a:pt x="113" y="33"/>
                      </a:cubicBezTo>
                      <a:cubicBezTo>
                        <a:pt x="114" y="39"/>
                        <a:pt x="115" y="46"/>
                        <a:pt x="115" y="52"/>
                      </a:cubicBezTo>
                      <a:close/>
                      <a:moveTo>
                        <a:pt x="98" y="52"/>
                      </a:moveTo>
                      <a:cubicBezTo>
                        <a:pt x="98" y="48"/>
                        <a:pt x="97" y="44"/>
                        <a:pt x="96" y="40"/>
                      </a:cubicBezTo>
                      <a:cubicBezTo>
                        <a:pt x="95" y="35"/>
                        <a:pt x="93" y="31"/>
                        <a:pt x="90" y="28"/>
                      </a:cubicBezTo>
                      <a:cubicBezTo>
                        <a:pt x="87" y="25"/>
                        <a:pt x="83" y="22"/>
                        <a:pt x="77" y="20"/>
                      </a:cubicBezTo>
                      <a:cubicBezTo>
                        <a:pt x="72" y="18"/>
                        <a:pt x="65" y="17"/>
                        <a:pt x="57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8" y="86"/>
                        <a:pt x="18" y="86"/>
                        <a:pt x="18" y="86"/>
                      </a:cubicBezTo>
                      <a:cubicBezTo>
                        <a:pt x="59" y="86"/>
                        <a:pt x="59" y="86"/>
                        <a:pt x="59" y="86"/>
                      </a:cubicBezTo>
                      <a:cubicBezTo>
                        <a:pt x="71" y="86"/>
                        <a:pt x="81" y="84"/>
                        <a:pt x="88" y="78"/>
                      </a:cubicBezTo>
                      <a:cubicBezTo>
                        <a:pt x="94" y="72"/>
                        <a:pt x="98" y="63"/>
                        <a:pt x="98" y="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64" name="Freeform 16">
                  <a:extLst>
                    <a:ext uri="{FF2B5EF4-FFF2-40B4-BE49-F238E27FC236}">
                      <a16:creationId xmlns:a16="http://schemas.microsoft.com/office/drawing/2014/main" id="{0E7029D3-A57B-48AF-BF9F-5E4524D661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3310" y="2068379"/>
                  <a:ext cx="87171" cy="174343"/>
                </a:xfrm>
                <a:custGeom>
                  <a:avLst/>
                  <a:gdLst>
                    <a:gd name="T0" fmla="*/ 96 w 96"/>
                    <a:gd name="T1" fmla="*/ 182 h 191"/>
                    <a:gd name="T2" fmla="*/ 93 w 96"/>
                    <a:gd name="T3" fmla="*/ 188 h 191"/>
                    <a:gd name="T4" fmla="*/ 87 w 96"/>
                    <a:gd name="T5" fmla="*/ 191 h 191"/>
                    <a:gd name="T6" fmla="*/ 11 w 96"/>
                    <a:gd name="T7" fmla="*/ 191 h 191"/>
                    <a:gd name="T8" fmla="*/ 3 w 96"/>
                    <a:gd name="T9" fmla="*/ 188 h 191"/>
                    <a:gd name="T10" fmla="*/ 0 w 96"/>
                    <a:gd name="T11" fmla="*/ 180 h 191"/>
                    <a:gd name="T12" fmla="*/ 0 w 96"/>
                    <a:gd name="T13" fmla="*/ 9 h 191"/>
                    <a:gd name="T14" fmla="*/ 3 w 96"/>
                    <a:gd name="T15" fmla="*/ 3 h 191"/>
                    <a:gd name="T16" fmla="*/ 9 w 96"/>
                    <a:gd name="T17" fmla="*/ 0 h 191"/>
                    <a:gd name="T18" fmla="*/ 15 w 96"/>
                    <a:gd name="T19" fmla="*/ 3 h 191"/>
                    <a:gd name="T20" fmla="*/ 18 w 96"/>
                    <a:gd name="T21" fmla="*/ 9 h 191"/>
                    <a:gd name="T22" fmla="*/ 18 w 96"/>
                    <a:gd name="T23" fmla="*/ 174 h 191"/>
                    <a:gd name="T24" fmla="*/ 87 w 96"/>
                    <a:gd name="T25" fmla="*/ 174 h 191"/>
                    <a:gd name="T26" fmla="*/ 93 w 96"/>
                    <a:gd name="T27" fmla="*/ 176 h 191"/>
                    <a:gd name="T28" fmla="*/ 96 w 96"/>
                    <a:gd name="T29" fmla="*/ 182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6" h="191">
                      <a:moveTo>
                        <a:pt x="96" y="182"/>
                      </a:moveTo>
                      <a:cubicBezTo>
                        <a:pt x="96" y="185"/>
                        <a:pt x="95" y="187"/>
                        <a:pt x="93" y="188"/>
                      </a:cubicBezTo>
                      <a:cubicBezTo>
                        <a:pt x="92" y="190"/>
                        <a:pt x="90" y="191"/>
                        <a:pt x="87" y="191"/>
                      </a:cubicBezTo>
                      <a:cubicBezTo>
                        <a:pt x="11" y="191"/>
                        <a:pt x="11" y="191"/>
                        <a:pt x="11" y="191"/>
                      </a:cubicBezTo>
                      <a:cubicBezTo>
                        <a:pt x="8" y="191"/>
                        <a:pt x="5" y="190"/>
                        <a:pt x="3" y="188"/>
                      </a:cubicBezTo>
                      <a:cubicBezTo>
                        <a:pt x="1" y="186"/>
                        <a:pt x="0" y="184"/>
                        <a:pt x="0" y="180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7"/>
                        <a:pt x="1" y="5"/>
                        <a:pt x="3" y="3"/>
                      </a:cubicBezTo>
                      <a:cubicBezTo>
                        <a:pt x="5" y="1"/>
                        <a:pt x="7" y="0"/>
                        <a:pt x="9" y="0"/>
                      </a:cubicBezTo>
                      <a:cubicBezTo>
                        <a:pt x="12" y="0"/>
                        <a:pt x="14" y="1"/>
                        <a:pt x="15" y="3"/>
                      </a:cubicBezTo>
                      <a:cubicBezTo>
                        <a:pt x="17" y="5"/>
                        <a:pt x="18" y="7"/>
                        <a:pt x="18" y="9"/>
                      </a:cubicBezTo>
                      <a:cubicBezTo>
                        <a:pt x="18" y="174"/>
                        <a:pt x="18" y="174"/>
                        <a:pt x="18" y="174"/>
                      </a:cubicBezTo>
                      <a:cubicBezTo>
                        <a:pt x="87" y="174"/>
                        <a:pt x="87" y="174"/>
                        <a:pt x="87" y="174"/>
                      </a:cubicBezTo>
                      <a:cubicBezTo>
                        <a:pt x="89" y="174"/>
                        <a:pt x="91" y="175"/>
                        <a:pt x="93" y="176"/>
                      </a:cubicBezTo>
                      <a:cubicBezTo>
                        <a:pt x="95" y="178"/>
                        <a:pt x="96" y="180"/>
                        <a:pt x="96" y="1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65" name="Freeform 17">
                  <a:extLst>
                    <a:ext uri="{FF2B5EF4-FFF2-40B4-BE49-F238E27FC236}">
                      <a16:creationId xmlns:a16="http://schemas.microsoft.com/office/drawing/2014/main" id="{EA442B7D-3456-42E6-B210-29F755B99D5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691593" y="2071103"/>
                  <a:ext cx="104878" cy="171619"/>
                </a:xfrm>
                <a:custGeom>
                  <a:avLst/>
                  <a:gdLst>
                    <a:gd name="T0" fmla="*/ 115 w 115"/>
                    <a:gd name="T1" fmla="*/ 118 h 188"/>
                    <a:gd name="T2" fmla="*/ 111 w 115"/>
                    <a:gd name="T3" fmla="*/ 144 h 188"/>
                    <a:gd name="T4" fmla="*/ 99 w 115"/>
                    <a:gd name="T5" fmla="*/ 166 h 188"/>
                    <a:gd name="T6" fmla="*/ 76 w 115"/>
                    <a:gd name="T7" fmla="*/ 182 h 188"/>
                    <a:gd name="T8" fmla="*/ 42 w 115"/>
                    <a:gd name="T9" fmla="*/ 188 h 188"/>
                    <a:gd name="T10" fmla="*/ 11 w 115"/>
                    <a:gd name="T11" fmla="*/ 188 h 188"/>
                    <a:gd name="T12" fmla="*/ 4 w 115"/>
                    <a:gd name="T13" fmla="*/ 184 h 188"/>
                    <a:gd name="T14" fmla="*/ 0 w 115"/>
                    <a:gd name="T15" fmla="*/ 177 h 188"/>
                    <a:gd name="T16" fmla="*/ 0 w 115"/>
                    <a:gd name="T17" fmla="*/ 11 h 188"/>
                    <a:gd name="T18" fmla="*/ 4 w 115"/>
                    <a:gd name="T19" fmla="*/ 3 h 188"/>
                    <a:gd name="T20" fmla="*/ 11 w 115"/>
                    <a:gd name="T21" fmla="*/ 0 h 188"/>
                    <a:gd name="T22" fmla="*/ 42 w 115"/>
                    <a:gd name="T23" fmla="*/ 0 h 188"/>
                    <a:gd name="T24" fmla="*/ 76 w 115"/>
                    <a:gd name="T25" fmla="*/ 5 h 188"/>
                    <a:gd name="T26" fmla="*/ 99 w 115"/>
                    <a:gd name="T27" fmla="*/ 20 h 188"/>
                    <a:gd name="T28" fmla="*/ 111 w 115"/>
                    <a:gd name="T29" fmla="*/ 42 h 188"/>
                    <a:gd name="T30" fmla="*/ 115 w 115"/>
                    <a:gd name="T31" fmla="*/ 67 h 188"/>
                    <a:gd name="T32" fmla="*/ 115 w 115"/>
                    <a:gd name="T33" fmla="*/ 118 h 188"/>
                    <a:gd name="T34" fmla="*/ 97 w 115"/>
                    <a:gd name="T35" fmla="*/ 67 h 188"/>
                    <a:gd name="T36" fmla="*/ 94 w 115"/>
                    <a:gd name="T37" fmla="*/ 47 h 188"/>
                    <a:gd name="T38" fmla="*/ 86 w 115"/>
                    <a:gd name="T39" fmla="*/ 31 h 188"/>
                    <a:gd name="T40" fmla="*/ 70 w 115"/>
                    <a:gd name="T41" fmla="*/ 21 h 188"/>
                    <a:gd name="T42" fmla="*/ 47 w 115"/>
                    <a:gd name="T43" fmla="*/ 17 h 188"/>
                    <a:gd name="T44" fmla="*/ 18 w 115"/>
                    <a:gd name="T45" fmla="*/ 17 h 188"/>
                    <a:gd name="T46" fmla="*/ 18 w 115"/>
                    <a:gd name="T47" fmla="*/ 171 h 188"/>
                    <a:gd name="T48" fmla="*/ 47 w 115"/>
                    <a:gd name="T49" fmla="*/ 171 h 188"/>
                    <a:gd name="T50" fmla="*/ 70 w 115"/>
                    <a:gd name="T51" fmla="*/ 166 h 188"/>
                    <a:gd name="T52" fmla="*/ 86 w 115"/>
                    <a:gd name="T53" fmla="*/ 155 h 188"/>
                    <a:gd name="T54" fmla="*/ 94 w 115"/>
                    <a:gd name="T55" fmla="*/ 138 h 188"/>
                    <a:gd name="T56" fmla="*/ 97 w 115"/>
                    <a:gd name="T57" fmla="*/ 118 h 188"/>
                    <a:gd name="T58" fmla="*/ 97 w 115"/>
                    <a:gd name="T59" fmla="*/ 67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15" h="188">
                      <a:moveTo>
                        <a:pt x="115" y="118"/>
                      </a:moveTo>
                      <a:cubicBezTo>
                        <a:pt x="115" y="127"/>
                        <a:pt x="113" y="136"/>
                        <a:pt x="111" y="144"/>
                      </a:cubicBezTo>
                      <a:cubicBezTo>
                        <a:pt x="108" y="153"/>
                        <a:pt x="104" y="160"/>
                        <a:pt x="99" y="166"/>
                      </a:cubicBezTo>
                      <a:cubicBezTo>
                        <a:pt x="93" y="173"/>
                        <a:pt x="86" y="178"/>
                        <a:pt x="76" y="182"/>
                      </a:cubicBezTo>
                      <a:cubicBezTo>
                        <a:pt x="67" y="186"/>
                        <a:pt x="56" y="188"/>
                        <a:pt x="42" y="188"/>
                      </a:cubicBezTo>
                      <a:cubicBezTo>
                        <a:pt x="11" y="188"/>
                        <a:pt x="11" y="188"/>
                        <a:pt x="11" y="188"/>
                      </a:cubicBezTo>
                      <a:cubicBezTo>
                        <a:pt x="8" y="188"/>
                        <a:pt x="6" y="187"/>
                        <a:pt x="4" y="184"/>
                      </a:cubicBezTo>
                      <a:cubicBezTo>
                        <a:pt x="2" y="182"/>
                        <a:pt x="0" y="180"/>
                        <a:pt x="0" y="177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8"/>
                        <a:pt x="2" y="5"/>
                        <a:pt x="4" y="3"/>
                      </a:cubicBezTo>
                      <a:cubicBezTo>
                        <a:pt x="6" y="1"/>
                        <a:pt x="8" y="0"/>
                        <a:pt x="11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56" y="0"/>
                        <a:pt x="67" y="1"/>
                        <a:pt x="76" y="5"/>
                      </a:cubicBezTo>
                      <a:cubicBezTo>
                        <a:pt x="86" y="9"/>
                        <a:pt x="93" y="14"/>
                        <a:pt x="99" y="20"/>
                      </a:cubicBezTo>
                      <a:cubicBezTo>
                        <a:pt x="104" y="26"/>
                        <a:pt x="108" y="33"/>
                        <a:pt x="111" y="42"/>
                      </a:cubicBezTo>
                      <a:cubicBezTo>
                        <a:pt x="113" y="50"/>
                        <a:pt x="115" y="58"/>
                        <a:pt x="115" y="67"/>
                      </a:cubicBezTo>
                      <a:lnTo>
                        <a:pt x="115" y="118"/>
                      </a:lnTo>
                      <a:close/>
                      <a:moveTo>
                        <a:pt x="97" y="67"/>
                      </a:moveTo>
                      <a:cubicBezTo>
                        <a:pt x="97" y="60"/>
                        <a:pt x="96" y="54"/>
                        <a:pt x="94" y="47"/>
                      </a:cubicBezTo>
                      <a:cubicBezTo>
                        <a:pt x="92" y="41"/>
                        <a:pt x="90" y="36"/>
                        <a:pt x="86" y="31"/>
                      </a:cubicBezTo>
                      <a:cubicBezTo>
                        <a:pt x="82" y="27"/>
                        <a:pt x="76" y="23"/>
                        <a:pt x="70" y="21"/>
                      </a:cubicBezTo>
                      <a:cubicBezTo>
                        <a:pt x="64" y="18"/>
                        <a:pt x="56" y="17"/>
                        <a:pt x="47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8" y="171"/>
                        <a:pt x="18" y="171"/>
                        <a:pt x="18" y="171"/>
                      </a:cubicBezTo>
                      <a:cubicBezTo>
                        <a:pt x="47" y="171"/>
                        <a:pt x="47" y="171"/>
                        <a:pt x="47" y="171"/>
                      </a:cubicBezTo>
                      <a:cubicBezTo>
                        <a:pt x="56" y="171"/>
                        <a:pt x="64" y="169"/>
                        <a:pt x="70" y="166"/>
                      </a:cubicBezTo>
                      <a:cubicBezTo>
                        <a:pt x="77" y="164"/>
                        <a:pt x="82" y="160"/>
                        <a:pt x="86" y="155"/>
                      </a:cubicBezTo>
                      <a:cubicBezTo>
                        <a:pt x="90" y="150"/>
                        <a:pt x="93" y="145"/>
                        <a:pt x="94" y="138"/>
                      </a:cubicBezTo>
                      <a:cubicBezTo>
                        <a:pt x="96" y="132"/>
                        <a:pt x="97" y="125"/>
                        <a:pt x="97" y="118"/>
                      </a:cubicBezTo>
                      <a:lnTo>
                        <a:pt x="97" y="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66" name="Freeform 18">
                  <a:extLst>
                    <a:ext uri="{FF2B5EF4-FFF2-40B4-BE49-F238E27FC236}">
                      <a16:creationId xmlns:a16="http://schemas.microsoft.com/office/drawing/2014/main" id="{699E6C23-68DB-45B7-BE12-FE0695B543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496" y="2068379"/>
                  <a:ext cx="96025" cy="176386"/>
                </a:xfrm>
                <a:custGeom>
                  <a:avLst/>
                  <a:gdLst>
                    <a:gd name="T0" fmla="*/ 0 w 106"/>
                    <a:gd name="T1" fmla="*/ 68 h 193"/>
                    <a:gd name="T2" fmla="*/ 4 w 106"/>
                    <a:gd name="T3" fmla="*/ 40 h 193"/>
                    <a:gd name="T4" fmla="*/ 15 w 106"/>
                    <a:gd name="T5" fmla="*/ 19 h 193"/>
                    <a:gd name="T6" fmla="*/ 33 w 106"/>
                    <a:gd name="T7" fmla="*/ 5 h 193"/>
                    <a:gd name="T8" fmla="*/ 59 w 106"/>
                    <a:gd name="T9" fmla="*/ 0 h 193"/>
                    <a:gd name="T10" fmla="*/ 77 w 106"/>
                    <a:gd name="T11" fmla="*/ 2 h 193"/>
                    <a:gd name="T12" fmla="*/ 91 w 106"/>
                    <a:gd name="T13" fmla="*/ 7 h 193"/>
                    <a:gd name="T14" fmla="*/ 102 w 106"/>
                    <a:gd name="T15" fmla="*/ 13 h 193"/>
                    <a:gd name="T16" fmla="*/ 106 w 106"/>
                    <a:gd name="T17" fmla="*/ 21 h 193"/>
                    <a:gd name="T18" fmla="*/ 103 w 106"/>
                    <a:gd name="T19" fmla="*/ 27 h 193"/>
                    <a:gd name="T20" fmla="*/ 98 w 106"/>
                    <a:gd name="T21" fmla="*/ 29 h 193"/>
                    <a:gd name="T22" fmla="*/ 95 w 106"/>
                    <a:gd name="T23" fmla="*/ 28 h 193"/>
                    <a:gd name="T24" fmla="*/ 92 w 106"/>
                    <a:gd name="T25" fmla="*/ 27 h 193"/>
                    <a:gd name="T26" fmla="*/ 91 w 106"/>
                    <a:gd name="T27" fmla="*/ 26 h 193"/>
                    <a:gd name="T28" fmla="*/ 89 w 106"/>
                    <a:gd name="T29" fmla="*/ 25 h 193"/>
                    <a:gd name="T30" fmla="*/ 76 w 106"/>
                    <a:gd name="T31" fmla="*/ 18 h 193"/>
                    <a:gd name="T32" fmla="*/ 61 w 106"/>
                    <a:gd name="T33" fmla="*/ 16 h 193"/>
                    <a:gd name="T34" fmla="*/ 41 w 106"/>
                    <a:gd name="T35" fmla="*/ 19 h 193"/>
                    <a:gd name="T36" fmla="*/ 27 w 106"/>
                    <a:gd name="T37" fmla="*/ 30 h 193"/>
                    <a:gd name="T38" fmla="*/ 20 w 106"/>
                    <a:gd name="T39" fmla="*/ 46 h 193"/>
                    <a:gd name="T40" fmla="*/ 18 w 106"/>
                    <a:gd name="T41" fmla="*/ 68 h 193"/>
                    <a:gd name="T42" fmla="*/ 18 w 106"/>
                    <a:gd name="T43" fmla="*/ 126 h 193"/>
                    <a:gd name="T44" fmla="*/ 20 w 106"/>
                    <a:gd name="T45" fmla="*/ 147 h 193"/>
                    <a:gd name="T46" fmla="*/ 27 w 106"/>
                    <a:gd name="T47" fmla="*/ 163 h 193"/>
                    <a:gd name="T48" fmla="*/ 41 w 106"/>
                    <a:gd name="T49" fmla="*/ 174 h 193"/>
                    <a:gd name="T50" fmla="*/ 61 w 106"/>
                    <a:gd name="T51" fmla="*/ 177 h 193"/>
                    <a:gd name="T52" fmla="*/ 89 w 106"/>
                    <a:gd name="T53" fmla="*/ 169 h 193"/>
                    <a:gd name="T54" fmla="*/ 92 w 106"/>
                    <a:gd name="T55" fmla="*/ 167 h 193"/>
                    <a:gd name="T56" fmla="*/ 98 w 106"/>
                    <a:gd name="T57" fmla="*/ 164 h 193"/>
                    <a:gd name="T58" fmla="*/ 103 w 106"/>
                    <a:gd name="T59" fmla="*/ 166 h 193"/>
                    <a:gd name="T60" fmla="*/ 106 w 106"/>
                    <a:gd name="T61" fmla="*/ 172 h 193"/>
                    <a:gd name="T62" fmla="*/ 102 w 106"/>
                    <a:gd name="T63" fmla="*/ 180 h 193"/>
                    <a:gd name="T64" fmla="*/ 91 w 106"/>
                    <a:gd name="T65" fmla="*/ 187 h 193"/>
                    <a:gd name="T66" fmla="*/ 77 w 106"/>
                    <a:gd name="T67" fmla="*/ 191 h 193"/>
                    <a:gd name="T68" fmla="*/ 59 w 106"/>
                    <a:gd name="T69" fmla="*/ 193 h 193"/>
                    <a:gd name="T70" fmla="*/ 33 w 106"/>
                    <a:gd name="T71" fmla="*/ 188 h 193"/>
                    <a:gd name="T72" fmla="*/ 15 w 106"/>
                    <a:gd name="T73" fmla="*/ 175 h 193"/>
                    <a:gd name="T74" fmla="*/ 4 w 106"/>
                    <a:gd name="T75" fmla="*/ 153 h 193"/>
                    <a:gd name="T76" fmla="*/ 0 w 106"/>
                    <a:gd name="T77" fmla="*/ 126 h 193"/>
                    <a:gd name="T78" fmla="*/ 0 w 106"/>
                    <a:gd name="T79" fmla="*/ 68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06" h="193">
                      <a:moveTo>
                        <a:pt x="0" y="68"/>
                      </a:moveTo>
                      <a:cubicBezTo>
                        <a:pt x="0" y="57"/>
                        <a:pt x="1" y="48"/>
                        <a:pt x="4" y="40"/>
                      </a:cubicBezTo>
                      <a:cubicBezTo>
                        <a:pt x="6" y="32"/>
                        <a:pt x="10" y="24"/>
                        <a:pt x="15" y="19"/>
                      </a:cubicBezTo>
                      <a:cubicBezTo>
                        <a:pt x="20" y="13"/>
                        <a:pt x="26" y="8"/>
                        <a:pt x="33" y="5"/>
                      </a:cubicBezTo>
                      <a:cubicBezTo>
                        <a:pt x="41" y="2"/>
                        <a:pt x="49" y="0"/>
                        <a:pt x="59" y="0"/>
                      </a:cubicBezTo>
                      <a:cubicBezTo>
                        <a:pt x="65" y="0"/>
                        <a:pt x="71" y="1"/>
                        <a:pt x="77" y="2"/>
                      </a:cubicBezTo>
                      <a:cubicBezTo>
                        <a:pt x="82" y="3"/>
                        <a:pt x="87" y="5"/>
                        <a:pt x="91" y="7"/>
                      </a:cubicBezTo>
                      <a:cubicBezTo>
                        <a:pt x="96" y="9"/>
                        <a:pt x="99" y="11"/>
                        <a:pt x="102" y="13"/>
                      </a:cubicBezTo>
                      <a:cubicBezTo>
                        <a:pt x="104" y="16"/>
                        <a:pt x="106" y="19"/>
                        <a:pt x="106" y="21"/>
                      </a:cubicBezTo>
                      <a:cubicBezTo>
                        <a:pt x="106" y="24"/>
                        <a:pt x="105" y="25"/>
                        <a:pt x="103" y="27"/>
                      </a:cubicBezTo>
                      <a:cubicBezTo>
                        <a:pt x="102" y="28"/>
                        <a:pt x="100" y="29"/>
                        <a:pt x="98" y="29"/>
                      </a:cubicBezTo>
                      <a:cubicBezTo>
                        <a:pt x="97" y="29"/>
                        <a:pt x="96" y="29"/>
                        <a:pt x="95" y="28"/>
                      </a:cubicBezTo>
                      <a:cubicBezTo>
                        <a:pt x="94" y="28"/>
                        <a:pt x="93" y="27"/>
                        <a:pt x="92" y="27"/>
                      </a:cubicBezTo>
                      <a:cubicBezTo>
                        <a:pt x="92" y="26"/>
                        <a:pt x="91" y="26"/>
                        <a:pt x="91" y="26"/>
                      </a:cubicBezTo>
                      <a:cubicBezTo>
                        <a:pt x="90" y="26"/>
                        <a:pt x="90" y="25"/>
                        <a:pt x="89" y="25"/>
                      </a:cubicBezTo>
                      <a:cubicBezTo>
                        <a:pt x="85" y="22"/>
                        <a:pt x="80" y="20"/>
                        <a:pt x="76" y="18"/>
                      </a:cubicBezTo>
                      <a:cubicBezTo>
                        <a:pt x="71" y="17"/>
                        <a:pt x="66" y="16"/>
                        <a:pt x="61" y="16"/>
                      </a:cubicBezTo>
                      <a:cubicBezTo>
                        <a:pt x="53" y="16"/>
                        <a:pt x="46" y="17"/>
                        <a:pt x="41" y="19"/>
                      </a:cubicBezTo>
                      <a:cubicBezTo>
                        <a:pt x="35" y="22"/>
                        <a:pt x="31" y="25"/>
                        <a:pt x="27" y="30"/>
                      </a:cubicBezTo>
                      <a:cubicBezTo>
                        <a:pt x="24" y="34"/>
                        <a:pt x="22" y="40"/>
                        <a:pt x="20" y="46"/>
                      </a:cubicBezTo>
                      <a:cubicBezTo>
                        <a:pt x="19" y="52"/>
                        <a:pt x="18" y="60"/>
                        <a:pt x="18" y="68"/>
                      </a:cubicBezTo>
                      <a:cubicBezTo>
                        <a:pt x="18" y="126"/>
                        <a:pt x="18" y="126"/>
                        <a:pt x="18" y="126"/>
                      </a:cubicBezTo>
                      <a:cubicBezTo>
                        <a:pt x="18" y="134"/>
                        <a:pt x="19" y="141"/>
                        <a:pt x="20" y="147"/>
                      </a:cubicBezTo>
                      <a:cubicBezTo>
                        <a:pt x="22" y="154"/>
                        <a:pt x="24" y="159"/>
                        <a:pt x="27" y="163"/>
                      </a:cubicBezTo>
                      <a:cubicBezTo>
                        <a:pt x="31" y="168"/>
                        <a:pt x="35" y="171"/>
                        <a:pt x="41" y="174"/>
                      </a:cubicBezTo>
                      <a:cubicBezTo>
                        <a:pt x="46" y="176"/>
                        <a:pt x="53" y="177"/>
                        <a:pt x="61" y="177"/>
                      </a:cubicBezTo>
                      <a:cubicBezTo>
                        <a:pt x="71" y="177"/>
                        <a:pt x="81" y="174"/>
                        <a:pt x="89" y="169"/>
                      </a:cubicBezTo>
                      <a:cubicBezTo>
                        <a:pt x="92" y="167"/>
                        <a:pt x="92" y="167"/>
                        <a:pt x="92" y="167"/>
                      </a:cubicBezTo>
                      <a:cubicBezTo>
                        <a:pt x="94" y="165"/>
                        <a:pt x="96" y="164"/>
                        <a:pt x="98" y="164"/>
                      </a:cubicBezTo>
                      <a:cubicBezTo>
                        <a:pt x="100" y="164"/>
                        <a:pt x="102" y="165"/>
                        <a:pt x="103" y="166"/>
                      </a:cubicBezTo>
                      <a:cubicBezTo>
                        <a:pt x="105" y="168"/>
                        <a:pt x="106" y="170"/>
                        <a:pt x="106" y="172"/>
                      </a:cubicBezTo>
                      <a:cubicBezTo>
                        <a:pt x="106" y="175"/>
                        <a:pt x="104" y="177"/>
                        <a:pt x="102" y="180"/>
                      </a:cubicBezTo>
                      <a:cubicBezTo>
                        <a:pt x="99" y="183"/>
                        <a:pt x="96" y="185"/>
                        <a:pt x="91" y="187"/>
                      </a:cubicBezTo>
                      <a:cubicBezTo>
                        <a:pt x="87" y="189"/>
                        <a:pt x="82" y="190"/>
                        <a:pt x="77" y="191"/>
                      </a:cubicBezTo>
                      <a:cubicBezTo>
                        <a:pt x="71" y="192"/>
                        <a:pt x="65" y="193"/>
                        <a:pt x="59" y="193"/>
                      </a:cubicBezTo>
                      <a:cubicBezTo>
                        <a:pt x="49" y="193"/>
                        <a:pt x="41" y="191"/>
                        <a:pt x="33" y="188"/>
                      </a:cubicBezTo>
                      <a:cubicBezTo>
                        <a:pt x="26" y="185"/>
                        <a:pt x="20" y="180"/>
                        <a:pt x="15" y="175"/>
                      </a:cubicBezTo>
                      <a:cubicBezTo>
                        <a:pt x="10" y="169"/>
                        <a:pt x="6" y="162"/>
                        <a:pt x="4" y="153"/>
                      </a:cubicBezTo>
                      <a:cubicBezTo>
                        <a:pt x="1" y="145"/>
                        <a:pt x="0" y="136"/>
                        <a:pt x="0" y="126"/>
                      </a:cubicBezTo>
                      <a:lnTo>
                        <a:pt x="0" y="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67" name="Freeform 19">
                  <a:extLst>
                    <a:ext uri="{FF2B5EF4-FFF2-40B4-BE49-F238E27FC236}">
                      <a16:creationId xmlns:a16="http://schemas.microsoft.com/office/drawing/2014/main" id="{095E5614-6D41-4E49-924D-018C4A8FE3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06227" y="2068379"/>
                  <a:ext cx="110326" cy="176386"/>
                </a:xfrm>
                <a:custGeom>
                  <a:avLst/>
                  <a:gdLst>
                    <a:gd name="T0" fmla="*/ 61 w 121"/>
                    <a:gd name="T1" fmla="*/ 193 h 193"/>
                    <a:gd name="T2" fmla="*/ 34 w 121"/>
                    <a:gd name="T3" fmla="*/ 188 h 193"/>
                    <a:gd name="T4" fmla="*/ 16 w 121"/>
                    <a:gd name="T5" fmla="*/ 174 h 193"/>
                    <a:gd name="T6" fmla="*/ 4 w 121"/>
                    <a:gd name="T7" fmla="*/ 152 h 193"/>
                    <a:gd name="T8" fmla="*/ 0 w 121"/>
                    <a:gd name="T9" fmla="*/ 126 h 193"/>
                    <a:gd name="T10" fmla="*/ 0 w 121"/>
                    <a:gd name="T11" fmla="*/ 68 h 193"/>
                    <a:gd name="T12" fmla="*/ 4 w 121"/>
                    <a:gd name="T13" fmla="*/ 41 h 193"/>
                    <a:gd name="T14" fmla="*/ 14 w 121"/>
                    <a:gd name="T15" fmla="*/ 20 h 193"/>
                    <a:gd name="T16" fmla="*/ 33 w 121"/>
                    <a:gd name="T17" fmla="*/ 6 h 193"/>
                    <a:gd name="T18" fmla="*/ 61 w 121"/>
                    <a:gd name="T19" fmla="*/ 0 h 193"/>
                    <a:gd name="T20" fmla="*/ 89 w 121"/>
                    <a:gd name="T21" fmla="*/ 6 h 193"/>
                    <a:gd name="T22" fmla="*/ 107 w 121"/>
                    <a:gd name="T23" fmla="*/ 20 h 193"/>
                    <a:gd name="T24" fmla="*/ 118 w 121"/>
                    <a:gd name="T25" fmla="*/ 41 h 193"/>
                    <a:gd name="T26" fmla="*/ 121 w 121"/>
                    <a:gd name="T27" fmla="*/ 68 h 193"/>
                    <a:gd name="T28" fmla="*/ 121 w 121"/>
                    <a:gd name="T29" fmla="*/ 126 h 193"/>
                    <a:gd name="T30" fmla="*/ 118 w 121"/>
                    <a:gd name="T31" fmla="*/ 152 h 193"/>
                    <a:gd name="T32" fmla="*/ 106 w 121"/>
                    <a:gd name="T33" fmla="*/ 174 h 193"/>
                    <a:gd name="T34" fmla="*/ 87 w 121"/>
                    <a:gd name="T35" fmla="*/ 188 h 193"/>
                    <a:gd name="T36" fmla="*/ 61 w 121"/>
                    <a:gd name="T37" fmla="*/ 193 h 193"/>
                    <a:gd name="T38" fmla="*/ 61 w 121"/>
                    <a:gd name="T39" fmla="*/ 17 h 193"/>
                    <a:gd name="T40" fmla="*/ 41 w 121"/>
                    <a:gd name="T41" fmla="*/ 21 h 193"/>
                    <a:gd name="T42" fmla="*/ 28 w 121"/>
                    <a:gd name="T43" fmla="*/ 31 h 193"/>
                    <a:gd name="T44" fmla="*/ 20 w 121"/>
                    <a:gd name="T45" fmla="*/ 47 h 193"/>
                    <a:gd name="T46" fmla="*/ 18 w 121"/>
                    <a:gd name="T47" fmla="*/ 68 h 193"/>
                    <a:gd name="T48" fmla="*/ 18 w 121"/>
                    <a:gd name="T49" fmla="*/ 126 h 193"/>
                    <a:gd name="T50" fmla="*/ 21 w 121"/>
                    <a:gd name="T51" fmla="*/ 146 h 193"/>
                    <a:gd name="T52" fmla="*/ 28 w 121"/>
                    <a:gd name="T53" fmla="*/ 162 h 193"/>
                    <a:gd name="T54" fmla="*/ 42 w 121"/>
                    <a:gd name="T55" fmla="*/ 172 h 193"/>
                    <a:gd name="T56" fmla="*/ 61 w 121"/>
                    <a:gd name="T57" fmla="*/ 176 h 193"/>
                    <a:gd name="T58" fmla="*/ 80 w 121"/>
                    <a:gd name="T59" fmla="*/ 172 h 193"/>
                    <a:gd name="T60" fmla="*/ 93 w 121"/>
                    <a:gd name="T61" fmla="*/ 162 h 193"/>
                    <a:gd name="T62" fmla="*/ 101 w 121"/>
                    <a:gd name="T63" fmla="*/ 146 h 193"/>
                    <a:gd name="T64" fmla="*/ 104 w 121"/>
                    <a:gd name="T65" fmla="*/ 126 h 193"/>
                    <a:gd name="T66" fmla="*/ 104 w 121"/>
                    <a:gd name="T67" fmla="*/ 68 h 193"/>
                    <a:gd name="T68" fmla="*/ 101 w 121"/>
                    <a:gd name="T69" fmla="*/ 47 h 193"/>
                    <a:gd name="T70" fmla="*/ 94 w 121"/>
                    <a:gd name="T71" fmla="*/ 31 h 193"/>
                    <a:gd name="T72" fmla="*/ 81 w 121"/>
                    <a:gd name="T73" fmla="*/ 21 h 193"/>
                    <a:gd name="T74" fmla="*/ 61 w 121"/>
                    <a:gd name="T75" fmla="*/ 17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1" h="193">
                      <a:moveTo>
                        <a:pt x="61" y="193"/>
                      </a:moveTo>
                      <a:cubicBezTo>
                        <a:pt x="51" y="193"/>
                        <a:pt x="42" y="192"/>
                        <a:pt x="34" y="188"/>
                      </a:cubicBezTo>
                      <a:cubicBezTo>
                        <a:pt x="27" y="185"/>
                        <a:pt x="21" y="180"/>
                        <a:pt x="16" y="174"/>
                      </a:cubicBezTo>
                      <a:cubicBezTo>
                        <a:pt x="11" y="168"/>
                        <a:pt x="7" y="160"/>
                        <a:pt x="4" y="152"/>
                      </a:cubicBezTo>
                      <a:cubicBezTo>
                        <a:pt x="2" y="144"/>
                        <a:pt x="0" y="135"/>
                        <a:pt x="0" y="126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0" y="58"/>
                        <a:pt x="1" y="50"/>
                        <a:pt x="4" y="41"/>
                      </a:cubicBezTo>
                      <a:cubicBezTo>
                        <a:pt x="6" y="33"/>
                        <a:pt x="9" y="26"/>
                        <a:pt x="14" y="20"/>
                      </a:cubicBezTo>
                      <a:cubicBezTo>
                        <a:pt x="19" y="14"/>
                        <a:pt x="25" y="9"/>
                        <a:pt x="33" y="6"/>
                      </a:cubicBezTo>
                      <a:cubicBezTo>
                        <a:pt x="41" y="2"/>
                        <a:pt x="50" y="0"/>
                        <a:pt x="61" y="0"/>
                      </a:cubicBezTo>
                      <a:cubicBezTo>
                        <a:pt x="72" y="0"/>
                        <a:pt x="81" y="2"/>
                        <a:pt x="89" y="6"/>
                      </a:cubicBezTo>
                      <a:cubicBezTo>
                        <a:pt x="96" y="9"/>
                        <a:pt x="103" y="14"/>
                        <a:pt x="107" y="20"/>
                      </a:cubicBezTo>
                      <a:cubicBezTo>
                        <a:pt x="112" y="26"/>
                        <a:pt x="116" y="33"/>
                        <a:pt x="118" y="41"/>
                      </a:cubicBezTo>
                      <a:cubicBezTo>
                        <a:pt x="120" y="50"/>
                        <a:pt x="121" y="58"/>
                        <a:pt x="121" y="68"/>
                      </a:cubicBezTo>
                      <a:cubicBezTo>
                        <a:pt x="121" y="126"/>
                        <a:pt x="121" y="126"/>
                        <a:pt x="121" y="126"/>
                      </a:cubicBezTo>
                      <a:cubicBezTo>
                        <a:pt x="121" y="135"/>
                        <a:pt x="120" y="144"/>
                        <a:pt x="118" y="152"/>
                      </a:cubicBezTo>
                      <a:cubicBezTo>
                        <a:pt x="115" y="160"/>
                        <a:pt x="111" y="168"/>
                        <a:pt x="106" y="174"/>
                      </a:cubicBezTo>
                      <a:cubicBezTo>
                        <a:pt x="101" y="180"/>
                        <a:pt x="95" y="185"/>
                        <a:pt x="87" y="188"/>
                      </a:cubicBezTo>
                      <a:cubicBezTo>
                        <a:pt x="80" y="192"/>
                        <a:pt x="71" y="193"/>
                        <a:pt x="61" y="193"/>
                      </a:cubicBezTo>
                      <a:close/>
                      <a:moveTo>
                        <a:pt x="61" y="17"/>
                      </a:moveTo>
                      <a:cubicBezTo>
                        <a:pt x="53" y="17"/>
                        <a:pt x="46" y="18"/>
                        <a:pt x="41" y="21"/>
                      </a:cubicBezTo>
                      <a:cubicBezTo>
                        <a:pt x="35" y="23"/>
                        <a:pt x="31" y="27"/>
                        <a:pt x="28" y="31"/>
                      </a:cubicBezTo>
                      <a:cubicBezTo>
                        <a:pt x="24" y="36"/>
                        <a:pt x="22" y="41"/>
                        <a:pt x="20" y="47"/>
                      </a:cubicBezTo>
                      <a:cubicBezTo>
                        <a:pt x="19" y="53"/>
                        <a:pt x="18" y="60"/>
                        <a:pt x="18" y="68"/>
                      </a:cubicBezTo>
                      <a:cubicBezTo>
                        <a:pt x="18" y="126"/>
                        <a:pt x="18" y="126"/>
                        <a:pt x="18" y="126"/>
                      </a:cubicBezTo>
                      <a:cubicBezTo>
                        <a:pt x="18" y="133"/>
                        <a:pt x="19" y="140"/>
                        <a:pt x="21" y="146"/>
                      </a:cubicBezTo>
                      <a:cubicBezTo>
                        <a:pt x="22" y="152"/>
                        <a:pt x="25" y="158"/>
                        <a:pt x="28" y="162"/>
                      </a:cubicBezTo>
                      <a:cubicBezTo>
                        <a:pt x="32" y="167"/>
                        <a:pt x="37" y="170"/>
                        <a:pt x="42" y="172"/>
                      </a:cubicBezTo>
                      <a:cubicBezTo>
                        <a:pt x="47" y="175"/>
                        <a:pt x="54" y="176"/>
                        <a:pt x="61" y="176"/>
                      </a:cubicBezTo>
                      <a:cubicBezTo>
                        <a:pt x="68" y="176"/>
                        <a:pt x="75" y="175"/>
                        <a:pt x="80" y="172"/>
                      </a:cubicBezTo>
                      <a:cubicBezTo>
                        <a:pt x="85" y="170"/>
                        <a:pt x="90" y="167"/>
                        <a:pt x="93" y="162"/>
                      </a:cubicBezTo>
                      <a:cubicBezTo>
                        <a:pt x="97" y="158"/>
                        <a:pt x="99" y="152"/>
                        <a:pt x="101" y="146"/>
                      </a:cubicBezTo>
                      <a:cubicBezTo>
                        <a:pt x="103" y="140"/>
                        <a:pt x="104" y="133"/>
                        <a:pt x="104" y="126"/>
                      </a:cubicBezTo>
                      <a:cubicBezTo>
                        <a:pt x="104" y="68"/>
                        <a:pt x="104" y="68"/>
                        <a:pt x="104" y="68"/>
                      </a:cubicBezTo>
                      <a:cubicBezTo>
                        <a:pt x="104" y="60"/>
                        <a:pt x="103" y="53"/>
                        <a:pt x="101" y="47"/>
                      </a:cubicBezTo>
                      <a:cubicBezTo>
                        <a:pt x="100" y="41"/>
                        <a:pt x="97" y="36"/>
                        <a:pt x="94" y="31"/>
                      </a:cubicBezTo>
                      <a:cubicBezTo>
                        <a:pt x="91" y="27"/>
                        <a:pt x="86" y="23"/>
                        <a:pt x="81" y="21"/>
                      </a:cubicBezTo>
                      <a:cubicBezTo>
                        <a:pt x="75" y="18"/>
                        <a:pt x="69" y="17"/>
                        <a:pt x="61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68" name="Freeform 20">
                  <a:extLst>
                    <a:ext uri="{FF2B5EF4-FFF2-40B4-BE49-F238E27FC236}">
                      <a16:creationId xmlns:a16="http://schemas.microsoft.com/office/drawing/2014/main" id="{3287153A-FB54-4002-AA30-C802F93E7E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6519" y="2068379"/>
                  <a:ext cx="108964" cy="176386"/>
                </a:xfrm>
                <a:custGeom>
                  <a:avLst/>
                  <a:gdLst>
                    <a:gd name="T0" fmla="*/ 110 w 120"/>
                    <a:gd name="T1" fmla="*/ 193 h 193"/>
                    <a:gd name="T2" fmla="*/ 105 w 120"/>
                    <a:gd name="T3" fmla="*/ 192 h 193"/>
                    <a:gd name="T4" fmla="*/ 101 w 120"/>
                    <a:gd name="T5" fmla="*/ 188 h 193"/>
                    <a:gd name="T6" fmla="*/ 18 w 120"/>
                    <a:gd name="T7" fmla="*/ 36 h 193"/>
                    <a:gd name="T8" fmla="*/ 18 w 120"/>
                    <a:gd name="T9" fmla="*/ 184 h 193"/>
                    <a:gd name="T10" fmla="*/ 16 w 120"/>
                    <a:gd name="T11" fmla="*/ 191 h 193"/>
                    <a:gd name="T12" fmla="*/ 9 w 120"/>
                    <a:gd name="T13" fmla="*/ 193 h 193"/>
                    <a:gd name="T14" fmla="*/ 3 w 120"/>
                    <a:gd name="T15" fmla="*/ 191 h 193"/>
                    <a:gd name="T16" fmla="*/ 0 w 120"/>
                    <a:gd name="T17" fmla="*/ 184 h 193"/>
                    <a:gd name="T18" fmla="*/ 0 w 120"/>
                    <a:gd name="T19" fmla="*/ 10 h 193"/>
                    <a:gd name="T20" fmla="*/ 3 w 120"/>
                    <a:gd name="T21" fmla="*/ 3 h 193"/>
                    <a:gd name="T22" fmla="*/ 10 w 120"/>
                    <a:gd name="T23" fmla="*/ 0 h 193"/>
                    <a:gd name="T24" fmla="*/ 20 w 120"/>
                    <a:gd name="T25" fmla="*/ 6 h 193"/>
                    <a:gd name="T26" fmla="*/ 102 w 120"/>
                    <a:gd name="T27" fmla="*/ 158 h 193"/>
                    <a:gd name="T28" fmla="*/ 102 w 120"/>
                    <a:gd name="T29" fmla="*/ 9 h 193"/>
                    <a:gd name="T30" fmla="*/ 105 w 120"/>
                    <a:gd name="T31" fmla="*/ 3 h 193"/>
                    <a:gd name="T32" fmla="*/ 111 w 120"/>
                    <a:gd name="T33" fmla="*/ 0 h 193"/>
                    <a:gd name="T34" fmla="*/ 117 w 120"/>
                    <a:gd name="T35" fmla="*/ 3 h 193"/>
                    <a:gd name="T36" fmla="*/ 120 w 120"/>
                    <a:gd name="T37" fmla="*/ 9 h 193"/>
                    <a:gd name="T38" fmla="*/ 120 w 120"/>
                    <a:gd name="T39" fmla="*/ 183 h 193"/>
                    <a:gd name="T40" fmla="*/ 117 w 120"/>
                    <a:gd name="T41" fmla="*/ 190 h 193"/>
                    <a:gd name="T42" fmla="*/ 110 w 120"/>
                    <a:gd name="T43" fmla="*/ 193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0" h="193">
                      <a:moveTo>
                        <a:pt x="110" y="193"/>
                      </a:moveTo>
                      <a:cubicBezTo>
                        <a:pt x="108" y="193"/>
                        <a:pt x="106" y="193"/>
                        <a:pt x="105" y="192"/>
                      </a:cubicBezTo>
                      <a:cubicBezTo>
                        <a:pt x="103" y="191"/>
                        <a:pt x="101" y="190"/>
                        <a:pt x="101" y="188"/>
                      </a:cubicBezTo>
                      <a:cubicBezTo>
                        <a:pt x="18" y="36"/>
                        <a:pt x="18" y="36"/>
                        <a:pt x="18" y="36"/>
                      </a:cubicBezTo>
                      <a:cubicBezTo>
                        <a:pt x="18" y="184"/>
                        <a:pt x="18" y="184"/>
                        <a:pt x="18" y="184"/>
                      </a:cubicBezTo>
                      <a:cubicBezTo>
                        <a:pt x="18" y="187"/>
                        <a:pt x="17" y="189"/>
                        <a:pt x="16" y="191"/>
                      </a:cubicBezTo>
                      <a:cubicBezTo>
                        <a:pt x="14" y="192"/>
                        <a:pt x="12" y="193"/>
                        <a:pt x="9" y="193"/>
                      </a:cubicBezTo>
                      <a:cubicBezTo>
                        <a:pt x="7" y="193"/>
                        <a:pt x="5" y="192"/>
                        <a:pt x="3" y="191"/>
                      </a:cubicBezTo>
                      <a:cubicBezTo>
                        <a:pt x="1" y="189"/>
                        <a:pt x="0" y="187"/>
                        <a:pt x="0" y="184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7"/>
                        <a:pt x="1" y="5"/>
                        <a:pt x="3" y="3"/>
                      </a:cubicBezTo>
                      <a:cubicBezTo>
                        <a:pt x="5" y="1"/>
                        <a:pt x="7" y="0"/>
                        <a:pt x="10" y="0"/>
                      </a:cubicBezTo>
                      <a:cubicBezTo>
                        <a:pt x="15" y="0"/>
                        <a:pt x="18" y="2"/>
                        <a:pt x="20" y="6"/>
                      </a:cubicBezTo>
                      <a:cubicBezTo>
                        <a:pt x="102" y="158"/>
                        <a:pt x="102" y="158"/>
                        <a:pt x="102" y="158"/>
                      </a:cubicBezTo>
                      <a:cubicBezTo>
                        <a:pt x="102" y="9"/>
                        <a:pt x="102" y="9"/>
                        <a:pt x="102" y="9"/>
                      </a:cubicBezTo>
                      <a:cubicBezTo>
                        <a:pt x="102" y="7"/>
                        <a:pt x="103" y="5"/>
                        <a:pt x="105" y="3"/>
                      </a:cubicBezTo>
                      <a:cubicBezTo>
                        <a:pt x="107" y="1"/>
                        <a:pt x="109" y="0"/>
                        <a:pt x="111" y="0"/>
                      </a:cubicBezTo>
                      <a:cubicBezTo>
                        <a:pt x="114" y="0"/>
                        <a:pt x="116" y="1"/>
                        <a:pt x="117" y="3"/>
                      </a:cubicBezTo>
                      <a:cubicBezTo>
                        <a:pt x="119" y="5"/>
                        <a:pt x="120" y="7"/>
                        <a:pt x="120" y="9"/>
                      </a:cubicBezTo>
                      <a:cubicBezTo>
                        <a:pt x="120" y="183"/>
                        <a:pt x="120" y="183"/>
                        <a:pt x="120" y="183"/>
                      </a:cubicBezTo>
                      <a:cubicBezTo>
                        <a:pt x="120" y="186"/>
                        <a:pt x="119" y="189"/>
                        <a:pt x="117" y="190"/>
                      </a:cubicBezTo>
                      <a:cubicBezTo>
                        <a:pt x="115" y="192"/>
                        <a:pt x="113" y="193"/>
                        <a:pt x="110" y="1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69" name="Freeform 21">
                  <a:extLst>
                    <a:ext uri="{FF2B5EF4-FFF2-40B4-BE49-F238E27FC236}">
                      <a16:creationId xmlns:a16="http://schemas.microsoft.com/office/drawing/2014/main" id="{41766AD1-327A-4F08-84EC-EED0A4586A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6129" y="2068379"/>
                  <a:ext cx="100111" cy="176386"/>
                </a:xfrm>
                <a:custGeom>
                  <a:avLst/>
                  <a:gdLst>
                    <a:gd name="T0" fmla="*/ 18 w 110"/>
                    <a:gd name="T1" fmla="*/ 126 h 193"/>
                    <a:gd name="T2" fmla="*/ 20 w 110"/>
                    <a:gd name="T3" fmla="*/ 147 h 193"/>
                    <a:gd name="T4" fmla="*/ 27 w 110"/>
                    <a:gd name="T5" fmla="*/ 163 h 193"/>
                    <a:gd name="T6" fmla="*/ 40 w 110"/>
                    <a:gd name="T7" fmla="*/ 174 h 193"/>
                    <a:gd name="T8" fmla="*/ 60 w 110"/>
                    <a:gd name="T9" fmla="*/ 177 h 193"/>
                    <a:gd name="T10" fmla="*/ 79 w 110"/>
                    <a:gd name="T11" fmla="*/ 174 h 193"/>
                    <a:gd name="T12" fmla="*/ 93 w 110"/>
                    <a:gd name="T13" fmla="*/ 166 h 193"/>
                    <a:gd name="T14" fmla="*/ 93 w 110"/>
                    <a:gd name="T15" fmla="*/ 105 h 193"/>
                    <a:gd name="T16" fmla="*/ 65 w 110"/>
                    <a:gd name="T17" fmla="*/ 105 h 193"/>
                    <a:gd name="T18" fmla="*/ 59 w 110"/>
                    <a:gd name="T19" fmla="*/ 102 h 193"/>
                    <a:gd name="T20" fmla="*/ 56 w 110"/>
                    <a:gd name="T21" fmla="*/ 96 h 193"/>
                    <a:gd name="T22" fmla="*/ 59 w 110"/>
                    <a:gd name="T23" fmla="*/ 90 h 193"/>
                    <a:gd name="T24" fmla="*/ 65 w 110"/>
                    <a:gd name="T25" fmla="*/ 88 h 193"/>
                    <a:gd name="T26" fmla="*/ 97 w 110"/>
                    <a:gd name="T27" fmla="*/ 88 h 193"/>
                    <a:gd name="T28" fmla="*/ 107 w 110"/>
                    <a:gd name="T29" fmla="*/ 91 h 193"/>
                    <a:gd name="T30" fmla="*/ 110 w 110"/>
                    <a:gd name="T31" fmla="*/ 99 h 193"/>
                    <a:gd name="T32" fmla="*/ 110 w 110"/>
                    <a:gd name="T33" fmla="*/ 164 h 193"/>
                    <a:gd name="T34" fmla="*/ 106 w 110"/>
                    <a:gd name="T35" fmla="*/ 177 h 193"/>
                    <a:gd name="T36" fmla="*/ 93 w 110"/>
                    <a:gd name="T37" fmla="*/ 186 h 193"/>
                    <a:gd name="T38" fmla="*/ 77 w 110"/>
                    <a:gd name="T39" fmla="*/ 191 h 193"/>
                    <a:gd name="T40" fmla="*/ 59 w 110"/>
                    <a:gd name="T41" fmla="*/ 193 h 193"/>
                    <a:gd name="T42" fmla="*/ 33 w 110"/>
                    <a:gd name="T43" fmla="*/ 188 h 193"/>
                    <a:gd name="T44" fmla="*/ 14 w 110"/>
                    <a:gd name="T45" fmla="*/ 175 h 193"/>
                    <a:gd name="T46" fmla="*/ 3 w 110"/>
                    <a:gd name="T47" fmla="*/ 153 h 193"/>
                    <a:gd name="T48" fmla="*/ 0 w 110"/>
                    <a:gd name="T49" fmla="*/ 126 h 193"/>
                    <a:gd name="T50" fmla="*/ 0 w 110"/>
                    <a:gd name="T51" fmla="*/ 68 h 193"/>
                    <a:gd name="T52" fmla="*/ 3 w 110"/>
                    <a:gd name="T53" fmla="*/ 40 h 193"/>
                    <a:gd name="T54" fmla="*/ 14 w 110"/>
                    <a:gd name="T55" fmla="*/ 19 h 193"/>
                    <a:gd name="T56" fmla="*/ 33 w 110"/>
                    <a:gd name="T57" fmla="*/ 5 h 193"/>
                    <a:gd name="T58" fmla="*/ 59 w 110"/>
                    <a:gd name="T59" fmla="*/ 0 h 193"/>
                    <a:gd name="T60" fmla="*/ 76 w 110"/>
                    <a:gd name="T61" fmla="*/ 2 h 193"/>
                    <a:gd name="T62" fmla="*/ 91 w 110"/>
                    <a:gd name="T63" fmla="*/ 7 h 193"/>
                    <a:gd name="T64" fmla="*/ 101 w 110"/>
                    <a:gd name="T65" fmla="*/ 13 h 193"/>
                    <a:gd name="T66" fmla="*/ 105 w 110"/>
                    <a:gd name="T67" fmla="*/ 21 h 193"/>
                    <a:gd name="T68" fmla="*/ 103 w 110"/>
                    <a:gd name="T69" fmla="*/ 27 h 193"/>
                    <a:gd name="T70" fmla="*/ 97 w 110"/>
                    <a:gd name="T71" fmla="*/ 29 h 193"/>
                    <a:gd name="T72" fmla="*/ 94 w 110"/>
                    <a:gd name="T73" fmla="*/ 28 h 193"/>
                    <a:gd name="T74" fmla="*/ 92 w 110"/>
                    <a:gd name="T75" fmla="*/ 27 h 193"/>
                    <a:gd name="T76" fmla="*/ 90 w 110"/>
                    <a:gd name="T77" fmla="*/ 26 h 193"/>
                    <a:gd name="T78" fmla="*/ 89 w 110"/>
                    <a:gd name="T79" fmla="*/ 25 h 193"/>
                    <a:gd name="T80" fmla="*/ 75 w 110"/>
                    <a:gd name="T81" fmla="*/ 18 h 193"/>
                    <a:gd name="T82" fmla="*/ 60 w 110"/>
                    <a:gd name="T83" fmla="*/ 16 h 193"/>
                    <a:gd name="T84" fmla="*/ 40 w 110"/>
                    <a:gd name="T85" fmla="*/ 19 h 193"/>
                    <a:gd name="T86" fmla="*/ 27 w 110"/>
                    <a:gd name="T87" fmla="*/ 30 h 193"/>
                    <a:gd name="T88" fmla="*/ 20 w 110"/>
                    <a:gd name="T89" fmla="*/ 46 h 193"/>
                    <a:gd name="T90" fmla="*/ 18 w 110"/>
                    <a:gd name="T91" fmla="*/ 68 h 193"/>
                    <a:gd name="T92" fmla="*/ 18 w 110"/>
                    <a:gd name="T93" fmla="*/ 126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10" h="193">
                      <a:moveTo>
                        <a:pt x="18" y="126"/>
                      </a:moveTo>
                      <a:cubicBezTo>
                        <a:pt x="18" y="134"/>
                        <a:pt x="18" y="141"/>
                        <a:pt x="20" y="147"/>
                      </a:cubicBezTo>
                      <a:cubicBezTo>
                        <a:pt x="21" y="154"/>
                        <a:pt x="24" y="159"/>
                        <a:pt x="27" y="163"/>
                      </a:cubicBezTo>
                      <a:cubicBezTo>
                        <a:pt x="30" y="168"/>
                        <a:pt x="35" y="171"/>
                        <a:pt x="40" y="174"/>
                      </a:cubicBezTo>
                      <a:cubicBezTo>
                        <a:pt x="46" y="176"/>
                        <a:pt x="52" y="177"/>
                        <a:pt x="60" y="177"/>
                      </a:cubicBezTo>
                      <a:cubicBezTo>
                        <a:pt x="67" y="177"/>
                        <a:pt x="73" y="176"/>
                        <a:pt x="79" y="174"/>
                      </a:cubicBezTo>
                      <a:cubicBezTo>
                        <a:pt x="84" y="173"/>
                        <a:pt x="89" y="170"/>
                        <a:pt x="93" y="166"/>
                      </a:cubicBezTo>
                      <a:cubicBezTo>
                        <a:pt x="93" y="105"/>
                        <a:pt x="93" y="105"/>
                        <a:pt x="93" y="105"/>
                      </a:cubicBezTo>
                      <a:cubicBezTo>
                        <a:pt x="65" y="105"/>
                        <a:pt x="65" y="105"/>
                        <a:pt x="65" y="105"/>
                      </a:cubicBezTo>
                      <a:cubicBezTo>
                        <a:pt x="63" y="105"/>
                        <a:pt x="61" y="104"/>
                        <a:pt x="59" y="102"/>
                      </a:cubicBezTo>
                      <a:cubicBezTo>
                        <a:pt x="57" y="101"/>
                        <a:pt x="56" y="99"/>
                        <a:pt x="56" y="96"/>
                      </a:cubicBezTo>
                      <a:cubicBezTo>
                        <a:pt x="56" y="94"/>
                        <a:pt x="57" y="92"/>
                        <a:pt x="59" y="90"/>
                      </a:cubicBezTo>
                      <a:cubicBezTo>
                        <a:pt x="61" y="89"/>
                        <a:pt x="63" y="88"/>
                        <a:pt x="65" y="88"/>
                      </a:cubicBezTo>
                      <a:cubicBezTo>
                        <a:pt x="97" y="88"/>
                        <a:pt x="97" y="88"/>
                        <a:pt x="97" y="88"/>
                      </a:cubicBezTo>
                      <a:cubicBezTo>
                        <a:pt x="101" y="88"/>
                        <a:pt x="104" y="89"/>
                        <a:pt x="107" y="91"/>
                      </a:cubicBezTo>
                      <a:cubicBezTo>
                        <a:pt x="109" y="92"/>
                        <a:pt x="110" y="95"/>
                        <a:pt x="110" y="99"/>
                      </a:cubicBezTo>
                      <a:cubicBezTo>
                        <a:pt x="110" y="164"/>
                        <a:pt x="110" y="164"/>
                        <a:pt x="110" y="164"/>
                      </a:cubicBezTo>
                      <a:cubicBezTo>
                        <a:pt x="110" y="169"/>
                        <a:pt x="109" y="173"/>
                        <a:pt x="106" y="177"/>
                      </a:cubicBezTo>
                      <a:cubicBezTo>
                        <a:pt x="103" y="181"/>
                        <a:pt x="98" y="184"/>
                        <a:pt x="93" y="186"/>
                      </a:cubicBezTo>
                      <a:cubicBezTo>
                        <a:pt x="89" y="188"/>
                        <a:pt x="83" y="190"/>
                        <a:pt x="77" y="191"/>
                      </a:cubicBezTo>
                      <a:cubicBezTo>
                        <a:pt x="71" y="192"/>
                        <a:pt x="65" y="193"/>
                        <a:pt x="59" y="193"/>
                      </a:cubicBezTo>
                      <a:cubicBezTo>
                        <a:pt x="49" y="193"/>
                        <a:pt x="40" y="191"/>
                        <a:pt x="33" y="188"/>
                      </a:cubicBezTo>
                      <a:cubicBezTo>
                        <a:pt x="25" y="185"/>
                        <a:pt x="19" y="180"/>
                        <a:pt x="14" y="175"/>
                      </a:cubicBezTo>
                      <a:cubicBezTo>
                        <a:pt x="9" y="169"/>
                        <a:pt x="6" y="162"/>
                        <a:pt x="3" y="153"/>
                      </a:cubicBezTo>
                      <a:cubicBezTo>
                        <a:pt x="1" y="145"/>
                        <a:pt x="0" y="136"/>
                        <a:pt x="0" y="126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0" y="57"/>
                        <a:pt x="1" y="48"/>
                        <a:pt x="3" y="40"/>
                      </a:cubicBezTo>
                      <a:cubicBezTo>
                        <a:pt x="6" y="32"/>
                        <a:pt x="9" y="24"/>
                        <a:pt x="14" y="19"/>
                      </a:cubicBezTo>
                      <a:cubicBezTo>
                        <a:pt x="19" y="13"/>
                        <a:pt x="25" y="8"/>
                        <a:pt x="33" y="5"/>
                      </a:cubicBezTo>
                      <a:cubicBezTo>
                        <a:pt x="40" y="2"/>
                        <a:pt x="49" y="0"/>
                        <a:pt x="59" y="0"/>
                      </a:cubicBezTo>
                      <a:cubicBezTo>
                        <a:pt x="65" y="0"/>
                        <a:pt x="71" y="1"/>
                        <a:pt x="76" y="2"/>
                      </a:cubicBezTo>
                      <a:cubicBezTo>
                        <a:pt x="82" y="3"/>
                        <a:pt x="87" y="5"/>
                        <a:pt x="91" y="7"/>
                      </a:cubicBezTo>
                      <a:cubicBezTo>
                        <a:pt x="95" y="9"/>
                        <a:pt x="99" y="11"/>
                        <a:pt x="101" y="13"/>
                      </a:cubicBezTo>
                      <a:cubicBezTo>
                        <a:pt x="104" y="16"/>
                        <a:pt x="105" y="19"/>
                        <a:pt x="105" y="21"/>
                      </a:cubicBezTo>
                      <a:cubicBezTo>
                        <a:pt x="105" y="24"/>
                        <a:pt x="104" y="25"/>
                        <a:pt x="103" y="27"/>
                      </a:cubicBezTo>
                      <a:cubicBezTo>
                        <a:pt x="101" y="28"/>
                        <a:pt x="100" y="29"/>
                        <a:pt x="97" y="29"/>
                      </a:cubicBezTo>
                      <a:cubicBezTo>
                        <a:pt x="96" y="29"/>
                        <a:pt x="95" y="29"/>
                        <a:pt x="94" y="28"/>
                      </a:cubicBezTo>
                      <a:cubicBezTo>
                        <a:pt x="94" y="28"/>
                        <a:pt x="93" y="27"/>
                        <a:pt x="92" y="27"/>
                      </a:cubicBezTo>
                      <a:cubicBezTo>
                        <a:pt x="91" y="26"/>
                        <a:pt x="91" y="26"/>
                        <a:pt x="90" y="26"/>
                      </a:cubicBezTo>
                      <a:cubicBezTo>
                        <a:pt x="90" y="26"/>
                        <a:pt x="89" y="25"/>
                        <a:pt x="89" y="25"/>
                      </a:cubicBezTo>
                      <a:cubicBezTo>
                        <a:pt x="84" y="22"/>
                        <a:pt x="80" y="20"/>
                        <a:pt x="75" y="18"/>
                      </a:cubicBezTo>
                      <a:cubicBezTo>
                        <a:pt x="71" y="17"/>
                        <a:pt x="66" y="16"/>
                        <a:pt x="60" y="16"/>
                      </a:cubicBezTo>
                      <a:cubicBezTo>
                        <a:pt x="52" y="16"/>
                        <a:pt x="46" y="17"/>
                        <a:pt x="40" y="19"/>
                      </a:cubicBezTo>
                      <a:cubicBezTo>
                        <a:pt x="35" y="22"/>
                        <a:pt x="30" y="25"/>
                        <a:pt x="27" y="30"/>
                      </a:cubicBezTo>
                      <a:cubicBezTo>
                        <a:pt x="24" y="34"/>
                        <a:pt x="21" y="40"/>
                        <a:pt x="20" y="46"/>
                      </a:cubicBezTo>
                      <a:cubicBezTo>
                        <a:pt x="18" y="52"/>
                        <a:pt x="18" y="60"/>
                        <a:pt x="18" y="68"/>
                      </a:cubicBezTo>
                      <a:lnTo>
                        <a:pt x="18" y="1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70" name="Freeform 22">
                  <a:extLst>
                    <a:ext uri="{FF2B5EF4-FFF2-40B4-BE49-F238E27FC236}">
                      <a16:creationId xmlns:a16="http://schemas.microsoft.com/office/drawing/2014/main" id="{0415CE2B-E00C-4ABB-9BA5-B69077E9A4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18929" y="2071103"/>
                  <a:ext cx="107602" cy="173662"/>
                </a:xfrm>
                <a:custGeom>
                  <a:avLst/>
                  <a:gdLst>
                    <a:gd name="T0" fmla="*/ 115 w 118"/>
                    <a:gd name="T1" fmla="*/ 52 h 190"/>
                    <a:gd name="T2" fmla="*/ 103 w 118"/>
                    <a:gd name="T3" fmla="*/ 86 h 190"/>
                    <a:gd name="T4" fmla="*/ 72 w 118"/>
                    <a:gd name="T5" fmla="*/ 103 h 190"/>
                    <a:gd name="T6" fmla="*/ 117 w 118"/>
                    <a:gd name="T7" fmla="*/ 177 h 190"/>
                    <a:gd name="T8" fmla="*/ 117 w 118"/>
                    <a:gd name="T9" fmla="*/ 176 h 190"/>
                    <a:gd name="T10" fmla="*/ 118 w 118"/>
                    <a:gd name="T11" fmla="*/ 182 h 190"/>
                    <a:gd name="T12" fmla="*/ 114 w 118"/>
                    <a:gd name="T13" fmla="*/ 188 h 190"/>
                    <a:gd name="T14" fmla="*/ 108 w 118"/>
                    <a:gd name="T15" fmla="*/ 190 h 190"/>
                    <a:gd name="T16" fmla="*/ 101 w 118"/>
                    <a:gd name="T17" fmla="*/ 186 h 190"/>
                    <a:gd name="T18" fmla="*/ 52 w 118"/>
                    <a:gd name="T19" fmla="*/ 103 h 190"/>
                    <a:gd name="T20" fmla="*/ 17 w 118"/>
                    <a:gd name="T21" fmla="*/ 103 h 190"/>
                    <a:gd name="T22" fmla="*/ 17 w 118"/>
                    <a:gd name="T23" fmla="*/ 181 h 190"/>
                    <a:gd name="T24" fmla="*/ 15 w 118"/>
                    <a:gd name="T25" fmla="*/ 187 h 190"/>
                    <a:gd name="T26" fmla="*/ 8 w 118"/>
                    <a:gd name="T27" fmla="*/ 190 h 190"/>
                    <a:gd name="T28" fmla="*/ 2 w 118"/>
                    <a:gd name="T29" fmla="*/ 188 h 190"/>
                    <a:gd name="T30" fmla="*/ 0 w 118"/>
                    <a:gd name="T31" fmla="*/ 181 h 190"/>
                    <a:gd name="T32" fmla="*/ 0 w 118"/>
                    <a:gd name="T33" fmla="*/ 11 h 190"/>
                    <a:gd name="T34" fmla="*/ 3 w 118"/>
                    <a:gd name="T35" fmla="*/ 3 h 190"/>
                    <a:gd name="T36" fmla="*/ 10 w 118"/>
                    <a:gd name="T37" fmla="*/ 0 h 190"/>
                    <a:gd name="T38" fmla="*/ 58 w 118"/>
                    <a:gd name="T39" fmla="*/ 0 h 190"/>
                    <a:gd name="T40" fmla="*/ 85 w 118"/>
                    <a:gd name="T41" fmla="*/ 4 h 190"/>
                    <a:gd name="T42" fmla="*/ 103 w 118"/>
                    <a:gd name="T43" fmla="*/ 16 h 190"/>
                    <a:gd name="T44" fmla="*/ 112 w 118"/>
                    <a:gd name="T45" fmla="*/ 33 h 190"/>
                    <a:gd name="T46" fmla="*/ 115 w 118"/>
                    <a:gd name="T47" fmla="*/ 52 h 190"/>
                    <a:gd name="T48" fmla="*/ 97 w 118"/>
                    <a:gd name="T49" fmla="*/ 52 h 190"/>
                    <a:gd name="T50" fmla="*/ 95 w 118"/>
                    <a:gd name="T51" fmla="*/ 40 h 190"/>
                    <a:gd name="T52" fmla="*/ 89 w 118"/>
                    <a:gd name="T53" fmla="*/ 28 h 190"/>
                    <a:gd name="T54" fmla="*/ 77 w 118"/>
                    <a:gd name="T55" fmla="*/ 20 h 190"/>
                    <a:gd name="T56" fmla="*/ 57 w 118"/>
                    <a:gd name="T57" fmla="*/ 17 h 190"/>
                    <a:gd name="T58" fmla="*/ 17 w 118"/>
                    <a:gd name="T59" fmla="*/ 17 h 190"/>
                    <a:gd name="T60" fmla="*/ 17 w 118"/>
                    <a:gd name="T61" fmla="*/ 86 h 190"/>
                    <a:gd name="T62" fmla="*/ 58 w 118"/>
                    <a:gd name="T63" fmla="*/ 86 h 190"/>
                    <a:gd name="T64" fmla="*/ 87 w 118"/>
                    <a:gd name="T65" fmla="*/ 78 h 190"/>
                    <a:gd name="T66" fmla="*/ 97 w 118"/>
                    <a:gd name="T67" fmla="*/ 52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18" h="190">
                      <a:moveTo>
                        <a:pt x="115" y="52"/>
                      </a:moveTo>
                      <a:cubicBezTo>
                        <a:pt x="115" y="66"/>
                        <a:pt x="111" y="77"/>
                        <a:pt x="103" y="86"/>
                      </a:cubicBezTo>
                      <a:cubicBezTo>
                        <a:pt x="96" y="94"/>
                        <a:pt x="85" y="100"/>
                        <a:pt x="72" y="103"/>
                      </a:cubicBezTo>
                      <a:cubicBezTo>
                        <a:pt x="117" y="177"/>
                        <a:pt x="117" y="177"/>
                        <a:pt x="117" y="177"/>
                      </a:cubicBezTo>
                      <a:cubicBezTo>
                        <a:pt x="117" y="176"/>
                        <a:pt x="117" y="176"/>
                        <a:pt x="117" y="176"/>
                      </a:cubicBezTo>
                      <a:cubicBezTo>
                        <a:pt x="117" y="178"/>
                        <a:pt x="118" y="180"/>
                        <a:pt x="118" y="182"/>
                      </a:cubicBezTo>
                      <a:cubicBezTo>
                        <a:pt x="118" y="184"/>
                        <a:pt x="116" y="186"/>
                        <a:pt x="114" y="188"/>
                      </a:cubicBezTo>
                      <a:cubicBezTo>
                        <a:pt x="112" y="189"/>
                        <a:pt x="110" y="190"/>
                        <a:pt x="108" y="190"/>
                      </a:cubicBezTo>
                      <a:cubicBezTo>
                        <a:pt x="105" y="190"/>
                        <a:pt x="103" y="189"/>
                        <a:pt x="101" y="186"/>
                      </a:cubicBezTo>
                      <a:cubicBezTo>
                        <a:pt x="52" y="103"/>
                        <a:pt x="52" y="103"/>
                        <a:pt x="52" y="103"/>
                      </a:cubicBezTo>
                      <a:cubicBezTo>
                        <a:pt x="17" y="103"/>
                        <a:pt x="17" y="103"/>
                        <a:pt x="17" y="103"/>
                      </a:cubicBezTo>
                      <a:cubicBezTo>
                        <a:pt x="17" y="181"/>
                        <a:pt x="17" y="181"/>
                        <a:pt x="17" y="181"/>
                      </a:cubicBezTo>
                      <a:cubicBezTo>
                        <a:pt x="17" y="183"/>
                        <a:pt x="17" y="186"/>
                        <a:pt x="15" y="187"/>
                      </a:cubicBezTo>
                      <a:cubicBezTo>
                        <a:pt x="13" y="189"/>
                        <a:pt x="11" y="190"/>
                        <a:pt x="8" y="190"/>
                      </a:cubicBezTo>
                      <a:cubicBezTo>
                        <a:pt x="6" y="190"/>
                        <a:pt x="4" y="189"/>
                        <a:pt x="2" y="188"/>
                      </a:cubicBezTo>
                      <a:cubicBezTo>
                        <a:pt x="1" y="186"/>
                        <a:pt x="0" y="184"/>
                        <a:pt x="0" y="18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8"/>
                        <a:pt x="1" y="5"/>
                        <a:pt x="3" y="3"/>
                      </a:cubicBezTo>
                      <a:cubicBezTo>
                        <a:pt x="5" y="1"/>
                        <a:pt x="7" y="0"/>
                        <a:pt x="10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69" y="0"/>
                        <a:pt x="78" y="1"/>
                        <a:pt x="85" y="4"/>
                      </a:cubicBezTo>
                      <a:cubicBezTo>
                        <a:pt x="92" y="7"/>
                        <a:pt x="98" y="11"/>
                        <a:pt x="103" y="16"/>
                      </a:cubicBezTo>
                      <a:cubicBezTo>
                        <a:pt x="107" y="21"/>
                        <a:pt x="110" y="27"/>
                        <a:pt x="112" y="33"/>
                      </a:cubicBezTo>
                      <a:cubicBezTo>
                        <a:pt x="114" y="39"/>
                        <a:pt x="115" y="46"/>
                        <a:pt x="115" y="52"/>
                      </a:cubicBezTo>
                      <a:close/>
                      <a:moveTo>
                        <a:pt x="97" y="52"/>
                      </a:moveTo>
                      <a:cubicBezTo>
                        <a:pt x="97" y="48"/>
                        <a:pt x="97" y="44"/>
                        <a:pt x="95" y="40"/>
                      </a:cubicBezTo>
                      <a:cubicBezTo>
                        <a:pt x="94" y="35"/>
                        <a:pt x="92" y="31"/>
                        <a:pt x="89" y="28"/>
                      </a:cubicBezTo>
                      <a:cubicBezTo>
                        <a:pt x="86" y="25"/>
                        <a:pt x="82" y="22"/>
                        <a:pt x="77" y="20"/>
                      </a:cubicBezTo>
                      <a:cubicBezTo>
                        <a:pt x="72" y="18"/>
                        <a:pt x="65" y="17"/>
                        <a:pt x="57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86"/>
                        <a:pt x="17" y="86"/>
                        <a:pt x="17" y="86"/>
                      </a:cubicBezTo>
                      <a:cubicBezTo>
                        <a:pt x="58" y="86"/>
                        <a:pt x="58" y="86"/>
                        <a:pt x="58" y="86"/>
                      </a:cubicBezTo>
                      <a:cubicBezTo>
                        <a:pt x="71" y="86"/>
                        <a:pt x="81" y="84"/>
                        <a:pt x="87" y="78"/>
                      </a:cubicBezTo>
                      <a:cubicBezTo>
                        <a:pt x="94" y="72"/>
                        <a:pt x="97" y="63"/>
                        <a:pt x="97" y="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71" name="Freeform 23">
                  <a:extLst>
                    <a:ext uri="{FF2B5EF4-FFF2-40B4-BE49-F238E27FC236}">
                      <a16:creationId xmlns:a16="http://schemas.microsoft.com/office/drawing/2014/main" id="{FB0DE6AF-A59B-4CF6-868C-73D63C1AB2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3772" y="2071103"/>
                  <a:ext cx="87171" cy="171619"/>
                </a:xfrm>
                <a:custGeom>
                  <a:avLst/>
                  <a:gdLst>
                    <a:gd name="T0" fmla="*/ 96 w 96"/>
                    <a:gd name="T1" fmla="*/ 179 h 188"/>
                    <a:gd name="T2" fmla="*/ 93 w 96"/>
                    <a:gd name="T3" fmla="*/ 185 h 188"/>
                    <a:gd name="T4" fmla="*/ 87 w 96"/>
                    <a:gd name="T5" fmla="*/ 188 h 188"/>
                    <a:gd name="T6" fmla="*/ 15 w 96"/>
                    <a:gd name="T7" fmla="*/ 188 h 188"/>
                    <a:gd name="T8" fmla="*/ 4 w 96"/>
                    <a:gd name="T9" fmla="*/ 185 h 188"/>
                    <a:gd name="T10" fmla="*/ 0 w 96"/>
                    <a:gd name="T11" fmla="*/ 177 h 188"/>
                    <a:gd name="T12" fmla="*/ 0 w 96"/>
                    <a:gd name="T13" fmla="*/ 11 h 188"/>
                    <a:gd name="T14" fmla="*/ 3 w 96"/>
                    <a:gd name="T15" fmla="*/ 3 h 188"/>
                    <a:gd name="T16" fmla="*/ 11 w 96"/>
                    <a:gd name="T17" fmla="*/ 0 h 188"/>
                    <a:gd name="T18" fmla="*/ 84 w 96"/>
                    <a:gd name="T19" fmla="*/ 0 h 188"/>
                    <a:gd name="T20" fmla="*/ 90 w 96"/>
                    <a:gd name="T21" fmla="*/ 3 h 188"/>
                    <a:gd name="T22" fmla="*/ 93 w 96"/>
                    <a:gd name="T23" fmla="*/ 9 h 188"/>
                    <a:gd name="T24" fmla="*/ 90 w 96"/>
                    <a:gd name="T25" fmla="*/ 15 h 188"/>
                    <a:gd name="T26" fmla="*/ 84 w 96"/>
                    <a:gd name="T27" fmla="*/ 17 h 188"/>
                    <a:gd name="T28" fmla="*/ 17 w 96"/>
                    <a:gd name="T29" fmla="*/ 17 h 188"/>
                    <a:gd name="T30" fmla="*/ 17 w 96"/>
                    <a:gd name="T31" fmla="*/ 85 h 188"/>
                    <a:gd name="T32" fmla="*/ 79 w 96"/>
                    <a:gd name="T33" fmla="*/ 85 h 188"/>
                    <a:gd name="T34" fmla="*/ 85 w 96"/>
                    <a:gd name="T35" fmla="*/ 87 h 188"/>
                    <a:gd name="T36" fmla="*/ 88 w 96"/>
                    <a:gd name="T37" fmla="*/ 93 h 188"/>
                    <a:gd name="T38" fmla="*/ 85 w 96"/>
                    <a:gd name="T39" fmla="*/ 99 h 188"/>
                    <a:gd name="T40" fmla="*/ 79 w 96"/>
                    <a:gd name="T41" fmla="*/ 102 h 188"/>
                    <a:gd name="T42" fmla="*/ 17 w 96"/>
                    <a:gd name="T43" fmla="*/ 102 h 188"/>
                    <a:gd name="T44" fmla="*/ 17 w 96"/>
                    <a:gd name="T45" fmla="*/ 171 h 188"/>
                    <a:gd name="T46" fmla="*/ 87 w 96"/>
                    <a:gd name="T47" fmla="*/ 171 h 188"/>
                    <a:gd name="T48" fmla="*/ 93 w 96"/>
                    <a:gd name="T49" fmla="*/ 173 h 188"/>
                    <a:gd name="T50" fmla="*/ 96 w 96"/>
                    <a:gd name="T51" fmla="*/ 179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6" h="188">
                      <a:moveTo>
                        <a:pt x="96" y="179"/>
                      </a:moveTo>
                      <a:cubicBezTo>
                        <a:pt x="96" y="181"/>
                        <a:pt x="95" y="183"/>
                        <a:pt x="93" y="185"/>
                      </a:cubicBezTo>
                      <a:cubicBezTo>
                        <a:pt x="92" y="187"/>
                        <a:pt x="90" y="188"/>
                        <a:pt x="87" y="188"/>
                      </a:cubicBezTo>
                      <a:cubicBezTo>
                        <a:pt x="15" y="188"/>
                        <a:pt x="15" y="188"/>
                        <a:pt x="15" y="188"/>
                      </a:cubicBezTo>
                      <a:cubicBezTo>
                        <a:pt x="11" y="188"/>
                        <a:pt x="7" y="187"/>
                        <a:pt x="4" y="185"/>
                      </a:cubicBezTo>
                      <a:cubicBezTo>
                        <a:pt x="1" y="184"/>
                        <a:pt x="0" y="181"/>
                        <a:pt x="0" y="177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8"/>
                        <a:pt x="1" y="5"/>
                        <a:pt x="3" y="3"/>
                      </a:cubicBezTo>
                      <a:cubicBezTo>
                        <a:pt x="5" y="1"/>
                        <a:pt x="7" y="0"/>
                        <a:pt x="11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7" y="0"/>
                        <a:pt x="89" y="1"/>
                        <a:pt x="90" y="3"/>
                      </a:cubicBezTo>
                      <a:cubicBezTo>
                        <a:pt x="92" y="4"/>
                        <a:pt x="93" y="6"/>
                        <a:pt x="93" y="9"/>
                      </a:cubicBezTo>
                      <a:cubicBezTo>
                        <a:pt x="93" y="11"/>
                        <a:pt x="92" y="13"/>
                        <a:pt x="90" y="15"/>
                      </a:cubicBezTo>
                      <a:cubicBezTo>
                        <a:pt x="89" y="16"/>
                        <a:pt x="87" y="17"/>
                        <a:pt x="84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85"/>
                        <a:pt x="17" y="85"/>
                        <a:pt x="17" y="85"/>
                      </a:cubicBezTo>
                      <a:cubicBezTo>
                        <a:pt x="79" y="85"/>
                        <a:pt x="79" y="85"/>
                        <a:pt x="79" y="85"/>
                      </a:cubicBezTo>
                      <a:cubicBezTo>
                        <a:pt x="81" y="85"/>
                        <a:pt x="83" y="86"/>
                        <a:pt x="85" y="87"/>
                      </a:cubicBezTo>
                      <a:cubicBezTo>
                        <a:pt x="87" y="89"/>
                        <a:pt x="88" y="91"/>
                        <a:pt x="88" y="93"/>
                      </a:cubicBezTo>
                      <a:cubicBezTo>
                        <a:pt x="88" y="96"/>
                        <a:pt x="87" y="98"/>
                        <a:pt x="85" y="99"/>
                      </a:cubicBezTo>
                      <a:cubicBezTo>
                        <a:pt x="84" y="101"/>
                        <a:pt x="82" y="102"/>
                        <a:pt x="79" y="102"/>
                      </a:cubicBezTo>
                      <a:cubicBezTo>
                        <a:pt x="17" y="102"/>
                        <a:pt x="17" y="102"/>
                        <a:pt x="17" y="102"/>
                      </a:cubicBezTo>
                      <a:cubicBezTo>
                        <a:pt x="17" y="171"/>
                        <a:pt x="17" y="171"/>
                        <a:pt x="17" y="171"/>
                      </a:cubicBezTo>
                      <a:cubicBezTo>
                        <a:pt x="87" y="171"/>
                        <a:pt x="87" y="171"/>
                        <a:pt x="87" y="171"/>
                      </a:cubicBezTo>
                      <a:cubicBezTo>
                        <a:pt x="89" y="171"/>
                        <a:pt x="91" y="171"/>
                        <a:pt x="93" y="173"/>
                      </a:cubicBezTo>
                      <a:cubicBezTo>
                        <a:pt x="95" y="175"/>
                        <a:pt x="96" y="176"/>
                        <a:pt x="96" y="1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72" name="Freeform 24">
                  <a:extLst>
                    <a:ext uri="{FF2B5EF4-FFF2-40B4-BE49-F238E27FC236}">
                      <a16:creationId xmlns:a16="http://schemas.microsoft.com/office/drawing/2014/main" id="{A357804A-5300-45C4-975B-2DA328AFF5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2055" y="2068379"/>
                  <a:ext cx="96706" cy="176386"/>
                </a:xfrm>
                <a:custGeom>
                  <a:avLst/>
                  <a:gdLst>
                    <a:gd name="T0" fmla="*/ 87 w 106"/>
                    <a:gd name="T1" fmla="*/ 141 h 193"/>
                    <a:gd name="T2" fmla="*/ 85 w 106"/>
                    <a:gd name="T3" fmla="*/ 129 h 193"/>
                    <a:gd name="T4" fmla="*/ 81 w 106"/>
                    <a:gd name="T5" fmla="*/ 121 h 193"/>
                    <a:gd name="T6" fmla="*/ 76 w 106"/>
                    <a:gd name="T7" fmla="*/ 115 h 193"/>
                    <a:gd name="T8" fmla="*/ 71 w 106"/>
                    <a:gd name="T9" fmla="*/ 111 h 193"/>
                    <a:gd name="T10" fmla="*/ 61 w 106"/>
                    <a:gd name="T11" fmla="*/ 107 h 193"/>
                    <a:gd name="T12" fmla="*/ 49 w 106"/>
                    <a:gd name="T13" fmla="*/ 103 h 193"/>
                    <a:gd name="T14" fmla="*/ 32 w 106"/>
                    <a:gd name="T15" fmla="*/ 97 h 193"/>
                    <a:gd name="T16" fmla="*/ 16 w 106"/>
                    <a:gd name="T17" fmla="*/ 88 h 193"/>
                    <a:gd name="T18" fmla="*/ 5 w 106"/>
                    <a:gd name="T19" fmla="*/ 73 h 193"/>
                    <a:gd name="T20" fmla="*/ 1 w 106"/>
                    <a:gd name="T21" fmla="*/ 51 h 193"/>
                    <a:gd name="T22" fmla="*/ 15 w 106"/>
                    <a:gd name="T23" fmla="*/ 14 h 193"/>
                    <a:gd name="T24" fmla="*/ 54 w 106"/>
                    <a:gd name="T25" fmla="*/ 0 h 193"/>
                    <a:gd name="T26" fmla="*/ 66 w 106"/>
                    <a:gd name="T27" fmla="*/ 1 h 193"/>
                    <a:gd name="T28" fmla="*/ 81 w 106"/>
                    <a:gd name="T29" fmla="*/ 3 h 193"/>
                    <a:gd name="T30" fmla="*/ 93 w 106"/>
                    <a:gd name="T31" fmla="*/ 8 h 193"/>
                    <a:gd name="T32" fmla="*/ 98 w 106"/>
                    <a:gd name="T33" fmla="*/ 17 h 193"/>
                    <a:gd name="T34" fmla="*/ 96 w 106"/>
                    <a:gd name="T35" fmla="*/ 22 h 193"/>
                    <a:gd name="T36" fmla="*/ 89 w 106"/>
                    <a:gd name="T37" fmla="*/ 25 h 193"/>
                    <a:gd name="T38" fmla="*/ 85 w 106"/>
                    <a:gd name="T39" fmla="*/ 24 h 193"/>
                    <a:gd name="T40" fmla="*/ 80 w 106"/>
                    <a:gd name="T41" fmla="*/ 23 h 193"/>
                    <a:gd name="T42" fmla="*/ 69 w 106"/>
                    <a:gd name="T43" fmla="*/ 19 h 193"/>
                    <a:gd name="T44" fmla="*/ 55 w 106"/>
                    <a:gd name="T45" fmla="*/ 17 h 193"/>
                    <a:gd name="T46" fmla="*/ 42 w 106"/>
                    <a:gd name="T47" fmla="*/ 19 h 193"/>
                    <a:gd name="T48" fmla="*/ 30 w 106"/>
                    <a:gd name="T49" fmla="*/ 24 h 193"/>
                    <a:gd name="T50" fmla="*/ 22 w 106"/>
                    <a:gd name="T51" fmla="*/ 34 h 193"/>
                    <a:gd name="T52" fmla="*/ 19 w 106"/>
                    <a:gd name="T53" fmla="*/ 50 h 193"/>
                    <a:gd name="T54" fmla="*/ 21 w 106"/>
                    <a:gd name="T55" fmla="*/ 62 h 193"/>
                    <a:gd name="T56" fmla="*/ 25 w 106"/>
                    <a:gd name="T57" fmla="*/ 70 h 193"/>
                    <a:gd name="T58" fmla="*/ 31 w 106"/>
                    <a:gd name="T59" fmla="*/ 76 h 193"/>
                    <a:gd name="T60" fmla="*/ 36 w 106"/>
                    <a:gd name="T61" fmla="*/ 79 h 193"/>
                    <a:gd name="T62" fmla="*/ 46 w 106"/>
                    <a:gd name="T63" fmla="*/ 83 h 193"/>
                    <a:gd name="T64" fmla="*/ 57 w 106"/>
                    <a:gd name="T65" fmla="*/ 88 h 193"/>
                    <a:gd name="T66" fmla="*/ 75 w 106"/>
                    <a:gd name="T67" fmla="*/ 94 h 193"/>
                    <a:gd name="T68" fmla="*/ 90 w 106"/>
                    <a:gd name="T69" fmla="*/ 103 h 193"/>
                    <a:gd name="T70" fmla="*/ 102 w 106"/>
                    <a:gd name="T71" fmla="*/ 118 h 193"/>
                    <a:gd name="T72" fmla="*/ 106 w 106"/>
                    <a:gd name="T73" fmla="*/ 139 h 193"/>
                    <a:gd name="T74" fmla="*/ 102 w 106"/>
                    <a:gd name="T75" fmla="*/ 162 h 193"/>
                    <a:gd name="T76" fmla="*/ 90 w 106"/>
                    <a:gd name="T77" fmla="*/ 179 h 193"/>
                    <a:gd name="T78" fmla="*/ 71 w 106"/>
                    <a:gd name="T79" fmla="*/ 190 h 193"/>
                    <a:gd name="T80" fmla="*/ 48 w 106"/>
                    <a:gd name="T81" fmla="*/ 193 h 193"/>
                    <a:gd name="T82" fmla="*/ 34 w 106"/>
                    <a:gd name="T83" fmla="*/ 192 h 193"/>
                    <a:gd name="T84" fmla="*/ 18 w 106"/>
                    <a:gd name="T85" fmla="*/ 189 h 193"/>
                    <a:gd name="T86" fmla="*/ 5 w 106"/>
                    <a:gd name="T87" fmla="*/ 184 h 193"/>
                    <a:gd name="T88" fmla="*/ 0 w 106"/>
                    <a:gd name="T89" fmla="*/ 175 h 193"/>
                    <a:gd name="T90" fmla="*/ 3 w 106"/>
                    <a:gd name="T91" fmla="*/ 169 h 193"/>
                    <a:gd name="T92" fmla="*/ 8 w 106"/>
                    <a:gd name="T93" fmla="*/ 167 h 193"/>
                    <a:gd name="T94" fmla="*/ 12 w 106"/>
                    <a:gd name="T95" fmla="*/ 168 h 193"/>
                    <a:gd name="T96" fmla="*/ 18 w 106"/>
                    <a:gd name="T97" fmla="*/ 170 h 193"/>
                    <a:gd name="T98" fmla="*/ 31 w 106"/>
                    <a:gd name="T99" fmla="*/ 174 h 193"/>
                    <a:gd name="T100" fmla="*/ 49 w 106"/>
                    <a:gd name="T101" fmla="*/ 176 h 193"/>
                    <a:gd name="T102" fmla="*/ 77 w 106"/>
                    <a:gd name="T103" fmla="*/ 167 h 193"/>
                    <a:gd name="T104" fmla="*/ 87 w 106"/>
                    <a:gd name="T105" fmla="*/ 141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06" h="193">
                      <a:moveTo>
                        <a:pt x="87" y="141"/>
                      </a:moveTo>
                      <a:cubicBezTo>
                        <a:pt x="87" y="136"/>
                        <a:pt x="86" y="132"/>
                        <a:pt x="85" y="129"/>
                      </a:cubicBezTo>
                      <a:cubicBezTo>
                        <a:pt x="84" y="126"/>
                        <a:pt x="83" y="123"/>
                        <a:pt x="81" y="121"/>
                      </a:cubicBezTo>
                      <a:cubicBezTo>
                        <a:pt x="80" y="118"/>
                        <a:pt x="78" y="117"/>
                        <a:pt x="76" y="115"/>
                      </a:cubicBezTo>
                      <a:cubicBezTo>
                        <a:pt x="74" y="114"/>
                        <a:pt x="72" y="112"/>
                        <a:pt x="71" y="111"/>
                      </a:cubicBezTo>
                      <a:cubicBezTo>
                        <a:pt x="68" y="110"/>
                        <a:pt x="64" y="109"/>
                        <a:pt x="61" y="107"/>
                      </a:cubicBezTo>
                      <a:cubicBezTo>
                        <a:pt x="57" y="106"/>
                        <a:pt x="53" y="104"/>
                        <a:pt x="49" y="103"/>
                      </a:cubicBezTo>
                      <a:cubicBezTo>
                        <a:pt x="43" y="101"/>
                        <a:pt x="38" y="99"/>
                        <a:pt x="32" y="97"/>
                      </a:cubicBezTo>
                      <a:cubicBezTo>
                        <a:pt x="26" y="94"/>
                        <a:pt x="21" y="91"/>
                        <a:pt x="16" y="88"/>
                      </a:cubicBezTo>
                      <a:cubicBezTo>
                        <a:pt x="11" y="84"/>
                        <a:pt x="8" y="79"/>
                        <a:pt x="5" y="73"/>
                      </a:cubicBezTo>
                      <a:cubicBezTo>
                        <a:pt x="2" y="68"/>
                        <a:pt x="1" y="60"/>
                        <a:pt x="1" y="51"/>
                      </a:cubicBezTo>
                      <a:cubicBezTo>
                        <a:pt x="1" y="35"/>
                        <a:pt x="5" y="23"/>
                        <a:pt x="15" y="14"/>
                      </a:cubicBezTo>
                      <a:cubicBezTo>
                        <a:pt x="24" y="5"/>
                        <a:pt x="37" y="0"/>
                        <a:pt x="54" y="0"/>
                      </a:cubicBezTo>
                      <a:cubicBezTo>
                        <a:pt x="57" y="0"/>
                        <a:pt x="61" y="0"/>
                        <a:pt x="66" y="1"/>
                      </a:cubicBezTo>
                      <a:cubicBezTo>
                        <a:pt x="71" y="1"/>
                        <a:pt x="76" y="2"/>
                        <a:pt x="81" y="3"/>
                      </a:cubicBezTo>
                      <a:cubicBezTo>
                        <a:pt x="85" y="5"/>
                        <a:pt x="90" y="6"/>
                        <a:pt x="93" y="8"/>
                      </a:cubicBezTo>
                      <a:cubicBezTo>
                        <a:pt x="96" y="11"/>
                        <a:pt x="98" y="13"/>
                        <a:pt x="98" y="17"/>
                      </a:cubicBezTo>
                      <a:cubicBezTo>
                        <a:pt x="98" y="19"/>
                        <a:pt x="97" y="21"/>
                        <a:pt x="96" y="22"/>
                      </a:cubicBezTo>
                      <a:cubicBezTo>
                        <a:pt x="94" y="24"/>
                        <a:pt x="92" y="25"/>
                        <a:pt x="89" y="25"/>
                      </a:cubicBezTo>
                      <a:cubicBezTo>
                        <a:pt x="88" y="25"/>
                        <a:pt x="86" y="25"/>
                        <a:pt x="85" y="24"/>
                      </a:cubicBezTo>
                      <a:cubicBezTo>
                        <a:pt x="83" y="24"/>
                        <a:pt x="81" y="23"/>
                        <a:pt x="80" y="23"/>
                      </a:cubicBezTo>
                      <a:cubicBezTo>
                        <a:pt x="77" y="21"/>
                        <a:pt x="73" y="20"/>
                        <a:pt x="69" y="19"/>
                      </a:cubicBezTo>
                      <a:cubicBezTo>
                        <a:pt x="66" y="18"/>
                        <a:pt x="61" y="17"/>
                        <a:pt x="55" y="17"/>
                      </a:cubicBezTo>
                      <a:cubicBezTo>
                        <a:pt x="51" y="17"/>
                        <a:pt x="46" y="18"/>
                        <a:pt x="42" y="19"/>
                      </a:cubicBezTo>
                      <a:cubicBezTo>
                        <a:pt x="38" y="20"/>
                        <a:pt x="34" y="22"/>
                        <a:pt x="30" y="24"/>
                      </a:cubicBezTo>
                      <a:cubicBezTo>
                        <a:pt x="27" y="27"/>
                        <a:pt x="24" y="30"/>
                        <a:pt x="22" y="34"/>
                      </a:cubicBezTo>
                      <a:cubicBezTo>
                        <a:pt x="20" y="38"/>
                        <a:pt x="19" y="44"/>
                        <a:pt x="19" y="50"/>
                      </a:cubicBezTo>
                      <a:cubicBezTo>
                        <a:pt x="19" y="55"/>
                        <a:pt x="20" y="59"/>
                        <a:pt x="21" y="62"/>
                      </a:cubicBezTo>
                      <a:cubicBezTo>
                        <a:pt x="22" y="65"/>
                        <a:pt x="23" y="68"/>
                        <a:pt x="25" y="70"/>
                      </a:cubicBezTo>
                      <a:cubicBezTo>
                        <a:pt x="27" y="73"/>
                        <a:pt x="29" y="74"/>
                        <a:pt x="31" y="76"/>
                      </a:cubicBezTo>
                      <a:cubicBezTo>
                        <a:pt x="33" y="77"/>
                        <a:pt x="35" y="78"/>
                        <a:pt x="36" y="79"/>
                      </a:cubicBezTo>
                      <a:cubicBezTo>
                        <a:pt x="39" y="80"/>
                        <a:pt x="43" y="82"/>
                        <a:pt x="46" y="83"/>
                      </a:cubicBezTo>
                      <a:cubicBezTo>
                        <a:pt x="50" y="85"/>
                        <a:pt x="54" y="86"/>
                        <a:pt x="57" y="88"/>
                      </a:cubicBezTo>
                      <a:cubicBezTo>
                        <a:pt x="63" y="90"/>
                        <a:pt x="69" y="92"/>
                        <a:pt x="75" y="94"/>
                      </a:cubicBezTo>
                      <a:cubicBezTo>
                        <a:pt x="80" y="96"/>
                        <a:pt x="86" y="99"/>
                        <a:pt x="90" y="103"/>
                      </a:cubicBezTo>
                      <a:cubicBezTo>
                        <a:pt x="95" y="107"/>
                        <a:pt x="99" y="112"/>
                        <a:pt x="102" y="118"/>
                      </a:cubicBezTo>
                      <a:cubicBezTo>
                        <a:pt x="105" y="123"/>
                        <a:pt x="106" y="130"/>
                        <a:pt x="106" y="139"/>
                      </a:cubicBezTo>
                      <a:cubicBezTo>
                        <a:pt x="106" y="148"/>
                        <a:pt x="105" y="155"/>
                        <a:pt x="102" y="162"/>
                      </a:cubicBezTo>
                      <a:cubicBezTo>
                        <a:pt x="99" y="169"/>
                        <a:pt x="95" y="175"/>
                        <a:pt x="90" y="179"/>
                      </a:cubicBezTo>
                      <a:cubicBezTo>
                        <a:pt x="85" y="184"/>
                        <a:pt x="78" y="187"/>
                        <a:pt x="71" y="190"/>
                      </a:cubicBezTo>
                      <a:cubicBezTo>
                        <a:pt x="64" y="192"/>
                        <a:pt x="57" y="193"/>
                        <a:pt x="48" y="193"/>
                      </a:cubicBezTo>
                      <a:cubicBezTo>
                        <a:pt x="44" y="193"/>
                        <a:pt x="39" y="193"/>
                        <a:pt x="34" y="192"/>
                      </a:cubicBezTo>
                      <a:cubicBezTo>
                        <a:pt x="28" y="192"/>
                        <a:pt x="23" y="191"/>
                        <a:pt x="18" y="189"/>
                      </a:cubicBezTo>
                      <a:cubicBezTo>
                        <a:pt x="13" y="188"/>
                        <a:pt x="9" y="186"/>
                        <a:pt x="5" y="184"/>
                      </a:cubicBezTo>
                      <a:cubicBezTo>
                        <a:pt x="2" y="181"/>
                        <a:pt x="0" y="179"/>
                        <a:pt x="0" y="175"/>
                      </a:cubicBezTo>
                      <a:cubicBezTo>
                        <a:pt x="0" y="173"/>
                        <a:pt x="1" y="171"/>
                        <a:pt x="3" y="169"/>
                      </a:cubicBezTo>
                      <a:cubicBezTo>
                        <a:pt x="4" y="167"/>
                        <a:pt x="6" y="167"/>
                        <a:pt x="8" y="167"/>
                      </a:cubicBezTo>
                      <a:cubicBezTo>
                        <a:pt x="9" y="167"/>
                        <a:pt x="10" y="167"/>
                        <a:pt x="12" y="168"/>
                      </a:cubicBezTo>
                      <a:cubicBezTo>
                        <a:pt x="14" y="168"/>
                        <a:pt x="16" y="169"/>
                        <a:pt x="18" y="170"/>
                      </a:cubicBezTo>
                      <a:cubicBezTo>
                        <a:pt x="22" y="171"/>
                        <a:pt x="26" y="172"/>
                        <a:pt x="31" y="174"/>
                      </a:cubicBezTo>
                      <a:cubicBezTo>
                        <a:pt x="36" y="175"/>
                        <a:pt x="42" y="176"/>
                        <a:pt x="49" y="176"/>
                      </a:cubicBezTo>
                      <a:cubicBezTo>
                        <a:pt x="62" y="176"/>
                        <a:pt x="71" y="173"/>
                        <a:pt x="77" y="167"/>
                      </a:cubicBezTo>
                      <a:cubicBezTo>
                        <a:pt x="84" y="161"/>
                        <a:pt x="87" y="152"/>
                        <a:pt x="87" y="1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48" name="Freeform 25">
                  <a:extLst>
                    <a:ext uri="{FF2B5EF4-FFF2-40B4-BE49-F238E27FC236}">
                      <a16:creationId xmlns:a16="http://schemas.microsoft.com/office/drawing/2014/main" id="{50EDDC4B-C003-4A09-B97C-A2767A917B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7149" y="2068379"/>
                  <a:ext cx="96025" cy="176386"/>
                </a:xfrm>
                <a:custGeom>
                  <a:avLst/>
                  <a:gdLst>
                    <a:gd name="T0" fmla="*/ 87 w 106"/>
                    <a:gd name="T1" fmla="*/ 141 h 193"/>
                    <a:gd name="T2" fmla="*/ 86 w 106"/>
                    <a:gd name="T3" fmla="*/ 129 h 193"/>
                    <a:gd name="T4" fmla="*/ 82 w 106"/>
                    <a:gd name="T5" fmla="*/ 121 h 193"/>
                    <a:gd name="T6" fmla="*/ 76 w 106"/>
                    <a:gd name="T7" fmla="*/ 115 h 193"/>
                    <a:gd name="T8" fmla="*/ 71 w 106"/>
                    <a:gd name="T9" fmla="*/ 111 h 193"/>
                    <a:gd name="T10" fmla="*/ 61 w 106"/>
                    <a:gd name="T11" fmla="*/ 107 h 193"/>
                    <a:gd name="T12" fmla="*/ 49 w 106"/>
                    <a:gd name="T13" fmla="*/ 103 h 193"/>
                    <a:gd name="T14" fmla="*/ 32 w 106"/>
                    <a:gd name="T15" fmla="*/ 97 h 193"/>
                    <a:gd name="T16" fmla="*/ 16 w 106"/>
                    <a:gd name="T17" fmla="*/ 88 h 193"/>
                    <a:gd name="T18" fmla="*/ 5 w 106"/>
                    <a:gd name="T19" fmla="*/ 73 h 193"/>
                    <a:gd name="T20" fmla="*/ 1 w 106"/>
                    <a:gd name="T21" fmla="*/ 51 h 193"/>
                    <a:gd name="T22" fmla="*/ 15 w 106"/>
                    <a:gd name="T23" fmla="*/ 14 h 193"/>
                    <a:gd name="T24" fmla="*/ 54 w 106"/>
                    <a:gd name="T25" fmla="*/ 0 h 193"/>
                    <a:gd name="T26" fmla="*/ 66 w 106"/>
                    <a:gd name="T27" fmla="*/ 1 h 193"/>
                    <a:gd name="T28" fmla="*/ 81 w 106"/>
                    <a:gd name="T29" fmla="*/ 3 h 193"/>
                    <a:gd name="T30" fmla="*/ 93 w 106"/>
                    <a:gd name="T31" fmla="*/ 8 h 193"/>
                    <a:gd name="T32" fmla="*/ 98 w 106"/>
                    <a:gd name="T33" fmla="*/ 17 h 193"/>
                    <a:gd name="T34" fmla="*/ 96 w 106"/>
                    <a:gd name="T35" fmla="*/ 22 h 193"/>
                    <a:gd name="T36" fmla="*/ 89 w 106"/>
                    <a:gd name="T37" fmla="*/ 25 h 193"/>
                    <a:gd name="T38" fmla="*/ 85 w 106"/>
                    <a:gd name="T39" fmla="*/ 24 h 193"/>
                    <a:gd name="T40" fmla="*/ 80 w 106"/>
                    <a:gd name="T41" fmla="*/ 23 h 193"/>
                    <a:gd name="T42" fmla="*/ 70 w 106"/>
                    <a:gd name="T43" fmla="*/ 19 h 193"/>
                    <a:gd name="T44" fmla="*/ 56 w 106"/>
                    <a:gd name="T45" fmla="*/ 17 h 193"/>
                    <a:gd name="T46" fmla="*/ 42 w 106"/>
                    <a:gd name="T47" fmla="*/ 19 h 193"/>
                    <a:gd name="T48" fmla="*/ 31 w 106"/>
                    <a:gd name="T49" fmla="*/ 24 h 193"/>
                    <a:gd name="T50" fmla="*/ 22 w 106"/>
                    <a:gd name="T51" fmla="*/ 34 h 193"/>
                    <a:gd name="T52" fmla="*/ 19 w 106"/>
                    <a:gd name="T53" fmla="*/ 50 h 193"/>
                    <a:gd name="T54" fmla="*/ 21 w 106"/>
                    <a:gd name="T55" fmla="*/ 62 h 193"/>
                    <a:gd name="T56" fmla="*/ 25 w 106"/>
                    <a:gd name="T57" fmla="*/ 70 h 193"/>
                    <a:gd name="T58" fmla="*/ 31 w 106"/>
                    <a:gd name="T59" fmla="*/ 76 h 193"/>
                    <a:gd name="T60" fmla="*/ 36 w 106"/>
                    <a:gd name="T61" fmla="*/ 79 h 193"/>
                    <a:gd name="T62" fmla="*/ 47 w 106"/>
                    <a:gd name="T63" fmla="*/ 83 h 193"/>
                    <a:gd name="T64" fmla="*/ 58 w 106"/>
                    <a:gd name="T65" fmla="*/ 88 h 193"/>
                    <a:gd name="T66" fmla="*/ 75 w 106"/>
                    <a:gd name="T67" fmla="*/ 94 h 193"/>
                    <a:gd name="T68" fmla="*/ 90 w 106"/>
                    <a:gd name="T69" fmla="*/ 103 h 193"/>
                    <a:gd name="T70" fmla="*/ 102 w 106"/>
                    <a:gd name="T71" fmla="*/ 118 h 193"/>
                    <a:gd name="T72" fmla="*/ 106 w 106"/>
                    <a:gd name="T73" fmla="*/ 139 h 193"/>
                    <a:gd name="T74" fmla="*/ 102 w 106"/>
                    <a:gd name="T75" fmla="*/ 162 h 193"/>
                    <a:gd name="T76" fmla="*/ 90 w 106"/>
                    <a:gd name="T77" fmla="*/ 179 h 193"/>
                    <a:gd name="T78" fmla="*/ 72 w 106"/>
                    <a:gd name="T79" fmla="*/ 190 h 193"/>
                    <a:gd name="T80" fmla="*/ 49 w 106"/>
                    <a:gd name="T81" fmla="*/ 193 h 193"/>
                    <a:gd name="T82" fmla="*/ 34 w 106"/>
                    <a:gd name="T83" fmla="*/ 192 h 193"/>
                    <a:gd name="T84" fmla="*/ 18 w 106"/>
                    <a:gd name="T85" fmla="*/ 189 h 193"/>
                    <a:gd name="T86" fmla="*/ 6 w 106"/>
                    <a:gd name="T87" fmla="*/ 184 h 193"/>
                    <a:gd name="T88" fmla="*/ 0 w 106"/>
                    <a:gd name="T89" fmla="*/ 175 h 193"/>
                    <a:gd name="T90" fmla="*/ 3 w 106"/>
                    <a:gd name="T91" fmla="*/ 169 h 193"/>
                    <a:gd name="T92" fmla="*/ 8 w 106"/>
                    <a:gd name="T93" fmla="*/ 167 h 193"/>
                    <a:gd name="T94" fmla="*/ 13 w 106"/>
                    <a:gd name="T95" fmla="*/ 168 h 193"/>
                    <a:gd name="T96" fmla="*/ 18 w 106"/>
                    <a:gd name="T97" fmla="*/ 170 h 193"/>
                    <a:gd name="T98" fmla="*/ 31 w 106"/>
                    <a:gd name="T99" fmla="*/ 174 h 193"/>
                    <a:gd name="T100" fmla="*/ 49 w 106"/>
                    <a:gd name="T101" fmla="*/ 176 h 193"/>
                    <a:gd name="T102" fmla="*/ 78 w 106"/>
                    <a:gd name="T103" fmla="*/ 167 h 193"/>
                    <a:gd name="T104" fmla="*/ 87 w 106"/>
                    <a:gd name="T105" fmla="*/ 141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06" h="193">
                      <a:moveTo>
                        <a:pt x="87" y="141"/>
                      </a:moveTo>
                      <a:cubicBezTo>
                        <a:pt x="87" y="136"/>
                        <a:pt x="87" y="132"/>
                        <a:pt x="86" y="129"/>
                      </a:cubicBezTo>
                      <a:cubicBezTo>
                        <a:pt x="85" y="126"/>
                        <a:pt x="83" y="123"/>
                        <a:pt x="82" y="121"/>
                      </a:cubicBezTo>
                      <a:cubicBezTo>
                        <a:pt x="80" y="118"/>
                        <a:pt x="78" y="117"/>
                        <a:pt x="76" y="115"/>
                      </a:cubicBezTo>
                      <a:cubicBezTo>
                        <a:pt x="74" y="114"/>
                        <a:pt x="72" y="112"/>
                        <a:pt x="71" y="111"/>
                      </a:cubicBezTo>
                      <a:cubicBezTo>
                        <a:pt x="68" y="110"/>
                        <a:pt x="65" y="109"/>
                        <a:pt x="61" y="107"/>
                      </a:cubicBezTo>
                      <a:cubicBezTo>
                        <a:pt x="57" y="106"/>
                        <a:pt x="53" y="104"/>
                        <a:pt x="49" y="103"/>
                      </a:cubicBezTo>
                      <a:cubicBezTo>
                        <a:pt x="44" y="101"/>
                        <a:pt x="38" y="99"/>
                        <a:pt x="32" y="97"/>
                      </a:cubicBezTo>
                      <a:cubicBezTo>
                        <a:pt x="26" y="94"/>
                        <a:pt x="21" y="91"/>
                        <a:pt x="16" y="88"/>
                      </a:cubicBezTo>
                      <a:cubicBezTo>
                        <a:pt x="12" y="84"/>
                        <a:pt x="8" y="79"/>
                        <a:pt x="5" y="73"/>
                      </a:cubicBezTo>
                      <a:cubicBezTo>
                        <a:pt x="2" y="68"/>
                        <a:pt x="1" y="60"/>
                        <a:pt x="1" y="51"/>
                      </a:cubicBezTo>
                      <a:cubicBezTo>
                        <a:pt x="1" y="35"/>
                        <a:pt x="5" y="23"/>
                        <a:pt x="15" y="14"/>
                      </a:cubicBezTo>
                      <a:cubicBezTo>
                        <a:pt x="24" y="5"/>
                        <a:pt x="37" y="0"/>
                        <a:pt x="54" y="0"/>
                      </a:cubicBezTo>
                      <a:cubicBezTo>
                        <a:pt x="57" y="0"/>
                        <a:pt x="61" y="0"/>
                        <a:pt x="66" y="1"/>
                      </a:cubicBezTo>
                      <a:cubicBezTo>
                        <a:pt x="71" y="1"/>
                        <a:pt x="76" y="2"/>
                        <a:pt x="81" y="3"/>
                      </a:cubicBezTo>
                      <a:cubicBezTo>
                        <a:pt x="86" y="5"/>
                        <a:pt x="90" y="6"/>
                        <a:pt x="93" y="8"/>
                      </a:cubicBezTo>
                      <a:cubicBezTo>
                        <a:pt x="96" y="11"/>
                        <a:pt x="98" y="13"/>
                        <a:pt x="98" y="17"/>
                      </a:cubicBezTo>
                      <a:cubicBezTo>
                        <a:pt x="98" y="19"/>
                        <a:pt x="97" y="21"/>
                        <a:pt x="96" y="22"/>
                      </a:cubicBezTo>
                      <a:cubicBezTo>
                        <a:pt x="94" y="24"/>
                        <a:pt x="92" y="25"/>
                        <a:pt x="89" y="25"/>
                      </a:cubicBezTo>
                      <a:cubicBezTo>
                        <a:pt x="88" y="25"/>
                        <a:pt x="86" y="25"/>
                        <a:pt x="85" y="24"/>
                      </a:cubicBezTo>
                      <a:cubicBezTo>
                        <a:pt x="83" y="24"/>
                        <a:pt x="81" y="23"/>
                        <a:pt x="80" y="23"/>
                      </a:cubicBezTo>
                      <a:cubicBezTo>
                        <a:pt x="77" y="21"/>
                        <a:pt x="74" y="20"/>
                        <a:pt x="70" y="19"/>
                      </a:cubicBezTo>
                      <a:cubicBezTo>
                        <a:pt x="66" y="18"/>
                        <a:pt x="61" y="17"/>
                        <a:pt x="56" y="17"/>
                      </a:cubicBezTo>
                      <a:cubicBezTo>
                        <a:pt x="51" y="17"/>
                        <a:pt x="46" y="18"/>
                        <a:pt x="42" y="19"/>
                      </a:cubicBezTo>
                      <a:cubicBezTo>
                        <a:pt x="38" y="20"/>
                        <a:pt x="34" y="22"/>
                        <a:pt x="31" y="24"/>
                      </a:cubicBezTo>
                      <a:cubicBezTo>
                        <a:pt x="27" y="27"/>
                        <a:pt x="24" y="30"/>
                        <a:pt x="22" y="34"/>
                      </a:cubicBezTo>
                      <a:cubicBezTo>
                        <a:pt x="20" y="38"/>
                        <a:pt x="19" y="44"/>
                        <a:pt x="19" y="50"/>
                      </a:cubicBezTo>
                      <a:cubicBezTo>
                        <a:pt x="19" y="55"/>
                        <a:pt x="20" y="59"/>
                        <a:pt x="21" y="62"/>
                      </a:cubicBezTo>
                      <a:cubicBezTo>
                        <a:pt x="22" y="65"/>
                        <a:pt x="24" y="68"/>
                        <a:pt x="25" y="70"/>
                      </a:cubicBezTo>
                      <a:cubicBezTo>
                        <a:pt x="27" y="73"/>
                        <a:pt x="29" y="74"/>
                        <a:pt x="31" y="76"/>
                      </a:cubicBezTo>
                      <a:cubicBezTo>
                        <a:pt x="33" y="77"/>
                        <a:pt x="35" y="78"/>
                        <a:pt x="36" y="79"/>
                      </a:cubicBezTo>
                      <a:cubicBezTo>
                        <a:pt x="39" y="80"/>
                        <a:pt x="43" y="82"/>
                        <a:pt x="47" y="83"/>
                      </a:cubicBezTo>
                      <a:cubicBezTo>
                        <a:pt x="50" y="85"/>
                        <a:pt x="54" y="86"/>
                        <a:pt x="58" y="88"/>
                      </a:cubicBezTo>
                      <a:cubicBezTo>
                        <a:pt x="63" y="90"/>
                        <a:pt x="69" y="92"/>
                        <a:pt x="75" y="94"/>
                      </a:cubicBezTo>
                      <a:cubicBezTo>
                        <a:pt x="81" y="96"/>
                        <a:pt x="86" y="99"/>
                        <a:pt x="90" y="103"/>
                      </a:cubicBezTo>
                      <a:cubicBezTo>
                        <a:pt x="95" y="107"/>
                        <a:pt x="99" y="112"/>
                        <a:pt x="102" y="118"/>
                      </a:cubicBezTo>
                      <a:cubicBezTo>
                        <a:pt x="105" y="123"/>
                        <a:pt x="106" y="130"/>
                        <a:pt x="106" y="139"/>
                      </a:cubicBezTo>
                      <a:cubicBezTo>
                        <a:pt x="106" y="148"/>
                        <a:pt x="105" y="155"/>
                        <a:pt x="102" y="162"/>
                      </a:cubicBezTo>
                      <a:cubicBezTo>
                        <a:pt x="99" y="169"/>
                        <a:pt x="95" y="175"/>
                        <a:pt x="90" y="179"/>
                      </a:cubicBezTo>
                      <a:cubicBezTo>
                        <a:pt x="85" y="184"/>
                        <a:pt x="79" y="187"/>
                        <a:pt x="72" y="190"/>
                      </a:cubicBezTo>
                      <a:cubicBezTo>
                        <a:pt x="64" y="192"/>
                        <a:pt x="57" y="193"/>
                        <a:pt x="49" y="193"/>
                      </a:cubicBezTo>
                      <a:cubicBezTo>
                        <a:pt x="44" y="193"/>
                        <a:pt x="40" y="193"/>
                        <a:pt x="34" y="192"/>
                      </a:cubicBezTo>
                      <a:cubicBezTo>
                        <a:pt x="29" y="192"/>
                        <a:pt x="23" y="191"/>
                        <a:pt x="18" y="189"/>
                      </a:cubicBezTo>
                      <a:cubicBezTo>
                        <a:pt x="13" y="188"/>
                        <a:pt x="9" y="186"/>
                        <a:pt x="6" y="184"/>
                      </a:cubicBezTo>
                      <a:cubicBezTo>
                        <a:pt x="2" y="181"/>
                        <a:pt x="0" y="179"/>
                        <a:pt x="0" y="175"/>
                      </a:cubicBezTo>
                      <a:cubicBezTo>
                        <a:pt x="0" y="173"/>
                        <a:pt x="1" y="171"/>
                        <a:pt x="3" y="169"/>
                      </a:cubicBezTo>
                      <a:cubicBezTo>
                        <a:pt x="4" y="167"/>
                        <a:pt x="6" y="167"/>
                        <a:pt x="8" y="167"/>
                      </a:cubicBezTo>
                      <a:cubicBezTo>
                        <a:pt x="9" y="167"/>
                        <a:pt x="11" y="167"/>
                        <a:pt x="13" y="168"/>
                      </a:cubicBezTo>
                      <a:cubicBezTo>
                        <a:pt x="14" y="168"/>
                        <a:pt x="16" y="169"/>
                        <a:pt x="18" y="170"/>
                      </a:cubicBezTo>
                      <a:cubicBezTo>
                        <a:pt x="22" y="171"/>
                        <a:pt x="26" y="172"/>
                        <a:pt x="31" y="174"/>
                      </a:cubicBezTo>
                      <a:cubicBezTo>
                        <a:pt x="36" y="175"/>
                        <a:pt x="42" y="176"/>
                        <a:pt x="49" y="176"/>
                      </a:cubicBezTo>
                      <a:cubicBezTo>
                        <a:pt x="62" y="176"/>
                        <a:pt x="71" y="173"/>
                        <a:pt x="78" y="167"/>
                      </a:cubicBezTo>
                      <a:cubicBezTo>
                        <a:pt x="84" y="161"/>
                        <a:pt x="87" y="152"/>
                        <a:pt x="87" y="1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49" name="Freeform 26">
                  <a:extLst>
                    <a:ext uri="{FF2B5EF4-FFF2-40B4-BE49-F238E27FC236}">
                      <a16:creationId xmlns:a16="http://schemas.microsoft.com/office/drawing/2014/main" id="{94B9BB9A-9E49-46CB-BCA8-1EF3CE83C6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9372" y="2360538"/>
                  <a:ext cx="111008" cy="175705"/>
                </a:xfrm>
                <a:custGeom>
                  <a:avLst/>
                  <a:gdLst>
                    <a:gd name="T0" fmla="*/ 61 w 122"/>
                    <a:gd name="T1" fmla="*/ 193 h 193"/>
                    <a:gd name="T2" fmla="*/ 35 w 122"/>
                    <a:gd name="T3" fmla="*/ 188 h 193"/>
                    <a:gd name="T4" fmla="*/ 16 w 122"/>
                    <a:gd name="T5" fmla="*/ 173 h 193"/>
                    <a:gd name="T6" fmla="*/ 4 w 122"/>
                    <a:gd name="T7" fmla="*/ 152 h 193"/>
                    <a:gd name="T8" fmla="*/ 0 w 122"/>
                    <a:gd name="T9" fmla="*/ 125 h 193"/>
                    <a:gd name="T10" fmla="*/ 0 w 122"/>
                    <a:gd name="T11" fmla="*/ 67 h 193"/>
                    <a:gd name="T12" fmla="*/ 4 w 122"/>
                    <a:gd name="T13" fmla="*/ 41 h 193"/>
                    <a:gd name="T14" fmla="*/ 14 w 122"/>
                    <a:gd name="T15" fmla="*/ 19 h 193"/>
                    <a:gd name="T16" fmla="*/ 33 w 122"/>
                    <a:gd name="T17" fmla="*/ 5 h 193"/>
                    <a:gd name="T18" fmla="*/ 61 w 122"/>
                    <a:gd name="T19" fmla="*/ 0 h 193"/>
                    <a:gd name="T20" fmla="*/ 89 w 122"/>
                    <a:gd name="T21" fmla="*/ 5 h 193"/>
                    <a:gd name="T22" fmla="*/ 108 w 122"/>
                    <a:gd name="T23" fmla="*/ 19 h 193"/>
                    <a:gd name="T24" fmla="*/ 118 w 122"/>
                    <a:gd name="T25" fmla="*/ 41 h 193"/>
                    <a:gd name="T26" fmla="*/ 122 w 122"/>
                    <a:gd name="T27" fmla="*/ 67 h 193"/>
                    <a:gd name="T28" fmla="*/ 122 w 122"/>
                    <a:gd name="T29" fmla="*/ 125 h 193"/>
                    <a:gd name="T30" fmla="*/ 118 w 122"/>
                    <a:gd name="T31" fmla="*/ 152 h 193"/>
                    <a:gd name="T32" fmla="*/ 107 w 122"/>
                    <a:gd name="T33" fmla="*/ 173 h 193"/>
                    <a:gd name="T34" fmla="*/ 88 w 122"/>
                    <a:gd name="T35" fmla="*/ 188 h 193"/>
                    <a:gd name="T36" fmla="*/ 61 w 122"/>
                    <a:gd name="T37" fmla="*/ 193 h 193"/>
                    <a:gd name="T38" fmla="*/ 61 w 122"/>
                    <a:gd name="T39" fmla="*/ 17 h 193"/>
                    <a:gd name="T40" fmla="*/ 41 w 122"/>
                    <a:gd name="T41" fmla="*/ 20 h 193"/>
                    <a:gd name="T42" fmla="*/ 28 w 122"/>
                    <a:gd name="T43" fmla="*/ 31 h 193"/>
                    <a:gd name="T44" fmla="*/ 21 w 122"/>
                    <a:gd name="T45" fmla="*/ 47 h 193"/>
                    <a:gd name="T46" fmla="*/ 18 w 122"/>
                    <a:gd name="T47" fmla="*/ 67 h 193"/>
                    <a:gd name="T48" fmla="*/ 18 w 122"/>
                    <a:gd name="T49" fmla="*/ 125 h 193"/>
                    <a:gd name="T50" fmla="*/ 21 w 122"/>
                    <a:gd name="T51" fmla="*/ 146 h 193"/>
                    <a:gd name="T52" fmla="*/ 29 w 122"/>
                    <a:gd name="T53" fmla="*/ 162 h 193"/>
                    <a:gd name="T54" fmla="*/ 42 w 122"/>
                    <a:gd name="T55" fmla="*/ 172 h 193"/>
                    <a:gd name="T56" fmla="*/ 61 w 122"/>
                    <a:gd name="T57" fmla="*/ 176 h 193"/>
                    <a:gd name="T58" fmla="*/ 80 w 122"/>
                    <a:gd name="T59" fmla="*/ 172 h 193"/>
                    <a:gd name="T60" fmla="*/ 94 w 122"/>
                    <a:gd name="T61" fmla="*/ 162 h 193"/>
                    <a:gd name="T62" fmla="*/ 101 w 122"/>
                    <a:gd name="T63" fmla="*/ 146 h 193"/>
                    <a:gd name="T64" fmla="*/ 104 w 122"/>
                    <a:gd name="T65" fmla="*/ 125 h 193"/>
                    <a:gd name="T66" fmla="*/ 104 w 122"/>
                    <a:gd name="T67" fmla="*/ 67 h 193"/>
                    <a:gd name="T68" fmla="*/ 101 w 122"/>
                    <a:gd name="T69" fmla="*/ 47 h 193"/>
                    <a:gd name="T70" fmla="*/ 94 w 122"/>
                    <a:gd name="T71" fmla="*/ 31 h 193"/>
                    <a:gd name="T72" fmla="*/ 81 w 122"/>
                    <a:gd name="T73" fmla="*/ 20 h 193"/>
                    <a:gd name="T74" fmla="*/ 61 w 122"/>
                    <a:gd name="T75" fmla="*/ 17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2" h="193">
                      <a:moveTo>
                        <a:pt x="61" y="193"/>
                      </a:moveTo>
                      <a:cubicBezTo>
                        <a:pt x="51" y="193"/>
                        <a:pt x="42" y="191"/>
                        <a:pt x="35" y="188"/>
                      </a:cubicBezTo>
                      <a:cubicBezTo>
                        <a:pt x="27" y="184"/>
                        <a:pt x="21" y="179"/>
                        <a:pt x="16" y="173"/>
                      </a:cubicBezTo>
                      <a:cubicBezTo>
                        <a:pt x="11" y="167"/>
                        <a:pt x="7" y="160"/>
                        <a:pt x="4" y="152"/>
                      </a:cubicBezTo>
                      <a:cubicBezTo>
                        <a:pt x="2" y="144"/>
                        <a:pt x="0" y="135"/>
                        <a:pt x="0" y="125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0" y="58"/>
                        <a:pt x="2" y="49"/>
                        <a:pt x="4" y="41"/>
                      </a:cubicBezTo>
                      <a:cubicBezTo>
                        <a:pt x="6" y="33"/>
                        <a:pt x="10" y="26"/>
                        <a:pt x="14" y="19"/>
                      </a:cubicBezTo>
                      <a:cubicBezTo>
                        <a:pt x="19" y="13"/>
                        <a:pt x="26" y="9"/>
                        <a:pt x="33" y="5"/>
                      </a:cubicBezTo>
                      <a:cubicBezTo>
                        <a:pt x="41" y="1"/>
                        <a:pt x="50" y="0"/>
                        <a:pt x="61" y="0"/>
                      </a:cubicBezTo>
                      <a:cubicBezTo>
                        <a:pt x="72" y="0"/>
                        <a:pt x="81" y="1"/>
                        <a:pt x="89" y="5"/>
                      </a:cubicBezTo>
                      <a:cubicBezTo>
                        <a:pt x="96" y="9"/>
                        <a:pt x="103" y="13"/>
                        <a:pt x="108" y="19"/>
                      </a:cubicBezTo>
                      <a:cubicBezTo>
                        <a:pt x="112" y="26"/>
                        <a:pt x="116" y="33"/>
                        <a:pt x="118" y="41"/>
                      </a:cubicBezTo>
                      <a:cubicBezTo>
                        <a:pt x="120" y="49"/>
                        <a:pt x="122" y="58"/>
                        <a:pt x="122" y="67"/>
                      </a:cubicBezTo>
                      <a:cubicBezTo>
                        <a:pt x="122" y="125"/>
                        <a:pt x="122" y="125"/>
                        <a:pt x="122" y="125"/>
                      </a:cubicBezTo>
                      <a:cubicBezTo>
                        <a:pt x="122" y="135"/>
                        <a:pt x="120" y="144"/>
                        <a:pt x="118" y="152"/>
                      </a:cubicBezTo>
                      <a:cubicBezTo>
                        <a:pt x="115" y="160"/>
                        <a:pt x="112" y="167"/>
                        <a:pt x="107" y="173"/>
                      </a:cubicBezTo>
                      <a:cubicBezTo>
                        <a:pt x="101" y="179"/>
                        <a:pt x="95" y="184"/>
                        <a:pt x="88" y="188"/>
                      </a:cubicBezTo>
                      <a:cubicBezTo>
                        <a:pt x="80" y="191"/>
                        <a:pt x="71" y="193"/>
                        <a:pt x="61" y="193"/>
                      </a:cubicBezTo>
                      <a:close/>
                      <a:moveTo>
                        <a:pt x="61" y="17"/>
                      </a:moveTo>
                      <a:cubicBezTo>
                        <a:pt x="53" y="17"/>
                        <a:pt x="46" y="18"/>
                        <a:pt x="41" y="20"/>
                      </a:cubicBezTo>
                      <a:cubicBezTo>
                        <a:pt x="36" y="23"/>
                        <a:pt x="31" y="26"/>
                        <a:pt x="28" y="31"/>
                      </a:cubicBezTo>
                      <a:cubicBezTo>
                        <a:pt x="25" y="35"/>
                        <a:pt x="22" y="40"/>
                        <a:pt x="21" y="47"/>
                      </a:cubicBezTo>
                      <a:cubicBezTo>
                        <a:pt x="19" y="53"/>
                        <a:pt x="18" y="60"/>
                        <a:pt x="18" y="67"/>
                      </a:cubicBezTo>
                      <a:cubicBezTo>
                        <a:pt x="18" y="125"/>
                        <a:pt x="18" y="125"/>
                        <a:pt x="18" y="125"/>
                      </a:cubicBezTo>
                      <a:cubicBezTo>
                        <a:pt x="18" y="133"/>
                        <a:pt x="19" y="140"/>
                        <a:pt x="21" y="146"/>
                      </a:cubicBezTo>
                      <a:cubicBezTo>
                        <a:pt x="23" y="152"/>
                        <a:pt x="25" y="157"/>
                        <a:pt x="29" y="162"/>
                      </a:cubicBezTo>
                      <a:cubicBezTo>
                        <a:pt x="32" y="166"/>
                        <a:pt x="37" y="169"/>
                        <a:pt x="42" y="172"/>
                      </a:cubicBezTo>
                      <a:cubicBezTo>
                        <a:pt x="48" y="174"/>
                        <a:pt x="54" y="176"/>
                        <a:pt x="61" y="176"/>
                      </a:cubicBezTo>
                      <a:cubicBezTo>
                        <a:pt x="68" y="176"/>
                        <a:pt x="75" y="174"/>
                        <a:pt x="80" y="172"/>
                      </a:cubicBezTo>
                      <a:cubicBezTo>
                        <a:pt x="86" y="169"/>
                        <a:pt x="90" y="166"/>
                        <a:pt x="94" y="162"/>
                      </a:cubicBezTo>
                      <a:cubicBezTo>
                        <a:pt x="97" y="157"/>
                        <a:pt x="100" y="152"/>
                        <a:pt x="101" y="146"/>
                      </a:cubicBezTo>
                      <a:cubicBezTo>
                        <a:pt x="103" y="140"/>
                        <a:pt x="104" y="133"/>
                        <a:pt x="104" y="125"/>
                      </a:cubicBezTo>
                      <a:cubicBezTo>
                        <a:pt x="104" y="67"/>
                        <a:pt x="104" y="67"/>
                        <a:pt x="104" y="67"/>
                      </a:cubicBezTo>
                      <a:cubicBezTo>
                        <a:pt x="104" y="60"/>
                        <a:pt x="103" y="53"/>
                        <a:pt x="101" y="47"/>
                      </a:cubicBezTo>
                      <a:cubicBezTo>
                        <a:pt x="100" y="40"/>
                        <a:pt x="98" y="35"/>
                        <a:pt x="94" y="31"/>
                      </a:cubicBezTo>
                      <a:cubicBezTo>
                        <a:pt x="91" y="26"/>
                        <a:pt x="86" y="23"/>
                        <a:pt x="81" y="20"/>
                      </a:cubicBezTo>
                      <a:cubicBezTo>
                        <a:pt x="76" y="18"/>
                        <a:pt x="69" y="17"/>
                        <a:pt x="61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50" name="Freeform 27">
                  <a:extLst>
                    <a:ext uri="{FF2B5EF4-FFF2-40B4-BE49-F238E27FC236}">
                      <a16:creationId xmlns:a16="http://schemas.microsoft.com/office/drawing/2014/main" id="{AAA97068-4398-49F4-8D06-467561B154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0345" y="2362582"/>
                  <a:ext cx="85129" cy="173662"/>
                </a:xfrm>
                <a:custGeom>
                  <a:avLst/>
                  <a:gdLst>
                    <a:gd name="T0" fmla="*/ 17 w 93"/>
                    <a:gd name="T1" fmla="*/ 182 h 191"/>
                    <a:gd name="T2" fmla="*/ 15 w 93"/>
                    <a:gd name="T3" fmla="*/ 188 h 191"/>
                    <a:gd name="T4" fmla="*/ 9 w 93"/>
                    <a:gd name="T5" fmla="*/ 191 h 191"/>
                    <a:gd name="T6" fmla="*/ 3 w 93"/>
                    <a:gd name="T7" fmla="*/ 188 h 191"/>
                    <a:gd name="T8" fmla="*/ 0 w 93"/>
                    <a:gd name="T9" fmla="*/ 182 h 191"/>
                    <a:gd name="T10" fmla="*/ 0 w 93"/>
                    <a:gd name="T11" fmla="*/ 11 h 191"/>
                    <a:gd name="T12" fmla="*/ 3 w 93"/>
                    <a:gd name="T13" fmla="*/ 4 h 191"/>
                    <a:gd name="T14" fmla="*/ 11 w 93"/>
                    <a:gd name="T15" fmla="*/ 0 h 191"/>
                    <a:gd name="T16" fmla="*/ 85 w 93"/>
                    <a:gd name="T17" fmla="*/ 0 h 191"/>
                    <a:gd name="T18" fmla="*/ 91 w 93"/>
                    <a:gd name="T19" fmla="*/ 3 h 191"/>
                    <a:gd name="T20" fmla="*/ 93 w 93"/>
                    <a:gd name="T21" fmla="*/ 9 h 191"/>
                    <a:gd name="T22" fmla="*/ 91 w 93"/>
                    <a:gd name="T23" fmla="*/ 15 h 191"/>
                    <a:gd name="T24" fmla="*/ 85 w 93"/>
                    <a:gd name="T25" fmla="*/ 17 h 191"/>
                    <a:gd name="T26" fmla="*/ 17 w 93"/>
                    <a:gd name="T27" fmla="*/ 17 h 191"/>
                    <a:gd name="T28" fmla="*/ 17 w 93"/>
                    <a:gd name="T29" fmla="*/ 85 h 191"/>
                    <a:gd name="T30" fmla="*/ 79 w 93"/>
                    <a:gd name="T31" fmla="*/ 85 h 191"/>
                    <a:gd name="T32" fmla="*/ 85 w 93"/>
                    <a:gd name="T33" fmla="*/ 88 h 191"/>
                    <a:gd name="T34" fmla="*/ 88 w 93"/>
                    <a:gd name="T35" fmla="*/ 94 h 191"/>
                    <a:gd name="T36" fmla="*/ 85 w 93"/>
                    <a:gd name="T37" fmla="*/ 100 h 191"/>
                    <a:gd name="T38" fmla="*/ 79 w 93"/>
                    <a:gd name="T39" fmla="*/ 102 h 191"/>
                    <a:gd name="T40" fmla="*/ 17 w 93"/>
                    <a:gd name="T41" fmla="*/ 102 h 191"/>
                    <a:gd name="T42" fmla="*/ 17 w 93"/>
                    <a:gd name="T43" fmla="*/ 182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3" h="191">
                      <a:moveTo>
                        <a:pt x="17" y="182"/>
                      </a:moveTo>
                      <a:cubicBezTo>
                        <a:pt x="17" y="184"/>
                        <a:pt x="17" y="187"/>
                        <a:pt x="15" y="188"/>
                      </a:cubicBezTo>
                      <a:cubicBezTo>
                        <a:pt x="13" y="190"/>
                        <a:pt x="11" y="191"/>
                        <a:pt x="9" y="191"/>
                      </a:cubicBezTo>
                      <a:cubicBezTo>
                        <a:pt x="6" y="191"/>
                        <a:pt x="4" y="190"/>
                        <a:pt x="3" y="188"/>
                      </a:cubicBezTo>
                      <a:cubicBezTo>
                        <a:pt x="1" y="187"/>
                        <a:pt x="0" y="184"/>
                        <a:pt x="0" y="182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8"/>
                        <a:pt x="1" y="6"/>
                        <a:pt x="3" y="4"/>
                      </a:cubicBezTo>
                      <a:cubicBezTo>
                        <a:pt x="5" y="1"/>
                        <a:pt x="8" y="0"/>
                        <a:pt x="11" y="0"/>
                      </a:cubicBez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87" y="0"/>
                        <a:pt x="89" y="1"/>
                        <a:pt x="91" y="3"/>
                      </a:cubicBezTo>
                      <a:cubicBezTo>
                        <a:pt x="92" y="5"/>
                        <a:pt x="93" y="7"/>
                        <a:pt x="93" y="9"/>
                      </a:cubicBezTo>
                      <a:cubicBezTo>
                        <a:pt x="93" y="12"/>
                        <a:pt x="92" y="14"/>
                        <a:pt x="91" y="15"/>
                      </a:cubicBezTo>
                      <a:cubicBezTo>
                        <a:pt x="89" y="17"/>
                        <a:pt x="87" y="17"/>
                        <a:pt x="85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85"/>
                        <a:pt x="17" y="85"/>
                        <a:pt x="17" y="85"/>
                      </a:cubicBezTo>
                      <a:cubicBezTo>
                        <a:pt x="79" y="85"/>
                        <a:pt x="79" y="85"/>
                        <a:pt x="79" y="85"/>
                      </a:cubicBezTo>
                      <a:cubicBezTo>
                        <a:pt x="82" y="85"/>
                        <a:pt x="84" y="86"/>
                        <a:pt x="85" y="88"/>
                      </a:cubicBezTo>
                      <a:cubicBezTo>
                        <a:pt x="87" y="89"/>
                        <a:pt x="88" y="91"/>
                        <a:pt x="88" y="94"/>
                      </a:cubicBezTo>
                      <a:cubicBezTo>
                        <a:pt x="88" y="96"/>
                        <a:pt x="87" y="98"/>
                        <a:pt x="85" y="100"/>
                      </a:cubicBezTo>
                      <a:cubicBezTo>
                        <a:pt x="84" y="102"/>
                        <a:pt x="82" y="102"/>
                        <a:pt x="79" y="102"/>
                      </a:cubicBezTo>
                      <a:cubicBezTo>
                        <a:pt x="17" y="102"/>
                        <a:pt x="17" y="102"/>
                        <a:pt x="17" y="102"/>
                      </a:cubicBezTo>
                      <a:lnTo>
                        <a:pt x="17" y="1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51" name="Freeform 28">
                  <a:extLst>
                    <a:ext uri="{FF2B5EF4-FFF2-40B4-BE49-F238E27FC236}">
                      <a16:creationId xmlns:a16="http://schemas.microsoft.com/office/drawing/2014/main" id="{D1B7177A-BDA9-4D76-9850-6F3643AD66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98308" y="2362582"/>
                  <a:ext cx="103516" cy="170938"/>
                </a:xfrm>
                <a:custGeom>
                  <a:avLst/>
                  <a:gdLst>
                    <a:gd name="T0" fmla="*/ 114 w 114"/>
                    <a:gd name="T1" fmla="*/ 118 h 188"/>
                    <a:gd name="T2" fmla="*/ 110 w 114"/>
                    <a:gd name="T3" fmla="*/ 145 h 188"/>
                    <a:gd name="T4" fmla="*/ 98 w 114"/>
                    <a:gd name="T5" fmla="*/ 167 h 188"/>
                    <a:gd name="T6" fmla="*/ 76 w 114"/>
                    <a:gd name="T7" fmla="*/ 182 h 188"/>
                    <a:gd name="T8" fmla="*/ 42 w 114"/>
                    <a:gd name="T9" fmla="*/ 188 h 188"/>
                    <a:gd name="T10" fmla="*/ 11 w 114"/>
                    <a:gd name="T11" fmla="*/ 188 h 188"/>
                    <a:gd name="T12" fmla="*/ 3 w 114"/>
                    <a:gd name="T13" fmla="*/ 185 h 188"/>
                    <a:gd name="T14" fmla="*/ 0 w 114"/>
                    <a:gd name="T15" fmla="*/ 177 h 188"/>
                    <a:gd name="T16" fmla="*/ 0 w 114"/>
                    <a:gd name="T17" fmla="*/ 11 h 188"/>
                    <a:gd name="T18" fmla="*/ 3 w 114"/>
                    <a:gd name="T19" fmla="*/ 3 h 188"/>
                    <a:gd name="T20" fmla="*/ 11 w 114"/>
                    <a:gd name="T21" fmla="*/ 0 h 188"/>
                    <a:gd name="T22" fmla="*/ 42 w 114"/>
                    <a:gd name="T23" fmla="*/ 0 h 188"/>
                    <a:gd name="T24" fmla="*/ 76 w 114"/>
                    <a:gd name="T25" fmla="*/ 6 h 188"/>
                    <a:gd name="T26" fmla="*/ 98 w 114"/>
                    <a:gd name="T27" fmla="*/ 21 h 188"/>
                    <a:gd name="T28" fmla="*/ 110 w 114"/>
                    <a:gd name="T29" fmla="*/ 42 h 188"/>
                    <a:gd name="T30" fmla="*/ 114 w 114"/>
                    <a:gd name="T31" fmla="*/ 67 h 188"/>
                    <a:gd name="T32" fmla="*/ 114 w 114"/>
                    <a:gd name="T33" fmla="*/ 118 h 188"/>
                    <a:gd name="T34" fmla="*/ 96 w 114"/>
                    <a:gd name="T35" fmla="*/ 67 h 188"/>
                    <a:gd name="T36" fmla="*/ 94 w 114"/>
                    <a:gd name="T37" fmla="*/ 48 h 188"/>
                    <a:gd name="T38" fmla="*/ 85 w 114"/>
                    <a:gd name="T39" fmla="*/ 32 h 188"/>
                    <a:gd name="T40" fmla="*/ 70 w 114"/>
                    <a:gd name="T41" fmla="*/ 21 h 188"/>
                    <a:gd name="T42" fmla="*/ 46 w 114"/>
                    <a:gd name="T43" fmla="*/ 17 h 188"/>
                    <a:gd name="T44" fmla="*/ 18 w 114"/>
                    <a:gd name="T45" fmla="*/ 17 h 188"/>
                    <a:gd name="T46" fmla="*/ 18 w 114"/>
                    <a:gd name="T47" fmla="*/ 171 h 188"/>
                    <a:gd name="T48" fmla="*/ 46 w 114"/>
                    <a:gd name="T49" fmla="*/ 171 h 188"/>
                    <a:gd name="T50" fmla="*/ 70 w 114"/>
                    <a:gd name="T51" fmla="*/ 167 h 188"/>
                    <a:gd name="T52" fmla="*/ 85 w 114"/>
                    <a:gd name="T53" fmla="*/ 156 h 188"/>
                    <a:gd name="T54" fmla="*/ 94 w 114"/>
                    <a:gd name="T55" fmla="*/ 139 h 188"/>
                    <a:gd name="T56" fmla="*/ 96 w 114"/>
                    <a:gd name="T57" fmla="*/ 118 h 188"/>
                    <a:gd name="T58" fmla="*/ 96 w 114"/>
                    <a:gd name="T59" fmla="*/ 67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14" h="188">
                      <a:moveTo>
                        <a:pt x="114" y="118"/>
                      </a:moveTo>
                      <a:cubicBezTo>
                        <a:pt x="114" y="127"/>
                        <a:pt x="113" y="136"/>
                        <a:pt x="110" y="145"/>
                      </a:cubicBezTo>
                      <a:cubicBezTo>
                        <a:pt x="108" y="153"/>
                        <a:pt x="104" y="160"/>
                        <a:pt x="98" y="167"/>
                      </a:cubicBezTo>
                      <a:cubicBezTo>
                        <a:pt x="93" y="173"/>
                        <a:pt x="85" y="178"/>
                        <a:pt x="76" y="182"/>
                      </a:cubicBezTo>
                      <a:cubicBezTo>
                        <a:pt x="67" y="186"/>
                        <a:pt x="55" y="188"/>
                        <a:pt x="42" y="188"/>
                      </a:cubicBezTo>
                      <a:cubicBezTo>
                        <a:pt x="11" y="188"/>
                        <a:pt x="11" y="188"/>
                        <a:pt x="11" y="188"/>
                      </a:cubicBezTo>
                      <a:cubicBezTo>
                        <a:pt x="8" y="188"/>
                        <a:pt x="5" y="187"/>
                        <a:pt x="3" y="185"/>
                      </a:cubicBezTo>
                      <a:cubicBezTo>
                        <a:pt x="1" y="183"/>
                        <a:pt x="0" y="180"/>
                        <a:pt x="0" y="177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8"/>
                        <a:pt x="1" y="6"/>
                        <a:pt x="3" y="3"/>
                      </a:cubicBezTo>
                      <a:cubicBezTo>
                        <a:pt x="5" y="1"/>
                        <a:pt x="8" y="0"/>
                        <a:pt x="11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55" y="0"/>
                        <a:pt x="67" y="2"/>
                        <a:pt x="76" y="6"/>
                      </a:cubicBezTo>
                      <a:cubicBezTo>
                        <a:pt x="85" y="9"/>
                        <a:pt x="93" y="14"/>
                        <a:pt x="98" y="21"/>
                      </a:cubicBezTo>
                      <a:cubicBezTo>
                        <a:pt x="104" y="27"/>
                        <a:pt x="108" y="34"/>
                        <a:pt x="110" y="42"/>
                      </a:cubicBezTo>
                      <a:cubicBezTo>
                        <a:pt x="113" y="50"/>
                        <a:pt x="114" y="59"/>
                        <a:pt x="114" y="67"/>
                      </a:cubicBezTo>
                      <a:lnTo>
                        <a:pt x="114" y="118"/>
                      </a:lnTo>
                      <a:close/>
                      <a:moveTo>
                        <a:pt x="96" y="67"/>
                      </a:moveTo>
                      <a:cubicBezTo>
                        <a:pt x="96" y="61"/>
                        <a:pt x="95" y="54"/>
                        <a:pt x="94" y="48"/>
                      </a:cubicBezTo>
                      <a:cubicBezTo>
                        <a:pt x="92" y="42"/>
                        <a:pt x="89" y="36"/>
                        <a:pt x="85" y="32"/>
                      </a:cubicBezTo>
                      <a:cubicBezTo>
                        <a:pt x="81" y="27"/>
                        <a:pt x="76" y="24"/>
                        <a:pt x="70" y="21"/>
                      </a:cubicBezTo>
                      <a:cubicBezTo>
                        <a:pt x="63" y="18"/>
                        <a:pt x="56" y="17"/>
                        <a:pt x="46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8" y="171"/>
                        <a:pt x="18" y="171"/>
                        <a:pt x="18" y="171"/>
                      </a:cubicBezTo>
                      <a:cubicBezTo>
                        <a:pt x="46" y="171"/>
                        <a:pt x="46" y="171"/>
                        <a:pt x="46" y="171"/>
                      </a:cubicBezTo>
                      <a:cubicBezTo>
                        <a:pt x="56" y="171"/>
                        <a:pt x="63" y="170"/>
                        <a:pt x="70" y="167"/>
                      </a:cubicBezTo>
                      <a:cubicBezTo>
                        <a:pt x="76" y="164"/>
                        <a:pt x="81" y="160"/>
                        <a:pt x="85" y="156"/>
                      </a:cubicBezTo>
                      <a:cubicBezTo>
                        <a:pt x="89" y="151"/>
                        <a:pt x="92" y="145"/>
                        <a:pt x="94" y="139"/>
                      </a:cubicBezTo>
                      <a:cubicBezTo>
                        <a:pt x="96" y="132"/>
                        <a:pt x="96" y="126"/>
                        <a:pt x="96" y="118"/>
                      </a:cubicBezTo>
                      <a:lnTo>
                        <a:pt x="96" y="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52" name="Freeform 29">
                  <a:extLst>
                    <a:ext uri="{FF2B5EF4-FFF2-40B4-BE49-F238E27FC236}">
                      <a16:creationId xmlns:a16="http://schemas.microsoft.com/office/drawing/2014/main" id="{C68DCB7B-F255-40B2-9048-C200888566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0427" y="2362582"/>
                  <a:ext cx="87171" cy="170938"/>
                </a:xfrm>
                <a:custGeom>
                  <a:avLst/>
                  <a:gdLst>
                    <a:gd name="T0" fmla="*/ 96 w 96"/>
                    <a:gd name="T1" fmla="*/ 179 h 188"/>
                    <a:gd name="T2" fmla="*/ 93 w 96"/>
                    <a:gd name="T3" fmla="*/ 186 h 188"/>
                    <a:gd name="T4" fmla="*/ 87 w 96"/>
                    <a:gd name="T5" fmla="*/ 188 h 188"/>
                    <a:gd name="T6" fmla="*/ 15 w 96"/>
                    <a:gd name="T7" fmla="*/ 188 h 188"/>
                    <a:gd name="T8" fmla="*/ 4 w 96"/>
                    <a:gd name="T9" fmla="*/ 186 h 188"/>
                    <a:gd name="T10" fmla="*/ 0 w 96"/>
                    <a:gd name="T11" fmla="*/ 177 h 188"/>
                    <a:gd name="T12" fmla="*/ 0 w 96"/>
                    <a:gd name="T13" fmla="*/ 11 h 188"/>
                    <a:gd name="T14" fmla="*/ 3 w 96"/>
                    <a:gd name="T15" fmla="*/ 4 h 188"/>
                    <a:gd name="T16" fmla="*/ 11 w 96"/>
                    <a:gd name="T17" fmla="*/ 0 h 188"/>
                    <a:gd name="T18" fmla="*/ 84 w 96"/>
                    <a:gd name="T19" fmla="*/ 0 h 188"/>
                    <a:gd name="T20" fmla="*/ 91 w 96"/>
                    <a:gd name="T21" fmla="*/ 3 h 188"/>
                    <a:gd name="T22" fmla="*/ 93 w 96"/>
                    <a:gd name="T23" fmla="*/ 9 h 188"/>
                    <a:gd name="T24" fmla="*/ 91 w 96"/>
                    <a:gd name="T25" fmla="*/ 15 h 188"/>
                    <a:gd name="T26" fmla="*/ 84 w 96"/>
                    <a:gd name="T27" fmla="*/ 17 h 188"/>
                    <a:gd name="T28" fmla="*/ 17 w 96"/>
                    <a:gd name="T29" fmla="*/ 17 h 188"/>
                    <a:gd name="T30" fmla="*/ 17 w 96"/>
                    <a:gd name="T31" fmla="*/ 85 h 188"/>
                    <a:gd name="T32" fmla="*/ 79 w 96"/>
                    <a:gd name="T33" fmla="*/ 85 h 188"/>
                    <a:gd name="T34" fmla="*/ 85 w 96"/>
                    <a:gd name="T35" fmla="*/ 88 h 188"/>
                    <a:gd name="T36" fmla="*/ 88 w 96"/>
                    <a:gd name="T37" fmla="*/ 94 h 188"/>
                    <a:gd name="T38" fmla="*/ 85 w 96"/>
                    <a:gd name="T39" fmla="*/ 100 h 188"/>
                    <a:gd name="T40" fmla="*/ 79 w 96"/>
                    <a:gd name="T41" fmla="*/ 102 h 188"/>
                    <a:gd name="T42" fmla="*/ 17 w 96"/>
                    <a:gd name="T43" fmla="*/ 102 h 188"/>
                    <a:gd name="T44" fmla="*/ 17 w 96"/>
                    <a:gd name="T45" fmla="*/ 171 h 188"/>
                    <a:gd name="T46" fmla="*/ 87 w 96"/>
                    <a:gd name="T47" fmla="*/ 171 h 188"/>
                    <a:gd name="T48" fmla="*/ 93 w 96"/>
                    <a:gd name="T49" fmla="*/ 173 h 188"/>
                    <a:gd name="T50" fmla="*/ 96 w 96"/>
                    <a:gd name="T51" fmla="*/ 179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6" h="188">
                      <a:moveTo>
                        <a:pt x="96" y="179"/>
                      </a:moveTo>
                      <a:cubicBezTo>
                        <a:pt x="96" y="182"/>
                        <a:pt x="95" y="184"/>
                        <a:pt x="93" y="186"/>
                      </a:cubicBezTo>
                      <a:cubicBezTo>
                        <a:pt x="92" y="187"/>
                        <a:pt x="90" y="188"/>
                        <a:pt x="87" y="188"/>
                      </a:cubicBezTo>
                      <a:cubicBezTo>
                        <a:pt x="15" y="188"/>
                        <a:pt x="15" y="188"/>
                        <a:pt x="15" y="188"/>
                      </a:cubicBezTo>
                      <a:cubicBezTo>
                        <a:pt x="11" y="188"/>
                        <a:pt x="7" y="187"/>
                        <a:pt x="4" y="186"/>
                      </a:cubicBezTo>
                      <a:cubicBezTo>
                        <a:pt x="1" y="184"/>
                        <a:pt x="0" y="182"/>
                        <a:pt x="0" y="177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8"/>
                        <a:pt x="1" y="6"/>
                        <a:pt x="3" y="4"/>
                      </a:cubicBezTo>
                      <a:cubicBezTo>
                        <a:pt x="5" y="1"/>
                        <a:pt x="8" y="0"/>
                        <a:pt x="11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7" y="0"/>
                        <a:pt x="89" y="1"/>
                        <a:pt x="91" y="3"/>
                      </a:cubicBezTo>
                      <a:cubicBezTo>
                        <a:pt x="92" y="5"/>
                        <a:pt x="93" y="7"/>
                        <a:pt x="93" y="9"/>
                      </a:cubicBezTo>
                      <a:cubicBezTo>
                        <a:pt x="93" y="12"/>
                        <a:pt x="92" y="14"/>
                        <a:pt x="91" y="15"/>
                      </a:cubicBezTo>
                      <a:cubicBezTo>
                        <a:pt x="89" y="17"/>
                        <a:pt x="87" y="17"/>
                        <a:pt x="84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85"/>
                        <a:pt x="17" y="85"/>
                        <a:pt x="17" y="85"/>
                      </a:cubicBezTo>
                      <a:cubicBezTo>
                        <a:pt x="79" y="85"/>
                        <a:pt x="79" y="85"/>
                        <a:pt x="79" y="85"/>
                      </a:cubicBezTo>
                      <a:cubicBezTo>
                        <a:pt x="81" y="85"/>
                        <a:pt x="83" y="86"/>
                        <a:pt x="85" y="88"/>
                      </a:cubicBezTo>
                      <a:cubicBezTo>
                        <a:pt x="87" y="89"/>
                        <a:pt x="88" y="91"/>
                        <a:pt x="88" y="94"/>
                      </a:cubicBezTo>
                      <a:cubicBezTo>
                        <a:pt x="88" y="96"/>
                        <a:pt x="87" y="98"/>
                        <a:pt x="85" y="100"/>
                      </a:cubicBezTo>
                      <a:cubicBezTo>
                        <a:pt x="84" y="102"/>
                        <a:pt x="82" y="102"/>
                        <a:pt x="79" y="102"/>
                      </a:cubicBezTo>
                      <a:cubicBezTo>
                        <a:pt x="17" y="102"/>
                        <a:pt x="17" y="102"/>
                        <a:pt x="17" y="102"/>
                      </a:cubicBezTo>
                      <a:cubicBezTo>
                        <a:pt x="17" y="171"/>
                        <a:pt x="17" y="171"/>
                        <a:pt x="17" y="171"/>
                      </a:cubicBezTo>
                      <a:cubicBezTo>
                        <a:pt x="87" y="171"/>
                        <a:pt x="87" y="171"/>
                        <a:pt x="87" y="171"/>
                      </a:cubicBezTo>
                      <a:cubicBezTo>
                        <a:pt x="89" y="171"/>
                        <a:pt x="91" y="172"/>
                        <a:pt x="93" y="173"/>
                      </a:cubicBezTo>
                      <a:cubicBezTo>
                        <a:pt x="95" y="175"/>
                        <a:pt x="96" y="177"/>
                        <a:pt x="96" y="1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53" name="Freeform 30">
                  <a:extLst>
                    <a:ext uri="{FF2B5EF4-FFF2-40B4-BE49-F238E27FC236}">
                      <a16:creationId xmlns:a16="http://schemas.microsoft.com/office/drawing/2014/main" id="{B2B26FC3-7ADB-451F-9121-D77B510F8C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45520" y="2362582"/>
                  <a:ext cx="106921" cy="173662"/>
                </a:xfrm>
                <a:custGeom>
                  <a:avLst/>
                  <a:gdLst>
                    <a:gd name="T0" fmla="*/ 115 w 118"/>
                    <a:gd name="T1" fmla="*/ 53 h 191"/>
                    <a:gd name="T2" fmla="*/ 103 w 118"/>
                    <a:gd name="T3" fmla="*/ 86 h 191"/>
                    <a:gd name="T4" fmla="*/ 72 w 118"/>
                    <a:gd name="T5" fmla="*/ 103 h 191"/>
                    <a:gd name="T6" fmla="*/ 117 w 118"/>
                    <a:gd name="T7" fmla="*/ 177 h 191"/>
                    <a:gd name="T8" fmla="*/ 117 w 118"/>
                    <a:gd name="T9" fmla="*/ 177 h 191"/>
                    <a:gd name="T10" fmla="*/ 118 w 118"/>
                    <a:gd name="T11" fmla="*/ 182 h 191"/>
                    <a:gd name="T12" fmla="*/ 114 w 118"/>
                    <a:gd name="T13" fmla="*/ 188 h 191"/>
                    <a:gd name="T14" fmla="*/ 108 w 118"/>
                    <a:gd name="T15" fmla="*/ 190 h 191"/>
                    <a:gd name="T16" fmla="*/ 101 w 118"/>
                    <a:gd name="T17" fmla="*/ 186 h 191"/>
                    <a:gd name="T18" fmla="*/ 52 w 118"/>
                    <a:gd name="T19" fmla="*/ 104 h 191"/>
                    <a:gd name="T20" fmla="*/ 18 w 118"/>
                    <a:gd name="T21" fmla="*/ 104 h 191"/>
                    <a:gd name="T22" fmla="*/ 18 w 118"/>
                    <a:gd name="T23" fmla="*/ 181 h 191"/>
                    <a:gd name="T24" fmla="*/ 15 w 118"/>
                    <a:gd name="T25" fmla="*/ 188 h 191"/>
                    <a:gd name="T26" fmla="*/ 9 w 118"/>
                    <a:gd name="T27" fmla="*/ 191 h 191"/>
                    <a:gd name="T28" fmla="*/ 2 w 118"/>
                    <a:gd name="T29" fmla="*/ 188 h 191"/>
                    <a:gd name="T30" fmla="*/ 0 w 118"/>
                    <a:gd name="T31" fmla="*/ 181 h 191"/>
                    <a:gd name="T32" fmla="*/ 0 w 118"/>
                    <a:gd name="T33" fmla="*/ 12 h 191"/>
                    <a:gd name="T34" fmla="*/ 3 w 118"/>
                    <a:gd name="T35" fmla="*/ 4 h 191"/>
                    <a:gd name="T36" fmla="*/ 10 w 118"/>
                    <a:gd name="T37" fmla="*/ 0 h 191"/>
                    <a:gd name="T38" fmla="*/ 58 w 118"/>
                    <a:gd name="T39" fmla="*/ 0 h 191"/>
                    <a:gd name="T40" fmla="*/ 85 w 118"/>
                    <a:gd name="T41" fmla="*/ 5 h 191"/>
                    <a:gd name="T42" fmla="*/ 103 w 118"/>
                    <a:gd name="T43" fmla="*/ 17 h 191"/>
                    <a:gd name="T44" fmla="*/ 112 w 118"/>
                    <a:gd name="T45" fmla="*/ 34 h 191"/>
                    <a:gd name="T46" fmla="*/ 115 w 118"/>
                    <a:gd name="T47" fmla="*/ 53 h 191"/>
                    <a:gd name="T48" fmla="*/ 97 w 118"/>
                    <a:gd name="T49" fmla="*/ 53 h 191"/>
                    <a:gd name="T50" fmla="*/ 96 w 118"/>
                    <a:gd name="T51" fmla="*/ 40 h 191"/>
                    <a:gd name="T52" fmla="*/ 89 w 118"/>
                    <a:gd name="T53" fmla="*/ 29 h 191"/>
                    <a:gd name="T54" fmla="*/ 77 w 118"/>
                    <a:gd name="T55" fmla="*/ 21 h 191"/>
                    <a:gd name="T56" fmla="*/ 57 w 118"/>
                    <a:gd name="T57" fmla="*/ 17 h 191"/>
                    <a:gd name="T58" fmla="*/ 18 w 118"/>
                    <a:gd name="T59" fmla="*/ 17 h 191"/>
                    <a:gd name="T60" fmla="*/ 18 w 118"/>
                    <a:gd name="T61" fmla="*/ 87 h 191"/>
                    <a:gd name="T62" fmla="*/ 58 w 118"/>
                    <a:gd name="T63" fmla="*/ 87 h 191"/>
                    <a:gd name="T64" fmla="*/ 87 w 118"/>
                    <a:gd name="T65" fmla="*/ 78 h 191"/>
                    <a:gd name="T66" fmla="*/ 97 w 118"/>
                    <a:gd name="T67" fmla="*/ 53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18" h="191">
                      <a:moveTo>
                        <a:pt x="115" y="53"/>
                      </a:moveTo>
                      <a:cubicBezTo>
                        <a:pt x="115" y="67"/>
                        <a:pt x="111" y="78"/>
                        <a:pt x="103" y="86"/>
                      </a:cubicBezTo>
                      <a:cubicBezTo>
                        <a:pt x="96" y="95"/>
                        <a:pt x="85" y="100"/>
                        <a:pt x="72" y="103"/>
                      </a:cubicBezTo>
                      <a:cubicBezTo>
                        <a:pt x="117" y="177"/>
                        <a:pt x="117" y="177"/>
                        <a:pt x="117" y="177"/>
                      </a:cubicBezTo>
                      <a:cubicBezTo>
                        <a:pt x="117" y="177"/>
                        <a:pt x="117" y="177"/>
                        <a:pt x="117" y="177"/>
                      </a:cubicBezTo>
                      <a:cubicBezTo>
                        <a:pt x="117" y="179"/>
                        <a:pt x="118" y="181"/>
                        <a:pt x="118" y="182"/>
                      </a:cubicBezTo>
                      <a:cubicBezTo>
                        <a:pt x="118" y="185"/>
                        <a:pt x="117" y="187"/>
                        <a:pt x="114" y="188"/>
                      </a:cubicBezTo>
                      <a:cubicBezTo>
                        <a:pt x="112" y="190"/>
                        <a:pt x="110" y="190"/>
                        <a:pt x="108" y="190"/>
                      </a:cubicBezTo>
                      <a:cubicBezTo>
                        <a:pt x="105" y="190"/>
                        <a:pt x="103" y="189"/>
                        <a:pt x="101" y="186"/>
                      </a:cubicBezTo>
                      <a:cubicBezTo>
                        <a:pt x="52" y="104"/>
                        <a:pt x="52" y="104"/>
                        <a:pt x="52" y="104"/>
                      </a:cubicBezTo>
                      <a:cubicBezTo>
                        <a:pt x="18" y="104"/>
                        <a:pt x="18" y="104"/>
                        <a:pt x="18" y="104"/>
                      </a:cubicBezTo>
                      <a:cubicBezTo>
                        <a:pt x="18" y="181"/>
                        <a:pt x="18" y="181"/>
                        <a:pt x="18" y="181"/>
                      </a:cubicBezTo>
                      <a:cubicBezTo>
                        <a:pt x="18" y="184"/>
                        <a:pt x="17" y="186"/>
                        <a:pt x="15" y="188"/>
                      </a:cubicBezTo>
                      <a:cubicBezTo>
                        <a:pt x="13" y="190"/>
                        <a:pt x="11" y="191"/>
                        <a:pt x="9" y="191"/>
                      </a:cubicBezTo>
                      <a:cubicBezTo>
                        <a:pt x="6" y="191"/>
                        <a:pt x="4" y="190"/>
                        <a:pt x="2" y="188"/>
                      </a:cubicBezTo>
                      <a:cubicBezTo>
                        <a:pt x="1" y="186"/>
                        <a:pt x="0" y="184"/>
                        <a:pt x="0" y="181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9"/>
                        <a:pt x="1" y="6"/>
                        <a:pt x="3" y="4"/>
                      </a:cubicBezTo>
                      <a:cubicBezTo>
                        <a:pt x="5" y="1"/>
                        <a:pt x="8" y="0"/>
                        <a:pt x="10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69" y="0"/>
                        <a:pt x="78" y="2"/>
                        <a:pt x="85" y="5"/>
                      </a:cubicBezTo>
                      <a:cubicBezTo>
                        <a:pt x="92" y="8"/>
                        <a:pt x="98" y="12"/>
                        <a:pt x="103" y="17"/>
                      </a:cubicBezTo>
                      <a:cubicBezTo>
                        <a:pt x="107" y="22"/>
                        <a:pt x="110" y="27"/>
                        <a:pt x="112" y="34"/>
                      </a:cubicBezTo>
                      <a:cubicBezTo>
                        <a:pt x="114" y="40"/>
                        <a:pt x="115" y="46"/>
                        <a:pt x="115" y="53"/>
                      </a:cubicBezTo>
                      <a:close/>
                      <a:moveTo>
                        <a:pt x="97" y="53"/>
                      </a:moveTo>
                      <a:cubicBezTo>
                        <a:pt x="97" y="49"/>
                        <a:pt x="97" y="44"/>
                        <a:pt x="96" y="40"/>
                      </a:cubicBezTo>
                      <a:cubicBezTo>
                        <a:pt x="95" y="36"/>
                        <a:pt x="92" y="32"/>
                        <a:pt x="89" y="29"/>
                      </a:cubicBezTo>
                      <a:cubicBezTo>
                        <a:pt x="86" y="25"/>
                        <a:pt x="82" y="23"/>
                        <a:pt x="77" y="21"/>
                      </a:cubicBezTo>
                      <a:cubicBezTo>
                        <a:pt x="72" y="18"/>
                        <a:pt x="65" y="17"/>
                        <a:pt x="57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8" y="87"/>
                        <a:pt x="18" y="87"/>
                        <a:pt x="18" y="87"/>
                      </a:cubicBezTo>
                      <a:cubicBezTo>
                        <a:pt x="58" y="87"/>
                        <a:pt x="58" y="87"/>
                        <a:pt x="58" y="87"/>
                      </a:cubicBezTo>
                      <a:cubicBezTo>
                        <a:pt x="71" y="87"/>
                        <a:pt x="81" y="84"/>
                        <a:pt x="87" y="78"/>
                      </a:cubicBezTo>
                      <a:cubicBezTo>
                        <a:pt x="94" y="73"/>
                        <a:pt x="97" y="64"/>
                        <a:pt x="9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54" name="Freeform 31">
                  <a:extLst>
                    <a:ext uri="{FF2B5EF4-FFF2-40B4-BE49-F238E27FC236}">
                      <a16:creationId xmlns:a16="http://schemas.microsoft.com/office/drawing/2014/main" id="{4B5071C8-8790-4198-8592-DC67A75810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9002" y="2360538"/>
                  <a:ext cx="134843" cy="175705"/>
                </a:xfrm>
                <a:custGeom>
                  <a:avLst/>
                  <a:gdLst>
                    <a:gd name="T0" fmla="*/ 148 w 148"/>
                    <a:gd name="T1" fmla="*/ 184 h 193"/>
                    <a:gd name="T2" fmla="*/ 145 w 148"/>
                    <a:gd name="T3" fmla="*/ 190 h 193"/>
                    <a:gd name="T4" fmla="*/ 140 w 148"/>
                    <a:gd name="T5" fmla="*/ 193 h 193"/>
                    <a:gd name="T6" fmla="*/ 133 w 148"/>
                    <a:gd name="T7" fmla="*/ 190 h 193"/>
                    <a:gd name="T8" fmla="*/ 130 w 148"/>
                    <a:gd name="T9" fmla="*/ 184 h 193"/>
                    <a:gd name="T10" fmla="*/ 130 w 148"/>
                    <a:gd name="T11" fmla="*/ 43 h 193"/>
                    <a:gd name="T12" fmla="*/ 119 w 148"/>
                    <a:gd name="T13" fmla="*/ 68 h 193"/>
                    <a:gd name="T14" fmla="*/ 106 w 148"/>
                    <a:gd name="T15" fmla="*/ 94 h 193"/>
                    <a:gd name="T16" fmla="*/ 94 w 148"/>
                    <a:gd name="T17" fmla="*/ 120 h 193"/>
                    <a:gd name="T18" fmla="*/ 83 w 148"/>
                    <a:gd name="T19" fmla="*/ 145 h 193"/>
                    <a:gd name="T20" fmla="*/ 74 w 148"/>
                    <a:gd name="T21" fmla="*/ 150 h 193"/>
                    <a:gd name="T22" fmla="*/ 66 w 148"/>
                    <a:gd name="T23" fmla="*/ 145 h 193"/>
                    <a:gd name="T24" fmla="*/ 18 w 148"/>
                    <a:gd name="T25" fmla="*/ 43 h 193"/>
                    <a:gd name="T26" fmla="*/ 18 w 148"/>
                    <a:gd name="T27" fmla="*/ 184 h 193"/>
                    <a:gd name="T28" fmla="*/ 15 w 148"/>
                    <a:gd name="T29" fmla="*/ 190 h 193"/>
                    <a:gd name="T30" fmla="*/ 8 w 148"/>
                    <a:gd name="T31" fmla="*/ 193 h 193"/>
                    <a:gd name="T32" fmla="*/ 2 w 148"/>
                    <a:gd name="T33" fmla="*/ 190 h 193"/>
                    <a:gd name="T34" fmla="*/ 0 w 148"/>
                    <a:gd name="T35" fmla="*/ 184 h 193"/>
                    <a:gd name="T36" fmla="*/ 0 w 148"/>
                    <a:gd name="T37" fmla="*/ 9 h 193"/>
                    <a:gd name="T38" fmla="*/ 3 w 148"/>
                    <a:gd name="T39" fmla="*/ 2 h 193"/>
                    <a:gd name="T40" fmla="*/ 10 w 148"/>
                    <a:gd name="T41" fmla="*/ 0 h 193"/>
                    <a:gd name="T42" fmla="*/ 19 w 148"/>
                    <a:gd name="T43" fmla="*/ 6 h 193"/>
                    <a:gd name="T44" fmla="*/ 19 w 148"/>
                    <a:gd name="T45" fmla="*/ 6 h 193"/>
                    <a:gd name="T46" fmla="*/ 74 w 148"/>
                    <a:gd name="T47" fmla="*/ 124 h 193"/>
                    <a:gd name="T48" fmla="*/ 129 w 148"/>
                    <a:gd name="T49" fmla="*/ 5 h 193"/>
                    <a:gd name="T50" fmla="*/ 129 w 148"/>
                    <a:gd name="T51" fmla="*/ 6 h 193"/>
                    <a:gd name="T52" fmla="*/ 133 w 148"/>
                    <a:gd name="T53" fmla="*/ 1 h 193"/>
                    <a:gd name="T54" fmla="*/ 139 w 148"/>
                    <a:gd name="T55" fmla="*/ 0 h 193"/>
                    <a:gd name="T56" fmla="*/ 145 w 148"/>
                    <a:gd name="T57" fmla="*/ 3 h 193"/>
                    <a:gd name="T58" fmla="*/ 148 w 148"/>
                    <a:gd name="T59" fmla="*/ 9 h 193"/>
                    <a:gd name="T60" fmla="*/ 148 w 148"/>
                    <a:gd name="T61" fmla="*/ 184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8" h="193">
                      <a:moveTo>
                        <a:pt x="148" y="184"/>
                      </a:moveTo>
                      <a:cubicBezTo>
                        <a:pt x="148" y="187"/>
                        <a:pt x="147" y="189"/>
                        <a:pt x="145" y="190"/>
                      </a:cubicBezTo>
                      <a:cubicBezTo>
                        <a:pt x="144" y="192"/>
                        <a:pt x="142" y="193"/>
                        <a:pt x="140" y="193"/>
                      </a:cubicBezTo>
                      <a:cubicBezTo>
                        <a:pt x="137" y="193"/>
                        <a:pt x="135" y="192"/>
                        <a:pt x="133" y="190"/>
                      </a:cubicBezTo>
                      <a:cubicBezTo>
                        <a:pt x="131" y="189"/>
                        <a:pt x="130" y="187"/>
                        <a:pt x="130" y="184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127" y="51"/>
                        <a:pt x="123" y="59"/>
                        <a:pt x="119" y="68"/>
                      </a:cubicBezTo>
                      <a:cubicBezTo>
                        <a:pt x="115" y="76"/>
                        <a:pt x="111" y="85"/>
                        <a:pt x="106" y="94"/>
                      </a:cubicBezTo>
                      <a:cubicBezTo>
                        <a:pt x="102" y="103"/>
                        <a:pt x="98" y="112"/>
                        <a:pt x="94" y="120"/>
                      </a:cubicBezTo>
                      <a:cubicBezTo>
                        <a:pt x="90" y="129"/>
                        <a:pt x="86" y="137"/>
                        <a:pt x="83" y="145"/>
                      </a:cubicBezTo>
                      <a:cubicBezTo>
                        <a:pt x="81" y="148"/>
                        <a:pt x="78" y="150"/>
                        <a:pt x="74" y="150"/>
                      </a:cubicBezTo>
                      <a:cubicBezTo>
                        <a:pt x="70" y="150"/>
                        <a:pt x="67" y="148"/>
                        <a:pt x="66" y="145"/>
                      </a:cubicBezTo>
                      <a:cubicBezTo>
                        <a:pt x="18" y="43"/>
                        <a:pt x="18" y="43"/>
                        <a:pt x="18" y="43"/>
                      </a:cubicBezTo>
                      <a:cubicBezTo>
                        <a:pt x="18" y="184"/>
                        <a:pt x="18" y="184"/>
                        <a:pt x="18" y="184"/>
                      </a:cubicBezTo>
                      <a:cubicBezTo>
                        <a:pt x="18" y="187"/>
                        <a:pt x="17" y="189"/>
                        <a:pt x="15" y="190"/>
                      </a:cubicBezTo>
                      <a:cubicBezTo>
                        <a:pt x="13" y="192"/>
                        <a:pt x="11" y="193"/>
                        <a:pt x="8" y="193"/>
                      </a:cubicBezTo>
                      <a:cubicBezTo>
                        <a:pt x="6" y="193"/>
                        <a:pt x="4" y="192"/>
                        <a:pt x="2" y="190"/>
                      </a:cubicBezTo>
                      <a:cubicBezTo>
                        <a:pt x="1" y="189"/>
                        <a:pt x="0" y="187"/>
                        <a:pt x="0" y="184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6"/>
                        <a:pt x="1" y="4"/>
                        <a:pt x="3" y="2"/>
                      </a:cubicBezTo>
                      <a:cubicBezTo>
                        <a:pt x="4" y="1"/>
                        <a:pt x="7" y="0"/>
                        <a:pt x="10" y="0"/>
                      </a:cubicBezTo>
                      <a:cubicBezTo>
                        <a:pt x="14" y="0"/>
                        <a:pt x="17" y="2"/>
                        <a:pt x="19" y="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74" y="124"/>
                        <a:pt x="74" y="124"/>
                        <a:pt x="74" y="124"/>
                      </a:cubicBezTo>
                      <a:cubicBezTo>
                        <a:pt x="129" y="5"/>
                        <a:pt x="129" y="5"/>
                        <a:pt x="129" y="5"/>
                      </a:cubicBezTo>
                      <a:cubicBezTo>
                        <a:pt x="129" y="6"/>
                        <a:pt x="129" y="6"/>
                        <a:pt x="129" y="6"/>
                      </a:cubicBezTo>
                      <a:cubicBezTo>
                        <a:pt x="130" y="3"/>
                        <a:pt x="132" y="2"/>
                        <a:pt x="133" y="1"/>
                      </a:cubicBezTo>
                      <a:cubicBezTo>
                        <a:pt x="135" y="0"/>
                        <a:pt x="137" y="0"/>
                        <a:pt x="139" y="0"/>
                      </a:cubicBezTo>
                      <a:cubicBezTo>
                        <a:pt x="141" y="0"/>
                        <a:pt x="143" y="1"/>
                        <a:pt x="145" y="3"/>
                      </a:cubicBezTo>
                      <a:cubicBezTo>
                        <a:pt x="147" y="4"/>
                        <a:pt x="148" y="7"/>
                        <a:pt x="148" y="9"/>
                      </a:cubicBezTo>
                      <a:lnTo>
                        <a:pt x="148" y="1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55" name="Freeform 32">
                  <a:extLst>
                    <a:ext uri="{FF2B5EF4-FFF2-40B4-BE49-F238E27FC236}">
                      <a16:creationId xmlns:a16="http://schemas.microsoft.com/office/drawing/2014/main" id="{377ECDED-18E3-46B2-A243-16A128A3B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537681" y="2360538"/>
                  <a:ext cx="119180" cy="175705"/>
                </a:xfrm>
                <a:custGeom>
                  <a:avLst/>
                  <a:gdLst>
                    <a:gd name="T0" fmla="*/ 17 w 131"/>
                    <a:gd name="T1" fmla="*/ 186 h 193"/>
                    <a:gd name="T2" fmla="*/ 14 w 131"/>
                    <a:gd name="T3" fmla="*/ 191 h 193"/>
                    <a:gd name="T4" fmla="*/ 9 w 131"/>
                    <a:gd name="T5" fmla="*/ 193 h 193"/>
                    <a:gd name="T6" fmla="*/ 2 w 131"/>
                    <a:gd name="T7" fmla="*/ 190 h 193"/>
                    <a:gd name="T8" fmla="*/ 0 w 131"/>
                    <a:gd name="T9" fmla="*/ 184 h 193"/>
                    <a:gd name="T10" fmla="*/ 0 w 131"/>
                    <a:gd name="T11" fmla="*/ 181 h 193"/>
                    <a:gd name="T12" fmla="*/ 53 w 131"/>
                    <a:gd name="T13" fmla="*/ 13 h 193"/>
                    <a:gd name="T14" fmla="*/ 57 w 131"/>
                    <a:gd name="T15" fmla="*/ 3 h 193"/>
                    <a:gd name="T16" fmla="*/ 65 w 131"/>
                    <a:gd name="T17" fmla="*/ 0 h 193"/>
                    <a:gd name="T18" fmla="*/ 73 w 131"/>
                    <a:gd name="T19" fmla="*/ 4 h 193"/>
                    <a:gd name="T20" fmla="*/ 78 w 131"/>
                    <a:gd name="T21" fmla="*/ 13 h 193"/>
                    <a:gd name="T22" fmla="*/ 131 w 131"/>
                    <a:gd name="T23" fmla="*/ 181 h 193"/>
                    <a:gd name="T24" fmla="*/ 131 w 131"/>
                    <a:gd name="T25" fmla="*/ 182 h 193"/>
                    <a:gd name="T26" fmla="*/ 131 w 131"/>
                    <a:gd name="T27" fmla="*/ 184 h 193"/>
                    <a:gd name="T28" fmla="*/ 128 w 131"/>
                    <a:gd name="T29" fmla="*/ 190 h 193"/>
                    <a:gd name="T30" fmla="*/ 122 w 131"/>
                    <a:gd name="T31" fmla="*/ 193 h 193"/>
                    <a:gd name="T32" fmla="*/ 117 w 131"/>
                    <a:gd name="T33" fmla="*/ 191 h 193"/>
                    <a:gd name="T34" fmla="*/ 113 w 131"/>
                    <a:gd name="T35" fmla="*/ 186 h 193"/>
                    <a:gd name="T36" fmla="*/ 101 w 131"/>
                    <a:gd name="T37" fmla="*/ 147 h 193"/>
                    <a:gd name="T38" fmla="*/ 29 w 131"/>
                    <a:gd name="T39" fmla="*/ 147 h 193"/>
                    <a:gd name="T40" fmla="*/ 17 w 131"/>
                    <a:gd name="T41" fmla="*/ 186 h 193"/>
                    <a:gd name="T42" fmla="*/ 34 w 131"/>
                    <a:gd name="T43" fmla="*/ 130 h 193"/>
                    <a:gd name="T44" fmla="*/ 96 w 131"/>
                    <a:gd name="T45" fmla="*/ 130 h 193"/>
                    <a:gd name="T46" fmla="*/ 65 w 131"/>
                    <a:gd name="T47" fmla="*/ 29 h 193"/>
                    <a:gd name="T48" fmla="*/ 34 w 131"/>
                    <a:gd name="T49" fmla="*/ 13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31" h="193">
                      <a:moveTo>
                        <a:pt x="17" y="186"/>
                      </a:moveTo>
                      <a:cubicBezTo>
                        <a:pt x="17" y="188"/>
                        <a:pt x="15" y="189"/>
                        <a:pt x="14" y="191"/>
                      </a:cubicBezTo>
                      <a:cubicBezTo>
                        <a:pt x="12" y="192"/>
                        <a:pt x="10" y="193"/>
                        <a:pt x="9" y="193"/>
                      </a:cubicBezTo>
                      <a:cubicBezTo>
                        <a:pt x="6" y="193"/>
                        <a:pt x="4" y="192"/>
                        <a:pt x="2" y="190"/>
                      </a:cubicBezTo>
                      <a:cubicBezTo>
                        <a:pt x="1" y="189"/>
                        <a:pt x="0" y="187"/>
                        <a:pt x="0" y="184"/>
                      </a:cubicBezTo>
                      <a:cubicBezTo>
                        <a:pt x="0" y="183"/>
                        <a:pt x="0" y="182"/>
                        <a:pt x="0" y="181"/>
                      </a:cubicBezTo>
                      <a:cubicBezTo>
                        <a:pt x="53" y="13"/>
                        <a:pt x="53" y="13"/>
                        <a:pt x="53" y="13"/>
                      </a:cubicBezTo>
                      <a:cubicBezTo>
                        <a:pt x="54" y="9"/>
                        <a:pt x="56" y="6"/>
                        <a:pt x="57" y="3"/>
                      </a:cubicBezTo>
                      <a:cubicBezTo>
                        <a:pt x="59" y="1"/>
                        <a:pt x="62" y="0"/>
                        <a:pt x="65" y="0"/>
                      </a:cubicBezTo>
                      <a:cubicBezTo>
                        <a:pt x="69" y="0"/>
                        <a:pt x="71" y="1"/>
                        <a:pt x="73" y="4"/>
                      </a:cubicBezTo>
                      <a:cubicBezTo>
                        <a:pt x="75" y="6"/>
                        <a:pt x="77" y="9"/>
                        <a:pt x="78" y="13"/>
                      </a:cubicBezTo>
                      <a:cubicBezTo>
                        <a:pt x="131" y="181"/>
                        <a:pt x="131" y="181"/>
                        <a:pt x="131" y="181"/>
                      </a:cubicBezTo>
                      <a:cubicBezTo>
                        <a:pt x="131" y="181"/>
                        <a:pt x="131" y="181"/>
                        <a:pt x="131" y="182"/>
                      </a:cubicBezTo>
                      <a:cubicBezTo>
                        <a:pt x="131" y="183"/>
                        <a:pt x="131" y="183"/>
                        <a:pt x="131" y="184"/>
                      </a:cubicBezTo>
                      <a:cubicBezTo>
                        <a:pt x="131" y="187"/>
                        <a:pt x="130" y="189"/>
                        <a:pt x="128" y="190"/>
                      </a:cubicBezTo>
                      <a:cubicBezTo>
                        <a:pt x="127" y="192"/>
                        <a:pt x="125" y="193"/>
                        <a:pt x="122" y="193"/>
                      </a:cubicBezTo>
                      <a:cubicBezTo>
                        <a:pt x="120" y="193"/>
                        <a:pt x="119" y="192"/>
                        <a:pt x="117" y="191"/>
                      </a:cubicBezTo>
                      <a:cubicBezTo>
                        <a:pt x="115" y="190"/>
                        <a:pt x="114" y="188"/>
                        <a:pt x="113" y="186"/>
                      </a:cubicBezTo>
                      <a:cubicBezTo>
                        <a:pt x="101" y="147"/>
                        <a:pt x="101" y="147"/>
                        <a:pt x="101" y="147"/>
                      </a:cubicBezTo>
                      <a:cubicBezTo>
                        <a:pt x="29" y="147"/>
                        <a:pt x="29" y="147"/>
                        <a:pt x="29" y="147"/>
                      </a:cubicBezTo>
                      <a:lnTo>
                        <a:pt x="17" y="186"/>
                      </a:lnTo>
                      <a:close/>
                      <a:moveTo>
                        <a:pt x="34" y="130"/>
                      </a:moveTo>
                      <a:cubicBezTo>
                        <a:pt x="96" y="130"/>
                        <a:pt x="96" y="130"/>
                        <a:pt x="96" y="130"/>
                      </a:cubicBezTo>
                      <a:cubicBezTo>
                        <a:pt x="65" y="29"/>
                        <a:pt x="65" y="29"/>
                        <a:pt x="65" y="29"/>
                      </a:cubicBezTo>
                      <a:lnTo>
                        <a:pt x="34" y="1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56" name="Freeform 33">
                  <a:extLst>
                    <a:ext uri="{FF2B5EF4-FFF2-40B4-BE49-F238E27FC236}">
                      <a16:creationId xmlns:a16="http://schemas.microsoft.com/office/drawing/2014/main" id="{54B7BDB3-4119-4D52-8E8C-F625B2E622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2774" y="2362582"/>
                  <a:ext cx="103516" cy="173662"/>
                </a:xfrm>
                <a:custGeom>
                  <a:avLst/>
                  <a:gdLst>
                    <a:gd name="T0" fmla="*/ 48 w 114"/>
                    <a:gd name="T1" fmla="*/ 17 h 191"/>
                    <a:gd name="T2" fmla="*/ 9 w 114"/>
                    <a:gd name="T3" fmla="*/ 17 h 191"/>
                    <a:gd name="T4" fmla="*/ 3 w 114"/>
                    <a:gd name="T5" fmla="*/ 15 h 191"/>
                    <a:gd name="T6" fmla="*/ 0 w 114"/>
                    <a:gd name="T7" fmla="*/ 9 h 191"/>
                    <a:gd name="T8" fmla="*/ 3 w 114"/>
                    <a:gd name="T9" fmla="*/ 3 h 191"/>
                    <a:gd name="T10" fmla="*/ 9 w 114"/>
                    <a:gd name="T11" fmla="*/ 0 h 191"/>
                    <a:gd name="T12" fmla="*/ 105 w 114"/>
                    <a:gd name="T13" fmla="*/ 0 h 191"/>
                    <a:gd name="T14" fmla="*/ 111 w 114"/>
                    <a:gd name="T15" fmla="*/ 3 h 191"/>
                    <a:gd name="T16" fmla="*/ 114 w 114"/>
                    <a:gd name="T17" fmla="*/ 9 h 191"/>
                    <a:gd name="T18" fmla="*/ 111 w 114"/>
                    <a:gd name="T19" fmla="*/ 15 h 191"/>
                    <a:gd name="T20" fmla="*/ 105 w 114"/>
                    <a:gd name="T21" fmla="*/ 17 h 191"/>
                    <a:gd name="T22" fmla="*/ 66 w 114"/>
                    <a:gd name="T23" fmla="*/ 17 h 191"/>
                    <a:gd name="T24" fmla="*/ 66 w 114"/>
                    <a:gd name="T25" fmla="*/ 182 h 191"/>
                    <a:gd name="T26" fmla="*/ 63 w 114"/>
                    <a:gd name="T27" fmla="*/ 188 h 191"/>
                    <a:gd name="T28" fmla="*/ 57 w 114"/>
                    <a:gd name="T29" fmla="*/ 191 h 191"/>
                    <a:gd name="T30" fmla="*/ 51 w 114"/>
                    <a:gd name="T31" fmla="*/ 188 h 191"/>
                    <a:gd name="T32" fmla="*/ 48 w 114"/>
                    <a:gd name="T33" fmla="*/ 182 h 191"/>
                    <a:gd name="T34" fmla="*/ 48 w 114"/>
                    <a:gd name="T35" fmla="*/ 17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4" h="191">
                      <a:moveTo>
                        <a:pt x="48" y="17"/>
                      </a:move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7" y="17"/>
                        <a:pt x="4" y="17"/>
                        <a:pt x="3" y="15"/>
                      </a:cubicBezTo>
                      <a:cubicBezTo>
                        <a:pt x="1" y="13"/>
                        <a:pt x="0" y="11"/>
                        <a:pt x="0" y="9"/>
                      </a:cubicBezTo>
                      <a:cubicBezTo>
                        <a:pt x="0" y="7"/>
                        <a:pt x="1" y="5"/>
                        <a:pt x="3" y="3"/>
                      </a:cubicBezTo>
                      <a:cubicBezTo>
                        <a:pt x="5" y="1"/>
                        <a:pt x="7" y="0"/>
                        <a:pt x="9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ubicBezTo>
                        <a:pt x="107" y="0"/>
                        <a:pt x="109" y="1"/>
                        <a:pt x="111" y="3"/>
                      </a:cubicBezTo>
                      <a:cubicBezTo>
                        <a:pt x="113" y="5"/>
                        <a:pt x="114" y="7"/>
                        <a:pt x="114" y="9"/>
                      </a:cubicBezTo>
                      <a:cubicBezTo>
                        <a:pt x="114" y="11"/>
                        <a:pt x="113" y="13"/>
                        <a:pt x="111" y="15"/>
                      </a:cubicBezTo>
                      <a:cubicBezTo>
                        <a:pt x="109" y="17"/>
                        <a:pt x="107" y="17"/>
                        <a:pt x="105" y="17"/>
                      </a:cubicBezTo>
                      <a:cubicBezTo>
                        <a:pt x="66" y="17"/>
                        <a:pt x="66" y="17"/>
                        <a:pt x="66" y="17"/>
                      </a:cubicBezTo>
                      <a:cubicBezTo>
                        <a:pt x="66" y="182"/>
                        <a:pt x="66" y="182"/>
                        <a:pt x="66" y="182"/>
                      </a:cubicBezTo>
                      <a:cubicBezTo>
                        <a:pt x="66" y="184"/>
                        <a:pt x="65" y="187"/>
                        <a:pt x="63" y="188"/>
                      </a:cubicBezTo>
                      <a:cubicBezTo>
                        <a:pt x="62" y="190"/>
                        <a:pt x="60" y="191"/>
                        <a:pt x="57" y="191"/>
                      </a:cubicBezTo>
                      <a:cubicBezTo>
                        <a:pt x="55" y="191"/>
                        <a:pt x="52" y="190"/>
                        <a:pt x="51" y="188"/>
                      </a:cubicBezTo>
                      <a:cubicBezTo>
                        <a:pt x="49" y="187"/>
                        <a:pt x="48" y="184"/>
                        <a:pt x="48" y="182"/>
                      </a:cubicBezTo>
                      <a:lnTo>
                        <a:pt x="48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57" name="Freeform 34">
                  <a:extLst>
                    <a:ext uri="{FF2B5EF4-FFF2-40B4-BE49-F238E27FC236}">
                      <a16:creationId xmlns:a16="http://schemas.microsoft.com/office/drawing/2014/main" id="{A32F8AE3-18C5-4B30-B04E-5676618BEB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69911" y="2360538"/>
                  <a:ext cx="110326" cy="175705"/>
                </a:xfrm>
                <a:custGeom>
                  <a:avLst/>
                  <a:gdLst>
                    <a:gd name="T0" fmla="*/ 61 w 121"/>
                    <a:gd name="T1" fmla="*/ 193 h 193"/>
                    <a:gd name="T2" fmla="*/ 34 w 121"/>
                    <a:gd name="T3" fmla="*/ 188 h 193"/>
                    <a:gd name="T4" fmla="*/ 15 w 121"/>
                    <a:gd name="T5" fmla="*/ 173 h 193"/>
                    <a:gd name="T6" fmla="*/ 4 w 121"/>
                    <a:gd name="T7" fmla="*/ 152 h 193"/>
                    <a:gd name="T8" fmla="*/ 0 w 121"/>
                    <a:gd name="T9" fmla="*/ 125 h 193"/>
                    <a:gd name="T10" fmla="*/ 0 w 121"/>
                    <a:gd name="T11" fmla="*/ 67 h 193"/>
                    <a:gd name="T12" fmla="*/ 3 w 121"/>
                    <a:gd name="T13" fmla="*/ 41 h 193"/>
                    <a:gd name="T14" fmla="*/ 14 w 121"/>
                    <a:gd name="T15" fmla="*/ 19 h 193"/>
                    <a:gd name="T16" fmla="*/ 33 w 121"/>
                    <a:gd name="T17" fmla="*/ 5 h 193"/>
                    <a:gd name="T18" fmla="*/ 61 w 121"/>
                    <a:gd name="T19" fmla="*/ 0 h 193"/>
                    <a:gd name="T20" fmla="*/ 88 w 121"/>
                    <a:gd name="T21" fmla="*/ 5 h 193"/>
                    <a:gd name="T22" fmla="*/ 107 w 121"/>
                    <a:gd name="T23" fmla="*/ 19 h 193"/>
                    <a:gd name="T24" fmla="*/ 118 w 121"/>
                    <a:gd name="T25" fmla="*/ 41 h 193"/>
                    <a:gd name="T26" fmla="*/ 121 w 121"/>
                    <a:gd name="T27" fmla="*/ 67 h 193"/>
                    <a:gd name="T28" fmla="*/ 121 w 121"/>
                    <a:gd name="T29" fmla="*/ 125 h 193"/>
                    <a:gd name="T30" fmla="*/ 117 w 121"/>
                    <a:gd name="T31" fmla="*/ 152 h 193"/>
                    <a:gd name="T32" fmla="*/ 106 w 121"/>
                    <a:gd name="T33" fmla="*/ 173 h 193"/>
                    <a:gd name="T34" fmla="*/ 87 w 121"/>
                    <a:gd name="T35" fmla="*/ 188 h 193"/>
                    <a:gd name="T36" fmla="*/ 61 w 121"/>
                    <a:gd name="T37" fmla="*/ 193 h 193"/>
                    <a:gd name="T38" fmla="*/ 61 w 121"/>
                    <a:gd name="T39" fmla="*/ 17 h 193"/>
                    <a:gd name="T40" fmla="*/ 41 w 121"/>
                    <a:gd name="T41" fmla="*/ 20 h 193"/>
                    <a:gd name="T42" fmla="*/ 27 w 121"/>
                    <a:gd name="T43" fmla="*/ 31 h 193"/>
                    <a:gd name="T44" fmla="*/ 20 w 121"/>
                    <a:gd name="T45" fmla="*/ 47 h 193"/>
                    <a:gd name="T46" fmla="*/ 18 w 121"/>
                    <a:gd name="T47" fmla="*/ 67 h 193"/>
                    <a:gd name="T48" fmla="*/ 18 w 121"/>
                    <a:gd name="T49" fmla="*/ 125 h 193"/>
                    <a:gd name="T50" fmla="*/ 20 w 121"/>
                    <a:gd name="T51" fmla="*/ 146 h 193"/>
                    <a:gd name="T52" fmla="*/ 28 w 121"/>
                    <a:gd name="T53" fmla="*/ 162 h 193"/>
                    <a:gd name="T54" fmla="*/ 42 w 121"/>
                    <a:gd name="T55" fmla="*/ 172 h 193"/>
                    <a:gd name="T56" fmla="*/ 61 w 121"/>
                    <a:gd name="T57" fmla="*/ 176 h 193"/>
                    <a:gd name="T58" fmla="*/ 80 w 121"/>
                    <a:gd name="T59" fmla="*/ 172 h 193"/>
                    <a:gd name="T60" fmla="*/ 93 w 121"/>
                    <a:gd name="T61" fmla="*/ 162 h 193"/>
                    <a:gd name="T62" fmla="*/ 101 w 121"/>
                    <a:gd name="T63" fmla="*/ 146 h 193"/>
                    <a:gd name="T64" fmla="*/ 103 w 121"/>
                    <a:gd name="T65" fmla="*/ 125 h 193"/>
                    <a:gd name="T66" fmla="*/ 103 w 121"/>
                    <a:gd name="T67" fmla="*/ 67 h 193"/>
                    <a:gd name="T68" fmla="*/ 101 w 121"/>
                    <a:gd name="T69" fmla="*/ 47 h 193"/>
                    <a:gd name="T70" fmla="*/ 94 w 121"/>
                    <a:gd name="T71" fmla="*/ 31 h 193"/>
                    <a:gd name="T72" fmla="*/ 81 w 121"/>
                    <a:gd name="T73" fmla="*/ 20 h 193"/>
                    <a:gd name="T74" fmla="*/ 61 w 121"/>
                    <a:gd name="T75" fmla="*/ 17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1" h="193">
                      <a:moveTo>
                        <a:pt x="61" y="193"/>
                      </a:moveTo>
                      <a:cubicBezTo>
                        <a:pt x="51" y="193"/>
                        <a:pt x="42" y="191"/>
                        <a:pt x="34" y="188"/>
                      </a:cubicBezTo>
                      <a:cubicBezTo>
                        <a:pt x="27" y="184"/>
                        <a:pt x="20" y="179"/>
                        <a:pt x="15" y="173"/>
                      </a:cubicBezTo>
                      <a:cubicBezTo>
                        <a:pt x="10" y="167"/>
                        <a:pt x="6" y="160"/>
                        <a:pt x="4" y="152"/>
                      </a:cubicBezTo>
                      <a:cubicBezTo>
                        <a:pt x="1" y="144"/>
                        <a:pt x="0" y="135"/>
                        <a:pt x="0" y="125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0" y="58"/>
                        <a:pt x="1" y="49"/>
                        <a:pt x="3" y="41"/>
                      </a:cubicBezTo>
                      <a:cubicBezTo>
                        <a:pt x="5" y="33"/>
                        <a:pt x="9" y="26"/>
                        <a:pt x="14" y="19"/>
                      </a:cubicBezTo>
                      <a:cubicBezTo>
                        <a:pt x="19" y="13"/>
                        <a:pt x="25" y="9"/>
                        <a:pt x="33" y="5"/>
                      </a:cubicBezTo>
                      <a:cubicBezTo>
                        <a:pt x="40" y="1"/>
                        <a:pt x="50" y="0"/>
                        <a:pt x="61" y="0"/>
                      </a:cubicBezTo>
                      <a:cubicBezTo>
                        <a:pt x="71" y="0"/>
                        <a:pt x="81" y="1"/>
                        <a:pt x="88" y="5"/>
                      </a:cubicBezTo>
                      <a:cubicBezTo>
                        <a:pt x="96" y="9"/>
                        <a:pt x="102" y="13"/>
                        <a:pt x="107" y="19"/>
                      </a:cubicBezTo>
                      <a:cubicBezTo>
                        <a:pt x="112" y="26"/>
                        <a:pt x="116" y="33"/>
                        <a:pt x="118" y="41"/>
                      </a:cubicBezTo>
                      <a:cubicBezTo>
                        <a:pt x="120" y="49"/>
                        <a:pt x="121" y="58"/>
                        <a:pt x="121" y="67"/>
                      </a:cubicBezTo>
                      <a:cubicBezTo>
                        <a:pt x="121" y="125"/>
                        <a:pt x="121" y="125"/>
                        <a:pt x="121" y="125"/>
                      </a:cubicBezTo>
                      <a:cubicBezTo>
                        <a:pt x="121" y="135"/>
                        <a:pt x="120" y="144"/>
                        <a:pt x="117" y="152"/>
                      </a:cubicBezTo>
                      <a:cubicBezTo>
                        <a:pt x="115" y="160"/>
                        <a:pt x="111" y="167"/>
                        <a:pt x="106" y="173"/>
                      </a:cubicBezTo>
                      <a:cubicBezTo>
                        <a:pt x="101" y="179"/>
                        <a:pt x="95" y="184"/>
                        <a:pt x="87" y="188"/>
                      </a:cubicBezTo>
                      <a:cubicBezTo>
                        <a:pt x="80" y="191"/>
                        <a:pt x="71" y="193"/>
                        <a:pt x="61" y="193"/>
                      </a:cubicBezTo>
                      <a:close/>
                      <a:moveTo>
                        <a:pt x="61" y="17"/>
                      </a:moveTo>
                      <a:cubicBezTo>
                        <a:pt x="53" y="17"/>
                        <a:pt x="46" y="18"/>
                        <a:pt x="41" y="20"/>
                      </a:cubicBezTo>
                      <a:cubicBezTo>
                        <a:pt x="35" y="23"/>
                        <a:pt x="31" y="26"/>
                        <a:pt x="27" y="31"/>
                      </a:cubicBezTo>
                      <a:cubicBezTo>
                        <a:pt x="24" y="35"/>
                        <a:pt x="22" y="40"/>
                        <a:pt x="20" y="47"/>
                      </a:cubicBezTo>
                      <a:cubicBezTo>
                        <a:pt x="19" y="53"/>
                        <a:pt x="18" y="60"/>
                        <a:pt x="18" y="67"/>
                      </a:cubicBezTo>
                      <a:cubicBezTo>
                        <a:pt x="18" y="125"/>
                        <a:pt x="18" y="125"/>
                        <a:pt x="18" y="125"/>
                      </a:cubicBezTo>
                      <a:cubicBezTo>
                        <a:pt x="18" y="133"/>
                        <a:pt x="19" y="140"/>
                        <a:pt x="20" y="146"/>
                      </a:cubicBezTo>
                      <a:cubicBezTo>
                        <a:pt x="22" y="152"/>
                        <a:pt x="25" y="157"/>
                        <a:pt x="28" y="162"/>
                      </a:cubicBezTo>
                      <a:cubicBezTo>
                        <a:pt x="32" y="166"/>
                        <a:pt x="36" y="169"/>
                        <a:pt x="42" y="172"/>
                      </a:cubicBezTo>
                      <a:cubicBezTo>
                        <a:pt x="47" y="174"/>
                        <a:pt x="53" y="176"/>
                        <a:pt x="61" y="176"/>
                      </a:cubicBezTo>
                      <a:cubicBezTo>
                        <a:pt x="68" y="176"/>
                        <a:pt x="74" y="174"/>
                        <a:pt x="80" y="172"/>
                      </a:cubicBezTo>
                      <a:cubicBezTo>
                        <a:pt x="85" y="169"/>
                        <a:pt x="90" y="166"/>
                        <a:pt x="93" y="162"/>
                      </a:cubicBezTo>
                      <a:cubicBezTo>
                        <a:pt x="97" y="157"/>
                        <a:pt x="99" y="152"/>
                        <a:pt x="101" y="146"/>
                      </a:cubicBezTo>
                      <a:cubicBezTo>
                        <a:pt x="102" y="140"/>
                        <a:pt x="103" y="133"/>
                        <a:pt x="103" y="125"/>
                      </a:cubicBezTo>
                      <a:cubicBezTo>
                        <a:pt x="103" y="67"/>
                        <a:pt x="103" y="67"/>
                        <a:pt x="103" y="67"/>
                      </a:cubicBezTo>
                      <a:cubicBezTo>
                        <a:pt x="103" y="60"/>
                        <a:pt x="102" y="53"/>
                        <a:pt x="101" y="47"/>
                      </a:cubicBezTo>
                      <a:cubicBezTo>
                        <a:pt x="99" y="40"/>
                        <a:pt x="97" y="35"/>
                        <a:pt x="94" y="31"/>
                      </a:cubicBezTo>
                      <a:cubicBezTo>
                        <a:pt x="90" y="26"/>
                        <a:pt x="86" y="23"/>
                        <a:pt x="81" y="20"/>
                      </a:cubicBezTo>
                      <a:cubicBezTo>
                        <a:pt x="75" y="18"/>
                        <a:pt x="68" y="17"/>
                        <a:pt x="61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58" name="Freeform 35">
                  <a:extLst>
                    <a:ext uri="{FF2B5EF4-FFF2-40B4-BE49-F238E27FC236}">
                      <a16:creationId xmlns:a16="http://schemas.microsoft.com/office/drawing/2014/main" id="{32AF5D21-389C-4977-888E-A184CAAB7E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0202" y="2360538"/>
                  <a:ext cx="87853" cy="172981"/>
                </a:xfrm>
                <a:custGeom>
                  <a:avLst/>
                  <a:gdLst>
                    <a:gd name="T0" fmla="*/ 96 w 96"/>
                    <a:gd name="T1" fmla="*/ 182 h 190"/>
                    <a:gd name="T2" fmla="*/ 93 w 96"/>
                    <a:gd name="T3" fmla="*/ 188 h 190"/>
                    <a:gd name="T4" fmla="*/ 87 w 96"/>
                    <a:gd name="T5" fmla="*/ 190 h 190"/>
                    <a:gd name="T6" fmla="*/ 11 w 96"/>
                    <a:gd name="T7" fmla="*/ 190 h 190"/>
                    <a:gd name="T8" fmla="*/ 3 w 96"/>
                    <a:gd name="T9" fmla="*/ 187 h 190"/>
                    <a:gd name="T10" fmla="*/ 0 w 96"/>
                    <a:gd name="T11" fmla="*/ 180 h 190"/>
                    <a:gd name="T12" fmla="*/ 0 w 96"/>
                    <a:gd name="T13" fmla="*/ 8 h 190"/>
                    <a:gd name="T14" fmla="*/ 3 w 96"/>
                    <a:gd name="T15" fmla="*/ 2 h 190"/>
                    <a:gd name="T16" fmla="*/ 9 w 96"/>
                    <a:gd name="T17" fmla="*/ 0 h 190"/>
                    <a:gd name="T18" fmla="*/ 16 w 96"/>
                    <a:gd name="T19" fmla="*/ 2 h 190"/>
                    <a:gd name="T20" fmla="*/ 18 w 96"/>
                    <a:gd name="T21" fmla="*/ 8 h 190"/>
                    <a:gd name="T22" fmla="*/ 18 w 96"/>
                    <a:gd name="T23" fmla="*/ 173 h 190"/>
                    <a:gd name="T24" fmla="*/ 87 w 96"/>
                    <a:gd name="T25" fmla="*/ 173 h 190"/>
                    <a:gd name="T26" fmla="*/ 93 w 96"/>
                    <a:gd name="T27" fmla="*/ 176 h 190"/>
                    <a:gd name="T28" fmla="*/ 96 w 96"/>
                    <a:gd name="T29" fmla="*/ 182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6" h="190">
                      <a:moveTo>
                        <a:pt x="96" y="182"/>
                      </a:moveTo>
                      <a:cubicBezTo>
                        <a:pt x="96" y="184"/>
                        <a:pt x="95" y="186"/>
                        <a:pt x="93" y="188"/>
                      </a:cubicBezTo>
                      <a:cubicBezTo>
                        <a:pt x="92" y="189"/>
                        <a:pt x="90" y="190"/>
                        <a:pt x="87" y="190"/>
                      </a:cubicBezTo>
                      <a:cubicBezTo>
                        <a:pt x="11" y="190"/>
                        <a:pt x="11" y="190"/>
                        <a:pt x="11" y="190"/>
                      </a:cubicBezTo>
                      <a:cubicBezTo>
                        <a:pt x="8" y="190"/>
                        <a:pt x="5" y="189"/>
                        <a:pt x="3" y="187"/>
                      </a:cubicBezTo>
                      <a:cubicBezTo>
                        <a:pt x="1" y="185"/>
                        <a:pt x="0" y="183"/>
                        <a:pt x="0" y="18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6"/>
                        <a:pt x="1" y="4"/>
                        <a:pt x="3" y="2"/>
                      </a:cubicBezTo>
                      <a:cubicBezTo>
                        <a:pt x="5" y="1"/>
                        <a:pt x="7" y="0"/>
                        <a:pt x="9" y="0"/>
                      </a:cubicBezTo>
                      <a:cubicBezTo>
                        <a:pt x="12" y="0"/>
                        <a:pt x="14" y="1"/>
                        <a:pt x="16" y="2"/>
                      </a:cubicBezTo>
                      <a:cubicBezTo>
                        <a:pt x="17" y="4"/>
                        <a:pt x="18" y="6"/>
                        <a:pt x="18" y="8"/>
                      </a:cubicBezTo>
                      <a:cubicBezTo>
                        <a:pt x="18" y="173"/>
                        <a:pt x="18" y="173"/>
                        <a:pt x="18" y="173"/>
                      </a:cubicBezTo>
                      <a:cubicBezTo>
                        <a:pt x="87" y="173"/>
                        <a:pt x="87" y="173"/>
                        <a:pt x="87" y="173"/>
                      </a:cubicBezTo>
                      <a:cubicBezTo>
                        <a:pt x="90" y="173"/>
                        <a:pt x="91" y="174"/>
                        <a:pt x="93" y="176"/>
                      </a:cubicBezTo>
                      <a:cubicBezTo>
                        <a:pt x="95" y="177"/>
                        <a:pt x="96" y="179"/>
                        <a:pt x="96" y="1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59" name="Freeform 36">
                  <a:extLst>
                    <a:ext uri="{FF2B5EF4-FFF2-40B4-BE49-F238E27FC236}">
                      <a16:creationId xmlns:a16="http://schemas.microsoft.com/office/drawing/2014/main" id="{8B8DDE27-E728-4053-B95A-570DEB7DDE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08951" y="2360538"/>
                  <a:ext cx="110326" cy="175705"/>
                </a:xfrm>
                <a:custGeom>
                  <a:avLst/>
                  <a:gdLst>
                    <a:gd name="T0" fmla="*/ 61 w 121"/>
                    <a:gd name="T1" fmla="*/ 193 h 193"/>
                    <a:gd name="T2" fmla="*/ 35 w 121"/>
                    <a:gd name="T3" fmla="*/ 188 h 193"/>
                    <a:gd name="T4" fmla="*/ 16 w 121"/>
                    <a:gd name="T5" fmla="*/ 173 h 193"/>
                    <a:gd name="T6" fmla="*/ 4 w 121"/>
                    <a:gd name="T7" fmla="*/ 152 h 193"/>
                    <a:gd name="T8" fmla="*/ 0 w 121"/>
                    <a:gd name="T9" fmla="*/ 125 h 193"/>
                    <a:gd name="T10" fmla="*/ 0 w 121"/>
                    <a:gd name="T11" fmla="*/ 67 h 193"/>
                    <a:gd name="T12" fmla="*/ 4 w 121"/>
                    <a:gd name="T13" fmla="*/ 41 h 193"/>
                    <a:gd name="T14" fmla="*/ 14 w 121"/>
                    <a:gd name="T15" fmla="*/ 19 h 193"/>
                    <a:gd name="T16" fmla="*/ 33 w 121"/>
                    <a:gd name="T17" fmla="*/ 5 h 193"/>
                    <a:gd name="T18" fmla="*/ 61 w 121"/>
                    <a:gd name="T19" fmla="*/ 0 h 193"/>
                    <a:gd name="T20" fmla="*/ 89 w 121"/>
                    <a:gd name="T21" fmla="*/ 5 h 193"/>
                    <a:gd name="T22" fmla="*/ 107 w 121"/>
                    <a:gd name="T23" fmla="*/ 19 h 193"/>
                    <a:gd name="T24" fmla="*/ 118 w 121"/>
                    <a:gd name="T25" fmla="*/ 41 h 193"/>
                    <a:gd name="T26" fmla="*/ 121 w 121"/>
                    <a:gd name="T27" fmla="*/ 67 h 193"/>
                    <a:gd name="T28" fmla="*/ 121 w 121"/>
                    <a:gd name="T29" fmla="*/ 125 h 193"/>
                    <a:gd name="T30" fmla="*/ 118 w 121"/>
                    <a:gd name="T31" fmla="*/ 152 h 193"/>
                    <a:gd name="T32" fmla="*/ 106 w 121"/>
                    <a:gd name="T33" fmla="*/ 173 h 193"/>
                    <a:gd name="T34" fmla="*/ 87 w 121"/>
                    <a:gd name="T35" fmla="*/ 188 h 193"/>
                    <a:gd name="T36" fmla="*/ 61 w 121"/>
                    <a:gd name="T37" fmla="*/ 193 h 193"/>
                    <a:gd name="T38" fmla="*/ 61 w 121"/>
                    <a:gd name="T39" fmla="*/ 17 h 193"/>
                    <a:gd name="T40" fmla="*/ 41 w 121"/>
                    <a:gd name="T41" fmla="*/ 20 h 193"/>
                    <a:gd name="T42" fmla="*/ 28 w 121"/>
                    <a:gd name="T43" fmla="*/ 31 h 193"/>
                    <a:gd name="T44" fmla="*/ 20 w 121"/>
                    <a:gd name="T45" fmla="*/ 47 h 193"/>
                    <a:gd name="T46" fmla="*/ 18 w 121"/>
                    <a:gd name="T47" fmla="*/ 67 h 193"/>
                    <a:gd name="T48" fmla="*/ 18 w 121"/>
                    <a:gd name="T49" fmla="*/ 125 h 193"/>
                    <a:gd name="T50" fmla="*/ 21 w 121"/>
                    <a:gd name="T51" fmla="*/ 146 h 193"/>
                    <a:gd name="T52" fmla="*/ 28 w 121"/>
                    <a:gd name="T53" fmla="*/ 162 h 193"/>
                    <a:gd name="T54" fmla="*/ 42 w 121"/>
                    <a:gd name="T55" fmla="*/ 172 h 193"/>
                    <a:gd name="T56" fmla="*/ 61 w 121"/>
                    <a:gd name="T57" fmla="*/ 176 h 193"/>
                    <a:gd name="T58" fmla="*/ 80 w 121"/>
                    <a:gd name="T59" fmla="*/ 172 h 193"/>
                    <a:gd name="T60" fmla="*/ 93 w 121"/>
                    <a:gd name="T61" fmla="*/ 162 h 193"/>
                    <a:gd name="T62" fmla="*/ 101 w 121"/>
                    <a:gd name="T63" fmla="*/ 146 h 193"/>
                    <a:gd name="T64" fmla="*/ 104 w 121"/>
                    <a:gd name="T65" fmla="*/ 125 h 193"/>
                    <a:gd name="T66" fmla="*/ 104 w 121"/>
                    <a:gd name="T67" fmla="*/ 67 h 193"/>
                    <a:gd name="T68" fmla="*/ 101 w 121"/>
                    <a:gd name="T69" fmla="*/ 47 h 193"/>
                    <a:gd name="T70" fmla="*/ 94 w 121"/>
                    <a:gd name="T71" fmla="*/ 31 h 193"/>
                    <a:gd name="T72" fmla="*/ 81 w 121"/>
                    <a:gd name="T73" fmla="*/ 20 h 193"/>
                    <a:gd name="T74" fmla="*/ 61 w 121"/>
                    <a:gd name="T75" fmla="*/ 17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1" h="193">
                      <a:moveTo>
                        <a:pt x="61" y="193"/>
                      </a:moveTo>
                      <a:cubicBezTo>
                        <a:pt x="51" y="193"/>
                        <a:pt x="42" y="191"/>
                        <a:pt x="35" y="188"/>
                      </a:cubicBezTo>
                      <a:cubicBezTo>
                        <a:pt x="27" y="184"/>
                        <a:pt x="21" y="179"/>
                        <a:pt x="16" y="173"/>
                      </a:cubicBezTo>
                      <a:cubicBezTo>
                        <a:pt x="10" y="167"/>
                        <a:pt x="7" y="160"/>
                        <a:pt x="4" y="152"/>
                      </a:cubicBezTo>
                      <a:cubicBezTo>
                        <a:pt x="1" y="144"/>
                        <a:pt x="0" y="135"/>
                        <a:pt x="0" y="125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0" y="58"/>
                        <a:pt x="1" y="49"/>
                        <a:pt x="4" y="41"/>
                      </a:cubicBezTo>
                      <a:cubicBezTo>
                        <a:pt x="6" y="33"/>
                        <a:pt x="9" y="26"/>
                        <a:pt x="14" y="19"/>
                      </a:cubicBezTo>
                      <a:cubicBezTo>
                        <a:pt x="19" y="13"/>
                        <a:pt x="25" y="9"/>
                        <a:pt x="33" y="5"/>
                      </a:cubicBezTo>
                      <a:cubicBezTo>
                        <a:pt x="41" y="1"/>
                        <a:pt x="50" y="0"/>
                        <a:pt x="61" y="0"/>
                      </a:cubicBezTo>
                      <a:cubicBezTo>
                        <a:pt x="72" y="0"/>
                        <a:pt x="81" y="1"/>
                        <a:pt x="89" y="5"/>
                      </a:cubicBezTo>
                      <a:cubicBezTo>
                        <a:pt x="96" y="9"/>
                        <a:pt x="103" y="13"/>
                        <a:pt x="107" y="19"/>
                      </a:cubicBezTo>
                      <a:cubicBezTo>
                        <a:pt x="112" y="26"/>
                        <a:pt x="116" y="33"/>
                        <a:pt x="118" y="41"/>
                      </a:cubicBezTo>
                      <a:cubicBezTo>
                        <a:pt x="120" y="49"/>
                        <a:pt x="121" y="58"/>
                        <a:pt x="121" y="67"/>
                      </a:cubicBezTo>
                      <a:cubicBezTo>
                        <a:pt x="121" y="125"/>
                        <a:pt x="121" y="125"/>
                        <a:pt x="121" y="125"/>
                      </a:cubicBezTo>
                      <a:cubicBezTo>
                        <a:pt x="121" y="135"/>
                        <a:pt x="120" y="144"/>
                        <a:pt x="118" y="152"/>
                      </a:cubicBezTo>
                      <a:cubicBezTo>
                        <a:pt x="115" y="160"/>
                        <a:pt x="111" y="167"/>
                        <a:pt x="106" y="173"/>
                      </a:cubicBezTo>
                      <a:cubicBezTo>
                        <a:pt x="101" y="179"/>
                        <a:pt x="95" y="184"/>
                        <a:pt x="87" y="188"/>
                      </a:cubicBezTo>
                      <a:cubicBezTo>
                        <a:pt x="80" y="191"/>
                        <a:pt x="71" y="193"/>
                        <a:pt x="61" y="193"/>
                      </a:cubicBezTo>
                      <a:close/>
                      <a:moveTo>
                        <a:pt x="61" y="17"/>
                      </a:moveTo>
                      <a:cubicBezTo>
                        <a:pt x="53" y="17"/>
                        <a:pt x="46" y="18"/>
                        <a:pt x="41" y="20"/>
                      </a:cubicBezTo>
                      <a:cubicBezTo>
                        <a:pt x="35" y="23"/>
                        <a:pt x="31" y="26"/>
                        <a:pt x="28" y="31"/>
                      </a:cubicBezTo>
                      <a:cubicBezTo>
                        <a:pt x="24" y="35"/>
                        <a:pt x="22" y="40"/>
                        <a:pt x="20" y="47"/>
                      </a:cubicBezTo>
                      <a:cubicBezTo>
                        <a:pt x="19" y="53"/>
                        <a:pt x="18" y="60"/>
                        <a:pt x="18" y="67"/>
                      </a:cubicBezTo>
                      <a:cubicBezTo>
                        <a:pt x="18" y="125"/>
                        <a:pt x="18" y="125"/>
                        <a:pt x="18" y="125"/>
                      </a:cubicBezTo>
                      <a:cubicBezTo>
                        <a:pt x="18" y="133"/>
                        <a:pt x="19" y="140"/>
                        <a:pt x="21" y="146"/>
                      </a:cubicBezTo>
                      <a:cubicBezTo>
                        <a:pt x="22" y="152"/>
                        <a:pt x="25" y="157"/>
                        <a:pt x="28" y="162"/>
                      </a:cubicBezTo>
                      <a:cubicBezTo>
                        <a:pt x="32" y="166"/>
                        <a:pt x="37" y="169"/>
                        <a:pt x="42" y="172"/>
                      </a:cubicBezTo>
                      <a:cubicBezTo>
                        <a:pt x="47" y="174"/>
                        <a:pt x="54" y="176"/>
                        <a:pt x="61" y="176"/>
                      </a:cubicBezTo>
                      <a:cubicBezTo>
                        <a:pt x="68" y="176"/>
                        <a:pt x="75" y="174"/>
                        <a:pt x="80" y="172"/>
                      </a:cubicBezTo>
                      <a:cubicBezTo>
                        <a:pt x="85" y="169"/>
                        <a:pt x="90" y="166"/>
                        <a:pt x="93" y="162"/>
                      </a:cubicBezTo>
                      <a:cubicBezTo>
                        <a:pt x="97" y="157"/>
                        <a:pt x="99" y="152"/>
                        <a:pt x="101" y="146"/>
                      </a:cubicBezTo>
                      <a:cubicBezTo>
                        <a:pt x="103" y="140"/>
                        <a:pt x="104" y="133"/>
                        <a:pt x="104" y="125"/>
                      </a:cubicBezTo>
                      <a:cubicBezTo>
                        <a:pt x="104" y="67"/>
                        <a:pt x="104" y="67"/>
                        <a:pt x="104" y="67"/>
                      </a:cubicBezTo>
                      <a:cubicBezTo>
                        <a:pt x="104" y="60"/>
                        <a:pt x="103" y="53"/>
                        <a:pt x="101" y="47"/>
                      </a:cubicBezTo>
                      <a:cubicBezTo>
                        <a:pt x="100" y="40"/>
                        <a:pt x="97" y="35"/>
                        <a:pt x="94" y="31"/>
                      </a:cubicBezTo>
                      <a:cubicBezTo>
                        <a:pt x="91" y="26"/>
                        <a:pt x="86" y="23"/>
                        <a:pt x="81" y="20"/>
                      </a:cubicBezTo>
                      <a:cubicBezTo>
                        <a:pt x="75" y="18"/>
                        <a:pt x="69" y="17"/>
                        <a:pt x="61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60" name="Freeform 37">
                  <a:extLst>
                    <a:ext uri="{FF2B5EF4-FFF2-40B4-BE49-F238E27FC236}">
                      <a16:creationId xmlns:a16="http://schemas.microsoft.com/office/drawing/2014/main" id="{0DE24BF5-E8DE-4CDA-9DBA-9EA0BAAB6E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2432" y="2360538"/>
                  <a:ext cx="101473" cy="175024"/>
                </a:xfrm>
                <a:custGeom>
                  <a:avLst/>
                  <a:gdLst>
                    <a:gd name="T0" fmla="*/ 18 w 111"/>
                    <a:gd name="T1" fmla="*/ 125 h 192"/>
                    <a:gd name="T2" fmla="*/ 20 w 111"/>
                    <a:gd name="T3" fmla="*/ 147 h 192"/>
                    <a:gd name="T4" fmla="*/ 27 w 111"/>
                    <a:gd name="T5" fmla="*/ 163 h 192"/>
                    <a:gd name="T6" fmla="*/ 40 w 111"/>
                    <a:gd name="T7" fmla="*/ 173 h 192"/>
                    <a:gd name="T8" fmla="*/ 61 w 111"/>
                    <a:gd name="T9" fmla="*/ 177 h 192"/>
                    <a:gd name="T10" fmla="*/ 79 w 111"/>
                    <a:gd name="T11" fmla="*/ 174 h 192"/>
                    <a:gd name="T12" fmla="*/ 93 w 111"/>
                    <a:gd name="T13" fmla="*/ 166 h 192"/>
                    <a:gd name="T14" fmla="*/ 93 w 111"/>
                    <a:gd name="T15" fmla="*/ 104 h 192"/>
                    <a:gd name="T16" fmla="*/ 65 w 111"/>
                    <a:gd name="T17" fmla="*/ 104 h 192"/>
                    <a:gd name="T18" fmla="*/ 59 w 111"/>
                    <a:gd name="T19" fmla="*/ 102 h 192"/>
                    <a:gd name="T20" fmla="*/ 57 w 111"/>
                    <a:gd name="T21" fmla="*/ 96 h 192"/>
                    <a:gd name="T22" fmla="*/ 59 w 111"/>
                    <a:gd name="T23" fmla="*/ 90 h 192"/>
                    <a:gd name="T24" fmla="*/ 65 w 111"/>
                    <a:gd name="T25" fmla="*/ 88 h 192"/>
                    <a:gd name="T26" fmla="*/ 97 w 111"/>
                    <a:gd name="T27" fmla="*/ 88 h 192"/>
                    <a:gd name="T28" fmla="*/ 107 w 111"/>
                    <a:gd name="T29" fmla="*/ 90 h 192"/>
                    <a:gd name="T30" fmla="*/ 111 w 111"/>
                    <a:gd name="T31" fmla="*/ 98 h 192"/>
                    <a:gd name="T32" fmla="*/ 111 w 111"/>
                    <a:gd name="T33" fmla="*/ 163 h 192"/>
                    <a:gd name="T34" fmla="*/ 106 w 111"/>
                    <a:gd name="T35" fmla="*/ 176 h 192"/>
                    <a:gd name="T36" fmla="*/ 94 w 111"/>
                    <a:gd name="T37" fmla="*/ 185 h 192"/>
                    <a:gd name="T38" fmla="*/ 77 w 111"/>
                    <a:gd name="T39" fmla="*/ 191 h 192"/>
                    <a:gd name="T40" fmla="*/ 59 w 111"/>
                    <a:gd name="T41" fmla="*/ 192 h 192"/>
                    <a:gd name="T42" fmla="*/ 33 w 111"/>
                    <a:gd name="T43" fmla="*/ 188 h 192"/>
                    <a:gd name="T44" fmla="*/ 14 w 111"/>
                    <a:gd name="T45" fmla="*/ 174 h 192"/>
                    <a:gd name="T46" fmla="*/ 4 w 111"/>
                    <a:gd name="T47" fmla="*/ 153 h 192"/>
                    <a:gd name="T48" fmla="*/ 0 w 111"/>
                    <a:gd name="T49" fmla="*/ 125 h 192"/>
                    <a:gd name="T50" fmla="*/ 0 w 111"/>
                    <a:gd name="T51" fmla="*/ 67 h 192"/>
                    <a:gd name="T52" fmla="*/ 4 w 111"/>
                    <a:gd name="T53" fmla="*/ 39 h 192"/>
                    <a:gd name="T54" fmla="*/ 14 w 111"/>
                    <a:gd name="T55" fmla="*/ 18 h 192"/>
                    <a:gd name="T56" fmla="*/ 33 w 111"/>
                    <a:gd name="T57" fmla="*/ 5 h 192"/>
                    <a:gd name="T58" fmla="*/ 59 w 111"/>
                    <a:gd name="T59" fmla="*/ 0 h 192"/>
                    <a:gd name="T60" fmla="*/ 76 w 111"/>
                    <a:gd name="T61" fmla="*/ 1 h 192"/>
                    <a:gd name="T62" fmla="*/ 91 w 111"/>
                    <a:gd name="T63" fmla="*/ 6 h 192"/>
                    <a:gd name="T64" fmla="*/ 102 w 111"/>
                    <a:gd name="T65" fmla="*/ 13 h 192"/>
                    <a:gd name="T66" fmla="*/ 105 w 111"/>
                    <a:gd name="T67" fmla="*/ 21 h 192"/>
                    <a:gd name="T68" fmla="*/ 103 w 111"/>
                    <a:gd name="T69" fmla="*/ 26 h 192"/>
                    <a:gd name="T70" fmla="*/ 98 w 111"/>
                    <a:gd name="T71" fmla="*/ 28 h 192"/>
                    <a:gd name="T72" fmla="*/ 95 w 111"/>
                    <a:gd name="T73" fmla="*/ 28 h 192"/>
                    <a:gd name="T74" fmla="*/ 92 w 111"/>
                    <a:gd name="T75" fmla="*/ 26 h 192"/>
                    <a:gd name="T76" fmla="*/ 90 w 111"/>
                    <a:gd name="T77" fmla="*/ 25 h 192"/>
                    <a:gd name="T78" fmla="*/ 89 w 111"/>
                    <a:gd name="T79" fmla="*/ 24 h 192"/>
                    <a:gd name="T80" fmla="*/ 76 w 111"/>
                    <a:gd name="T81" fmla="*/ 18 h 192"/>
                    <a:gd name="T82" fmla="*/ 61 w 111"/>
                    <a:gd name="T83" fmla="*/ 15 h 192"/>
                    <a:gd name="T84" fmla="*/ 40 w 111"/>
                    <a:gd name="T85" fmla="*/ 19 h 192"/>
                    <a:gd name="T86" fmla="*/ 27 w 111"/>
                    <a:gd name="T87" fmla="*/ 29 h 192"/>
                    <a:gd name="T88" fmla="*/ 20 w 111"/>
                    <a:gd name="T89" fmla="*/ 46 h 192"/>
                    <a:gd name="T90" fmla="*/ 18 w 111"/>
                    <a:gd name="T91" fmla="*/ 67 h 192"/>
                    <a:gd name="T92" fmla="*/ 18 w 111"/>
                    <a:gd name="T93" fmla="*/ 125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11" h="192">
                      <a:moveTo>
                        <a:pt x="18" y="125"/>
                      </a:moveTo>
                      <a:cubicBezTo>
                        <a:pt x="18" y="133"/>
                        <a:pt x="18" y="140"/>
                        <a:pt x="20" y="147"/>
                      </a:cubicBezTo>
                      <a:cubicBezTo>
                        <a:pt x="21" y="153"/>
                        <a:pt x="24" y="159"/>
                        <a:pt x="27" y="163"/>
                      </a:cubicBezTo>
                      <a:cubicBezTo>
                        <a:pt x="30" y="167"/>
                        <a:pt x="35" y="171"/>
                        <a:pt x="40" y="173"/>
                      </a:cubicBezTo>
                      <a:cubicBezTo>
                        <a:pt x="46" y="176"/>
                        <a:pt x="53" y="177"/>
                        <a:pt x="61" y="177"/>
                      </a:cubicBezTo>
                      <a:cubicBezTo>
                        <a:pt x="67" y="177"/>
                        <a:pt x="73" y="176"/>
                        <a:pt x="79" y="174"/>
                      </a:cubicBezTo>
                      <a:cubicBezTo>
                        <a:pt x="84" y="172"/>
                        <a:pt x="89" y="169"/>
                        <a:pt x="93" y="166"/>
                      </a:cubicBezTo>
                      <a:cubicBezTo>
                        <a:pt x="93" y="104"/>
                        <a:pt x="93" y="104"/>
                        <a:pt x="93" y="104"/>
                      </a:cubicBezTo>
                      <a:cubicBezTo>
                        <a:pt x="65" y="104"/>
                        <a:pt x="65" y="104"/>
                        <a:pt x="65" y="104"/>
                      </a:cubicBezTo>
                      <a:cubicBezTo>
                        <a:pt x="63" y="104"/>
                        <a:pt x="61" y="103"/>
                        <a:pt x="59" y="102"/>
                      </a:cubicBezTo>
                      <a:cubicBezTo>
                        <a:pt x="57" y="100"/>
                        <a:pt x="57" y="98"/>
                        <a:pt x="57" y="96"/>
                      </a:cubicBezTo>
                      <a:cubicBezTo>
                        <a:pt x="57" y="94"/>
                        <a:pt x="57" y="92"/>
                        <a:pt x="59" y="90"/>
                      </a:cubicBezTo>
                      <a:cubicBezTo>
                        <a:pt x="61" y="88"/>
                        <a:pt x="63" y="88"/>
                        <a:pt x="65" y="88"/>
                      </a:cubicBezTo>
                      <a:cubicBezTo>
                        <a:pt x="97" y="88"/>
                        <a:pt x="97" y="88"/>
                        <a:pt x="97" y="88"/>
                      </a:cubicBezTo>
                      <a:cubicBezTo>
                        <a:pt x="101" y="88"/>
                        <a:pt x="104" y="88"/>
                        <a:pt x="107" y="90"/>
                      </a:cubicBezTo>
                      <a:cubicBezTo>
                        <a:pt x="109" y="92"/>
                        <a:pt x="111" y="95"/>
                        <a:pt x="111" y="98"/>
                      </a:cubicBezTo>
                      <a:cubicBezTo>
                        <a:pt x="111" y="163"/>
                        <a:pt x="111" y="163"/>
                        <a:pt x="111" y="163"/>
                      </a:cubicBezTo>
                      <a:cubicBezTo>
                        <a:pt x="111" y="168"/>
                        <a:pt x="109" y="173"/>
                        <a:pt x="106" y="176"/>
                      </a:cubicBezTo>
                      <a:cubicBezTo>
                        <a:pt x="103" y="180"/>
                        <a:pt x="99" y="183"/>
                        <a:pt x="94" y="185"/>
                      </a:cubicBezTo>
                      <a:cubicBezTo>
                        <a:pt x="89" y="188"/>
                        <a:pt x="83" y="190"/>
                        <a:pt x="77" y="191"/>
                      </a:cubicBezTo>
                      <a:cubicBezTo>
                        <a:pt x="71" y="192"/>
                        <a:pt x="65" y="192"/>
                        <a:pt x="59" y="192"/>
                      </a:cubicBezTo>
                      <a:cubicBezTo>
                        <a:pt x="49" y="192"/>
                        <a:pt x="40" y="191"/>
                        <a:pt x="33" y="188"/>
                      </a:cubicBezTo>
                      <a:cubicBezTo>
                        <a:pt x="25" y="184"/>
                        <a:pt x="19" y="180"/>
                        <a:pt x="14" y="174"/>
                      </a:cubicBezTo>
                      <a:cubicBezTo>
                        <a:pt x="10" y="168"/>
                        <a:pt x="6" y="161"/>
                        <a:pt x="4" y="153"/>
                      </a:cubicBezTo>
                      <a:cubicBezTo>
                        <a:pt x="1" y="145"/>
                        <a:pt x="0" y="135"/>
                        <a:pt x="0" y="125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0" y="57"/>
                        <a:pt x="1" y="48"/>
                        <a:pt x="4" y="39"/>
                      </a:cubicBezTo>
                      <a:cubicBezTo>
                        <a:pt x="6" y="31"/>
                        <a:pt x="10" y="24"/>
                        <a:pt x="14" y="18"/>
                      </a:cubicBezTo>
                      <a:cubicBezTo>
                        <a:pt x="19" y="12"/>
                        <a:pt x="25" y="8"/>
                        <a:pt x="33" y="5"/>
                      </a:cubicBezTo>
                      <a:cubicBezTo>
                        <a:pt x="40" y="1"/>
                        <a:pt x="49" y="0"/>
                        <a:pt x="59" y="0"/>
                      </a:cubicBezTo>
                      <a:cubicBezTo>
                        <a:pt x="65" y="0"/>
                        <a:pt x="71" y="0"/>
                        <a:pt x="76" y="1"/>
                      </a:cubicBezTo>
                      <a:cubicBezTo>
                        <a:pt x="82" y="3"/>
                        <a:pt x="87" y="4"/>
                        <a:pt x="91" y="6"/>
                      </a:cubicBezTo>
                      <a:cubicBezTo>
                        <a:pt x="96" y="8"/>
                        <a:pt x="99" y="10"/>
                        <a:pt x="102" y="13"/>
                      </a:cubicBezTo>
                      <a:cubicBezTo>
                        <a:pt x="104" y="15"/>
                        <a:pt x="105" y="18"/>
                        <a:pt x="105" y="21"/>
                      </a:cubicBezTo>
                      <a:cubicBezTo>
                        <a:pt x="105" y="23"/>
                        <a:pt x="105" y="25"/>
                        <a:pt x="103" y="26"/>
                      </a:cubicBezTo>
                      <a:cubicBezTo>
                        <a:pt x="102" y="28"/>
                        <a:pt x="100" y="28"/>
                        <a:pt x="98" y="28"/>
                      </a:cubicBezTo>
                      <a:cubicBezTo>
                        <a:pt x="96" y="28"/>
                        <a:pt x="95" y="28"/>
                        <a:pt x="95" y="28"/>
                      </a:cubicBezTo>
                      <a:cubicBezTo>
                        <a:pt x="94" y="27"/>
                        <a:pt x="93" y="27"/>
                        <a:pt x="92" y="26"/>
                      </a:cubicBezTo>
                      <a:cubicBezTo>
                        <a:pt x="91" y="26"/>
                        <a:pt x="91" y="25"/>
                        <a:pt x="90" y="25"/>
                      </a:cubicBezTo>
                      <a:cubicBezTo>
                        <a:pt x="90" y="25"/>
                        <a:pt x="89" y="25"/>
                        <a:pt x="89" y="24"/>
                      </a:cubicBezTo>
                      <a:cubicBezTo>
                        <a:pt x="85" y="21"/>
                        <a:pt x="80" y="19"/>
                        <a:pt x="76" y="18"/>
                      </a:cubicBezTo>
                      <a:cubicBezTo>
                        <a:pt x="71" y="16"/>
                        <a:pt x="66" y="15"/>
                        <a:pt x="61" y="15"/>
                      </a:cubicBezTo>
                      <a:cubicBezTo>
                        <a:pt x="53" y="15"/>
                        <a:pt x="46" y="17"/>
                        <a:pt x="40" y="19"/>
                      </a:cubicBezTo>
                      <a:cubicBezTo>
                        <a:pt x="35" y="21"/>
                        <a:pt x="30" y="25"/>
                        <a:pt x="27" y="29"/>
                      </a:cubicBezTo>
                      <a:cubicBezTo>
                        <a:pt x="24" y="34"/>
                        <a:pt x="21" y="39"/>
                        <a:pt x="20" y="46"/>
                      </a:cubicBezTo>
                      <a:cubicBezTo>
                        <a:pt x="18" y="52"/>
                        <a:pt x="18" y="59"/>
                        <a:pt x="18" y="67"/>
                      </a:cubicBezTo>
                      <a:lnTo>
                        <a:pt x="18" y="1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261" name="Freeform 38">
                  <a:extLst>
                    <a:ext uri="{FF2B5EF4-FFF2-40B4-BE49-F238E27FC236}">
                      <a16:creationId xmlns:a16="http://schemas.microsoft.com/office/drawing/2014/main" id="{22CB14BF-D0A5-4DA3-B776-660B8383D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0931" y="2360538"/>
                  <a:ext cx="106921" cy="175705"/>
                </a:xfrm>
                <a:custGeom>
                  <a:avLst/>
                  <a:gdLst>
                    <a:gd name="T0" fmla="*/ 59 w 117"/>
                    <a:gd name="T1" fmla="*/ 193 h 193"/>
                    <a:gd name="T2" fmla="*/ 52 w 117"/>
                    <a:gd name="T3" fmla="*/ 190 h 193"/>
                    <a:gd name="T4" fmla="*/ 49 w 117"/>
                    <a:gd name="T5" fmla="*/ 183 h 193"/>
                    <a:gd name="T6" fmla="*/ 49 w 117"/>
                    <a:gd name="T7" fmla="*/ 116 h 193"/>
                    <a:gd name="T8" fmla="*/ 1 w 117"/>
                    <a:gd name="T9" fmla="*/ 13 h 193"/>
                    <a:gd name="T10" fmla="*/ 0 w 117"/>
                    <a:gd name="T11" fmla="*/ 9 h 193"/>
                    <a:gd name="T12" fmla="*/ 3 w 117"/>
                    <a:gd name="T13" fmla="*/ 2 h 193"/>
                    <a:gd name="T14" fmla="*/ 9 w 117"/>
                    <a:gd name="T15" fmla="*/ 0 h 193"/>
                    <a:gd name="T16" fmla="*/ 13 w 117"/>
                    <a:gd name="T17" fmla="*/ 0 h 193"/>
                    <a:gd name="T18" fmla="*/ 16 w 117"/>
                    <a:gd name="T19" fmla="*/ 3 h 193"/>
                    <a:gd name="T20" fmla="*/ 16 w 117"/>
                    <a:gd name="T21" fmla="*/ 3 h 193"/>
                    <a:gd name="T22" fmla="*/ 59 w 117"/>
                    <a:gd name="T23" fmla="*/ 96 h 193"/>
                    <a:gd name="T24" fmla="*/ 102 w 117"/>
                    <a:gd name="T25" fmla="*/ 3 h 193"/>
                    <a:gd name="T26" fmla="*/ 102 w 117"/>
                    <a:gd name="T27" fmla="*/ 3 h 193"/>
                    <a:gd name="T28" fmla="*/ 104 w 117"/>
                    <a:gd name="T29" fmla="*/ 0 h 193"/>
                    <a:gd name="T30" fmla="*/ 108 w 117"/>
                    <a:gd name="T31" fmla="*/ 0 h 193"/>
                    <a:gd name="T32" fmla="*/ 114 w 117"/>
                    <a:gd name="T33" fmla="*/ 2 h 193"/>
                    <a:gd name="T34" fmla="*/ 117 w 117"/>
                    <a:gd name="T35" fmla="*/ 9 h 193"/>
                    <a:gd name="T36" fmla="*/ 117 w 117"/>
                    <a:gd name="T37" fmla="*/ 11 h 193"/>
                    <a:gd name="T38" fmla="*/ 116 w 117"/>
                    <a:gd name="T39" fmla="*/ 13 h 193"/>
                    <a:gd name="T40" fmla="*/ 68 w 117"/>
                    <a:gd name="T41" fmla="*/ 117 h 193"/>
                    <a:gd name="T42" fmla="*/ 68 w 117"/>
                    <a:gd name="T43" fmla="*/ 183 h 193"/>
                    <a:gd name="T44" fmla="*/ 65 w 117"/>
                    <a:gd name="T45" fmla="*/ 190 h 193"/>
                    <a:gd name="T46" fmla="*/ 59 w 117"/>
                    <a:gd name="T47" fmla="*/ 193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17" h="193">
                      <a:moveTo>
                        <a:pt x="59" y="193"/>
                      </a:moveTo>
                      <a:cubicBezTo>
                        <a:pt x="56" y="193"/>
                        <a:pt x="54" y="192"/>
                        <a:pt x="52" y="190"/>
                      </a:cubicBezTo>
                      <a:cubicBezTo>
                        <a:pt x="50" y="188"/>
                        <a:pt x="49" y="186"/>
                        <a:pt x="49" y="183"/>
                      </a:cubicBezTo>
                      <a:cubicBezTo>
                        <a:pt x="49" y="116"/>
                        <a:pt x="49" y="116"/>
                        <a:pt x="49" y="116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12"/>
                        <a:pt x="0" y="10"/>
                        <a:pt x="0" y="9"/>
                      </a:cubicBezTo>
                      <a:cubicBezTo>
                        <a:pt x="0" y="6"/>
                        <a:pt x="1" y="4"/>
                        <a:pt x="3" y="2"/>
                      </a:cubicBezTo>
                      <a:cubicBezTo>
                        <a:pt x="4" y="1"/>
                        <a:pt x="7" y="0"/>
                        <a:pt x="9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4" y="1"/>
                        <a:pt x="15" y="2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59" y="96"/>
                        <a:pt x="59" y="96"/>
                        <a:pt x="59" y="96"/>
                      </a:cubicBezTo>
                      <a:cubicBezTo>
                        <a:pt x="102" y="3"/>
                        <a:pt x="102" y="3"/>
                        <a:pt x="102" y="3"/>
                      </a:cubicBezTo>
                      <a:cubicBezTo>
                        <a:pt x="102" y="3"/>
                        <a:pt x="102" y="3"/>
                        <a:pt x="102" y="3"/>
                      </a:cubicBezTo>
                      <a:cubicBezTo>
                        <a:pt x="102" y="2"/>
                        <a:pt x="103" y="1"/>
                        <a:pt x="104" y="0"/>
                      </a:cubicBezTo>
                      <a:cubicBezTo>
                        <a:pt x="106" y="0"/>
                        <a:pt x="107" y="0"/>
                        <a:pt x="108" y="0"/>
                      </a:cubicBezTo>
                      <a:cubicBezTo>
                        <a:pt x="111" y="0"/>
                        <a:pt x="113" y="1"/>
                        <a:pt x="114" y="2"/>
                      </a:cubicBezTo>
                      <a:cubicBezTo>
                        <a:pt x="116" y="4"/>
                        <a:pt x="117" y="6"/>
                        <a:pt x="117" y="9"/>
                      </a:cubicBezTo>
                      <a:cubicBezTo>
                        <a:pt x="117" y="9"/>
                        <a:pt x="117" y="10"/>
                        <a:pt x="117" y="11"/>
                      </a:cubicBezTo>
                      <a:cubicBezTo>
                        <a:pt x="117" y="12"/>
                        <a:pt x="116" y="13"/>
                        <a:pt x="116" y="13"/>
                      </a:cubicBezTo>
                      <a:cubicBezTo>
                        <a:pt x="68" y="117"/>
                        <a:pt x="68" y="117"/>
                        <a:pt x="68" y="117"/>
                      </a:cubicBezTo>
                      <a:cubicBezTo>
                        <a:pt x="68" y="183"/>
                        <a:pt x="68" y="183"/>
                        <a:pt x="68" y="183"/>
                      </a:cubicBezTo>
                      <a:cubicBezTo>
                        <a:pt x="68" y="186"/>
                        <a:pt x="67" y="188"/>
                        <a:pt x="65" y="190"/>
                      </a:cubicBezTo>
                      <a:cubicBezTo>
                        <a:pt x="63" y="192"/>
                        <a:pt x="61" y="193"/>
                        <a:pt x="59" y="1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</p:grpSp>
          <p:grpSp>
            <p:nvGrpSpPr>
              <p:cNvPr id="109" name="Gruppo 108">
                <a:extLst>
                  <a:ext uri="{FF2B5EF4-FFF2-40B4-BE49-F238E27FC236}">
                    <a16:creationId xmlns:a16="http://schemas.microsoft.com/office/drawing/2014/main" id="{AB5A8D29-01BE-4BAF-84DB-737CBDFDD0C3}"/>
                  </a:ext>
                </a:extLst>
              </p:cNvPr>
              <p:cNvGrpSpPr/>
              <p:nvPr userDrawn="1"/>
            </p:nvGrpSpPr>
            <p:grpSpPr>
              <a:xfrm>
                <a:off x="7817643" y="6359540"/>
                <a:ext cx="387977" cy="433592"/>
                <a:chOff x="399258" y="1928768"/>
                <a:chExt cx="1054229" cy="1178175"/>
              </a:xfrm>
              <a:solidFill>
                <a:schemeClr val="bg1"/>
              </a:solidFill>
            </p:grpSpPr>
            <p:sp>
              <p:nvSpPr>
                <p:cNvPr id="110" name="Freeform 48">
                  <a:extLst>
                    <a:ext uri="{FF2B5EF4-FFF2-40B4-BE49-F238E27FC236}">
                      <a16:creationId xmlns:a16="http://schemas.microsoft.com/office/drawing/2014/main" id="{03C9FCB8-4C0E-4C87-A8FF-74530E35F7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274" y="2075870"/>
                  <a:ext cx="41543" cy="44948"/>
                </a:xfrm>
                <a:custGeom>
                  <a:avLst/>
                  <a:gdLst>
                    <a:gd name="T0" fmla="*/ 29 w 46"/>
                    <a:gd name="T1" fmla="*/ 2 h 49"/>
                    <a:gd name="T2" fmla="*/ 32 w 46"/>
                    <a:gd name="T3" fmla="*/ 1 h 49"/>
                    <a:gd name="T4" fmla="*/ 36 w 46"/>
                    <a:gd name="T5" fmla="*/ 0 h 49"/>
                    <a:gd name="T6" fmla="*/ 39 w 46"/>
                    <a:gd name="T7" fmla="*/ 0 h 49"/>
                    <a:gd name="T8" fmla="*/ 41 w 46"/>
                    <a:gd name="T9" fmla="*/ 1 h 49"/>
                    <a:gd name="T10" fmla="*/ 45 w 46"/>
                    <a:gd name="T11" fmla="*/ 6 h 49"/>
                    <a:gd name="T12" fmla="*/ 45 w 46"/>
                    <a:gd name="T13" fmla="*/ 13 h 49"/>
                    <a:gd name="T14" fmla="*/ 42 w 46"/>
                    <a:gd name="T15" fmla="*/ 22 h 49"/>
                    <a:gd name="T16" fmla="*/ 36 w 46"/>
                    <a:gd name="T17" fmla="*/ 31 h 49"/>
                    <a:gd name="T18" fmla="*/ 31 w 46"/>
                    <a:gd name="T19" fmla="*/ 37 h 49"/>
                    <a:gd name="T20" fmla="*/ 27 w 46"/>
                    <a:gd name="T21" fmla="*/ 41 h 49"/>
                    <a:gd name="T22" fmla="*/ 21 w 46"/>
                    <a:gd name="T23" fmla="*/ 45 h 49"/>
                    <a:gd name="T24" fmla="*/ 16 w 46"/>
                    <a:gd name="T25" fmla="*/ 47 h 49"/>
                    <a:gd name="T26" fmla="*/ 13 w 46"/>
                    <a:gd name="T27" fmla="*/ 49 h 49"/>
                    <a:gd name="T28" fmla="*/ 10 w 46"/>
                    <a:gd name="T29" fmla="*/ 49 h 49"/>
                    <a:gd name="T30" fmla="*/ 7 w 46"/>
                    <a:gd name="T31" fmla="*/ 49 h 49"/>
                    <a:gd name="T32" fmla="*/ 5 w 46"/>
                    <a:gd name="T33" fmla="*/ 48 h 49"/>
                    <a:gd name="T34" fmla="*/ 1 w 46"/>
                    <a:gd name="T35" fmla="*/ 44 h 49"/>
                    <a:gd name="T36" fmla="*/ 0 w 46"/>
                    <a:gd name="T37" fmla="*/ 37 h 49"/>
                    <a:gd name="T38" fmla="*/ 3 w 46"/>
                    <a:gd name="T39" fmla="*/ 28 h 49"/>
                    <a:gd name="T40" fmla="*/ 9 w 46"/>
                    <a:gd name="T41" fmla="*/ 18 h 49"/>
                    <a:gd name="T42" fmla="*/ 14 w 46"/>
                    <a:gd name="T43" fmla="*/ 13 h 49"/>
                    <a:gd name="T44" fmla="*/ 19 w 46"/>
                    <a:gd name="T45" fmla="*/ 8 h 49"/>
                    <a:gd name="T46" fmla="*/ 24 w 46"/>
                    <a:gd name="T47" fmla="*/ 5 h 49"/>
                    <a:gd name="T48" fmla="*/ 29 w 46"/>
                    <a:gd name="T49" fmla="*/ 2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6" h="49">
                      <a:moveTo>
                        <a:pt x="29" y="2"/>
                      </a:moveTo>
                      <a:cubicBezTo>
                        <a:pt x="30" y="1"/>
                        <a:pt x="31" y="1"/>
                        <a:pt x="32" y="1"/>
                      </a:cubicBezTo>
                      <a:cubicBezTo>
                        <a:pt x="34" y="0"/>
                        <a:pt x="35" y="0"/>
                        <a:pt x="36" y="0"/>
                      </a:cubicBezTo>
                      <a:cubicBezTo>
                        <a:pt x="37" y="0"/>
                        <a:pt x="38" y="0"/>
                        <a:pt x="39" y="0"/>
                      </a:cubicBezTo>
                      <a:cubicBezTo>
                        <a:pt x="40" y="1"/>
                        <a:pt x="41" y="1"/>
                        <a:pt x="41" y="1"/>
                      </a:cubicBezTo>
                      <a:cubicBezTo>
                        <a:pt x="43" y="2"/>
                        <a:pt x="44" y="4"/>
                        <a:pt x="45" y="6"/>
                      </a:cubicBezTo>
                      <a:cubicBezTo>
                        <a:pt x="45" y="8"/>
                        <a:pt x="46" y="11"/>
                        <a:pt x="45" y="13"/>
                      </a:cubicBezTo>
                      <a:cubicBezTo>
                        <a:pt x="45" y="16"/>
                        <a:pt x="44" y="19"/>
                        <a:pt x="42" y="22"/>
                      </a:cubicBezTo>
                      <a:cubicBezTo>
                        <a:pt x="41" y="25"/>
                        <a:pt x="39" y="28"/>
                        <a:pt x="36" y="31"/>
                      </a:cubicBezTo>
                      <a:cubicBezTo>
                        <a:pt x="35" y="33"/>
                        <a:pt x="33" y="35"/>
                        <a:pt x="31" y="37"/>
                      </a:cubicBezTo>
                      <a:cubicBezTo>
                        <a:pt x="30" y="38"/>
                        <a:pt x="28" y="40"/>
                        <a:pt x="27" y="41"/>
                      </a:cubicBezTo>
                      <a:cubicBezTo>
                        <a:pt x="25" y="42"/>
                        <a:pt x="23" y="44"/>
                        <a:pt x="21" y="45"/>
                      </a:cubicBezTo>
                      <a:cubicBezTo>
                        <a:pt x="20" y="46"/>
                        <a:pt x="18" y="47"/>
                        <a:pt x="16" y="47"/>
                      </a:cubicBezTo>
                      <a:cubicBezTo>
                        <a:pt x="15" y="48"/>
                        <a:pt x="14" y="48"/>
                        <a:pt x="13" y="49"/>
                      </a:cubicBezTo>
                      <a:cubicBezTo>
                        <a:pt x="12" y="49"/>
                        <a:pt x="11" y="49"/>
                        <a:pt x="10" y="49"/>
                      </a:cubicBezTo>
                      <a:cubicBezTo>
                        <a:pt x="9" y="49"/>
                        <a:pt x="8" y="49"/>
                        <a:pt x="7" y="49"/>
                      </a:cubicBezTo>
                      <a:cubicBezTo>
                        <a:pt x="6" y="49"/>
                        <a:pt x="5" y="49"/>
                        <a:pt x="5" y="48"/>
                      </a:cubicBezTo>
                      <a:cubicBezTo>
                        <a:pt x="3" y="48"/>
                        <a:pt x="1" y="46"/>
                        <a:pt x="1" y="44"/>
                      </a:cubicBezTo>
                      <a:cubicBezTo>
                        <a:pt x="0" y="42"/>
                        <a:pt x="0" y="40"/>
                        <a:pt x="0" y="37"/>
                      </a:cubicBezTo>
                      <a:cubicBezTo>
                        <a:pt x="0" y="34"/>
                        <a:pt x="1" y="31"/>
                        <a:pt x="3" y="28"/>
                      </a:cubicBezTo>
                      <a:cubicBezTo>
                        <a:pt x="4" y="25"/>
                        <a:pt x="7" y="22"/>
                        <a:pt x="9" y="18"/>
                      </a:cubicBezTo>
                      <a:cubicBezTo>
                        <a:pt x="11" y="16"/>
                        <a:pt x="12" y="14"/>
                        <a:pt x="14" y="13"/>
                      </a:cubicBezTo>
                      <a:cubicBezTo>
                        <a:pt x="16" y="11"/>
                        <a:pt x="17" y="10"/>
                        <a:pt x="19" y="8"/>
                      </a:cubicBezTo>
                      <a:cubicBezTo>
                        <a:pt x="21" y="7"/>
                        <a:pt x="22" y="6"/>
                        <a:pt x="24" y="5"/>
                      </a:cubicBezTo>
                      <a:cubicBezTo>
                        <a:pt x="25" y="4"/>
                        <a:pt x="27" y="3"/>
                        <a:pt x="29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11" name="Freeform 49">
                  <a:extLst>
                    <a:ext uri="{FF2B5EF4-FFF2-40B4-BE49-F238E27FC236}">
                      <a16:creationId xmlns:a16="http://schemas.microsoft.com/office/drawing/2014/main" id="{640400C7-7CA3-4E33-A79B-BADAA89AD8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153" y="2151464"/>
                  <a:ext cx="40862" cy="46991"/>
                </a:xfrm>
                <a:custGeom>
                  <a:avLst/>
                  <a:gdLst>
                    <a:gd name="T0" fmla="*/ 29 w 45"/>
                    <a:gd name="T1" fmla="*/ 1 h 51"/>
                    <a:gd name="T2" fmla="*/ 31 w 45"/>
                    <a:gd name="T3" fmla="*/ 0 h 51"/>
                    <a:gd name="T4" fmla="*/ 34 w 45"/>
                    <a:gd name="T5" fmla="*/ 0 h 51"/>
                    <a:gd name="T6" fmla="*/ 36 w 45"/>
                    <a:gd name="T7" fmla="*/ 0 h 51"/>
                    <a:gd name="T8" fmla="*/ 38 w 45"/>
                    <a:gd name="T9" fmla="*/ 0 h 51"/>
                    <a:gd name="T10" fmla="*/ 43 w 45"/>
                    <a:gd name="T11" fmla="*/ 4 h 51"/>
                    <a:gd name="T12" fmla="*/ 45 w 45"/>
                    <a:gd name="T13" fmla="*/ 10 h 51"/>
                    <a:gd name="T14" fmla="*/ 43 w 45"/>
                    <a:gd name="T15" fmla="*/ 19 h 51"/>
                    <a:gd name="T16" fmla="*/ 38 w 45"/>
                    <a:gd name="T17" fmla="*/ 28 h 51"/>
                    <a:gd name="T18" fmla="*/ 34 w 45"/>
                    <a:gd name="T19" fmla="*/ 35 h 51"/>
                    <a:gd name="T20" fmla="*/ 28 w 45"/>
                    <a:gd name="T21" fmla="*/ 41 h 51"/>
                    <a:gd name="T22" fmla="*/ 22 w 45"/>
                    <a:gd name="T23" fmla="*/ 46 h 51"/>
                    <a:gd name="T24" fmla="*/ 15 w 45"/>
                    <a:gd name="T25" fmla="*/ 49 h 51"/>
                    <a:gd name="T26" fmla="*/ 13 w 45"/>
                    <a:gd name="T27" fmla="*/ 50 h 51"/>
                    <a:gd name="T28" fmla="*/ 11 w 45"/>
                    <a:gd name="T29" fmla="*/ 50 h 51"/>
                    <a:gd name="T30" fmla="*/ 9 w 45"/>
                    <a:gd name="T31" fmla="*/ 51 h 51"/>
                    <a:gd name="T32" fmla="*/ 7 w 45"/>
                    <a:gd name="T33" fmla="*/ 51 h 51"/>
                    <a:gd name="T34" fmla="*/ 2 w 45"/>
                    <a:gd name="T35" fmla="*/ 48 h 51"/>
                    <a:gd name="T36" fmla="*/ 0 w 45"/>
                    <a:gd name="T37" fmla="*/ 42 h 51"/>
                    <a:gd name="T38" fmla="*/ 1 w 45"/>
                    <a:gd name="T39" fmla="*/ 33 h 51"/>
                    <a:gd name="T40" fmla="*/ 6 w 45"/>
                    <a:gd name="T41" fmla="*/ 22 h 51"/>
                    <a:gd name="T42" fmla="*/ 11 w 45"/>
                    <a:gd name="T43" fmla="*/ 15 h 51"/>
                    <a:gd name="T44" fmla="*/ 17 w 45"/>
                    <a:gd name="T45" fmla="*/ 9 h 51"/>
                    <a:gd name="T46" fmla="*/ 23 w 45"/>
                    <a:gd name="T47" fmla="*/ 4 h 51"/>
                    <a:gd name="T48" fmla="*/ 29 w 45"/>
                    <a:gd name="T49" fmla="*/ 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5" h="51">
                      <a:moveTo>
                        <a:pt x="29" y="1"/>
                      </a:moveTo>
                      <a:cubicBezTo>
                        <a:pt x="30" y="1"/>
                        <a:pt x="31" y="1"/>
                        <a:pt x="31" y="0"/>
                      </a:cubicBezTo>
                      <a:cubicBezTo>
                        <a:pt x="32" y="0"/>
                        <a:pt x="33" y="0"/>
                        <a:pt x="34" y="0"/>
                      </a:cubicBezTo>
                      <a:cubicBezTo>
                        <a:pt x="35" y="0"/>
                        <a:pt x="35" y="0"/>
                        <a:pt x="36" y="0"/>
                      </a:cubicBezTo>
                      <a:cubicBezTo>
                        <a:pt x="37" y="0"/>
                        <a:pt x="37" y="0"/>
                        <a:pt x="38" y="0"/>
                      </a:cubicBezTo>
                      <a:cubicBezTo>
                        <a:pt x="40" y="1"/>
                        <a:pt x="42" y="2"/>
                        <a:pt x="43" y="4"/>
                      </a:cubicBezTo>
                      <a:cubicBezTo>
                        <a:pt x="44" y="6"/>
                        <a:pt x="45" y="8"/>
                        <a:pt x="45" y="10"/>
                      </a:cubicBezTo>
                      <a:cubicBezTo>
                        <a:pt x="45" y="13"/>
                        <a:pt x="44" y="16"/>
                        <a:pt x="43" y="19"/>
                      </a:cubicBezTo>
                      <a:cubicBezTo>
                        <a:pt x="42" y="22"/>
                        <a:pt x="41" y="25"/>
                        <a:pt x="38" y="28"/>
                      </a:cubicBezTo>
                      <a:cubicBezTo>
                        <a:pt x="37" y="31"/>
                        <a:pt x="35" y="33"/>
                        <a:pt x="34" y="35"/>
                      </a:cubicBezTo>
                      <a:cubicBezTo>
                        <a:pt x="32" y="37"/>
                        <a:pt x="30" y="39"/>
                        <a:pt x="28" y="41"/>
                      </a:cubicBezTo>
                      <a:cubicBezTo>
                        <a:pt x="26" y="43"/>
                        <a:pt x="24" y="44"/>
                        <a:pt x="22" y="46"/>
                      </a:cubicBezTo>
                      <a:cubicBezTo>
                        <a:pt x="19" y="47"/>
                        <a:pt x="17" y="48"/>
                        <a:pt x="15" y="49"/>
                      </a:cubicBezTo>
                      <a:cubicBezTo>
                        <a:pt x="14" y="49"/>
                        <a:pt x="14" y="50"/>
                        <a:pt x="13" y="50"/>
                      </a:cubicBezTo>
                      <a:cubicBezTo>
                        <a:pt x="12" y="50"/>
                        <a:pt x="12" y="50"/>
                        <a:pt x="11" y="50"/>
                      </a:cubicBezTo>
                      <a:cubicBezTo>
                        <a:pt x="10" y="50"/>
                        <a:pt x="10" y="51"/>
                        <a:pt x="9" y="51"/>
                      </a:cubicBezTo>
                      <a:cubicBezTo>
                        <a:pt x="8" y="51"/>
                        <a:pt x="8" y="51"/>
                        <a:pt x="7" y="51"/>
                      </a:cubicBezTo>
                      <a:cubicBezTo>
                        <a:pt x="5" y="50"/>
                        <a:pt x="3" y="49"/>
                        <a:pt x="2" y="48"/>
                      </a:cubicBezTo>
                      <a:cubicBezTo>
                        <a:pt x="0" y="46"/>
                        <a:pt x="0" y="44"/>
                        <a:pt x="0" y="42"/>
                      </a:cubicBezTo>
                      <a:cubicBezTo>
                        <a:pt x="0" y="39"/>
                        <a:pt x="0" y="36"/>
                        <a:pt x="1" y="33"/>
                      </a:cubicBezTo>
                      <a:cubicBezTo>
                        <a:pt x="2" y="29"/>
                        <a:pt x="4" y="26"/>
                        <a:pt x="6" y="22"/>
                      </a:cubicBezTo>
                      <a:cubicBezTo>
                        <a:pt x="8" y="20"/>
                        <a:pt x="9" y="17"/>
                        <a:pt x="11" y="15"/>
                      </a:cubicBezTo>
                      <a:cubicBezTo>
                        <a:pt x="13" y="13"/>
                        <a:pt x="15" y="11"/>
                        <a:pt x="17" y="9"/>
                      </a:cubicBezTo>
                      <a:cubicBezTo>
                        <a:pt x="19" y="7"/>
                        <a:pt x="21" y="6"/>
                        <a:pt x="23" y="4"/>
                      </a:cubicBezTo>
                      <a:cubicBezTo>
                        <a:pt x="25" y="3"/>
                        <a:pt x="27" y="2"/>
                        <a:pt x="29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12" name="Freeform 50">
                  <a:extLst>
                    <a:ext uri="{FF2B5EF4-FFF2-40B4-BE49-F238E27FC236}">
                      <a16:creationId xmlns:a16="http://schemas.microsoft.com/office/drawing/2014/main" id="{44289272-76F9-4945-9C21-2414BB484F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5568" y="2231825"/>
                  <a:ext cx="42224" cy="48353"/>
                </a:xfrm>
                <a:custGeom>
                  <a:avLst/>
                  <a:gdLst>
                    <a:gd name="T0" fmla="*/ 30 w 46"/>
                    <a:gd name="T1" fmla="*/ 1 h 53"/>
                    <a:gd name="T2" fmla="*/ 32 w 46"/>
                    <a:gd name="T3" fmla="*/ 0 h 53"/>
                    <a:gd name="T4" fmla="*/ 33 w 46"/>
                    <a:gd name="T5" fmla="*/ 0 h 53"/>
                    <a:gd name="T6" fmla="*/ 34 w 46"/>
                    <a:gd name="T7" fmla="*/ 0 h 53"/>
                    <a:gd name="T8" fmla="*/ 36 w 46"/>
                    <a:gd name="T9" fmla="*/ 0 h 53"/>
                    <a:gd name="T10" fmla="*/ 42 w 46"/>
                    <a:gd name="T11" fmla="*/ 2 h 53"/>
                    <a:gd name="T12" fmla="*/ 45 w 46"/>
                    <a:gd name="T13" fmla="*/ 7 h 53"/>
                    <a:gd name="T14" fmla="*/ 46 w 46"/>
                    <a:gd name="T15" fmla="*/ 14 h 53"/>
                    <a:gd name="T16" fmla="*/ 43 w 46"/>
                    <a:gd name="T17" fmla="*/ 24 h 53"/>
                    <a:gd name="T18" fmla="*/ 38 w 46"/>
                    <a:gd name="T19" fmla="*/ 33 h 53"/>
                    <a:gd name="T20" fmla="*/ 31 w 46"/>
                    <a:gd name="T21" fmla="*/ 42 h 53"/>
                    <a:gd name="T22" fmla="*/ 23 w 46"/>
                    <a:gd name="T23" fmla="*/ 48 h 53"/>
                    <a:gd name="T24" fmla="*/ 15 w 46"/>
                    <a:gd name="T25" fmla="*/ 52 h 53"/>
                    <a:gd name="T26" fmla="*/ 14 w 46"/>
                    <a:gd name="T27" fmla="*/ 52 h 53"/>
                    <a:gd name="T28" fmla="*/ 13 w 46"/>
                    <a:gd name="T29" fmla="*/ 52 h 53"/>
                    <a:gd name="T30" fmla="*/ 13 w 46"/>
                    <a:gd name="T31" fmla="*/ 53 h 53"/>
                    <a:gd name="T32" fmla="*/ 12 w 46"/>
                    <a:gd name="T33" fmla="*/ 53 h 53"/>
                    <a:gd name="T34" fmla="*/ 5 w 46"/>
                    <a:gd name="T35" fmla="*/ 52 h 53"/>
                    <a:gd name="T36" fmla="*/ 1 w 46"/>
                    <a:gd name="T37" fmla="*/ 47 h 53"/>
                    <a:gd name="T38" fmla="*/ 1 w 46"/>
                    <a:gd name="T39" fmla="*/ 38 h 53"/>
                    <a:gd name="T40" fmla="*/ 4 w 46"/>
                    <a:gd name="T41" fmla="*/ 28 h 53"/>
                    <a:gd name="T42" fmla="*/ 9 w 46"/>
                    <a:gd name="T43" fmla="*/ 18 h 53"/>
                    <a:gd name="T44" fmla="*/ 16 w 46"/>
                    <a:gd name="T45" fmla="*/ 11 h 53"/>
                    <a:gd name="T46" fmla="*/ 23 w 46"/>
                    <a:gd name="T47" fmla="*/ 4 h 53"/>
                    <a:gd name="T48" fmla="*/ 30 w 46"/>
                    <a:gd name="T49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6" h="53">
                      <a:moveTo>
                        <a:pt x="30" y="1"/>
                      </a:moveTo>
                      <a:cubicBezTo>
                        <a:pt x="31" y="0"/>
                        <a:pt x="31" y="0"/>
                        <a:pt x="32" y="0"/>
                      </a:cubicBezTo>
                      <a:cubicBezTo>
                        <a:pt x="32" y="0"/>
                        <a:pt x="32" y="0"/>
                        <a:pt x="33" y="0"/>
                      </a:cubicBezTo>
                      <a:cubicBezTo>
                        <a:pt x="33" y="0"/>
                        <a:pt x="34" y="0"/>
                        <a:pt x="34" y="0"/>
                      </a:cubicBezTo>
                      <a:cubicBezTo>
                        <a:pt x="35" y="0"/>
                        <a:pt x="35" y="0"/>
                        <a:pt x="36" y="0"/>
                      </a:cubicBezTo>
                      <a:cubicBezTo>
                        <a:pt x="38" y="0"/>
                        <a:pt x="40" y="0"/>
                        <a:pt x="42" y="2"/>
                      </a:cubicBezTo>
                      <a:cubicBezTo>
                        <a:pt x="43" y="3"/>
                        <a:pt x="44" y="4"/>
                        <a:pt x="45" y="7"/>
                      </a:cubicBezTo>
                      <a:cubicBezTo>
                        <a:pt x="46" y="9"/>
                        <a:pt x="46" y="11"/>
                        <a:pt x="46" y="14"/>
                      </a:cubicBezTo>
                      <a:cubicBezTo>
                        <a:pt x="45" y="17"/>
                        <a:pt x="44" y="21"/>
                        <a:pt x="43" y="24"/>
                      </a:cubicBezTo>
                      <a:cubicBezTo>
                        <a:pt x="41" y="27"/>
                        <a:pt x="40" y="30"/>
                        <a:pt x="38" y="33"/>
                      </a:cubicBezTo>
                      <a:cubicBezTo>
                        <a:pt x="35" y="36"/>
                        <a:pt x="33" y="39"/>
                        <a:pt x="31" y="42"/>
                      </a:cubicBezTo>
                      <a:cubicBezTo>
                        <a:pt x="28" y="44"/>
                        <a:pt x="25" y="46"/>
                        <a:pt x="23" y="48"/>
                      </a:cubicBezTo>
                      <a:cubicBezTo>
                        <a:pt x="20" y="50"/>
                        <a:pt x="17" y="51"/>
                        <a:pt x="15" y="52"/>
                      </a:cubicBezTo>
                      <a:cubicBezTo>
                        <a:pt x="15" y="52"/>
                        <a:pt x="14" y="52"/>
                        <a:pt x="14" y="52"/>
                      </a:cubicBezTo>
                      <a:cubicBezTo>
                        <a:pt x="14" y="52"/>
                        <a:pt x="14" y="52"/>
                        <a:pt x="13" y="52"/>
                      </a:cubicBezTo>
                      <a:cubicBezTo>
                        <a:pt x="13" y="52"/>
                        <a:pt x="13" y="52"/>
                        <a:pt x="13" y="53"/>
                      </a:cubicBezTo>
                      <a:cubicBezTo>
                        <a:pt x="13" y="53"/>
                        <a:pt x="12" y="53"/>
                        <a:pt x="12" y="53"/>
                      </a:cubicBezTo>
                      <a:cubicBezTo>
                        <a:pt x="9" y="53"/>
                        <a:pt x="7" y="53"/>
                        <a:pt x="5" y="52"/>
                      </a:cubicBezTo>
                      <a:cubicBezTo>
                        <a:pt x="3" y="51"/>
                        <a:pt x="2" y="49"/>
                        <a:pt x="1" y="47"/>
                      </a:cubicBezTo>
                      <a:cubicBezTo>
                        <a:pt x="1" y="45"/>
                        <a:pt x="0" y="42"/>
                        <a:pt x="1" y="38"/>
                      </a:cubicBezTo>
                      <a:cubicBezTo>
                        <a:pt x="2" y="35"/>
                        <a:pt x="3" y="32"/>
                        <a:pt x="4" y="28"/>
                      </a:cubicBezTo>
                      <a:cubicBezTo>
                        <a:pt x="6" y="25"/>
                        <a:pt x="8" y="21"/>
                        <a:pt x="9" y="18"/>
                      </a:cubicBezTo>
                      <a:cubicBezTo>
                        <a:pt x="11" y="16"/>
                        <a:pt x="14" y="13"/>
                        <a:pt x="16" y="11"/>
                      </a:cubicBezTo>
                      <a:cubicBezTo>
                        <a:pt x="18" y="8"/>
                        <a:pt x="21" y="6"/>
                        <a:pt x="23" y="4"/>
                      </a:cubicBezTo>
                      <a:cubicBezTo>
                        <a:pt x="25" y="3"/>
                        <a:pt x="28" y="1"/>
                        <a:pt x="3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13" name="Freeform 51">
                  <a:extLst>
                    <a:ext uri="{FF2B5EF4-FFF2-40B4-BE49-F238E27FC236}">
                      <a16:creationId xmlns:a16="http://schemas.microsoft.com/office/drawing/2014/main" id="{5F76FE58-0C5D-4E03-9703-35E240E1AF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603" y="2314910"/>
                  <a:ext cx="42905" cy="51758"/>
                </a:xfrm>
                <a:custGeom>
                  <a:avLst/>
                  <a:gdLst>
                    <a:gd name="T0" fmla="*/ 30 w 47"/>
                    <a:gd name="T1" fmla="*/ 1 h 57"/>
                    <a:gd name="T2" fmla="*/ 31 w 47"/>
                    <a:gd name="T3" fmla="*/ 1 h 57"/>
                    <a:gd name="T4" fmla="*/ 31 w 47"/>
                    <a:gd name="T5" fmla="*/ 1 h 57"/>
                    <a:gd name="T6" fmla="*/ 31 w 47"/>
                    <a:gd name="T7" fmla="*/ 1 h 57"/>
                    <a:gd name="T8" fmla="*/ 31 w 47"/>
                    <a:gd name="T9" fmla="*/ 1 h 57"/>
                    <a:gd name="T10" fmla="*/ 39 w 47"/>
                    <a:gd name="T11" fmla="*/ 1 h 57"/>
                    <a:gd name="T12" fmla="*/ 44 w 47"/>
                    <a:gd name="T13" fmla="*/ 4 h 57"/>
                    <a:gd name="T14" fmla="*/ 46 w 47"/>
                    <a:gd name="T15" fmla="*/ 11 h 57"/>
                    <a:gd name="T16" fmla="*/ 45 w 47"/>
                    <a:gd name="T17" fmla="*/ 21 h 57"/>
                    <a:gd name="T18" fmla="*/ 41 w 47"/>
                    <a:gd name="T19" fmla="*/ 31 h 57"/>
                    <a:gd name="T20" fmla="*/ 34 w 47"/>
                    <a:gd name="T21" fmla="*/ 42 h 57"/>
                    <a:gd name="T22" fmla="*/ 26 w 47"/>
                    <a:gd name="T23" fmla="*/ 50 h 57"/>
                    <a:gd name="T24" fmla="*/ 17 w 47"/>
                    <a:gd name="T25" fmla="*/ 56 h 57"/>
                    <a:gd name="T26" fmla="*/ 16 w 47"/>
                    <a:gd name="T27" fmla="*/ 56 h 57"/>
                    <a:gd name="T28" fmla="*/ 15 w 47"/>
                    <a:gd name="T29" fmla="*/ 56 h 57"/>
                    <a:gd name="T30" fmla="*/ 15 w 47"/>
                    <a:gd name="T31" fmla="*/ 56 h 57"/>
                    <a:gd name="T32" fmla="*/ 14 w 47"/>
                    <a:gd name="T33" fmla="*/ 57 h 57"/>
                    <a:gd name="T34" fmla="*/ 7 w 47"/>
                    <a:gd name="T35" fmla="*/ 57 h 57"/>
                    <a:gd name="T36" fmla="*/ 2 w 47"/>
                    <a:gd name="T37" fmla="*/ 53 h 57"/>
                    <a:gd name="T38" fmla="*/ 0 w 47"/>
                    <a:gd name="T39" fmla="*/ 45 h 57"/>
                    <a:gd name="T40" fmla="*/ 1 w 47"/>
                    <a:gd name="T41" fmla="*/ 35 h 57"/>
                    <a:gd name="T42" fmla="*/ 6 w 47"/>
                    <a:gd name="T43" fmla="*/ 24 h 57"/>
                    <a:gd name="T44" fmla="*/ 14 w 47"/>
                    <a:gd name="T45" fmla="*/ 13 h 57"/>
                    <a:gd name="T46" fmla="*/ 22 w 47"/>
                    <a:gd name="T47" fmla="*/ 5 h 57"/>
                    <a:gd name="T48" fmla="*/ 30 w 47"/>
                    <a:gd name="T49" fmla="*/ 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7" h="57">
                      <a:moveTo>
                        <a:pt x="30" y="1"/>
                      </a:move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4" y="0"/>
                        <a:pt x="37" y="0"/>
                        <a:pt x="39" y="1"/>
                      </a:cubicBezTo>
                      <a:cubicBezTo>
                        <a:pt x="41" y="1"/>
                        <a:pt x="43" y="2"/>
                        <a:pt x="44" y="4"/>
                      </a:cubicBezTo>
                      <a:cubicBezTo>
                        <a:pt x="45" y="6"/>
                        <a:pt x="46" y="8"/>
                        <a:pt x="46" y="11"/>
                      </a:cubicBezTo>
                      <a:cubicBezTo>
                        <a:pt x="47" y="14"/>
                        <a:pt x="46" y="17"/>
                        <a:pt x="45" y="21"/>
                      </a:cubicBezTo>
                      <a:cubicBezTo>
                        <a:pt x="44" y="24"/>
                        <a:pt x="43" y="28"/>
                        <a:pt x="41" y="31"/>
                      </a:cubicBezTo>
                      <a:cubicBezTo>
                        <a:pt x="39" y="35"/>
                        <a:pt x="37" y="38"/>
                        <a:pt x="34" y="42"/>
                      </a:cubicBezTo>
                      <a:cubicBezTo>
                        <a:pt x="32" y="45"/>
                        <a:pt x="29" y="48"/>
                        <a:pt x="26" y="50"/>
                      </a:cubicBezTo>
                      <a:cubicBezTo>
                        <a:pt x="23" y="53"/>
                        <a:pt x="20" y="55"/>
                        <a:pt x="17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6"/>
                        <a:pt x="15" y="56"/>
                        <a:pt x="15" y="56"/>
                      </a:cubicBezTo>
                      <a:cubicBezTo>
                        <a:pt x="15" y="56"/>
                        <a:pt x="15" y="56"/>
                        <a:pt x="15" y="56"/>
                      </a:cubicBezTo>
                      <a:cubicBezTo>
                        <a:pt x="14" y="57"/>
                        <a:pt x="14" y="57"/>
                        <a:pt x="14" y="57"/>
                      </a:cubicBezTo>
                      <a:cubicBezTo>
                        <a:pt x="11" y="57"/>
                        <a:pt x="9" y="57"/>
                        <a:pt x="7" y="57"/>
                      </a:cubicBezTo>
                      <a:cubicBezTo>
                        <a:pt x="5" y="56"/>
                        <a:pt x="3" y="55"/>
                        <a:pt x="2" y="53"/>
                      </a:cubicBezTo>
                      <a:cubicBezTo>
                        <a:pt x="1" y="51"/>
                        <a:pt x="0" y="48"/>
                        <a:pt x="0" y="45"/>
                      </a:cubicBezTo>
                      <a:cubicBezTo>
                        <a:pt x="0" y="43"/>
                        <a:pt x="0" y="39"/>
                        <a:pt x="1" y="35"/>
                      </a:cubicBezTo>
                      <a:cubicBezTo>
                        <a:pt x="3" y="31"/>
                        <a:pt x="4" y="27"/>
                        <a:pt x="6" y="24"/>
                      </a:cubicBezTo>
                      <a:cubicBezTo>
                        <a:pt x="9" y="20"/>
                        <a:pt x="11" y="16"/>
                        <a:pt x="14" y="13"/>
                      </a:cubicBezTo>
                      <a:cubicBezTo>
                        <a:pt x="16" y="10"/>
                        <a:pt x="19" y="7"/>
                        <a:pt x="22" y="5"/>
                      </a:cubicBezTo>
                      <a:cubicBezTo>
                        <a:pt x="25" y="3"/>
                        <a:pt x="28" y="2"/>
                        <a:pt x="3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14" name="Freeform 52">
                  <a:extLst>
                    <a:ext uri="{FF2B5EF4-FFF2-40B4-BE49-F238E27FC236}">
                      <a16:creationId xmlns:a16="http://schemas.microsoft.com/office/drawing/2014/main" id="{6570E123-C98D-4221-90BC-520BB8DA30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258" y="2400038"/>
                  <a:ext cx="44267" cy="57206"/>
                </a:xfrm>
                <a:custGeom>
                  <a:avLst/>
                  <a:gdLst>
                    <a:gd name="T0" fmla="*/ 32 w 49"/>
                    <a:gd name="T1" fmla="*/ 1 h 63"/>
                    <a:gd name="T2" fmla="*/ 39 w 49"/>
                    <a:gd name="T3" fmla="*/ 1 h 63"/>
                    <a:gd name="T4" fmla="*/ 45 w 49"/>
                    <a:gd name="T5" fmla="*/ 4 h 63"/>
                    <a:gd name="T6" fmla="*/ 48 w 49"/>
                    <a:gd name="T7" fmla="*/ 9 h 63"/>
                    <a:gd name="T8" fmla="*/ 49 w 49"/>
                    <a:gd name="T9" fmla="*/ 17 h 63"/>
                    <a:gd name="T10" fmla="*/ 46 w 49"/>
                    <a:gd name="T11" fmla="*/ 29 h 63"/>
                    <a:gd name="T12" fmla="*/ 41 w 49"/>
                    <a:gd name="T13" fmla="*/ 40 h 63"/>
                    <a:gd name="T14" fmla="*/ 33 w 49"/>
                    <a:gd name="T15" fmla="*/ 51 h 63"/>
                    <a:gd name="T16" fmla="*/ 23 w 49"/>
                    <a:gd name="T17" fmla="*/ 59 h 63"/>
                    <a:gd name="T18" fmla="*/ 21 w 49"/>
                    <a:gd name="T19" fmla="*/ 61 h 63"/>
                    <a:gd name="T20" fmla="*/ 19 w 49"/>
                    <a:gd name="T21" fmla="*/ 62 h 63"/>
                    <a:gd name="T22" fmla="*/ 17 w 49"/>
                    <a:gd name="T23" fmla="*/ 62 h 63"/>
                    <a:gd name="T24" fmla="*/ 15 w 49"/>
                    <a:gd name="T25" fmla="*/ 63 h 63"/>
                    <a:gd name="T26" fmla="*/ 8 w 49"/>
                    <a:gd name="T27" fmla="*/ 63 h 63"/>
                    <a:gd name="T28" fmla="*/ 3 w 49"/>
                    <a:gd name="T29" fmla="*/ 59 h 63"/>
                    <a:gd name="T30" fmla="*/ 1 w 49"/>
                    <a:gd name="T31" fmla="*/ 53 h 63"/>
                    <a:gd name="T32" fmla="*/ 0 w 49"/>
                    <a:gd name="T33" fmla="*/ 44 h 63"/>
                    <a:gd name="T34" fmla="*/ 4 w 49"/>
                    <a:gd name="T35" fmla="*/ 32 h 63"/>
                    <a:gd name="T36" fmla="*/ 10 w 49"/>
                    <a:gd name="T37" fmla="*/ 20 h 63"/>
                    <a:gd name="T38" fmla="*/ 18 w 49"/>
                    <a:gd name="T39" fmla="*/ 10 h 63"/>
                    <a:gd name="T40" fmla="*/ 27 w 49"/>
                    <a:gd name="T41" fmla="*/ 3 h 63"/>
                    <a:gd name="T42" fmla="*/ 29 w 49"/>
                    <a:gd name="T43" fmla="*/ 2 h 63"/>
                    <a:gd name="T44" fmla="*/ 30 w 49"/>
                    <a:gd name="T45" fmla="*/ 2 h 63"/>
                    <a:gd name="T46" fmla="*/ 31 w 49"/>
                    <a:gd name="T47" fmla="*/ 1 h 63"/>
                    <a:gd name="T48" fmla="*/ 32 w 49"/>
                    <a:gd name="T49" fmla="*/ 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9" h="63">
                      <a:moveTo>
                        <a:pt x="32" y="1"/>
                      </a:moveTo>
                      <a:cubicBezTo>
                        <a:pt x="35" y="1"/>
                        <a:pt x="37" y="0"/>
                        <a:pt x="39" y="1"/>
                      </a:cubicBezTo>
                      <a:cubicBezTo>
                        <a:pt x="41" y="1"/>
                        <a:pt x="43" y="2"/>
                        <a:pt x="45" y="4"/>
                      </a:cubicBezTo>
                      <a:cubicBezTo>
                        <a:pt x="46" y="5"/>
                        <a:pt x="47" y="7"/>
                        <a:pt x="48" y="9"/>
                      </a:cubicBezTo>
                      <a:cubicBezTo>
                        <a:pt x="49" y="12"/>
                        <a:pt x="49" y="14"/>
                        <a:pt x="49" y="17"/>
                      </a:cubicBezTo>
                      <a:cubicBezTo>
                        <a:pt x="49" y="21"/>
                        <a:pt x="48" y="25"/>
                        <a:pt x="46" y="29"/>
                      </a:cubicBezTo>
                      <a:cubicBezTo>
                        <a:pt x="45" y="33"/>
                        <a:pt x="43" y="37"/>
                        <a:pt x="41" y="40"/>
                      </a:cubicBezTo>
                      <a:cubicBezTo>
                        <a:pt x="38" y="44"/>
                        <a:pt x="36" y="48"/>
                        <a:pt x="33" y="51"/>
                      </a:cubicBezTo>
                      <a:cubicBezTo>
                        <a:pt x="30" y="54"/>
                        <a:pt x="26" y="57"/>
                        <a:pt x="23" y="59"/>
                      </a:cubicBezTo>
                      <a:cubicBezTo>
                        <a:pt x="22" y="60"/>
                        <a:pt x="22" y="60"/>
                        <a:pt x="21" y="61"/>
                      </a:cubicBezTo>
                      <a:cubicBezTo>
                        <a:pt x="20" y="61"/>
                        <a:pt x="19" y="61"/>
                        <a:pt x="19" y="62"/>
                      </a:cubicBezTo>
                      <a:cubicBezTo>
                        <a:pt x="18" y="62"/>
                        <a:pt x="17" y="62"/>
                        <a:pt x="17" y="62"/>
                      </a:cubicBezTo>
                      <a:cubicBezTo>
                        <a:pt x="16" y="63"/>
                        <a:pt x="15" y="63"/>
                        <a:pt x="15" y="63"/>
                      </a:cubicBezTo>
                      <a:cubicBezTo>
                        <a:pt x="12" y="63"/>
                        <a:pt x="10" y="63"/>
                        <a:pt x="8" y="63"/>
                      </a:cubicBezTo>
                      <a:cubicBezTo>
                        <a:pt x="6" y="62"/>
                        <a:pt x="5" y="61"/>
                        <a:pt x="3" y="59"/>
                      </a:cubicBezTo>
                      <a:cubicBezTo>
                        <a:pt x="2" y="58"/>
                        <a:pt x="1" y="56"/>
                        <a:pt x="1" y="53"/>
                      </a:cubicBezTo>
                      <a:cubicBezTo>
                        <a:pt x="0" y="51"/>
                        <a:pt x="0" y="48"/>
                        <a:pt x="0" y="44"/>
                      </a:cubicBezTo>
                      <a:cubicBezTo>
                        <a:pt x="1" y="40"/>
                        <a:pt x="2" y="36"/>
                        <a:pt x="4" y="32"/>
                      </a:cubicBezTo>
                      <a:cubicBezTo>
                        <a:pt x="5" y="28"/>
                        <a:pt x="7" y="24"/>
                        <a:pt x="10" y="20"/>
                      </a:cubicBezTo>
                      <a:cubicBezTo>
                        <a:pt x="12" y="16"/>
                        <a:pt x="15" y="13"/>
                        <a:pt x="18" y="10"/>
                      </a:cubicBezTo>
                      <a:cubicBezTo>
                        <a:pt x="21" y="7"/>
                        <a:pt x="24" y="5"/>
                        <a:pt x="27" y="3"/>
                      </a:cubicBezTo>
                      <a:cubicBezTo>
                        <a:pt x="28" y="3"/>
                        <a:pt x="28" y="3"/>
                        <a:pt x="29" y="2"/>
                      </a:cubicBezTo>
                      <a:cubicBezTo>
                        <a:pt x="29" y="2"/>
                        <a:pt x="29" y="2"/>
                        <a:pt x="30" y="2"/>
                      </a:cubicBezTo>
                      <a:cubicBezTo>
                        <a:pt x="30" y="2"/>
                        <a:pt x="31" y="2"/>
                        <a:pt x="31" y="1"/>
                      </a:cubicBezTo>
                      <a:cubicBezTo>
                        <a:pt x="32" y="1"/>
                        <a:pt x="32" y="1"/>
                        <a:pt x="32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15" name="Freeform 53">
                  <a:extLst>
                    <a:ext uri="{FF2B5EF4-FFF2-40B4-BE49-F238E27FC236}">
                      <a16:creationId xmlns:a16="http://schemas.microsoft.com/office/drawing/2014/main" id="{DF4BE249-AF52-41BE-869C-3BB032FFF5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939" y="2485166"/>
                  <a:ext cx="48353" cy="63336"/>
                </a:xfrm>
                <a:custGeom>
                  <a:avLst/>
                  <a:gdLst>
                    <a:gd name="T0" fmla="*/ 35 w 53"/>
                    <a:gd name="T1" fmla="*/ 0 h 69"/>
                    <a:gd name="T2" fmla="*/ 41 w 53"/>
                    <a:gd name="T3" fmla="*/ 0 h 69"/>
                    <a:gd name="T4" fmla="*/ 46 w 53"/>
                    <a:gd name="T5" fmla="*/ 2 h 69"/>
                    <a:gd name="T6" fmla="*/ 50 w 53"/>
                    <a:gd name="T7" fmla="*/ 7 h 69"/>
                    <a:gd name="T8" fmla="*/ 52 w 53"/>
                    <a:gd name="T9" fmla="*/ 13 h 69"/>
                    <a:gd name="T10" fmla="*/ 52 w 53"/>
                    <a:gd name="T11" fmla="*/ 24 h 69"/>
                    <a:gd name="T12" fmla="*/ 48 w 53"/>
                    <a:gd name="T13" fmla="*/ 37 h 69"/>
                    <a:gd name="T14" fmla="*/ 41 w 53"/>
                    <a:gd name="T15" fmla="*/ 50 h 69"/>
                    <a:gd name="T16" fmla="*/ 31 w 53"/>
                    <a:gd name="T17" fmla="*/ 61 h 69"/>
                    <a:gd name="T18" fmla="*/ 27 w 53"/>
                    <a:gd name="T19" fmla="*/ 65 h 69"/>
                    <a:gd name="T20" fmla="*/ 23 w 53"/>
                    <a:gd name="T21" fmla="*/ 67 h 69"/>
                    <a:gd name="T22" fmla="*/ 20 w 53"/>
                    <a:gd name="T23" fmla="*/ 68 h 69"/>
                    <a:gd name="T24" fmla="*/ 16 w 53"/>
                    <a:gd name="T25" fmla="*/ 69 h 69"/>
                    <a:gd name="T26" fmla="*/ 11 w 53"/>
                    <a:gd name="T27" fmla="*/ 69 h 69"/>
                    <a:gd name="T28" fmla="*/ 6 w 53"/>
                    <a:gd name="T29" fmla="*/ 66 h 69"/>
                    <a:gd name="T30" fmla="*/ 2 w 53"/>
                    <a:gd name="T31" fmla="*/ 61 h 69"/>
                    <a:gd name="T32" fmla="*/ 1 w 53"/>
                    <a:gd name="T33" fmla="*/ 54 h 69"/>
                    <a:gd name="T34" fmla="*/ 1 w 53"/>
                    <a:gd name="T35" fmla="*/ 41 h 69"/>
                    <a:gd name="T36" fmla="*/ 6 w 53"/>
                    <a:gd name="T37" fmla="*/ 27 h 69"/>
                    <a:gd name="T38" fmla="*/ 14 w 53"/>
                    <a:gd name="T39" fmla="*/ 15 h 69"/>
                    <a:gd name="T40" fmla="*/ 23 w 53"/>
                    <a:gd name="T41" fmla="*/ 5 h 69"/>
                    <a:gd name="T42" fmla="*/ 26 w 53"/>
                    <a:gd name="T43" fmla="*/ 3 h 69"/>
                    <a:gd name="T44" fmla="*/ 29 w 53"/>
                    <a:gd name="T45" fmla="*/ 2 h 69"/>
                    <a:gd name="T46" fmla="*/ 32 w 53"/>
                    <a:gd name="T47" fmla="*/ 1 h 69"/>
                    <a:gd name="T48" fmla="*/ 35 w 53"/>
                    <a:gd name="T49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69">
                      <a:moveTo>
                        <a:pt x="35" y="0"/>
                      </a:moveTo>
                      <a:cubicBezTo>
                        <a:pt x="37" y="0"/>
                        <a:pt x="39" y="0"/>
                        <a:pt x="41" y="0"/>
                      </a:cubicBezTo>
                      <a:cubicBezTo>
                        <a:pt x="43" y="0"/>
                        <a:pt x="45" y="1"/>
                        <a:pt x="46" y="2"/>
                      </a:cubicBezTo>
                      <a:cubicBezTo>
                        <a:pt x="48" y="3"/>
                        <a:pt x="49" y="5"/>
                        <a:pt x="50" y="7"/>
                      </a:cubicBezTo>
                      <a:cubicBezTo>
                        <a:pt x="51" y="8"/>
                        <a:pt x="51" y="10"/>
                        <a:pt x="52" y="13"/>
                      </a:cubicBezTo>
                      <a:cubicBezTo>
                        <a:pt x="53" y="16"/>
                        <a:pt x="52" y="20"/>
                        <a:pt x="52" y="24"/>
                      </a:cubicBezTo>
                      <a:cubicBezTo>
                        <a:pt x="51" y="28"/>
                        <a:pt x="50" y="33"/>
                        <a:pt x="48" y="37"/>
                      </a:cubicBezTo>
                      <a:cubicBezTo>
                        <a:pt x="46" y="42"/>
                        <a:pt x="44" y="46"/>
                        <a:pt x="41" y="50"/>
                      </a:cubicBezTo>
                      <a:cubicBezTo>
                        <a:pt x="38" y="54"/>
                        <a:pt x="35" y="58"/>
                        <a:pt x="31" y="61"/>
                      </a:cubicBezTo>
                      <a:cubicBezTo>
                        <a:pt x="30" y="63"/>
                        <a:pt x="28" y="64"/>
                        <a:pt x="27" y="65"/>
                      </a:cubicBezTo>
                      <a:cubicBezTo>
                        <a:pt x="26" y="65"/>
                        <a:pt x="25" y="66"/>
                        <a:pt x="23" y="67"/>
                      </a:cubicBezTo>
                      <a:cubicBezTo>
                        <a:pt x="22" y="67"/>
                        <a:pt x="21" y="68"/>
                        <a:pt x="20" y="68"/>
                      </a:cubicBezTo>
                      <a:cubicBezTo>
                        <a:pt x="19" y="69"/>
                        <a:pt x="17" y="69"/>
                        <a:pt x="16" y="69"/>
                      </a:cubicBezTo>
                      <a:cubicBezTo>
                        <a:pt x="14" y="69"/>
                        <a:pt x="12" y="69"/>
                        <a:pt x="11" y="69"/>
                      </a:cubicBezTo>
                      <a:cubicBezTo>
                        <a:pt x="9" y="68"/>
                        <a:pt x="7" y="67"/>
                        <a:pt x="6" y="66"/>
                      </a:cubicBezTo>
                      <a:cubicBezTo>
                        <a:pt x="5" y="65"/>
                        <a:pt x="3" y="63"/>
                        <a:pt x="2" y="61"/>
                      </a:cubicBezTo>
                      <a:cubicBezTo>
                        <a:pt x="2" y="59"/>
                        <a:pt x="1" y="57"/>
                        <a:pt x="1" y="54"/>
                      </a:cubicBezTo>
                      <a:cubicBezTo>
                        <a:pt x="0" y="50"/>
                        <a:pt x="0" y="45"/>
                        <a:pt x="1" y="41"/>
                      </a:cubicBezTo>
                      <a:cubicBezTo>
                        <a:pt x="2" y="36"/>
                        <a:pt x="4" y="32"/>
                        <a:pt x="6" y="27"/>
                      </a:cubicBezTo>
                      <a:cubicBezTo>
                        <a:pt x="8" y="23"/>
                        <a:pt x="11" y="19"/>
                        <a:pt x="14" y="15"/>
                      </a:cubicBezTo>
                      <a:cubicBezTo>
                        <a:pt x="16" y="11"/>
                        <a:pt x="20" y="8"/>
                        <a:pt x="23" y="5"/>
                      </a:cubicBezTo>
                      <a:cubicBezTo>
                        <a:pt x="24" y="5"/>
                        <a:pt x="25" y="4"/>
                        <a:pt x="26" y="3"/>
                      </a:cubicBezTo>
                      <a:cubicBezTo>
                        <a:pt x="27" y="3"/>
                        <a:pt x="28" y="2"/>
                        <a:pt x="29" y="2"/>
                      </a:cubicBezTo>
                      <a:cubicBezTo>
                        <a:pt x="30" y="1"/>
                        <a:pt x="31" y="1"/>
                        <a:pt x="32" y="1"/>
                      </a:cubicBezTo>
                      <a:cubicBezTo>
                        <a:pt x="33" y="0"/>
                        <a:pt x="34" y="0"/>
                        <a:pt x="3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16" name="Freeform 54">
                  <a:extLst>
                    <a:ext uri="{FF2B5EF4-FFF2-40B4-BE49-F238E27FC236}">
                      <a16:creationId xmlns:a16="http://schemas.microsoft.com/office/drawing/2014/main" id="{2B670390-9F1B-4B82-BAA1-6563DB3EA1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094" y="2566890"/>
                  <a:ext cx="51077" cy="70827"/>
                </a:xfrm>
                <a:custGeom>
                  <a:avLst/>
                  <a:gdLst>
                    <a:gd name="T0" fmla="*/ 38 w 56"/>
                    <a:gd name="T1" fmla="*/ 0 h 78"/>
                    <a:gd name="T2" fmla="*/ 43 w 56"/>
                    <a:gd name="T3" fmla="*/ 0 h 78"/>
                    <a:gd name="T4" fmla="*/ 47 w 56"/>
                    <a:gd name="T5" fmla="*/ 1 h 78"/>
                    <a:gd name="T6" fmla="*/ 51 w 56"/>
                    <a:gd name="T7" fmla="*/ 4 h 78"/>
                    <a:gd name="T8" fmla="*/ 54 w 56"/>
                    <a:gd name="T9" fmla="*/ 8 h 78"/>
                    <a:gd name="T10" fmla="*/ 56 w 56"/>
                    <a:gd name="T11" fmla="*/ 20 h 78"/>
                    <a:gd name="T12" fmla="*/ 55 w 56"/>
                    <a:gd name="T13" fmla="*/ 34 h 78"/>
                    <a:gd name="T14" fmla="*/ 50 w 56"/>
                    <a:gd name="T15" fmla="*/ 49 h 78"/>
                    <a:gd name="T16" fmla="*/ 41 w 56"/>
                    <a:gd name="T17" fmla="*/ 63 h 78"/>
                    <a:gd name="T18" fmla="*/ 35 w 56"/>
                    <a:gd name="T19" fmla="*/ 69 h 78"/>
                    <a:gd name="T20" fmla="*/ 29 w 56"/>
                    <a:gd name="T21" fmla="*/ 74 h 78"/>
                    <a:gd name="T22" fmla="*/ 23 w 56"/>
                    <a:gd name="T23" fmla="*/ 76 h 78"/>
                    <a:gd name="T24" fmla="*/ 17 w 56"/>
                    <a:gd name="T25" fmla="*/ 78 h 78"/>
                    <a:gd name="T26" fmla="*/ 12 w 56"/>
                    <a:gd name="T27" fmla="*/ 77 h 78"/>
                    <a:gd name="T28" fmla="*/ 8 w 56"/>
                    <a:gd name="T29" fmla="*/ 75 h 78"/>
                    <a:gd name="T30" fmla="*/ 5 w 56"/>
                    <a:gd name="T31" fmla="*/ 72 h 78"/>
                    <a:gd name="T32" fmla="*/ 2 w 56"/>
                    <a:gd name="T33" fmla="*/ 66 h 78"/>
                    <a:gd name="T34" fmla="*/ 0 w 56"/>
                    <a:gd name="T35" fmla="*/ 53 h 78"/>
                    <a:gd name="T36" fmla="*/ 2 w 56"/>
                    <a:gd name="T37" fmla="*/ 38 h 78"/>
                    <a:gd name="T38" fmla="*/ 8 w 56"/>
                    <a:gd name="T39" fmla="*/ 24 h 78"/>
                    <a:gd name="T40" fmla="*/ 17 w 56"/>
                    <a:gd name="T41" fmla="*/ 11 h 78"/>
                    <a:gd name="T42" fmla="*/ 22 w 56"/>
                    <a:gd name="T43" fmla="*/ 7 h 78"/>
                    <a:gd name="T44" fmla="*/ 28 w 56"/>
                    <a:gd name="T45" fmla="*/ 3 h 78"/>
                    <a:gd name="T46" fmla="*/ 33 w 56"/>
                    <a:gd name="T47" fmla="*/ 1 h 78"/>
                    <a:gd name="T48" fmla="*/ 38 w 56"/>
                    <a:gd name="T49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6" h="78">
                      <a:moveTo>
                        <a:pt x="38" y="0"/>
                      </a:moveTo>
                      <a:cubicBezTo>
                        <a:pt x="40" y="0"/>
                        <a:pt x="41" y="0"/>
                        <a:pt x="43" y="0"/>
                      </a:cubicBezTo>
                      <a:cubicBezTo>
                        <a:pt x="45" y="0"/>
                        <a:pt x="46" y="1"/>
                        <a:pt x="47" y="1"/>
                      </a:cubicBezTo>
                      <a:cubicBezTo>
                        <a:pt x="49" y="2"/>
                        <a:pt x="50" y="3"/>
                        <a:pt x="51" y="4"/>
                      </a:cubicBezTo>
                      <a:cubicBezTo>
                        <a:pt x="52" y="5"/>
                        <a:pt x="53" y="7"/>
                        <a:pt x="54" y="8"/>
                      </a:cubicBezTo>
                      <a:cubicBezTo>
                        <a:pt x="55" y="12"/>
                        <a:pt x="56" y="16"/>
                        <a:pt x="56" y="20"/>
                      </a:cubicBezTo>
                      <a:cubicBezTo>
                        <a:pt x="56" y="25"/>
                        <a:pt x="56" y="29"/>
                        <a:pt x="55" y="34"/>
                      </a:cubicBezTo>
                      <a:cubicBezTo>
                        <a:pt x="54" y="39"/>
                        <a:pt x="52" y="44"/>
                        <a:pt x="50" y="49"/>
                      </a:cubicBezTo>
                      <a:cubicBezTo>
                        <a:pt x="47" y="54"/>
                        <a:pt x="45" y="58"/>
                        <a:pt x="41" y="63"/>
                      </a:cubicBezTo>
                      <a:cubicBezTo>
                        <a:pt x="39" y="65"/>
                        <a:pt x="37" y="67"/>
                        <a:pt x="35" y="69"/>
                      </a:cubicBezTo>
                      <a:cubicBezTo>
                        <a:pt x="33" y="71"/>
                        <a:pt x="31" y="72"/>
                        <a:pt x="29" y="74"/>
                      </a:cubicBezTo>
                      <a:cubicBezTo>
                        <a:pt x="27" y="75"/>
                        <a:pt x="25" y="76"/>
                        <a:pt x="23" y="76"/>
                      </a:cubicBezTo>
                      <a:cubicBezTo>
                        <a:pt x="21" y="77"/>
                        <a:pt x="19" y="77"/>
                        <a:pt x="17" y="78"/>
                      </a:cubicBezTo>
                      <a:cubicBezTo>
                        <a:pt x="16" y="78"/>
                        <a:pt x="14" y="78"/>
                        <a:pt x="12" y="77"/>
                      </a:cubicBezTo>
                      <a:cubicBezTo>
                        <a:pt x="11" y="77"/>
                        <a:pt x="9" y="76"/>
                        <a:pt x="8" y="75"/>
                      </a:cubicBezTo>
                      <a:cubicBezTo>
                        <a:pt x="7" y="74"/>
                        <a:pt x="6" y="73"/>
                        <a:pt x="5" y="72"/>
                      </a:cubicBezTo>
                      <a:cubicBezTo>
                        <a:pt x="4" y="70"/>
                        <a:pt x="3" y="68"/>
                        <a:pt x="2" y="66"/>
                      </a:cubicBezTo>
                      <a:cubicBezTo>
                        <a:pt x="0" y="62"/>
                        <a:pt x="0" y="58"/>
                        <a:pt x="0" y="53"/>
                      </a:cubicBezTo>
                      <a:cubicBezTo>
                        <a:pt x="0" y="48"/>
                        <a:pt x="0" y="43"/>
                        <a:pt x="2" y="38"/>
                      </a:cubicBezTo>
                      <a:cubicBezTo>
                        <a:pt x="3" y="33"/>
                        <a:pt x="5" y="28"/>
                        <a:pt x="8" y="24"/>
                      </a:cubicBezTo>
                      <a:cubicBezTo>
                        <a:pt x="10" y="19"/>
                        <a:pt x="13" y="15"/>
                        <a:pt x="17" y="11"/>
                      </a:cubicBezTo>
                      <a:cubicBezTo>
                        <a:pt x="19" y="10"/>
                        <a:pt x="21" y="8"/>
                        <a:pt x="22" y="7"/>
                      </a:cubicBezTo>
                      <a:cubicBezTo>
                        <a:pt x="24" y="5"/>
                        <a:pt x="26" y="4"/>
                        <a:pt x="28" y="3"/>
                      </a:cubicBezTo>
                      <a:cubicBezTo>
                        <a:pt x="30" y="2"/>
                        <a:pt x="31" y="1"/>
                        <a:pt x="33" y="1"/>
                      </a:cubicBezTo>
                      <a:cubicBezTo>
                        <a:pt x="35" y="0"/>
                        <a:pt x="36" y="0"/>
                        <a:pt x="3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17" name="Freeform 55">
                  <a:extLst>
                    <a:ext uri="{FF2B5EF4-FFF2-40B4-BE49-F238E27FC236}">
                      <a16:creationId xmlns:a16="http://schemas.microsoft.com/office/drawing/2014/main" id="{2244B06D-8D9C-4F43-88B0-227E47B4D8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404" y="2637716"/>
                  <a:ext cx="57887" cy="80361"/>
                </a:xfrm>
                <a:custGeom>
                  <a:avLst/>
                  <a:gdLst>
                    <a:gd name="T0" fmla="*/ 42 w 64"/>
                    <a:gd name="T1" fmla="*/ 0 h 88"/>
                    <a:gd name="T2" fmla="*/ 46 w 64"/>
                    <a:gd name="T3" fmla="*/ 0 h 88"/>
                    <a:gd name="T4" fmla="*/ 50 w 64"/>
                    <a:gd name="T5" fmla="*/ 1 h 88"/>
                    <a:gd name="T6" fmla="*/ 53 w 64"/>
                    <a:gd name="T7" fmla="*/ 2 h 88"/>
                    <a:gd name="T8" fmla="*/ 56 w 64"/>
                    <a:gd name="T9" fmla="*/ 5 h 88"/>
                    <a:gd name="T10" fmla="*/ 62 w 64"/>
                    <a:gd name="T11" fmla="*/ 15 h 88"/>
                    <a:gd name="T12" fmla="*/ 64 w 64"/>
                    <a:gd name="T13" fmla="*/ 29 h 88"/>
                    <a:gd name="T14" fmla="*/ 62 w 64"/>
                    <a:gd name="T15" fmla="*/ 46 h 88"/>
                    <a:gd name="T16" fmla="*/ 55 w 64"/>
                    <a:gd name="T17" fmla="*/ 64 h 88"/>
                    <a:gd name="T18" fmla="*/ 48 w 64"/>
                    <a:gd name="T19" fmla="*/ 74 h 88"/>
                    <a:gd name="T20" fmla="*/ 40 w 64"/>
                    <a:gd name="T21" fmla="*/ 82 h 88"/>
                    <a:gd name="T22" fmla="*/ 32 w 64"/>
                    <a:gd name="T23" fmla="*/ 86 h 88"/>
                    <a:gd name="T24" fmla="*/ 23 w 64"/>
                    <a:gd name="T25" fmla="*/ 88 h 88"/>
                    <a:gd name="T26" fmla="*/ 19 w 64"/>
                    <a:gd name="T27" fmla="*/ 87 h 88"/>
                    <a:gd name="T28" fmla="*/ 15 w 64"/>
                    <a:gd name="T29" fmla="*/ 86 h 88"/>
                    <a:gd name="T30" fmla="*/ 12 w 64"/>
                    <a:gd name="T31" fmla="*/ 84 h 88"/>
                    <a:gd name="T32" fmla="*/ 8 w 64"/>
                    <a:gd name="T33" fmla="*/ 81 h 88"/>
                    <a:gd name="T34" fmla="*/ 2 w 64"/>
                    <a:gd name="T35" fmla="*/ 68 h 88"/>
                    <a:gd name="T36" fmla="*/ 1 w 64"/>
                    <a:gd name="T37" fmla="*/ 52 h 88"/>
                    <a:gd name="T38" fmla="*/ 5 w 64"/>
                    <a:gd name="T39" fmla="*/ 35 h 88"/>
                    <a:gd name="T40" fmla="*/ 13 w 64"/>
                    <a:gd name="T41" fmla="*/ 20 h 88"/>
                    <a:gd name="T42" fmla="*/ 20 w 64"/>
                    <a:gd name="T43" fmla="*/ 11 h 88"/>
                    <a:gd name="T44" fmla="*/ 28 w 64"/>
                    <a:gd name="T45" fmla="*/ 5 h 88"/>
                    <a:gd name="T46" fmla="*/ 35 w 64"/>
                    <a:gd name="T47" fmla="*/ 1 h 88"/>
                    <a:gd name="T48" fmla="*/ 42 w 64"/>
                    <a:gd name="T49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88">
                      <a:moveTo>
                        <a:pt x="42" y="0"/>
                      </a:moveTo>
                      <a:cubicBezTo>
                        <a:pt x="44" y="0"/>
                        <a:pt x="45" y="0"/>
                        <a:pt x="46" y="0"/>
                      </a:cubicBezTo>
                      <a:cubicBezTo>
                        <a:pt x="47" y="0"/>
                        <a:pt x="49" y="0"/>
                        <a:pt x="50" y="1"/>
                      </a:cubicBezTo>
                      <a:cubicBezTo>
                        <a:pt x="51" y="1"/>
                        <a:pt x="52" y="2"/>
                        <a:pt x="53" y="2"/>
                      </a:cubicBezTo>
                      <a:cubicBezTo>
                        <a:pt x="54" y="3"/>
                        <a:pt x="55" y="4"/>
                        <a:pt x="56" y="5"/>
                      </a:cubicBezTo>
                      <a:cubicBezTo>
                        <a:pt x="59" y="7"/>
                        <a:pt x="61" y="11"/>
                        <a:pt x="62" y="15"/>
                      </a:cubicBezTo>
                      <a:cubicBezTo>
                        <a:pt x="64" y="19"/>
                        <a:pt x="64" y="24"/>
                        <a:pt x="64" y="29"/>
                      </a:cubicBezTo>
                      <a:cubicBezTo>
                        <a:pt x="64" y="35"/>
                        <a:pt x="63" y="40"/>
                        <a:pt x="62" y="46"/>
                      </a:cubicBezTo>
                      <a:cubicBezTo>
                        <a:pt x="60" y="52"/>
                        <a:pt x="58" y="58"/>
                        <a:pt x="55" y="64"/>
                      </a:cubicBezTo>
                      <a:cubicBezTo>
                        <a:pt x="53" y="68"/>
                        <a:pt x="50" y="71"/>
                        <a:pt x="48" y="74"/>
                      </a:cubicBezTo>
                      <a:cubicBezTo>
                        <a:pt x="45" y="77"/>
                        <a:pt x="43" y="80"/>
                        <a:pt x="40" y="82"/>
                      </a:cubicBezTo>
                      <a:cubicBezTo>
                        <a:pt x="37" y="84"/>
                        <a:pt x="35" y="85"/>
                        <a:pt x="32" y="86"/>
                      </a:cubicBezTo>
                      <a:cubicBezTo>
                        <a:pt x="29" y="87"/>
                        <a:pt x="26" y="88"/>
                        <a:pt x="23" y="88"/>
                      </a:cubicBezTo>
                      <a:cubicBezTo>
                        <a:pt x="22" y="88"/>
                        <a:pt x="21" y="88"/>
                        <a:pt x="19" y="87"/>
                      </a:cubicBezTo>
                      <a:cubicBezTo>
                        <a:pt x="18" y="87"/>
                        <a:pt x="17" y="87"/>
                        <a:pt x="15" y="86"/>
                      </a:cubicBezTo>
                      <a:cubicBezTo>
                        <a:pt x="14" y="86"/>
                        <a:pt x="13" y="85"/>
                        <a:pt x="12" y="84"/>
                      </a:cubicBezTo>
                      <a:cubicBezTo>
                        <a:pt x="10" y="83"/>
                        <a:pt x="9" y="82"/>
                        <a:pt x="8" y="81"/>
                      </a:cubicBezTo>
                      <a:cubicBezTo>
                        <a:pt x="5" y="78"/>
                        <a:pt x="3" y="73"/>
                        <a:pt x="2" y="68"/>
                      </a:cubicBezTo>
                      <a:cubicBezTo>
                        <a:pt x="1" y="63"/>
                        <a:pt x="0" y="58"/>
                        <a:pt x="1" y="52"/>
                      </a:cubicBezTo>
                      <a:cubicBezTo>
                        <a:pt x="1" y="47"/>
                        <a:pt x="3" y="41"/>
                        <a:pt x="5" y="35"/>
                      </a:cubicBezTo>
                      <a:cubicBezTo>
                        <a:pt x="7" y="30"/>
                        <a:pt x="10" y="24"/>
                        <a:pt x="13" y="20"/>
                      </a:cubicBezTo>
                      <a:cubicBezTo>
                        <a:pt x="15" y="16"/>
                        <a:pt x="18" y="14"/>
                        <a:pt x="20" y="11"/>
                      </a:cubicBezTo>
                      <a:cubicBezTo>
                        <a:pt x="23" y="9"/>
                        <a:pt x="25" y="7"/>
                        <a:pt x="28" y="5"/>
                      </a:cubicBezTo>
                      <a:cubicBezTo>
                        <a:pt x="30" y="4"/>
                        <a:pt x="33" y="2"/>
                        <a:pt x="35" y="1"/>
                      </a:cubicBezTo>
                      <a:cubicBezTo>
                        <a:pt x="38" y="0"/>
                        <a:pt x="40" y="0"/>
                        <a:pt x="4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18" name="Freeform 56">
                  <a:extLst>
                    <a:ext uri="{FF2B5EF4-FFF2-40B4-BE49-F238E27FC236}">
                      <a16:creationId xmlns:a16="http://schemas.microsoft.com/office/drawing/2014/main" id="{D06DA7D3-3F8B-4EEB-8129-4E01833D45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8403" y="2687431"/>
                  <a:ext cx="66741" cy="89895"/>
                </a:xfrm>
                <a:custGeom>
                  <a:avLst/>
                  <a:gdLst>
                    <a:gd name="T0" fmla="*/ 46 w 73"/>
                    <a:gd name="T1" fmla="*/ 0 h 99"/>
                    <a:gd name="T2" fmla="*/ 48 w 73"/>
                    <a:gd name="T3" fmla="*/ 0 h 99"/>
                    <a:gd name="T4" fmla="*/ 50 w 73"/>
                    <a:gd name="T5" fmla="*/ 0 h 99"/>
                    <a:gd name="T6" fmla="*/ 51 w 73"/>
                    <a:gd name="T7" fmla="*/ 0 h 99"/>
                    <a:gd name="T8" fmla="*/ 53 w 73"/>
                    <a:gd name="T9" fmla="*/ 1 h 99"/>
                    <a:gd name="T10" fmla="*/ 64 w 73"/>
                    <a:gd name="T11" fmla="*/ 8 h 99"/>
                    <a:gd name="T12" fmla="*/ 70 w 73"/>
                    <a:gd name="T13" fmla="*/ 21 h 99"/>
                    <a:gd name="T14" fmla="*/ 73 w 73"/>
                    <a:gd name="T15" fmla="*/ 38 h 99"/>
                    <a:gd name="T16" fmla="*/ 70 w 73"/>
                    <a:gd name="T17" fmla="*/ 58 h 99"/>
                    <a:gd name="T18" fmla="*/ 63 w 73"/>
                    <a:gd name="T19" fmla="*/ 75 h 99"/>
                    <a:gd name="T20" fmla="*/ 53 w 73"/>
                    <a:gd name="T21" fmla="*/ 88 h 99"/>
                    <a:gd name="T22" fmla="*/ 41 w 73"/>
                    <a:gd name="T23" fmla="*/ 96 h 99"/>
                    <a:gd name="T24" fmla="*/ 28 w 73"/>
                    <a:gd name="T25" fmla="*/ 98 h 99"/>
                    <a:gd name="T26" fmla="*/ 26 w 73"/>
                    <a:gd name="T27" fmla="*/ 98 h 99"/>
                    <a:gd name="T28" fmla="*/ 24 w 73"/>
                    <a:gd name="T29" fmla="*/ 98 h 99"/>
                    <a:gd name="T30" fmla="*/ 22 w 73"/>
                    <a:gd name="T31" fmla="*/ 97 h 99"/>
                    <a:gd name="T32" fmla="*/ 19 w 73"/>
                    <a:gd name="T33" fmla="*/ 97 h 99"/>
                    <a:gd name="T34" fmla="*/ 7 w 73"/>
                    <a:gd name="T35" fmla="*/ 87 h 99"/>
                    <a:gd name="T36" fmla="*/ 1 w 73"/>
                    <a:gd name="T37" fmla="*/ 72 h 99"/>
                    <a:gd name="T38" fmla="*/ 1 w 73"/>
                    <a:gd name="T39" fmla="*/ 53 h 99"/>
                    <a:gd name="T40" fmla="*/ 6 w 73"/>
                    <a:gd name="T41" fmla="*/ 34 h 99"/>
                    <a:gd name="T42" fmla="*/ 14 w 73"/>
                    <a:gd name="T43" fmla="*/ 20 h 99"/>
                    <a:gd name="T44" fmla="*/ 24 w 73"/>
                    <a:gd name="T45" fmla="*/ 9 h 99"/>
                    <a:gd name="T46" fmla="*/ 35 w 73"/>
                    <a:gd name="T47" fmla="*/ 2 h 99"/>
                    <a:gd name="T48" fmla="*/ 46 w 73"/>
                    <a:gd name="T49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3" h="99">
                      <a:moveTo>
                        <a:pt x="46" y="0"/>
                      </a:moveTo>
                      <a:cubicBezTo>
                        <a:pt x="47" y="0"/>
                        <a:pt x="47" y="0"/>
                        <a:pt x="48" y="0"/>
                      </a:cubicBezTo>
                      <a:cubicBezTo>
                        <a:pt x="48" y="0"/>
                        <a:pt x="49" y="0"/>
                        <a:pt x="50" y="0"/>
                      </a:cubicBezTo>
                      <a:cubicBezTo>
                        <a:pt x="50" y="0"/>
                        <a:pt x="51" y="0"/>
                        <a:pt x="51" y="0"/>
                      </a:cubicBezTo>
                      <a:cubicBezTo>
                        <a:pt x="52" y="0"/>
                        <a:pt x="53" y="0"/>
                        <a:pt x="53" y="1"/>
                      </a:cubicBezTo>
                      <a:cubicBezTo>
                        <a:pt x="57" y="2"/>
                        <a:pt x="61" y="4"/>
                        <a:pt x="64" y="8"/>
                      </a:cubicBezTo>
                      <a:cubicBezTo>
                        <a:pt x="67" y="11"/>
                        <a:pt x="69" y="16"/>
                        <a:pt x="70" y="21"/>
                      </a:cubicBezTo>
                      <a:cubicBezTo>
                        <a:pt x="72" y="26"/>
                        <a:pt x="73" y="32"/>
                        <a:pt x="73" y="38"/>
                      </a:cubicBezTo>
                      <a:cubicBezTo>
                        <a:pt x="73" y="44"/>
                        <a:pt x="72" y="51"/>
                        <a:pt x="70" y="58"/>
                      </a:cubicBezTo>
                      <a:cubicBezTo>
                        <a:pt x="69" y="64"/>
                        <a:pt x="66" y="70"/>
                        <a:pt x="63" y="75"/>
                      </a:cubicBezTo>
                      <a:cubicBezTo>
                        <a:pt x="61" y="80"/>
                        <a:pt x="57" y="84"/>
                        <a:pt x="53" y="88"/>
                      </a:cubicBezTo>
                      <a:cubicBezTo>
                        <a:pt x="50" y="91"/>
                        <a:pt x="46" y="94"/>
                        <a:pt x="41" y="96"/>
                      </a:cubicBezTo>
                      <a:cubicBezTo>
                        <a:pt x="37" y="98"/>
                        <a:pt x="32" y="99"/>
                        <a:pt x="28" y="98"/>
                      </a:cubicBezTo>
                      <a:cubicBezTo>
                        <a:pt x="27" y="98"/>
                        <a:pt x="26" y="98"/>
                        <a:pt x="26" y="98"/>
                      </a:cubicBezTo>
                      <a:cubicBezTo>
                        <a:pt x="25" y="98"/>
                        <a:pt x="24" y="98"/>
                        <a:pt x="24" y="98"/>
                      </a:cubicBezTo>
                      <a:cubicBezTo>
                        <a:pt x="23" y="98"/>
                        <a:pt x="22" y="97"/>
                        <a:pt x="22" y="97"/>
                      </a:cubicBezTo>
                      <a:cubicBezTo>
                        <a:pt x="21" y="97"/>
                        <a:pt x="20" y="97"/>
                        <a:pt x="19" y="97"/>
                      </a:cubicBezTo>
                      <a:cubicBezTo>
                        <a:pt x="15" y="95"/>
                        <a:pt x="11" y="91"/>
                        <a:pt x="7" y="87"/>
                      </a:cubicBezTo>
                      <a:cubicBezTo>
                        <a:pt x="5" y="83"/>
                        <a:pt x="2" y="77"/>
                        <a:pt x="1" y="72"/>
                      </a:cubicBezTo>
                      <a:cubicBezTo>
                        <a:pt x="0" y="66"/>
                        <a:pt x="0" y="60"/>
                        <a:pt x="1" y="53"/>
                      </a:cubicBezTo>
                      <a:cubicBezTo>
                        <a:pt x="2" y="47"/>
                        <a:pt x="3" y="40"/>
                        <a:pt x="6" y="34"/>
                      </a:cubicBezTo>
                      <a:cubicBezTo>
                        <a:pt x="8" y="29"/>
                        <a:pt x="11" y="24"/>
                        <a:pt x="14" y="20"/>
                      </a:cubicBezTo>
                      <a:cubicBezTo>
                        <a:pt x="17" y="16"/>
                        <a:pt x="21" y="12"/>
                        <a:pt x="24" y="9"/>
                      </a:cubicBezTo>
                      <a:cubicBezTo>
                        <a:pt x="28" y="6"/>
                        <a:pt x="32" y="4"/>
                        <a:pt x="35" y="2"/>
                      </a:cubicBezTo>
                      <a:cubicBezTo>
                        <a:pt x="39" y="1"/>
                        <a:pt x="43" y="0"/>
                        <a:pt x="4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19" name="Freeform 57">
                  <a:extLst>
                    <a:ext uri="{FF2B5EF4-FFF2-40B4-BE49-F238E27FC236}">
                      <a16:creationId xmlns:a16="http://schemas.microsoft.com/office/drawing/2014/main" id="{429C21AC-8F56-41A3-92AA-FE9FA3446A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0772" y="2696285"/>
                  <a:ext cx="77637" cy="99430"/>
                </a:xfrm>
                <a:custGeom>
                  <a:avLst/>
                  <a:gdLst>
                    <a:gd name="T0" fmla="*/ 48 w 85"/>
                    <a:gd name="T1" fmla="*/ 0 h 109"/>
                    <a:gd name="T2" fmla="*/ 61 w 85"/>
                    <a:gd name="T3" fmla="*/ 4 h 109"/>
                    <a:gd name="T4" fmla="*/ 73 w 85"/>
                    <a:gd name="T5" fmla="*/ 13 h 109"/>
                    <a:gd name="T6" fmla="*/ 81 w 85"/>
                    <a:gd name="T7" fmla="*/ 28 h 109"/>
                    <a:gd name="T8" fmla="*/ 85 w 85"/>
                    <a:gd name="T9" fmla="*/ 47 h 109"/>
                    <a:gd name="T10" fmla="*/ 82 w 85"/>
                    <a:gd name="T11" fmla="*/ 70 h 109"/>
                    <a:gd name="T12" fmla="*/ 72 w 85"/>
                    <a:gd name="T13" fmla="*/ 89 h 109"/>
                    <a:gd name="T14" fmla="*/ 56 w 85"/>
                    <a:gd name="T15" fmla="*/ 103 h 109"/>
                    <a:gd name="T16" fmla="*/ 38 w 85"/>
                    <a:gd name="T17" fmla="*/ 109 h 109"/>
                    <a:gd name="T18" fmla="*/ 37 w 85"/>
                    <a:gd name="T19" fmla="*/ 109 h 109"/>
                    <a:gd name="T20" fmla="*/ 35 w 85"/>
                    <a:gd name="T21" fmla="*/ 109 h 109"/>
                    <a:gd name="T22" fmla="*/ 34 w 85"/>
                    <a:gd name="T23" fmla="*/ 109 h 109"/>
                    <a:gd name="T24" fmla="*/ 33 w 85"/>
                    <a:gd name="T25" fmla="*/ 109 h 109"/>
                    <a:gd name="T26" fmla="*/ 17 w 85"/>
                    <a:gd name="T27" fmla="*/ 103 h 109"/>
                    <a:gd name="T28" fmla="*/ 6 w 85"/>
                    <a:gd name="T29" fmla="*/ 91 h 109"/>
                    <a:gd name="T30" fmla="*/ 1 w 85"/>
                    <a:gd name="T31" fmla="*/ 74 h 109"/>
                    <a:gd name="T32" fmla="*/ 1 w 85"/>
                    <a:gd name="T33" fmla="*/ 54 h 109"/>
                    <a:gd name="T34" fmla="*/ 7 w 85"/>
                    <a:gd name="T35" fmla="*/ 34 h 109"/>
                    <a:gd name="T36" fmla="*/ 18 w 85"/>
                    <a:gd name="T37" fmla="*/ 18 h 109"/>
                    <a:gd name="T38" fmla="*/ 31 w 85"/>
                    <a:gd name="T39" fmla="*/ 6 h 109"/>
                    <a:gd name="T40" fmla="*/ 46 w 85"/>
                    <a:gd name="T41" fmla="*/ 1 h 109"/>
                    <a:gd name="T42" fmla="*/ 46 w 85"/>
                    <a:gd name="T43" fmla="*/ 1 h 109"/>
                    <a:gd name="T44" fmla="*/ 46 w 85"/>
                    <a:gd name="T45" fmla="*/ 1 h 109"/>
                    <a:gd name="T46" fmla="*/ 47 w 85"/>
                    <a:gd name="T47" fmla="*/ 0 h 109"/>
                    <a:gd name="T48" fmla="*/ 48 w 85"/>
                    <a:gd name="T49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5" h="109">
                      <a:moveTo>
                        <a:pt x="48" y="0"/>
                      </a:moveTo>
                      <a:cubicBezTo>
                        <a:pt x="52" y="0"/>
                        <a:pt x="57" y="1"/>
                        <a:pt x="61" y="4"/>
                      </a:cubicBezTo>
                      <a:cubicBezTo>
                        <a:pt x="66" y="6"/>
                        <a:pt x="69" y="9"/>
                        <a:pt x="73" y="13"/>
                      </a:cubicBezTo>
                      <a:cubicBezTo>
                        <a:pt x="76" y="17"/>
                        <a:pt x="79" y="22"/>
                        <a:pt x="81" y="28"/>
                      </a:cubicBezTo>
                      <a:cubicBezTo>
                        <a:pt x="83" y="34"/>
                        <a:pt x="84" y="40"/>
                        <a:pt x="85" y="47"/>
                      </a:cubicBezTo>
                      <a:cubicBezTo>
                        <a:pt x="85" y="55"/>
                        <a:pt x="84" y="63"/>
                        <a:pt x="82" y="70"/>
                      </a:cubicBezTo>
                      <a:cubicBezTo>
                        <a:pt x="79" y="77"/>
                        <a:pt x="76" y="83"/>
                        <a:pt x="72" y="89"/>
                      </a:cubicBezTo>
                      <a:cubicBezTo>
                        <a:pt x="67" y="95"/>
                        <a:pt x="62" y="99"/>
                        <a:pt x="56" y="103"/>
                      </a:cubicBezTo>
                      <a:cubicBezTo>
                        <a:pt x="51" y="106"/>
                        <a:pt x="44" y="108"/>
                        <a:pt x="38" y="109"/>
                      </a:cubicBezTo>
                      <a:cubicBezTo>
                        <a:pt x="37" y="109"/>
                        <a:pt x="37" y="109"/>
                        <a:pt x="37" y="109"/>
                      </a:cubicBezTo>
                      <a:cubicBezTo>
                        <a:pt x="36" y="109"/>
                        <a:pt x="36" y="109"/>
                        <a:pt x="35" y="109"/>
                      </a:cubicBezTo>
                      <a:cubicBezTo>
                        <a:pt x="35" y="109"/>
                        <a:pt x="34" y="109"/>
                        <a:pt x="34" y="109"/>
                      </a:cubicBezTo>
                      <a:cubicBezTo>
                        <a:pt x="34" y="109"/>
                        <a:pt x="33" y="109"/>
                        <a:pt x="33" y="109"/>
                      </a:cubicBezTo>
                      <a:cubicBezTo>
                        <a:pt x="27" y="108"/>
                        <a:pt x="22" y="106"/>
                        <a:pt x="17" y="103"/>
                      </a:cubicBezTo>
                      <a:cubicBezTo>
                        <a:pt x="13" y="100"/>
                        <a:pt x="9" y="96"/>
                        <a:pt x="6" y="91"/>
                      </a:cubicBezTo>
                      <a:cubicBezTo>
                        <a:pt x="4" y="86"/>
                        <a:pt x="2" y="80"/>
                        <a:pt x="1" y="74"/>
                      </a:cubicBezTo>
                      <a:cubicBezTo>
                        <a:pt x="0" y="67"/>
                        <a:pt x="0" y="61"/>
                        <a:pt x="1" y="54"/>
                      </a:cubicBezTo>
                      <a:cubicBezTo>
                        <a:pt x="2" y="47"/>
                        <a:pt x="5" y="40"/>
                        <a:pt x="7" y="34"/>
                      </a:cubicBezTo>
                      <a:cubicBezTo>
                        <a:pt x="10" y="28"/>
                        <a:pt x="14" y="22"/>
                        <a:pt x="18" y="18"/>
                      </a:cubicBezTo>
                      <a:cubicBezTo>
                        <a:pt x="21" y="13"/>
                        <a:pt x="26" y="9"/>
                        <a:pt x="31" y="6"/>
                      </a:cubicBezTo>
                      <a:cubicBezTo>
                        <a:pt x="35" y="3"/>
                        <a:pt x="40" y="1"/>
                        <a:pt x="46" y="1"/>
                      </a:cubicBezTo>
                      <a:cubicBezTo>
                        <a:pt x="46" y="1"/>
                        <a:pt x="46" y="1"/>
                        <a:pt x="46" y="1"/>
                      </a:cubicBezTo>
                      <a:cubicBezTo>
                        <a:pt x="46" y="0"/>
                        <a:pt x="46" y="1"/>
                        <a:pt x="46" y="1"/>
                      </a:cubicBezTo>
                      <a:cubicBezTo>
                        <a:pt x="47" y="0"/>
                        <a:pt x="47" y="1"/>
                        <a:pt x="47" y="0"/>
                      </a:cubicBezTo>
                      <a:cubicBezTo>
                        <a:pt x="47" y="0"/>
                        <a:pt x="47" y="0"/>
                        <a:pt x="4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20" name="Freeform 58">
                  <a:extLst>
                    <a:ext uri="{FF2B5EF4-FFF2-40B4-BE49-F238E27FC236}">
                      <a16:creationId xmlns:a16="http://schemas.microsoft.com/office/drawing/2014/main" id="{9D20DD8C-C0DB-4635-9803-9EDE72DB4D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615" y="2656104"/>
                  <a:ext cx="88533" cy="104197"/>
                </a:xfrm>
                <a:custGeom>
                  <a:avLst/>
                  <a:gdLst>
                    <a:gd name="T0" fmla="*/ 50 w 97"/>
                    <a:gd name="T1" fmla="*/ 0 h 114"/>
                    <a:gd name="T2" fmla="*/ 62 w 97"/>
                    <a:gd name="T3" fmla="*/ 2 h 114"/>
                    <a:gd name="T4" fmla="*/ 74 w 97"/>
                    <a:gd name="T5" fmla="*/ 7 h 114"/>
                    <a:gd name="T6" fmla="*/ 85 w 97"/>
                    <a:gd name="T7" fmla="*/ 17 h 114"/>
                    <a:gd name="T8" fmla="*/ 93 w 97"/>
                    <a:gd name="T9" fmla="*/ 31 h 114"/>
                    <a:gd name="T10" fmla="*/ 97 w 97"/>
                    <a:gd name="T11" fmla="*/ 52 h 114"/>
                    <a:gd name="T12" fmla="*/ 93 w 97"/>
                    <a:gd name="T13" fmla="*/ 75 h 114"/>
                    <a:gd name="T14" fmla="*/ 81 w 97"/>
                    <a:gd name="T15" fmla="*/ 96 h 114"/>
                    <a:gd name="T16" fmla="*/ 62 w 97"/>
                    <a:gd name="T17" fmla="*/ 109 h 114"/>
                    <a:gd name="T18" fmla="*/ 56 w 97"/>
                    <a:gd name="T19" fmla="*/ 111 h 114"/>
                    <a:gd name="T20" fmla="*/ 51 w 97"/>
                    <a:gd name="T21" fmla="*/ 113 h 114"/>
                    <a:gd name="T22" fmla="*/ 46 w 97"/>
                    <a:gd name="T23" fmla="*/ 113 h 114"/>
                    <a:gd name="T24" fmla="*/ 41 w 97"/>
                    <a:gd name="T25" fmla="*/ 114 h 114"/>
                    <a:gd name="T26" fmla="*/ 27 w 97"/>
                    <a:gd name="T27" fmla="*/ 110 h 114"/>
                    <a:gd name="T28" fmla="*/ 14 w 97"/>
                    <a:gd name="T29" fmla="*/ 102 h 114"/>
                    <a:gd name="T30" fmla="*/ 6 w 97"/>
                    <a:gd name="T31" fmla="*/ 90 h 114"/>
                    <a:gd name="T32" fmla="*/ 1 w 97"/>
                    <a:gd name="T33" fmla="*/ 74 h 114"/>
                    <a:gd name="T34" fmla="*/ 1 w 97"/>
                    <a:gd name="T35" fmla="*/ 52 h 114"/>
                    <a:gd name="T36" fmla="*/ 7 w 97"/>
                    <a:gd name="T37" fmla="*/ 32 h 114"/>
                    <a:gd name="T38" fmla="*/ 18 w 97"/>
                    <a:gd name="T39" fmla="*/ 15 h 114"/>
                    <a:gd name="T40" fmla="*/ 33 w 97"/>
                    <a:gd name="T41" fmla="*/ 4 h 114"/>
                    <a:gd name="T42" fmla="*/ 37 w 97"/>
                    <a:gd name="T43" fmla="*/ 2 h 114"/>
                    <a:gd name="T44" fmla="*/ 41 w 97"/>
                    <a:gd name="T45" fmla="*/ 1 h 114"/>
                    <a:gd name="T46" fmla="*/ 45 w 97"/>
                    <a:gd name="T47" fmla="*/ 1 h 114"/>
                    <a:gd name="T48" fmla="*/ 50 w 97"/>
                    <a:gd name="T49" fmla="*/ 0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97" h="114">
                      <a:moveTo>
                        <a:pt x="50" y="0"/>
                      </a:moveTo>
                      <a:cubicBezTo>
                        <a:pt x="54" y="0"/>
                        <a:pt x="58" y="1"/>
                        <a:pt x="62" y="2"/>
                      </a:cubicBezTo>
                      <a:cubicBezTo>
                        <a:pt x="67" y="3"/>
                        <a:pt x="71" y="5"/>
                        <a:pt x="74" y="7"/>
                      </a:cubicBezTo>
                      <a:cubicBezTo>
                        <a:pt x="78" y="10"/>
                        <a:pt x="82" y="13"/>
                        <a:pt x="85" y="17"/>
                      </a:cubicBezTo>
                      <a:cubicBezTo>
                        <a:pt x="88" y="21"/>
                        <a:pt x="91" y="25"/>
                        <a:pt x="93" y="31"/>
                      </a:cubicBezTo>
                      <a:cubicBezTo>
                        <a:pt x="96" y="37"/>
                        <a:pt x="97" y="45"/>
                        <a:pt x="97" y="52"/>
                      </a:cubicBezTo>
                      <a:cubicBezTo>
                        <a:pt x="97" y="60"/>
                        <a:pt x="96" y="68"/>
                        <a:pt x="93" y="75"/>
                      </a:cubicBezTo>
                      <a:cubicBezTo>
                        <a:pt x="90" y="83"/>
                        <a:pt x="86" y="90"/>
                        <a:pt x="81" y="96"/>
                      </a:cubicBezTo>
                      <a:cubicBezTo>
                        <a:pt x="76" y="101"/>
                        <a:pt x="69" y="106"/>
                        <a:pt x="62" y="109"/>
                      </a:cubicBezTo>
                      <a:cubicBezTo>
                        <a:pt x="60" y="110"/>
                        <a:pt x="58" y="111"/>
                        <a:pt x="56" y="111"/>
                      </a:cubicBezTo>
                      <a:cubicBezTo>
                        <a:pt x="55" y="112"/>
                        <a:pt x="53" y="112"/>
                        <a:pt x="51" y="113"/>
                      </a:cubicBezTo>
                      <a:cubicBezTo>
                        <a:pt x="49" y="113"/>
                        <a:pt x="48" y="113"/>
                        <a:pt x="46" y="113"/>
                      </a:cubicBezTo>
                      <a:cubicBezTo>
                        <a:pt x="45" y="113"/>
                        <a:pt x="43" y="114"/>
                        <a:pt x="41" y="114"/>
                      </a:cubicBezTo>
                      <a:cubicBezTo>
                        <a:pt x="36" y="113"/>
                        <a:pt x="31" y="112"/>
                        <a:pt x="27" y="110"/>
                      </a:cubicBezTo>
                      <a:cubicBezTo>
                        <a:pt x="22" y="108"/>
                        <a:pt x="18" y="106"/>
                        <a:pt x="14" y="102"/>
                      </a:cubicBezTo>
                      <a:cubicBezTo>
                        <a:pt x="11" y="99"/>
                        <a:pt x="8" y="94"/>
                        <a:pt x="6" y="90"/>
                      </a:cubicBezTo>
                      <a:cubicBezTo>
                        <a:pt x="3" y="85"/>
                        <a:pt x="2" y="80"/>
                        <a:pt x="1" y="74"/>
                      </a:cubicBezTo>
                      <a:cubicBezTo>
                        <a:pt x="0" y="66"/>
                        <a:pt x="0" y="59"/>
                        <a:pt x="1" y="52"/>
                      </a:cubicBezTo>
                      <a:cubicBezTo>
                        <a:pt x="2" y="45"/>
                        <a:pt x="4" y="38"/>
                        <a:pt x="7" y="32"/>
                      </a:cubicBezTo>
                      <a:cubicBezTo>
                        <a:pt x="10" y="26"/>
                        <a:pt x="14" y="20"/>
                        <a:pt x="18" y="15"/>
                      </a:cubicBezTo>
                      <a:cubicBezTo>
                        <a:pt x="22" y="11"/>
                        <a:pt x="27" y="7"/>
                        <a:pt x="33" y="4"/>
                      </a:cubicBezTo>
                      <a:cubicBezTo>
                        <a:pt x="34" y="3"/>
                        <a:pt x="36" y="3"/>
                        <a:pt x="37" y="2"/>
                      </a:cubicBezTo>
                      <a:cubicBezTo>
                        <a:pt x="38" y="2"/>
                        <a:pt x="40" y="2"/>
                        <a:pt x="41" y="1"/>
                      </a:cubicBezTo>
                      <a:cubicBezTo>
                        <a:pt x="43" y="1"/>
                        <a:pt x="44" y="1"/>
                        <a:pt x="45" y="1"/>
                      </a:cubicBezTo>
                      <a:cubicBezTo>
                        <a:pt x="47" y="0"/>
                        <a:pt x="48" y="0"/>
                        <a:pt x="5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21" name="Freeform 59">
                  <a:extLst>
                    <a:ext uri="{FF2B5EF4-FFF2-40B4-BE49-F238E27FC236}">
                      <a16:creationId xmlns:a16="http://schemas.microsoft.com/office/drawing/2014/main" id="{D1F35796-323B-426E-A72F-17D476DF41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1139" y="2561441"/>
                  <a:ext cx="98749" cy="103516"/>
                </a:xfrm>
                <a:custGeom>
                  <a:avLst/>
                  <a:gdLst>
                    <a:gd name="T0" fmla="*/ 51 w 108"/>
                    <a:gd name="T1" fmla="*/ 1 h 114"/>
                    <a:gd name="T2" fmla="*/ 62 w 108"/>
                    <a:gd name="T3" fmla="*/ 1 h 114"/>
                    <a:gd name="T4" fmla="*/ 72 w 108"/>
                    <a:gd name="T5" fmla="*/ 3 h 114"/>
                    <a:gd name="T6" fmla="*/ 83 w 108"/>
                    <a:gd name="T7" fmla="*/ 8 h 114"/>
                    <a:gd name="T8" fmla="*/ 92 w 108"/>
                    <a:gd name="T9" fmla="*/ 14 h 114"/>
                    <a:gd name="T10" fmla="*/ 104 w 108"/>
                    <a:gd name="T11" fmla="*/ 32 h 114"/>
                    <a:gd name="T12" fmla="*/ 108 w 108"/>
                    <a:gd name="T13" fmla="*/ 54 h 114"/>
                    <a:gd name="T14" fmla="*/ 102 w 108"/>
                    <a:gd name="T15" fmla="*/ 77 h 114"/>
                    <a:gd name="T16" fmla="*/ 87 w 108"/>
                    <a:gd name="T17" fmla="*/ 98 h 114"/>
                    <a:gd name="T18" fmla="*/ 78 w 108"/>
                    <a:gd name="T19" fmla="*/ 104 h 114"/>
                    <a:gd name="T20" fmla="*/ 69 w 108"/>
                    <a:gd name="T21" fmla="*/ 109 h 114"/>
                    <a:gd name="T22" fmla="*/ 59 w 108"/>
                    <a:gd name="T23" fmla="*/ 112 h 114"/>
                    <a:gd name="T24" fmla="*/ 49 w 108"/>
                    <a:gd name="T25" fmla="*/ 114 h 114"/>
                    <a:gd name="T26" fmla="*/ 37 w 108"/>
                    <a:gd name="T27" fmla="*/ 112 h 114"/>
                    <a:gd name="T28" fmla="*/ 26 w 108"/>
                    <a:gd name="T29" fmla="*/ 108 h 114"/>
                    <a:gd name="T30" fmla="*/ 17 w 108"/>
                    <a:gd name="T31" fmla="*/ 101 h 114"/>
                    <a:gd name="T32" fmla="*/ 9 w 108"/>
                    <a:gd name="T33" fmla="*/ 91 h 114"/>
                    <a:gd name="T34" fmla="*/ 1 w 108"/>
                    <a:gd name="T35" fmla="*/ 71 h 114"/>
                    <a:gd name="T36" fmla="*/ 1 w 108"/>
                    <a:gd name="T37" fmla="*/ 51 h 114"/>
                    <a:gd name="T38" fmla="*/ 7 w 108"/>
                    <a:gd name="T39" fmla="*/ 31 h 114"/>
                    <a:gd name="T40" fmla="*/ 19 w 108"/>
                    <a:gd name="T41" fmla="*/ 15 h 114"/>
                    <a:gd name="T42" fmla="*/ 26 w 108"/>
                    <a:gd name="T43" fmla="*/ 9 h 114"/>
                    <a:gd name="T44" fmla="*/ 34 w 108"/>
                    <a:gd name="T45" fmla="*/ 5 h 114"/>
                    <a:gd name="T46" fmla="*/ 43 w 108"/>
                    <a:gd name="T47" fmla="*/ 2 h 114"/>
                    <a:gd name="T48" fmla="*/ 51 w 108"/>
                    <a:gd name="T49" fmla="*/ 1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8" h="114">
                      <a:moveTo>
                        <a:pt x="51" y="1"/>
                      </a:moveTo>
                      <a:cubicBezTo>
                        <a:pt x="55" y="0"/>
                        <a:pt x="58" y="0"/>
                        <a:pt x="62" y="1"/>
                      </a:cubicBezTo>
                      <a:cubicBezTo>
                        <a:pt x="65" y="1"/>
                        <a:pt x="69" y="2"/>
                        <a:pt x="72" y="3"/>
                      </a:cubicBezTo>
                      <a:cubicBezTo>
                        <a:pt x="76" y="4"/>
                        <a:pt x="79" y="6"/>
                        <a:pt x="83" y="8"/>
                      </a:cubicBezTo>
                      <a:cubicBezTo>
                        <a:pt x="86" y="10"/>
                        <a:pt x="89" y="12"/>
                        <a:pt x="92" y="14"/>
                      </a:cubicBezTo>
                      <a:cubicBezTo>
                        <a:pt x="98" y="19"/>
                        <a:pt x="102" y="26"/>
                        <a:pt x="104" y="32"/>
                      </a:cubicBezTo>
                      <a:cubicBezTo>
                        <a:pt x="107" y="39"/>
                        <a:pt x="108" y="47"/>
                        <a:pt x="108" y="54"/>
                      </a:cubicBezTo>
                      <a:cubicBezTo>
                        <a:pt x="108" y="62"/>
                        <a:pt x="106" y="70"/>
                        <a:pt x="102" y="77"/>
                      </a:cubicBezTo>
                      <a:cubicBezTo>
                        <a:pt x="99" y="85"/>
                        <a:pt x="94" y="92"/>
                        <a:pt x="87" y="98"/>
                      </a:cubicBezTo>
                      <a:cubicBezTo>
                        <a:pt x="84" y="100"/>
                        <a:pt x="81" y="103"/>
                        <a:pt x="78" y="104"/>
                      </a:cubicBezTo>
                      <a:cubicBezTo>
                        <a:pt x="75" y="106"/>
                        <a:pt x="72" y="108"/>
                        <a:pt x="69" y="109"/>
                      </a:cubicBezTo>
                      <a:cubicBezTo>
                        <a:pt x="65" y="111"/>
                        <a:pt x="62" y="112"/>
                        <a:pt x="59" y="112"/>
                      </a:cubicBezTo>
                      <a:cubicBezTo>
                        <a:pt x="56" y="113"/>
                        <a:pt x="52" y="114"/>
                        <a:pt x="49" y="114"/>
                      </a:cubicBezTo>
                      <a:cubicBezTo>
                        <a:pt x="45" y="114"/>
                        <a:pt x="41" y="113"/>
                        <a:pt x="37" y="112"/>
                      </a:cubicBezTo>
                      <a:cubicBezTo>
                        <a:pt x="33" y="111"/>
                        <a:pt x="30" y="110"/>
                        <a:pt x="26" y="108"/>
                      </a:cubicBezTo>
                      <a:cubicBezTo>
                        <a:pt x="23" y="106"/>
                        <a:pt x="20" y="104"/>
                        <a:pt x="17" y="101"/>
                      </a:cubicBezTo>
                      <a:cubicBezTo>
                        <a:pt x="14" y="98"/>
                        <a:pt x="11" y="95"/>
                        <a:pt x="9" y="91"/>
                      </a:cubicBezTo>
                      <a:cubicBezTo>
                        <a:pt x="5" y="85"/>
                        <a:pt x="3" y="78"/>
                        <a:pt x="1" y="71"/>
                      </a:cubicBezTo>
                      <a:cubicBezTo>
                        <a:pt x="0" y="65"/>
                        <a:pt x="0" y="58"/>
                        <a:pt x="1" y="51"/>
                      </a:cubicBezTo>
                      <a:cubicBezTo>
                        <a:pt x="1" y="44"/>
                        <a:pt x="3" y="37"/>
                        <a:pt x="7" y="31"/>
                      </a:cubicBezTo>
                      <a:cubicBezTo>
                        <a:pt x="10" y="25"/>
                        <a:pt x="14" y="20"/>
                        <a:pt x="19" y="15"/>
                      </a:cubicBezTo>
                      <a:cubicBezTo>
                        <a:pt x="21" y="13"/>
                        <a:pt x="23" y="11"/>
                        <a:pt x="26" y="9"/>
                      </a:cubicBezTo>
                      <a:cubicBezTo>
                        <a:pt x="29" y="8"/>
                        <a:pt x="31" y="6"/>
                        <a:pt x="34" y="5"/>
                      </a:cubicBezTo>
                      <a:cubicBezTo>
                        <a:pt x="37" y="4"/>
                        <a:pt x="40" y="3"/>
                        <a:pt x="43" y="2"/>
                      </a:cubicBezTo>
                      <a:cubicBezTo>
                        <a:pt x="45" y="1"/>
                        <a:pt x="48" y="1"/>
                        <a:pt x="5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22" name="Freeform 60">
                  <a:extLst>
                    <a:ext uri="{FF2B5EF4-FFF2-40B4-BE49-F238E27FC236}">
                      <a16:creationId xmlns:a16="http://schemas.microsoft.com/office/drawing/2014/main" id="{DCCDE4D2-4D69-4867-823E-CF85576912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9423" y="2425917"/>
                  <a:ext cx="106240" cy="98068"/>
                </a:xfrm>
                <a:custGeom>
                  <a:avLst/>
                  <a:gdLst>
                    <a:gd name="T0" fmla="*/ 54 w 116"/>
                    <a:gd name="T1" fmla="*/ 1 h 107"/>
                    <a:gd name="T2" fmla="*/ 61 w 116"/>
                    <a:gd name="T3" fmla="*/ 0 h 107"/>
                    <a:gd name="T4" fmla="*/ 68 w 116"/>
                    <a:gd name="T5" fmla="*/ 0 h 107"/>
                    <a:gd name="T6" fmla="*/ 75 w 116"/>
                    <a:gd name="T7" fmla="*/ 1 h 107"/>
                    <a:gd name="T8" fmla="*/ 82 w 116"/>
                    <a:gd name="T9" fmla="*/ 3 h 107"/>
                    <a:gd name="T10" fmla="*/ 101 w 116"/>
                    <a:gd name="T11" fmla="*/ 13 h 107"/>
                    <a:gd name="T12" fmla="*/ 113 w 116"/>
                    <a:gd name="T13" fmla="*/ 30 h 107"/>
                    <a:gd name="T14" fmla="*/ 115 w 116"/>
                    <a:gd name="T15" fmla="*/ 51 h 107"/>
                    <a:gd name="T16" fmla="*/ 108 w 116"/>
                    <a:gd name="T17" fmla="*/ 75 h 107"/>
                    <a:gd name="T18" fmla="*/ 98 w 116"/>
                    <a:gd name="T19" fmla="*/ 87 h 107"/>
                    <a:gd name="T20" fmla="*/ 85 w 116"/>
                    <a:gd name="T21" fmla="*/ 97 h 107"/>
                    <a:gd name="T22" fmla="*/ 72 w 116"/>
                    <a:gd name="T23" fmla="*/ 104 h 107"/>
                    <a:gd name="T24" fmla="*/ 58 w 116"/>
                    <a:gd name="T25" fmla="*/ 107 h 107"/>
                    <a:gd name="T26" fmla="*/ 49 w 116"/>
                    <a:gd name="T27" fmla="*/ 107 h 107"/>
                    <a:gd name="T28" fmla="*/ 41 w 116"/>
                    <a:gd name="T29" fmla="*/ 106 h 107"/>
                    <a:gd name="T30" fmla="*/ 33 w 116"/>
                    <a:gd name="T31" fmla="*/ 103 h 107"/>
                    <a:gd name="T32" fmla="*/ 25 w 116"/>
                    <a:gd name="T33" fmla="*/ 99 h 107"/>
                    <a:gd name="T34" fmla="*/ 10 w 116"/>
                    <a:gd name="T35" fmla="*/ 85 h 107"/>
                    <a:gd name="T36" fmla="*/ 2 w 116"/>
                    <a:gd name="T37" fmla="*/ 67 h 107"/>
                    <a:gd name="T38" fmla="*/ 1 w 116"/>
                    <a:gd name="T39" fmla="*/ 48 h 107"/>
                    <a:gd name="T40" fmla="*/ 8 w 116"/>
                    <a:gd name="T41" fmla="*/ 30 h 107"/>
                    <a:gd name="T42" fmla="*/ 16 w 116"/>
                    <a:gd name="T43" fmla="*/ 19 h 107"/>
                    <a:gd name="T44" fmla="*/ 27 w 116"/>
                    <a:gd name="T45" fmla="*/ 11 h 107"/>
                    <a:gd name="T46" fmla="*/ 40 w 116"/>
                    <a:gd name="T47" fmla="*/ 5 h 107"/>
                    <a:gd name="T48" fmla="*/ 54 w 116"/>
                    <a:gd name="T49" fmla="*/ 1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16" h="107">
                      <a:moveTo>
                        <a:pt x="54" y="1"/>
                      </a:moveTo>
                      <a:cubicBezTo>
                        <a:pt x="56" y="1"/>
                        <a:pt x="59" y="0"/>
                        <a:pt x="61" y="0"/>
                      </a:cubicBezTo>
                      <a:cubicBezTo>
                        <a:pt x="63" y="0"/>
                        <a:pt x="66" y="0"/>
                        <a:pt x="68" y="0"/>
                      </a:cubicBezTo>
                      <a:cubicBezTo>
                        <a:pt x="70" y="0"/>
                        <a:pt x="73" y="1"/>
                        <a:pt x="75" y="1"/>
                      </a:cubicBezTo>
                      <a:cubicBezTo>
                        <a:pt x="78" y="1"/>
                        <a:pt x="80" y="2"/>
                        <a:pt x="82" y="3"/>
                      </a:cubicBezTo>
                      <a:cubicBezTo>
                        <a:pt x="90" y="4"/>
                        <a:pt x="96" y="8"/>
                        <a:pt x="101" y="13"/>
                      </a:cubicBezTo>
                      <a:cubicBezTo>
                        <a:pt x="106" y="17"/>
                        <a:pt x="110" y="23"/>
                        <a:pt x="113" y="30"/>
                      </a:cubicBezTo>
                      <a:cubicBezTo>
                        <a:pt x="115" y="36"/>
                        <a:pt x="116" y="44"/>
                        <a:pt x="115" y="51"/>
                      </a:cubicBezTo>
                      <a:cubicBezTo>
                        <a:pt x="115" y="59"/>
                        <a:pt x="112" y="67"/>
                        <a:pt x="108" y="75"/>
                      </a:cubicBezTo>
                      <a:cubicBezTo>
                        <a:pt x="105" y="79"/>
                        <a:pt x="101" y="84"/>
                        <a:pt x="98" y="87"/>
                      </a:cubicBezTo>
                      <a:cubicBezTo>
                        <a:pt x="94" y="91"/>
                        <a:pt x="90" y="94"/>
                        <a:pt x="85" y="97"/>
                      </a:cubicBezTo>
                      <a:cubicBezTo>
                        <a:pt x="81" y="100"/>
                        <a:pt x="76" y="102"/>
                        <a:pt x="72" y="104"/>
                      </a:cubicBezTo>
                      <a:cubicBezTo>
                        <a:pt x="67" y="105"/>
                        <a:pt x="62" y="106"/>
                        <a:pt x="58" y="107"/>
                      </a:cubicBezTo>
                      <a:cubicBezTo>
                        <a:pt x="55" y="107"/>
                        <a:pt x="52" y="107"/>
                        <a:pt x="49" y="107"/>
                      </a:cubicBezTo>
                      <a:cubicBezTo>
                        <a:pt x="46" y="107"/>
                        <a:pt x="43" y="106"/>
                        <a:pt x="41" y="106"/>
                      </a:cubicBezTo>
                      <a:cubicBezTo>
                        <a:pt x="38" y="105"/>
                        <a:pt x="35" y="104"/>
                        <a:pt x="33" y="103"/>
                      </a:cubicBezTo>
                      <a:cubicBezTo>
                        <a:pt x="30" y="102"/>
                        <a:pt x="28" y="101"/>
                        <a:pt x="25" y="99"/>
                      </a:cubicBezTo>
                      <a:cubicBezTo>
                        <a:pt x="19" y="95"/>
                        <a:pt x="14" y="90"/>
                        <a:pt x="10" y="85"/>
                      </a:cubicBezTo>
                      <a:cubicBezTo>
                        <a:pt x="6" y="79"/>
                        <a:pt x="3" y="73"/>
                        <a:pt x="2" y="67"/>
                      </a:cubicBezTo>
                      <a:cubicBezTo>
                        <a:pt x="0" y="61"/>
                        <a:pt x="0" y="54"/>
                        <a:pt x="1" y="48"/>
                      </a:cubicBezTo>
                      <a:cubicBezTo>
                        <a:pt x="2" y="42"/>
                        <a:pt x="4" y="36"/>
                        <a:pt x="8" y="30"/>
                      </a:cubicBezTo>
                      <a:cubicBezTo>
                        <a:pt x="11" y="26"/>
                        <a:pt x="13" y="23"/>
                        <a:pt x="16" y="19"/>
                      </a:cubicBezTo>
                      <a:cubicBezTo>
                        <a:pt x="20" y="16"/>
                        <a:pt x="23" y="13"/>
                        <a:pt x="27" y="11"/>
                      </a:cubicBezTo>
                      <a:cubicBezTo>
                        <a:pt x="31" y="8"/>
                        <a:pt x="35" y="6"/>
                        <a:pt x="40" y="5"/>
                      </a:cubicBezTo>
                      <a:cubicBezTo>
                        <a:pt x="44" y="3"/>
                        <a:pt x="49" y="2"/>
                        <a:pt x="54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23" name="Freeform 61">
                  <a:extLst>
                    <a:ext uri="{FF2B5EF4-FFF2-40B4-BE49-F238E27FC236}">
                      <a16:creationId xmlns:a16="http://schemas.microsoft.com/office/drawing/2014/main" id="{0DBD20CB-2F61-4E8B-829D-F54CC6EFB3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5948" y="2274729"/>
                  <a:ext cx="104878" cy="88533"/>
                </a:xfrm>
                <a:custGeom>
                  <a:avLst/>
                  <a:gdLst>
                    <a:gd name="T0" fmla="*/ 56 w 115"/>
                    <a:gd name="T1" fmla="*/ 2 h 97"/>
                    <a:gd name="T2" fmla="*/ 57 w 115"/>
                    <a:gd name="T3" fmla="*/ 2 h 97"/>
                    <a:gd name="T4" fmla="*/ 58 w 115"/>
                    <a:gd name="T5" fmla="*/ 2 h 97"/>
                    <a:gd name="T6" fmla="*/ 59 w 115"/>
                    <a:gd name="T7" fmla="*/ 2 h 97"/>
                    <a:gd name="T8" fmla="*/ 60 w 115"/>
                    <a:gd name="T9" fmla="*/ 1 h 97"/>
                    <a:gd name="T10" fmla="*/ 81 w 115"/>
                    <a:gd name="T11" fmla="*/ 2 h 97"/>
                    <a:gd name="T12" fmla="*/ 100 w 115"/>
                    <a:gd name="T13" fmla="*/ 10 h 97"/>
                    <a:gd name="T14" fmla="*/ 111 w 115"/>
                    <a:gd name="T15" fmla="*/ 25 h 97"/>
                    <a:gd name="T16" fmla="*/ 114 w 115"/>
                    <a:gd name="T17" fmla="*/ 46 h 97"/>
                    <a:gd name="T18" fmla="*/ 108 w 115"/>
                    <a:gd name="T19" fmla="*/ 64 h 97"/>
                    <a:gd name="T20" fmla="*/ 97 w 115"/>
                    <a:gd name="T21" fmla="*/ 79 h 97"/>
                    <a:gd name="T22" fmla="*/ 81 w 115"/>
                    <a:gd name="T23" fmla="*/ 90 h 97"/>
                    <a:gd name="T24" fmla="*/ 62 w 115"/>
                    <a:gd name="T25" fmla="*/ 97 h 97"/>
                    <a:gd name="T26" fmla="*/ 58 w 115"/>
                    <a:gd name="T27" fmla="*/ 97 h 97"/>
                    <a:gd name="T28" fmla="*/ 54 w 115"/>
                    <a:gd name="T29" fmla="*/ 97 h 97"/>
                    <a:gd name="T30" fmla="*/ 50 w 115"/>
                    <a:gd name="T31" fmla="*/ 97 h 97"/>
                    <a:gd name="T32" fmla="*/ 46 w 115"/>
                    <a:gd name="T33" fmla="*/ 97 h 97"/>
                    <a:gd name="T34" fmla="*/ 26 w 115"/>
                    <a:gd name="T35" fmla="*/ 92 h 97"/>
                    <a:gd name="T36" fmla="*/ 11 w 115"/>
                    <a:gd name="T37" fmla="*/ 81 h 97"/>
                    <a:gd name="T38" fmla="*/ 3 w 115"/>
                    <a:gd name="T39" fmla="*/ 67 h 97"/>
                    <a:gd name="T40" fmla="*/ 1 w 115"/>
                    <a:gd name="T41" fmla="*/ 51 h 97"/>
                    <a:gd name="T42" fmla="*/ 7 w 115"/>
                    <a:gd name="T43" fmla="*/ 35 h 97"/>
                    <a:gd name="T44" fmla="*/ 19 w 115"/>
                    <a:gd name="T45" fmla="*/ 21 h 97"/>
                    <a:gd name="T46" fmla="*/ 36 w 115"/>
                    <a:gd name="T47" fmla="*/ 9 h 97"/>
                    <a:gd name="T48" fmla="*/ 56 w 115"/>
                    <a:gd name="T49" fmla="*/ 2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15" h="97">
                      <a:moveTo>
                        <a:pt x="56" y="2"/>
                      </a:moveTo>
                      <a:cubicBezTo>
                        <a:pt x="57" y="2"/>
                        <a:pt x="57" y="2"/>
                        <a:pt x="57" y="2"/>
                      </a:cubicBezTo>
                      <a:cubicBezTo>
                        <a:pt x="57" y="2"/>
                        <a:pt x="58" y="2"/>
                        <a:pt x="58" y="2"/>
                      </a:cubicBezTo>
                      <a:cubicBezTo>
                        <a:pt x="58" y="2"/>
                        <a:pt x="59" y="2"/>
                        <a:pt x="59" y="2"/>
                      </a:cubicBezTo>
                      <a:cubicBezTo>
                        <a:pt x="59" y="2"/>
                        <a:pt x="59" y="1"/>
                        <a:pt x="60" y="1"/>
                      </a:cubicBezTo>
                      <a:cubicBezTo>
                        <a:pt x="67" y="0"/>
                        <a:pt x="75" y="0"/>
                        <a:pt x="81" y="2"/>
                      </a:cubicBezTo>
                      <a:cubicBezTo>
                        <a:pt x="88" y="3"/>
                        <a:pt x="94" y="6"/>
                        <a:pt x="100" y="10"/>
                      </a:cubicBezTo>
                      <a:cubicBezTo>
                        <a:pt x="105" y="14"/>
                        <a:pt x="109" y="19"/>
                        <a:pt x="111" y="25"/>
                      </a:cubicBezTo>
                      <a:cubicBezTo>
                        <a:pt x="114" y="31"/>
                        <a:pt x="115" y="38"/>
                        <a:pt x="114" y="46"/>
                      </a:cubicBezTo>
                      <a:cubicBezTo>
                        <a:pt x="113" y="52"/>
                        <a:pt x="111" y="58"/>
                        <a:pt x="108" y="64"/>
                      </a:cubicBezTo>
                      <a:cubicBezTo>
                        <a:pt x="106" y="70"/>
                        <a:pt x="101" y="75"/>
                        <a:pt x="97" y="79"/>
                      </a:cubicBezTo>
                      <a:cubicBezTo>
                        <a:pt x="92" y="84"/>
                        <a:pt x="87" y="88"/>
                        <a:pt x="81" y="90"/>
                      </a:cubicBezTo>
                      <a:cubicBezTo>
                        <a:pt x="75" y="93"/>
                        <a:pt x="69" y="95"/>
                        <a:pt x="62" y="97"/>
                      </a:cubicBezTo>
                      <a:cubicBezTo>
                        <a:pt x="61" y="97"/>
                        <a:pt x="60" y="97"/>
                        <a:pt x="58" y="97"/>
                      </a:cubicBezTo>
                      <a:cubicBezTo>
                        <a:pt x="57" y="97"/>
                        <a:pt x="55" y="97"/>
                        <a:pt x="54" y="97"/>
                      </a:cubicBezTo>
                      <a:cubicBezTo>
                        <a:pt x="53" y="97"/>
                        <a:pt x="51" y="97"/>
                        <a:pt x="50" y="97"/>
                      </a:cubicBezTo>
                      <a:cubicBezTo>
                        <a:pt x="49" y="97"/>
                        <a:pt x="47" y="97"/>
                        <a:pt x="46" y="97"/>
                      </a:cubicBezTo>
                      <a:cubicBezTo>
                        <a:pt x="38" y="96"/>
                        <a:pt x="31" y="94"/>
                        <a:pt x="26" y="92"/>
                      </a:cubicBezTo>
                      <a:cubicBezTo>
                        <a:pt x="20" y="89"/>
                        <a:pt x="15" y="85"/>
                        <a:pt x="11" y="81"/>
                      </a:cubicBezTo>
                      <a:cubicBezTo>
                        <a:pt x="7" y="77"/>
                        <a:pt x="4" y="72"/>
                        <a:pt x="3" y="67"/>
                      </a:cubicBezTo>
                      <a:cubicBezTo>
                        <a:pt x="1" y="62"/>
                        <a:pt x="0" y="56"/>
                        <a:pt x="1" y="51"/>
                      </a:cubicBezTo>
                      <a:cubicBezTo>
                        <a:pt x="2" y="45"/>
                        <a:pt x="4" y="40"/>
                        <a:pt x="7" y="35"/>
                      </a:cubicBezTo>
                      <a:cubicBezTo>
                        <a:pt x="10" y="30"/>
                        <a:pt x="14" y="25"/>
                        <a:pt x="19" y="21"/>
                      </a:cubicBezTo>
                      <a:cubicBezTo>
                        <a:pt x="24" y="16"/>
                        <a:pt x="30" y="13"/>
                        <a:pt x="36" y="9"/>
                      </a:cubicBezTo>
                      <a:cubicBezTo>
                        <a:pt x="42" y="6"/>
                        <a:pt x="49" y="4"/>
                        <a:pt x="56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24" name="Freeform 62">
                  <a:extLst>
                    <a:ext uri="{FF2B5EF4-FFF2-40B4-BE49-F238E27FC236}">
                      <a16:creationId xmlns:a16="http://schemas.microsoft.com/office/drawing/2014/main" id="{06C99155-EE87-4F06-8867-E101E66292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7775" y="2145334"/>
                  <a:ext cx="96706" cy="77637"/>
                </a:xfrm>
                <a:custGeom>
                  <a:avLst/>
                  <a:gdLst>
                    <a:gd name="T0" fmla="*/ 50 w 106"/>
                    <a:gd name="T1" fmla="*/ 2 h 85"/>
                    <a:gd name="T2" fmla="*/ 67 w 106"/>
                    <a:gd name="T3" fmla="*/ 0 h 85"/>
                    <a:gd name="T4" fmla="*/ 82 w 106"/>
                    <a:gd name="T5" fmla="*/ 2 h 85"/>
                    <a:gd name="T6" fmla="*/ 95 w 106"/>
                    <a:gd name="T7" fmla="*/ 9 h 85"/>
                    <a:gd name="T8" fmla="*/ 103 w 106"/>
                    <a:gd name="T9" fmla="*/ 21 h 85"/>
                    <a:gd name="T10" fmla="*/ 105 w 106"/>
                    <a:gd name="T11" fmla="*/ 38 h 85"/>
                    <a:gd name="T12" fmla="*/ 98 w 106"/>
                    <a:gd name="T13" fmla="*/ 56 h 85"/>
                    <a:gd name="T14" fmla="*/ 83 w 106"/>
                    <a:gd name="T15" fmla="*/ 71 h 85"/>
                    <a:gd name="T16" fmla="*/ 63 w 106"/>
                    <a:gd name="T17" fmla="*/ 82 h 85"/>
                    <a:gd name="T18" fmla="*/ 61 w 106"/>
                    <a:gd name="T19" fmla="*/ 82 h 85"/>
                    <a:gd name="T20" fmla="*/ 60 w 106"/>
                    <a:gd name="T21" fmla="*/ 82 h 85"/>
                    <a:gd name="T22" fmla="*/ 59 w 106"/>
                    <a:gd name="T23" fmla="*/ 82 h 85"/>
                    <a:gd name="T24" fmla="*/ 58 w 106"/>
                    <a:gd name="T25" fmla="*/ 83 h 85"/>
                    <a:gd name="T26" fmla="*/ 39 w 106"/>
                    <a:gd name="T27" fmla="*/ 85 h 85"/>
                    <a:gd name="T28" fmla="*/ 22 w 106"/>
                    <a:gd name="T29" fmla="*/ 82 h 85"/>
                    <a:gd name="T30" fmla="*/ 9 w 106"/>
                    <a:gd name="T31" fmla="*/ 75 h 85"/>
                    <a:gd name="T32" fmla="*/ 2 w 106"/>
                    <a:gd name="T33" fmla="*/ 64 h 85"/>
                    <a:gd name="T34" fmla="*/ 1 w 106"/>
                    <a:gd name="T35" fmla="*/ 50 h 85"/>
                    <a:gd name="T36" fmla="*/ 7 w 106"/>
                    <a:gd name="T37" fmla="*/ 35 h 85"/>
                    <a:gd name="T38" fmla="*/ 19 w 106"/>
                    <a:gd name="T39" fmla="*/ 20 h 85"/>
                    <a:gd name="T40" fmla="*/ 36 w 106"/>
                    <a:gd name="T41" fmla="*/ 8 h 85"/>
                    <a:gd name="T42" fmla="*/ 39 w 106"/>
                    <a:gd name="T43" fmla="*/ 6 h 85"/>
                    <a:gd name="T44" fmla="*/ 43 w 106"/>
                    <a:gd name="T45" fmla="*/ 5 h 85"/>
                    <a:gd name="T46" fmla="*/ 47 w 106"/>
                    <a:gd name="T47" fmla="*/ 3 h 85"/>
                    <a:gd name="T48" fmla="*/ 50 w 106"/>
                    <a:gd name="T49" fmla="*/ 2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6" h="85">
                      <a:moveTo>
                        <a:pt x="50" y="2"/>
                      </a:moveTo>
                      <a:cubicBezTo>
                        <a:pt x="56" y="1"/>
                        <a:pt x="61" y="0"/>
                        <a:pt x="67" y="0"/>
                      </a:cubicBezTo>
                      <a:cubicBezTo>
                        <a:pt x="72" y="0"/>
                        <a:pt x="77" y="0"/>
                        <a:pt x="82" y="2"/>
                      </a:cubicBezTo>
                      <a:cubicBezTo>
                        <a:pt x="87" y="3"/>
                        <a:pt x="91" y="6"/>
                        <a:pt x="95" y="9"/>
                      </a:cubicBezTo>
                      <a:cubicBezTo>
                        <a:pt x="98" y="12"/>
                        <a:pt x="101" y="16"/>
                        <a:pt x="103" y="21"/>
                      </a:cubicBezTo>
                      <a:cubicBezTo>
                        <a:pt x="106" y="26"/>
                        <a:pt x="106" y="32"/>
                        <a:pt x="105" y="38"/>
                      </a:cubicBezTo>
                      <a:cubicBezTo>
                        <a:pt x="104" y="45"/>
                        <a:pt x="102" y="51"/>
                        <a:pt x="98" y="56"/>
                      </a:cubicBezTo>
                      <a:cubicBezTo>
                        <a:pt x="94" y="62"/>
                        <a:pt x="89" y="67"/>
                        <a:pt x="83" y="71"/>
                      </a:cubicBezTo>
                      <a:cubicBezTo>
                        <a:pt x="77" y="76"/>
                        <a:pt x="70" y="79"/>
                        <a:pt x="63" y="82"/>
                      </a:cubicBezTo>
                      <a:cubicBezTo>
                        <a:pt x="62" y="82"/>
                        <a:pt x="62" y="82"/>
                        <a:pt x="61" y="82"/>
                      </a:cubicBezTo>
                      <a:cubicBezTo>
                        <a:pt x="61" y="82"/>
                        <a:pt x="61" y="82"/>
                        <a:pt x="60" y="82"/>
                      </a:cubicBezTo>
                      <a:cubicBezTo>
                        <a:pt x="60" y="82"/>
                        <a:pt x="60" y="82"/>
                        <a:pt x="59" y="82"/>
                      </a:cubicBezTo>
                      <a:cubicBezTo>
                        <a:pt x="59" y="83"/>
                        <a:pt x="58" y="83"/>
                        <a:pt x="58" y="83"/>
                      </a:cubicBezTo>
                      <a:cubicBezTo>
                        <a:pt x="51" y="84"/>
                        <a:pt x="45" y="85"/>
                        <a:pt x="39" y="85"/>
                      </a:cubicBezTo>
                      <a:cubicBezTo>
                        <a:pt x="33" y="85"/>
                        <a:pt x="27" y="84"/>
                        <a:pt x="22" y="82"/>
                      </a:cubicBezTo>
                      <a:cubicBezTo>
                        <a:pt x="17" y="80"/>
                        <a:pt x="13" y="78"/>
                        <a:pt x="9" y="75"/>
                      </a:cubicBezTo>
                      <a:cubicBezTo>
                        <a:pt x="6" y="72"/>
                        <a:pt x="3" y="68"/>
                        <a:pt x="2" y="64"/>
                      </a:cubicBezTo>
                      <a:cubicBezTo>
                        <a:pt x="1" y="59"/>
                        <a:pt x="0" y="55"/>
                        <a:pt x="1" y="50"/>
                      </a:cubicBezTo>
                      <a:cubicBezTo>
                        <a:pt x="2" y="45"/>
                        <a:pt x="4" y="40"/>
                        <a:pt x="7" y="35"/>
                      </a:cubicBezTo>
                      <a:cubicBezTo>
                        <a:pt x="10" y="30"/>
                        <a:pt x="14" y="25"/>
                        <a:pt x="19" y="20"/>
                      </a:cubicBezTo>
                      <a:cubicBezTo>
                        <a:pt x="23" y="16"/>
                        <a:pt x="29" y="12"/>
                        <a:pt x="36" y="8"/>
                      </a:cubicBezTo>
                      <a:cubicBezTo>
                        <a:pt x="37" y="7"/>
                        <a:pt x="38" y="7"/>
                        <a:pt x="39" y="6"/>
                      </a:cubicBezTo>
                      <a:cubicBezTo>
                        <a:pt x="40" y="6"/>
                        <a:pt x="42" y="5"/>
                        <a:pt x="43" y="5"/>
                      </a:cubicBezTo>
                      <a:cubicBezTo>
                        <a:pt x="44" y="4"/>
                        <a:pt x="45" y="4"/>
                        <a:pt x="47" y="3"/>
                      </a:cubicBezTo>
                      <a:cubicBezTo>
                        <a:pt x="48" y="3"/>
                        <a:pt x="49" y="2"/>
                        <a:pt x="50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25" name="Freeform 63">
                  <a:extLst>
                    <a:ext uri="{FF2B5EF4-FFF2-40B4-BE49-F238E27FC236}">
                      <a16:creationId xmlns:a16="http://schemas.microsoft.com/office/drawing/2014/main" id="{7623AD35-0A07-4F42-A153-AFBF48B8AF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9888" y="2059525"/>
                  <a:ext cx="83766" cy="68103"/>
                </a:xfrm>
                <a:custGeom>
                  <a:avLst/>
                  <a:gdLst>
                    <a:gd name="T0" fmla="*/ 42 w 92"/>
                    <a:gd name="T1" fmla="*/ 3 h 75"/>
                    <a:gd name="T2" fmla="*/ 53 w 92"/>
                    <a:gd name="T3" fmla="*/ 0 h 75"/>
                    <a:gd name="T4" fmla="*/ 64 w 92"/>
                    <a:gd name="T5" fmla="*/ 0 h 75"/>
                    <a:gd name="T6" fmla="*/ 73 w 92"/>
                    <a:gd name="T7" fmla="*/ 1 h 75"/>
                    <a:gd name="T8" fmla="*/ 82 w 92"/>
                    <a:gd name="T9" fmla="*/ 6 h 75"/>
                    <a:gd name="T10" fmla="*/ 91 w 92"/>
                    <a:gd name="T11" fmla="*/ 17 h 75"/>
                    <a:gd name="T12" fmla="*/ 91 w 92"/>
                    <a:gd name="T13" fmla="*/ 32 h 75"/>
                    <a:gd name="T14" fmla="*/ 84 w 92"/>
                    <a:gd name="T15" fmla="*/ 47 h 75"/>
                    <a:gd name="T16" fmla="*/ 69 w 92"/>
                    <a:gd name="T17" fmla="*/ 61 h 75"/>
                    <a:gd name="T18" fmla="*/ 64 w 92"/>
                    <a:gd name="T19" fmla="*/ 65 h 75"/>
                    <a:gd name="T20" fmla="*/ 58 w 92"/>
                    <a:gd name="T21" fmla="*/ 68 h 75"/>
                    <a:gd name="T22" fmla="*/ 52 w 92"/>
                    <a:gd name="T23" fmla="*/ 70 h 75"/>
                    <a:gd name="T24" fmla="*/ 46 w 92"/>
                    <a:gd name="T25" fmla="*/ 72 h 75"/>
                    <a:gd name="T26" fmla="*/ 34 w 92"/>
                    <a:gd name="T27" fmla="*/ 75 h 75"/>
                    <a:gd name="T28" fmla="*/ 24 w 92"/>
                    <a:gd name="T29" fmla="*/ 75 h 75"/>
                    <a:gd name="T30" fmla="*/ 14 w 92"/>
                    <a:gd name="T31" fmla="*/ 73 h 75"/>
                    <a:gd name="T32" fmla="*/ 7 w 92"/>
                    <a:gd name="T33" fmla="*/ 69 h 75"/>
                    <a:gd name="T34" fmla="*/ 1 w 92"/>
                    <a:gd name="T35" fmla="*/ 59 h 75"/>
                    <a:gd name="T36" fmla="*/ 0 w 92"/>
                    <a:gd name="T37" fmla="*/ 47 h 75"/>
                    <a:gd name="T38" fmla="*/ 5 w 92"/>
                    <a:gd name="T39" fmla="*/ 33 h 75"/>
                    <a:gd name="T40" fmla="*/ 16 w 92"/>
                    <a:gd name="T41" fmla="*/ 19 h 75"/>
                    <a:gd name="T42" fmla="*/ 22 w 92"/>
                    <a:gd name="T43" fmla="*/ 14 h 75"/>
                    <a:gd name="T44" fmla="*/ 28 w 92"/>
                    <a:gd name="T45" fmla="*/ 9 h 75"/>
                    <a:gd name="T46" fmla="*/ 35 w 92"/>
                    <a:gd name="T47" fmla="*/ 6 h 75"/>
                    <a:gd name="T48" fmla="*/ 42 w 92"/>
                    <a:gd name="T49" fmla="*/ 3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92" h="75">
                      <a:moveTo>
                        <a:pt x="42" y="3"/>
                      </a:moveTo>
                      <a:cubicBezTo>
                        <a:pt x="46" y="2"/>
                        <a:pt x="49" y="1"/>
                        <a:pt x="53" y="0"/>
                      </a:cubicBezTo>
                      <a:cubicBezTo>
                        <a:pt x="57" y="0"/>
                        <a:pt x="60" y="0"/>
                        <a:pt x="64" y="0"/>
                      </a:cubicBezTo>
                      <a:cubicBezTo>
                        <a:pt x="67" y="0"/>
                        <a:pt x="70" y="0"/>
                        <a:pt x="73" y="1"/>
                      </a:cubicBezTo>
                      <a:cubicBezTo>
                        <a:pt x="77" y="3"/>
                        <a:pt x="79" y="4"/>
                        <a:pt x="82" y="6"/>
                      </a:cubicBezTo>
                      <a:cubicBezTo>
                        <a:pt x="86" y="9"/>
                        <a:pt x="89" y="13"/>
                        <a:pt x="91" y="17"/>
                      </a:cubicBezTo>
                      <a:cubicBezTo>
                        <a:pt x="92" y="22"/>
                        <a:pt x="92" y="27"/>
                        <a:pt x="91" y="32"/>
                      </a:cubicBezTo>
                      <a:cubicBezTo>
                        <a:pt x="90" y="37"/>
                        <a:pt x="88" y="42"/>
                        <a:pt x="84" y="47"/>
                      </a:cubicBezTo>
                      <a:cubicBezTo>
                        <a:pt x="80" y="52"/>
                        <a:pt x="75" y="57"/>
                        <a:pt x="69" y="61"/>
                      </a:cubicBezTo>
                      <a:cubicBezTo>
                        <a:pt x="67" y="62"/>
                        <a:pt x="66" y="63"/>
                        <a:pt x="64" y="65"/>
                      </a:cubicBezTo>
                      <a:cubicBezTo>
                        <a:pt x="62" y="66"/>
                        <a:pt x="60" y="67"/>
                        <a:pt x="58" y="68"/>
                      </a:cubicBezTo>
                      <a:cubicBezTo>
                        <a:pt x="56" y="69"/>
                        <a:pt x="54" y="70"/>
                        <a:pt x="52" y="70"/>
                      </a:cubicBezTo>
                      <a:cubicBezTo>
                        <a:pt x="50" y="71"/>
                        <a:pt x="48" y="72"/>
                        <a:pt x="46" y="72"/>
                      </a:cubicBezTo>
                      <a:cubicBezTo>
                        <a:pt x="42" y="73"/>
                        <a:pt x="38" y="74"/>
                        <a:pt x="34" y="75"/>
                      </a:cubicBezTo>
                      <a:cubicBezTo>
                        <a:pt x="31" y="75"/>
                        <a:pt x="27" y="75"/>
                        <a:pt x="24" y="75"/>
                      </a:cubicBezTo>
                      <a:cubicBezTo>
                        <a:pt x="20" y="75"/>
                        <a:pt x="17" y="74"/>
                        <a:pt x="14" y="73"/>
                      </a:cubicBezTo>
                      <a:cubicBezTo>
                        <a:pt x="11" y="72"/>
                        <a:pt x="9" y="71"/>
                        <a:pt x="7" y="69"/>
                      </a:cubicBezTo>
                      <a:cubicBezTo>
                        <a:pt x="4" y="66"/>
                        <a:pt x="2" y="63"/>
                        <a:pt x="1" y="59"/>
                      </a:cubicBezTo>
                      <a:cubicBezTo>
                        <a:pt x="0" y="56"/>
                        <a:pt x="0" y="52"/>
                        <a:pt x="0" y="47"/>
                      </a:cubicBezTo>
                      <a:cubicBezTo>
                        <a:pt x="1" y="43"/>
                        <a:pt x="3" y="38"/>
                        <a:pt x="5" y="33"/>
                      </a:cubicBezTo>
                      <a:cubicBezTo>
                        <a:pt x="8" y="29"/>
                        <a:pt x="12" y="24"/>
                        <a:pt x="16" y="19"/>
                      </a:cubicBezTo>
                      <a:cubicBezTo>
                        <a:pt x="18" y="17"/>
                        <a:pt x="20" y="16"/>
                        <a:pt x="22" y="14"/>
                      </a:cubicBezTo>
                      <a:cubicBezTo>
                        <a:pt x="24" y="12"/>
                        <a:pt x="26" y="11"/>
                        <a:pt x="28" y="9"/>
                      </a:cubicBezTo>
                      <a:cubicBezTo>
                        <a:pt x="30" y="8"/>
                        <a:pt x="33" y="7"/>
                        <a:pt x="35" y="6"/>
                      </a:cubicBezTo>
                      <a:cubicBezTo>
                        <a:pt x="38" y="5"/>
                        <a:pt x="40" y="4"/>
                        <a:pt x="42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26" name="Freeform 64">
                  <a:extLst>
                    <a:ext uri="{FF2B5EF4-FFF2-40B4-BE49-F238E27FC236}">
                      <a16:creationId xmlns:a16="http://schemas.microsoft.com/office/drawing/2014/main" id="{24DA6BFD-DC2A-492E-8F98-C19CE5EEDB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0674" y="2022069"/>
                  <a:ext cx="72870" cy="62654"/>
                </a:xfrm>
                <a:custGeom>
                  <a:avLst/>
                  <a:gdLst>
                    <a:gd name="T0" fmla="*/ 38 w 80"/>
                    <a:gd name="T1" fmla="*/ 4 h 69"/>
                    <a:gd name="T2" fmla="*/ 44 w 80"/>
                    <a:gd name="T3" fmla="*/ 2 h 69"/>
                    <a:gd name="T4" fmla="*/ 49 w 80"/>
                    <a:gd name="T5" fmla="*/ 1 h 69"/>
                    <a:gd name="T6" fmla="*/ 55 w 80"/>
                    <a:gd name="T7" fmla="*/ 0 h 69"/>
                    <a:gd name="T8" fmla="*/ 61 w 80"/>
                    <a:gd name="T9" fmla="*/ 1 h 69"/>
                    <a:gd name="T10" fmla="*/ 73 w 80"/>
                    <a:gd name="T11" fmla="*/ 6 h 69"/>
                    <a:gd name="T12" fmla="*/ 79 w 80"/>
                    <a:gd name="T13" fmla="*/ 15 h 69"/>
                    <a:gd name="T14" fmla="*/ 78 w 80"/>
                    <a:gd name="T15" fmla="*/ 28 h 69"/>
                    <a:gd name="T16" fmla="*/ 70 w 80"/>
                    <a:gd name="T17" fmla="*/ 42 h 69"/>
                    <a:gd name="T18" fmla="*/ 63 w 80"/>
                    <a:gd name="T19" fmla="*/ 50 h 69"/>
                    <a:gd name="T20" fmla="*/ 54 w 80"/>
                    <a:gd name="T21" fmla="*/ 56 h 69"/>
                    <a:gd name="T22" fmla="*/ 45 w 80"/>
                    <a:gd name="T23" fmla="*/ 62 h 69"/>
                    <a:gd name="T24" fmla="*/ 37 w 80"/>
                    <a:gd name="T25" fmla="*/ 66 h 69"/>
                    <a:gd name="T26" fmla="*/ 31 w 80"/>
                    <a:gd name="T27" fmla="*/ 67 h 69"/>
                    <a:gd name="T28" fmla="*/ 25 w 80"/>
                    <a:gd name="T29" fmla="*/ 68 h 69"/>
                    <a:gd name="T30" fmla="*/ 20 w 80"/>
                    <a:gd name="T31" fmla="*/ 69 h 69"/>
                    <a:gd name="T32" fmla="*/ 15 w 80"/>
                    <a:gd name="T33" fmla="*/ 68 h 69"/>
                    <a:gd name="T34" fmla="*/ 6 w 80"/>
                    <a:gd name="T35" fmla="*/ 63 h 69"/>
                    <a:gd name="T36" fmla="*/ 1 w 80"/>
                    <a:gd name="T37" fmla="*/ 55 h 69"/>
                    <a:gd name="T38" fmla="*/ 0 w 80"/>
                    <a:gd name="T39" fmla="*/ 44 h 69"/>
                    <a:gd name="T40" fmla="*/ 5 w 80"/>
                    <a:gd name="T41" fmla="*/ 31 h 69"/>
                    <a:gd name="T42" fmla="*/ 11 w 80"/>
                    <a:gd name="T43" fmla="*/ 22 h 69"/>
                    <a:gd name="T44" fmla="*/ 18 w 80"/>
                    <a:gd name="T45" fmla="*/ 15 h 69"/>
                    <a:gd name="T46" fmla="*/ 28 w 80"/>
                    <a:gd name="T47" fmla="*/ 8 h 69"/>
                    <a:gd name="T48" fmla="*/ 38 w 80"/>
                    <a:gd name="T49" fmla="*/ 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0" h="69">
                      <a:moveTo>
                        <a:pt x="38" y="4"/>
                      </a:moveTo>
                      <a:cubicBezTo>
                        <a:pt x="40" y="3"/>
                        <a:pt x="42" y="2"/>
                        <a:pt x="44" y="2"/>
                      </a:cubicBezTo>
                      <a:cubicBezTo>
                        <a:pt x="45" y="1"/>
                        <a:pt x="47" y="1"/>
                        <a:pt x="49" y="1"/>
                      </a:cubicBezTo>
                      <a:cubicBezTo>
                        <a:pt x="51" y="0"/>
                        <a:pt x="53" y="0"/>
                        <a:pt x="55" y="0"/>
                      </a:cubicBezTo>
                      <a:cubicBezTo>
                        <a:pt x="57" y="0"/>
                        <a:pt x="59" y="0"/>
                        <a:pt x="61" y="1"/>
                      </a:cubicBezTo>
                      <a:cubicBezTo>
                        <a:pt x="66" y="1"/>
                        <a:pt x="70" y="3"/>
                        <a:pt x="73" y="6"/>
                      </a:cubicBezTo>
                      <a:cubicBezTo>
                        <a:pt x="76" y="8"/>
                        <a:pt x="78" y="11"/>
                        <a:pt x="79" y="15"/>
                      </a:cubicBezTo>
                      <a:cubicBezTo>
                        <a:pt x="80" y="19"/>
                        <a:pt x="80" y="23"/>
                        <a:pt x="78" y="28"/>
                      </a:cubicBezTo>
                      <a:cubicBezTo>
                        <a:pt x="77" y="33"/>
                        <a:pt x="74" y="37"/>
                        <a:pt x="70" y="42"/>
                      </a:cubicBezTo>
                      <a:cubicBezTo>
                        <a:pt x="68" y="45"/>
                        <a:pt x="65" y="47"/>
                        <a:pt x="63" y="50"/>
                      </a:cubicBezTo>
                      <a:cubicBezTo>
                        <a:pt x="60" y="52"/>
                        <a:pt x="57" y="54"/>
                        <a:pt x="54" y="56"/>
                      </a:cubicBezTo>
                      <a:cubicBezTo>
                        <a:pt x="52" y="58"/>
                        <a:pt x="49" y="60"/>
                        <a:pt x="45" y="62"/>
                      </a:cubicBezTo>
                      <a:cubicBezTo>
                        <a:pt x="43" y="63"/>
                        <a:pt x="40" y="65"/>
                        <a:pt x="37" y="66"/>
                      </a:cubicBezTo>
                      <a:cubicBezTo>
                        <a:pt x="35" y="66"/>
                        <a:pt x="33" y="67"/>
                        <a:pt x="31" y="67"/>
                      </a:cubicBezTo>
                      <a:cubicBezTo>
                        <a:pt x="29" y="68"/>
                        <a:pt x="27" y="68"/>
                        <a:pt x="25" y="68"/>
                      </a:cubicBezTo>
                      <a:cubicBezTo>
                        <a:pt x="24" y="68"/>
                        <a:pt x="22" y="69"/>
                        <a:pt x="20" y="69"/>
                      </a:cubicBezTo>
                      <a:cubicBezTo>
                        <a:pt x="18" y="68"/>
                        <a:pt x="17" y="68"/>
                        <a:pt x="15" y="68"/>
                      </a:cubicBezTo>
                      <a:cubicBezTo>
                        <a:pt x="11" y="67"/>
                        <a:pt x="8" y="65"/>
                        <a:pt x="6" y="63"/>
                      </a:cubicBezTo>
                      <a:cubicBezTo>
                        <a:pt x="4" y="61"/>
                        <a:pt x="2" y="58"/>
                        <a:pt x="1" y="55"/>
                      </a:cubicBezTo>
                      <a:cubicBezTo>
                        <a:pt x="0" y="52"/>
                        <a:pt x="0" y="48"/>
                        <a:pt x="0" y="44"/>
                      </a:cubicBezTo>
                      <a:cubicBezTo>
                        <a:pt x="1" y="40"/>
                        <a:pt x="3" y="35"/>
                        <a:pt x="5" y="31"/>
                      </a:cubicBezTo>
                      <a:cubicBezTo>
                        <a:pt x="6" y="28"/>
                        <a:pt x="8" y="25"/>
                        <a:pt x="11" y="22"/>
                      </a:cubicBezTo>
                      <a:cubicBezTo>
                        <a:pt x="13" y="20"/>
                        <a:pt x="15" y="17"/>
                        <a:pt x="18" y="15"/>
                      </a:cubicBezTo>
                      <a:cubicBezTo>
                        <a:pt x="21" y="12"/>
                        <a:pt x="24" y="10"/>
                        <a:pt x="28" y="8"/>
                      </a:cubicBezTo>
                      <a:cubicBezTo>
                        <a:pt x="31" y="7"/>
                        <a:pt x="34" y="5"/>
                        <a:pt x="38" y="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27" name="Freeform 65">
                  <a:extLst>
                    <a:ext uri="{FF2B5EF4-FFF2-40B4-BE49-F238E27FC236}">
                      <a16:creationId xmlns:a16="http://schemas.microsoft.com/office/drawing/2014/main" id="{7A0F64CA-E321-4734-B078-3399DFAF48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8520" y="2030922"/>
                  <a:ext cx="63336" cy="57887"/>
                </a:xfrm>
                <a:custGeom>
                  <a:avLst/>
                  <a:gdLst>
                    <a:gd name="T0" fmla="*/ 35 w 70"/>
                    <a:gd name="T1" fmla="*/ 4 h 63"/>
                    <a:gd name="T2" fmla="*/ 36 w 70"/>
                    <a:gd name="T3" fmla="*/ 3 h 63"/>
                    <a:gd name="T4" fmla="*/ 38 w 70"/>
                    <a:gd name="T5" fmla="*/ 3 h 63"/>
                    <a:gd name="T6" fmla="*/ 39 w 70"/>
                    <a:gd name="T7" fmla="*/ 2 h 63"/>
                    <a:gd name="T8" fmla="*/ 40 w 70"/>
                    <a:gd name="T9" fmla="*/ 2 h 63"/>
                    <a:gd name="T10" fmla="*/ 55 w 70"/>
                    <a:gd name="T11" fmla="*/ 0 h 63"/>
                    <a:gd name="T12" fmla="*/ 65 w 70"/>
                    <a:gd name="T13" fmla="*/ 4 h 63"/>
                    <a:gd name="T14" fmla="*/ 70 w 70"/>
                    <a:gd name="T15" fmla="*/ 12 h 63"/>
                    <a:gd name="T16" fmla="*/ 68 w 70"/>
                    <a:gd name="T17" fmla="*/ 24 h 63"/>
                    <a:gd name="T18" fmla="*/ 62 w 70"/>
                    <a:gd name="T19" fmla="*/ 36 h 63"/>
                    <a:gd name="T20" fmla="*/ 53 w 70"/>
                    <a:gd name="T21" fmla="*/ 46 h 63"/>
                    <a:gd name="T22" fmla="*/ 42 w 70"/>
                    <a:gd name="T23" fmla="*/ 55 h 63"/>
                    <a:gd name="T24" fmla="*/ 31 w 70"/>
                    <a:gd name="T25" fmla="*/ 61 h 63"/>
                    <a:gd name="T26" fmla="*/ 30 w 70"/>
                    <a:gd name="T27" fmla="*/ 61 h 63"/>
                    <a:gd name="T28" fmla="*/ 29 w 70"/>
                    <a:gd name="T29" fmla="*/ 61 h 63"/>
                    <a:gd name="T30" fmla="*/ 28 w 70"/>
                    <a:gd name="T31" fmla="*/ 62 h 63"/>
                    <a:gd name="T32" fmla="*/ 27 w 70"/>
                    <a:gd name="T33" fmla="*/ 62 h 63"/>
                    <a:gd name="T34" fmla="*/ 16 w 70"/>
                    <a:gd name="T35" fmla="*/ 63 h 63"/>
                    <a:gd name="T36" fmla="*/ 7 w 70"/>
                    <a:gd name="T37" fmla="*/ 60 h 63"/>
                    <a:gd name="T38" fmla="*/ 2 w 70"/>
                    <a:gd name="T39" fmla="*/ 53 h 63"/>
                    <a:gd name="T40" fmla="*/ 0 w 70"/>
                    <a:gd name="T41" fmla="*/ 43 h 63"/>
                    <a:gd name="T42" fmla="*/ 3 w 70"/>
                    <a:gd name="T43" fmla="*/ 32 h 63"/>
                    <a:gd name="T44" fmla="*/ 11 w 70"/>
                    <a:gd name="T45" fmla="*/ 21 h 63"/>
                    <a:gd name="T46" fmla="*/ 22 w 70"/>
                    <a:gd name="T47" fmla="*/ 11 h 63"/>
                    <a:gd name="T48" fmla="*/ 35 w 70"/>
                    <a:gd name="T49" fmla="*/ 4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0" h="63">
                      <a:moveTo>
                        <a:pt x="35" y="4"/>
                      </a:moveTo>
                      <a:cubicBezTo>
                        <a:pt x="36" y="3"/>
                        <a:pt x="36" y="3"/>
                        <a:pt x="36" y="3"/>
                      </a:cubicBezTo>
                      <a:cubicBezTo>
                        <a:pt x="37" y="3"/>
                        <a:pt x="37" y="3"/>
                        <a:pt x="38" y="3"/>
                      </a:cubicBezTo>
                      <a:cubicBezTo>
                        <a:pt x="38" y="3"/>
                        <a:pt x="39" y="2"/>
                        <a:pt x="39" y="2"/>
                      </a:cubicBezTo>
                      <a:cubicBezTo>
                        <a:pt x="39" y="2"/>
                        <a:pt x="40" y="2"/>
                        <a:pt x="40" y="2"/>
                      </a:cubicBezTo>
                      <a:cubicBezTo>
                        <a:pt x="46" y="0"/>
                        <a:pt x="51" y="0"/>
                        <a:pt x="55" y="0"/>
                      </a:cubicBezTo>
                      <a:cubicBezTo>
                        <a:pt x="59" y="1"/>
                        <a:pt x="62" y="2"/>
                        <a:pt x="65" y="4"/>
                      </a:cubicBezTo>
                      <a:cubicBezTo>
                        <a:pt x="68" y="6"/>
                        <a:pt x="69" y="9"/>
                        <a:pt x="70" y="12"/>
                      </a:cubicBezTo>
                      <a:cubicBezTo>
                        <a:pt x="70" y="16"/>
                        <a:pt x="70" y="20"/>
                        <a:pt x="68" y="24"/>
                      </a:cubicBezTo>
                      <a:cubicBezTo>
                        <a:pt x="67" y="28"/>
                        <a:pt x="65" y="32"/>
                        <a:pt x="62" y="36"/>
                      </a:cubicBezTo>
                      <a:cubicBezTo>
                        <a:pt x="59" y="39"/>
                        <a:pt x="56" y="43"/>
                        <a:pt x="53" y="46"/>
                      </a:cubicBezTo>
                      <a:cubicBezTo>
                        <a:pt x="50" y="50"/>
                        <a:pt x="46" y="53"/>
                        <a:pt x="42" y="55"/>
                      </a:cubicBezTo>
                      <a:cubicBezTo>
                        <a:pt x="38" y="57"/>
                        <a:pt x="35" y="60"/>
                        <a:pt x="31" y="61"/>
                      </a:cubicBezTo>
                      <a:cubicBezTo>
                        <a:pt x="31" y="61"/>
                        <a:pt x="30" y="61"/>
                        <a:pt x="30" y="61"/>
                      </a:cubicBezTo>
                      <a:cubicBezTo>
                        <a:pt x="30" y="61"/>
                        <a:pt x="29" y="61"/>
                        <a:pt x="29" y="61"/>
                      </a:cubicBezTo>
                      <a:cubicBezTo>
                        <a:pt x="29" y="62"/>
                        <a:pt x="28" y="62"/>
                        <a:pt x="28" y="62"/>
                      </a:cubicBezTo>
                      <a:cubicBezTo>
                        <a:pt x="28" y="62"/>
                        <a:pt x="28" y="62"/>
                        <a:pt x="27" y="62"/>
                      </a:cubicBezTo>
                      <a:cubicBezTo>
                        <a:pt x="23" y="63"/>
                        <a:pt x="20" y="63"/>
                        <a:pt x="16" y="63"/>
                      </a:cubicBezTo>
                      <a:cubicBezTo>
                        <a:pt x="13" y="62"/>
                        <a:pt x="10" y="61"/>
                        <a:pt x="7" y="60"/>
                      </a:cubicBezTo>
                      <a:cubicBezTo>
                        <a:pt x="5" y="58"/>
                        <a:pt x="3" y="56"/>
                        <a:pt x="2" y="53"/>
                      </a:cubicBezTo>
                      <a:cubicBezTo>
                        <a:pt x="0" y="50"/>
                        <a:pt x="0" y="47"/>
                        <a:pt x="0" y="43"/>
                      </a:cubicBezTo>
                      <a:cubicBezTo>
                        <a:pt x="0" y="39"/>
                        <a:pt x="1" y="36"/>
                        <a:pt x="3" y="32"/>
                      </a:cubicBezTo>
                      <a:cubicBezTo>
                        <a:pt x="5" y="28"/>
                        <a:pt x="8" y="24"/>
                        <a:pt x="11" y="21"/>
                      </a:cubicBezTo>
                      <a:cubicBezTo>
                        <a:pt x="14" y="17"/>
                        <a:pt x="18" y="14"/>
                        <a:pt x="22" y="11"/>
                      </a:cubicBezTo>
                      <a:cubicBezTo>
                        <a:pt x="26" y="8"/>
                        <a:pt x="30" y="6"/>
                        <a:pt x="35" y="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28" name="Freeform 66">
                  <a:extLst>
                    <a:ext uri="{FF2B5EF4-FFF2-40B4-BE49-F238E27FC236}">
                      <a16:creationId xmlns:a16="http://schemas.microsoft.com/office/drawing/2014/main" id="{125EC1E6-B8DA-43D4-91AD-D3AEBCF2F9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9090" y="2079275"/>
                  <a:ext cx="57206" cy="55844"/>
                </a:xfrm>
                <a:custGeom>
                  <a:avLst/>
                  <a:gdLst>
                    <a:gd name="T0" fmla="*/ 36 w 63"/>
                    <a:gd name="T1" fmla="*/ 3 h 61"/>
                    <a:gd name="T2" fmla="*/ 46 w 63"/>
                    <a:gd name="T3" fmla="*/ 0 h 61"/>
                    <a:gd name="T4" fmla="*/ 54 w 63"/>
                    <a:gd name="T5" fmla="*/ 1 h 61"/>
                    <a:gd name="T6" fmla="*/ 60 w 63"/>
                    <a:gd name="T7" fmla="*/ 5 h 61"/>
                    <a:gd name="T8" fmla="*/ 62 w 63"/>
                    <a:gd name="T9" fmla="*/ 12 h 61"/>
                    <a:gd name="T10" fmla="*/ 61 w 63"/>
                    <a:gd name="T11" fmla="*/ 23 h 61"/>
                    <a:gd name="T12" fmla="*/ 56 w 63"/>
                    <a:gd name="T13" fmla="*/ 34 h 61"/>
                    <a:gd name="T14" fmla="*/ 48 w 63"/>
                    <a:gd name="T15" fmla="*/ 45 h 61"/>
                    <a:gd name="T16" fmla="*/ 38 w 63"/>
                    <a:gd name="T17" fmla="*/ 54 h 61"/>
                    <a:gd name="T18" fmla="*/ 36 w 63"/>
                    <a:gd name="T19" fmla="*/ 55 h 61"/>
                    <a:gd name="T20" fmla="*/ 34 w 63"/>
                    <a:gd name="T21" fmla="*/ 57 h 61"/>
                    <a:gd name="T22" fmla="*/ 31 w 63"/>
                    <a:gd name="T23" fmla="*/ 58 h 61"/>
                    <a:gd name="T24" fmla="*/ 29 w 63"/>
                    <a:gd name="T25" fmla="*/ 59 h 61"/>
                    <a:gd name="T26" fmla="*/ 20 w 63"/>
                    <a:gd name="T27" fmla="*/ 61 h 61"/>
                    <a:gd name="T28" fmla="*/ 13 w 63"/>
                    <a:gd name="T29" fmla="*/ 60 h 61"/>
                    <a:gd name="T30" fmla="*/ 6 w 63"/>
                    <a:gd name="T31" fmla="*/ 58 h 61"/>
                    <a:gd name="T32" fmla="*/ 2 w 63"/>
                    <a:gd name="T33" fmla="*/ 53 h 61"/>
                    <a:gd name="T34" fmla="*/ 0 w 63"/>
                    <a:gd name="T35" fmla="*/ 44 h 61"/>
                    <a:gd name="T36" fmla="*/ 4 w 63"/>
                    <a:gd name="T37" fmla="*/ 32 h 61"/>
                    <a:gd name="T38" fmla="*/ 12 w 63"/>
                    <a:gd name="T39" fmla="*/ 20 h 61"/>
                    <a:gd name="T40" fmla="*/ 24 w 63"/>
                    <a:gd name="T41" fmla="*/ 9 h 61"/>
                    <a:gd name="T42" fmla="*/ 27 w 63"/>
                    <a:gd name="T43" fmla="*/ 7 h 61"/>
                    <a:gd name="T44" fmla="*/ 30 w 63"/>
                    <a:gd name="T45" fmla="*/ 6 h 61"/>
                    <a:gd name="T46" fmla="*/ 33 w 63"/>
                    <a:gd name="T47" fmla="*/ 4 h 61"/>
                    <a:gd name="T48" fmla="*/ 36 w 63"/>
                    <a:gd name="T49" fmla="*/ 3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3" h="61">
                      <a:moveTo>
                        <a:pt x="36" y="3"/>
                      </a:moveTo>
                      <a:cubicBezTo>
                        <a:pt x="40" y="2"/>
                        <a:pt x="43" y="1"/>
                        <a:pt x="46" y="0"/>
                      </a:cubicBezTo>
                      <a:cubicBezTo>
                        <a:pt x="49" y="0"/>
                        <a:pt x="52" y="0"/>
                        <a:pt x="54" y="1"/>
                      </a:cubicBezTo>
                      <a:cubicBezTo>
                        <a:pt x="56" y="2"/>
                        <a:pt x="58" y="3"/>
                        <a:pt x="60" y="5"/>
                      </a:cubicBezTo>
                      <a:cubicBezTo>
                        <a:pt x="61" y="7"/>
                        <a:pt x="62" y="9"/>
                        <a:pt x="62" y="12"/>
                      </a:cubicBezTo>
                      <a:cubicBezTo>
                        <a:pt x="63" y="15"/>
                        <a:pt x="62" y="19"/>
                        <a:pt x="61" y="23"/>
                      </a:cubicBezTo>
                      <a:cubicBezTo>
                        <a:pt x="60" y="27"/>
                        <a:pt x="59" y="31"/>
                        <a:pt x="56" y="34"/>
                      </a:cubicBezTo>
                      <a:cubicBezTo>
                        <a:pt x="54" y="38"/>
                        <a:pt x="52" y="42"/>
                        <a:pt x="48" y="45"/>
                      </a:cubicBezTo>
                      <a:cubicBezTo>
                        <a:pt x="45" y="48"/>
                        <a:pt x="42" y="51"/>
                        <a:pt x="38" y="54"/>
                      </a:cubicBezTo>
                      <a:cubicBezTo>
                        <a:pt x="38" y="54"/>
                        <a:pt x="37" y="55"/>
                        <a:pt x="36" y="55"/>
                      </a:cubicBezTo>
                      <a:cubicBezTo>
                        <a:pt x="35" y="56"/>
                        <a:pt x="34" y="56"/>
                        <a:pt x="34" y="57"/>
                      </a:cubicBezTo>
                      <a:cubicBezTo>
                        <a:pt x="33" y="57"/>
                        <a:pt x="32" y="57"/>
                        <a:pt x="31" y="58"/>
                      </a:cubicBezTo>
                      <a:cubicBezTo>
                        <a:pt x="30" y="58"/>
                        <a:pt x="29" y="58"/>
                        <a:pt x="29" y="59"/>
                      </a:cubicBezTo>
                      <a:cubicBezTo>
                        <a:pt x="26" y="60"/>
                        <a:pt x="23" y="60"/>
                        <a:pt x="20" y="61"/>
                      </a:cubicBezTo>
                      <a:cubicBezTo>
                        <a:pt x="18" y="61"/>
                        <a:pt x="15" y="61"/>
                        <a:pt x="13" y="60"/>
                      </a:cubicBezTo>
                      <a:cubicBezTo>
                        <a:pt x="10" y="60"/>
                        <a:pt x="8" y="59"/>
                        <a:pt x="6" y="58"/>
                      </a:cubicBezTo>
                      <a:cubicBezTo>
                        <a:pt x="5" y="57"/>
                        <a:pt x="3" y="55"/>
                        <a:pt x="2" y="53"/>
                      </a:cubicBezTo>
                      <a:cubicBezTo>
                        <a:pt x="0" y="50"/>
                        <a:pt x="0" y="47"/>
                        <a:pt x="0" y="44"/>
                      </a:cubicBezTo>
                      <a:cubicBezTo>
                        <a:pt x="0" y="40"/>
                        <a:pt x="2" y="36"/>
                        <a:pt x="4" y="32"/>
                      </a:cubicBezTo>
                      <a:cubicBezTo>
                        <a:pt x="5" y="28"/>
                        <a:pt x="8" y="24"/>
                        <a:pt x="12" y="20"/>
                      </a:cubicBezTo>
                      <a:cubicBezTo>
                        <a:pt x="15" y="16"/>
                        <a:pt x="19" y="13"/>
                        <a:pt x="24" y="9"/>
                      </a:cubicBezTo>
                      <a:cubicBezTo>
                        <a:pt x="25" y="9"/>
                        <a:pt x="26" y="8"/>
                        <a:pt x="27" y="7"/>
                      </a:cubicBezTo>
                      <a:cubicBezTo>
                        <a:pt x="28" y="7"/>
                        <a:pt x="29" y="6"/>
                        <a:pt x="30" y="6"/>
                      </a:cubicBezTo>
                      <a:cubicBezTo>
                        <a:pt x="31" y="5"/>
                        <a:pt x="32" y="5"/>
                        <a:pt x="33" y="4"/>
                      </a:cubicBezTo>
                      <a:cubicBezTo>
                        <a:pt x="34" y="4"/>
                        <a:pt x="35" y="3"/>
                        <a:pt x="36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29" name="Freeform 67">
                  <a:extLst>
                    <a:ext uri="{FF2B5EF4-FFF2-40B4-BE49-F238E27FC236}">
                      <a16:creationId xmlns:a16="http://schemas.microsoft.com/office/drawing/2014/main" id="{0F485919-C2C5-4380-8EA6-D02B495C28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6005" y="2156231"/>
                  <a:ext cx="53801" cy="55844"/>
                </a:xfrm>
                <a:custGeom>
                  <a:avLst/>
                  <a:gdLst>
                    <a:gd name="T0" fmla="*/ 36 w 59"/>
                    <a:gd name="T1" fmla="*/ 2 h 61"/>
                    <a:gd name="T2" fmla="*/ 41 w 59"/>
                    <a:gd name="T3" fmla="*/ 1 h 61"/>
                    <a:gd name="T4" fmla="*/ 46 w 59"/>
                    <a:gd name="T5" fmla="*/ 1 h 61"/>
                    <a:gd name="T6" fmla="*/ 50 w 59"/>
                    <a:gd name="T7" fmla="*/ 2 h 61"/>
                    <a:gd name="T8" fmla="*/ 54 w 59"/>
                    <a:gd name="T9" fmla="*/ 4 h 61"/>
                    <a:gd name="T10" fmla="*/ 58 w 59"/>
                    <a:gd name="T11" fmla="*/ 12 h 61"/>
                    <a:gd name="T12" fmla="*/ 58 w 59"/>
                    <a:gd name="T13" fmla="*/ 22 h 61"/>
                    <a:gd name="T14" fmla="*/ 55 w 59"/>
                    <a:gd name="T15" fmla="*/ 33 h 61"/>
                    <a:gd name="T16" fmla="*/ 48 w 59"/>
                    <a:gd name="T17" fmla="*/ 43 h 61"/>
                    <a:gd name="T18" fmla="*/ 43 w 59"/>
                    <a:gd name="T19" fmla="*/ 49 h 61"/>
                    <a:gd name="T20" fmla="*/ 37 w 59"/>
                    <a:gd name="T21" fmla="*/ 53 h 61"/>
                    <a:gd name="T22" fmla="*/ 31 w 59"/>
                    <a:gd name="T23" fmla="*/ 57 h 61"/>
                    <a:gd name="T24" fmla="*/ 25 w 59"/>
                    <a:gd name="T25" fmla="*/ 60 h 61"/>
                    <a:gd name="T26" fmla="*/ 20 w 59"/>
                    <a:gd name="T27" fmla="*/ 61 h 61"/>
                    <a:gd name="T28" fmla="*/ 16 w 59"/>
                    <a:gd name="T29" fmla="*/ 61 h 61"/>
                    <a:gd name="T30" fmla="*/ 12 w 59"/>
                    <a:gd name="T31" fmla="*/ 61 h 61"/>
                    <a:gd name="T32" fmla="*/ 8 w 59"/>
                    <a:gd name="T33" fmla="*/ 60 h 61"/>
                    <a:gd name="T34" fmla="*/ 2 w 59"/>
                    <a:gd name="T35" fmla="*/ 54 h 61"/>
                    <a:gd name="T36" fmla="*/ 0 w 59"/>
                    <a:gd name="T37" fmla="*/ 45 h 61"/>
                    <a:gd name="T38" fmla="*/ 4 w 59"/>
                    <a:gd name="T39" fmla="*/ 33 h 61"/>
                    <a:gd name="T40" fmla="*/ 12 w 59"/>
                    <a:gd name="T41" fmla="*/ 20 h 61"/>
                    <a:gd name="T42" fmla="*/ 18 w 59"/>
                    <a:gd name="T43" fmla="*/ 14 h 61"/>
                    <a:gd name="T44" fmla="*/ 24 w 59"/>
                    <a:gd name="T45" fmla="*/ 9 h 61"/>
                    <a:gd name="T46" fmla="*/ 30 w 59"/>
                    <a:gd name="T47" fmla="*/ 5 h 61"/>
                    <a:gd name="T48" fmla="*/ 36 w 59"/>
                    <a:gd name="T49" fmla="*/ 2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9" h="61">
                      <a:moveTo>
                        <a:pt x="36" y="2"/>
                      </a:moveTo>
                      <a:cubicBezTo>
                        <a:pt x="38" y="2"/>
                        <a:pt x="39" y="1"/>
                        <a:pt x="41" y="1"/>
                      </a:cubicBezTo>
                      <a:cubicBezTo>
                        <a:pt x="43" y="0"/>
                        <a:pt x="45" y="0"/>
                        <a:pt x="46" y="1"/>
                      </a:cubicBezTo>
                      <a:cubicBezTo>
                        <a:pt x="48" y="1"/>
                        <a:pt x="49" y="1"/>
                        <a:pt x="50" y="2"/>
                      </a:cubicBezTo>
                      <a:cubicBezTo>
                        <a:pt x="52" y="2"/>
                        <a:pt x="53" y="3"/>
                        <a:pt x="54" y="4"/>
                      </a:cubicBezTo>
                      <a:cubicBezTo>
                        <a:pt x="56" y="6"/>
                        <a:pt x="57" y="9"/>
                        <a:pt x="58" y="12"/>
                      </a:cubicBezTo>
                      <a:cubicBezTo>
                        <a:pt x="59" y="15"/>
                        <a:pt x="59" y="19"/>
                        <a:pt x="58" y="22"/>
                      </a:cubicBezTo>
                      <a:cubicBezTo>
                        <a:pt x="58" y="26"/>
                        <a:pt x="57" y="29"/>
                        <a:pt x="55" y="33"/>
                      </a:cubicBezTo>
                      <a:cubicBezTo>
                        <a:pt x="53" y="37"/>
                        <a:pt x="51" y="40"/>
                        <a:pt x="48" y="43"/>
                      </a:cubicBezTo>
                      <a:cubicBezTo>
                        <a:pt x="47" y="45"/>
                        <a:pt x="45" y="47"/>
                        <a:pt x="43" y="49"/>
                      </a:cubicBezTo>
                      <a:cubicBezTo>
                        <a:pt x="41" y="50"/>
                        <a:pt x="39" y="52"/>
                        <a:pt x="37" y="53"/>
                      </a:cubicBezTo>
                      <a:cubicBezTo>
                        <a:pt x="35" y="55"/>
                        <a:pt x="33" y="56"/>
                        <a:pt x="31" y="57"/>
                      </a:cubicBezTo>
                      <a:cubicBezTo>
                        <a:pt x="29" y="58"/>
                        <a:pt x="27" y="59"/>
                        <a:pt x="25" y="60"/>
                      </a:cubicBezTo>
                      <a:cubicBezTo>
                        <a:pt x="23" y="60"/>
                        <a:pt x="22" y="61"/>
                        <a:pt x="20" y="61"/>
                      </a:cubicBezTo>
                      <a:cubicBezTo>
                        <a:pt x="19" y="61"/>
                        <a:pt x="17" y="61"/>
                        <a:pt x="16" y="61"/>
                      </a:cubicBezTo>
                      <a:cubicBezTo>
                        <a:pt x="15" y="61"/>
                        <a:pt x="13" y="61"/>
                        <a:pt x="12" y="61"/>
                      </a:cubicBezTo>
                      <a:cubicBezTo>
                        <a:pt x="11" y="61"/>
                        <a:pt x="9" y="61"/>
                        <a:pt x="8" y="60"/>
                      </a:cubicBezTo>
                      <a:cubicBezTo>
                        <a:pt x="5" y="59"/>
                        <a:pt x="3" y="57"/>
                        <a:pt x="2" y="54"/>
                      </a:cubicBezTo>
                      <a:cubicBezTo>
                        <a:pt x="0" y="52"/>
                        <a:pt x="0" y="49"/>
                        <a:pt x="0" y="45"/>
                      </a:cubicBezTo>
                      <a:cubicBezTo>
                        <a:pt x="1" y="41"/>
                        <a:pt x="2" y="37"/>
                        <a:pt x="4" y="33"/>
                      </a:cubicBezTo>
                      <a:cubicBezTo>
                        <a:pt x="6" y="29"/>
                        <a:pt x="8" y="24"/>
                        <a:pt x="12" y="20"/>
                      </a:cubicBezTo>
                      <a:cubicBezTo>
                        <a:pt x="14" y="18"/>
                        <a:pt x="16" y="16"/>
                        <a:pt x="18" y="14"/>
                      </a:cubicBezTo>
                      <a:cubicBezTo>
                        <a:pt x="20" y="12"/>
                        <a:pt x="22" y="10"/>
                        <a:pt x="24" y="9"/>
                      </a:cubicBezTo>
                      <a:cubicBezTo>
                        <a:pt x="26" y="7"/>
                        <a:pt x="28" y="6"/>
                        <a:pt x="30" y="5"/>
                      </a:cubicBezTo>
                      <a:cubicBezTo>
                        <a:pt x="32" y="4"/>
                        <a:pt x="34" y="3"/>
                        <a:pt x="36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30" name="Freeform 68">
                  <a:extLst>
                    <a:ext uri="{FF2B5EF4-FFF2-40B4-BE49-F238E27FC236}">
                      <a16:creationId xmlns:a16="http://schemas.microsoft.com/office/drawing/2014/main" id="{FC88CD64-1A1B-4AA8-9D87-67E4CD3B97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523" y="2250212"/>
                  <a:ext cx="52439" cy="59249"/>
                </a:xfrm>
                <a:custGeom>
                  <a:avLst/>
                  <a:gdLst>
                    <a:gd name="T0" fmla="*/ 34 w 58"/>
                    <a:gd name="T1" fmla="*/ 1 h 65"/>
                    <a:gd name="T2" fmla="*/ 36 w 58"/>
                    <a:gd name="T3" fmla="*/ 1 h 65"/>
                    <a:gd name="T4" fmla="*/ 38 w 58"/>
                    <a:gd name="T5" fmla="*/ 1 h 65"/>
                    <a:gd name="T6" fmla="*/ 40 w 58"/>
                    <a:gd name="T7" fmla="*/ 0 h 65"/>
                    <a:gd name="T8" fmla="*/ 42 w 58"/>
                    <a:gd name="T9" fmla="*/ 1 h 65"/>
                    <a:gd name="T10" fmla="*/ 51 w 58"/>
                    <a:gd name="T11" fmla="*/ 4 h 65"/>
                    <a:gd name="T12" fmla="*/ 56 w 58"/>
                    <a:gd name="T13" fmla="*/ 10 h 65"/>
                    <a:gd name="T14" fmla="*/ 58 w 58"/>
                    <a:gd name="T15" fmla="*/ 19 h 65"/>
                    <a:gd name="T16" fmla="*/ 57 w 58"/>
                    <a:gd name="T17" fmla="*/ 29 h 65"/>
                    <a:gd name="T18" fmla="*/ 51 w 58"/>
                    <a:gd name="T19" fmla="*/ 40 h 65"/>
                    <a:gd name="T20" fmla="*/ 43 w 58"/>
                    <a:gd name="T21" fmla="*/ 50 h 65"/>
                    <a:gd name="T22" fmla="*/ 32 w 58"/>
                    <a:gd name="T23" fmla="*/ 58 h 65"/>
                    <a:gd name="T24" fmla="*/ 21 w 58"/>
                    <a:gd name="T25" fmla="*/ 64 h 65"/>
                    <a:gd name="T26" fmla="*/ 20 w 58"/>
                    <a:gd name="T27" fmla="*/ 64 h 65"/>
                    <a:gd name="T28" fmla="*/ 20 w 58"/>
                    <a:gd name="T29" fmla="*/ 64 h 65"/>
                    <a:gd name="T30" fmla="*/ 20 w 58"/>
                    <a:gd name="T31" fmla="*/ 64 h 65"/>
                    <a:gd name="T32" fmla="*/ 20 w 58"/>
                    <a:gd name="T33" fmla="*/ 64 h 65"/>
                    <a:gd name="T34" fmla="*/ 10 w 58"/>
                    <a:gd name="T35" fmla="*/ 64 h 65"/>
                    <a:gd name="T36" fmla="*/ 3 w 58"/>
                    <a:gd name="T37" fmla="*/ 59 h 65"/>
                    <a:gd name="T38" fmla="*/ 0 w 58"/>
                    <a:gd name="T39" fmla="*/ 49 h 65"/>
                    <a:gd name="T40" fmla="*/ 3 w 58"/>
                    <a:gd name="T41" fmla="*/ 35 h 65"/>
                    <a:gd name="T42" fmla="*/ 9 w 58"/>
                    <a:gd name="T43" fmla="*/ 23 h 65"/>
                    <a:gd name="T44" fmla="*/ 16 w 58"/>
                    <a:gd name="T45" fmla="*/ 13 h 65"/>
                    <a:gd name="T46" fmla="*/ 25 w 58"/>
                    <a:gd name="T47" fmla="*/ 6 h 65"/>
                    <a:gd name="T48" fmla="*/ 34 w 58"/>
                    <a:gd name="T4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8" h="65">
                      <a:moveTo>
                        <a:pt x="34" y="1"/>
                      </a:moveTo>
                      <a:cubicBezTo>
                        <a:pt x="35" y="1"/>
                        <a:pt x="36" y="1"/>
                        <a:pt x="36" y="1"/>
                      </a:cubicBezTo>
                      <a:cubicBezTo>
                        <a:pt x="37" y="1"/>
                        <a:pt x="38" y="1"/>
                        <a:pt x="38" y="1"/>
                      </a:cubicBezTo>
                      <a:cubicBezTo>
                        <a:pt x="39" y="1"/>
                        <a:pt x="40" y="1"/>
                        <a:pt x="40" y="0"/>
                      </a:cubicBezTo>
                      <a:cubicBezTo>
                        <a:pt x="41" y="1"/>
                        <a:pt x="42" y="1"/>
                        <a:pt x="42" y="1"/>
                      </a:cubicBezTo>
                      <a:cubicBezTo>
                        <a:pt x="46" y="1"/>
                        <a:pt x="48" y="2"/>
                        <a:pt x="51" y="4"/>
                      </a:cubicBezTo>
                      <a:cubicBezTo>
                        <a:pt x="53" y="5"/>
                        <a:pt x="55" y="8"/>
                        <a:pt x="56" y="10"/>
                      </a:cubicBezTo>
                      <a:cubicBezTo>
                        <a:pt x="57" y="13"/>
                        <a:pt x="58" y="16"/>
                        <a:pt x="58" y="19"/>
                      </a:cubicBezTo>
                      <a:cubicBezTo>
                        <a:pt x="58" y="22"/>
                        <a:pt x="58" y="26"/>
                        <a:pt x="57" y="29"/>
                      </a:cubicBezTo>
                      <a:cubicBezTo>
                        <a:pt x="55" y="33"/>
                        <a:pt x="54" y="36"/>
                        <a:pt x="51" y="40"/>
                      </a:cubicBezTo>
                      <a:cubicBezTo>
                        <a:pt x="49" y="44"/>
                        <a:pt x="46" y="47"/>
                        <a:pt x="43" y="50"/>
                      </a:cubicBezTo>
                      <a:cubicBezTo>
                        <a:pt x="40" y="53"/>
                        <a:pt x="36" y="56"/>
                        <a:pt x="32" y="58"/>
                      </a:cubicBezTo>
                      <a:cubicBezTo>
                        <a:pt x="29" y="61"/>
                        <a:pt x="25" y="63"/>
                        <a:pt x="21" y="64"/>
                      </a:cubicBezTo>
                      <a:cubicBezTo>
                        <a:pt x="21" y="64"/>
                        <a:pt x="20" y="64"/>
                        <a:pt x="20" y="64"/>
                      </a:cubicBezTo>
                      <a:cubicBezTo>
                        <a:pt x="20" y="64"/>
                        <a:pt x="20" y="64"/>
                        <a:pt x="20" y="64"/>
                      </a:cubicBezTo>
                      <a:cubicBezTo>
                        <a:pt x="20" y="64"/>
                        <a:pt x="20" y="64"/>
                        <a:pt x="20" y="64"/>
                      </a:cubicBezTo>
                      <a:cubicBezTo>
                        <a:pt x="20" y="64"/>
                        <a:pt x="20" y="64"/>
                        <a:pt x="20" y="64"/>
                      </a:cubicBezTo>
                      <a:cubicBezTo>
                        <a:pt x="16" y="65"/>
                        <a:pt x="12" y="65"/>
                        <a:pt x="10" y="64"/>
                      </a:cubicBezTo>
                      <a:cubicBezTo>
                        <a:pt x="7" y="63"/>
                        <a:pt x="4" y="62"/>
                        <a:pt x="3" y="59"/>
                      </a:cubicBezTo>
                      <a:cubicBezTo>
                        <a:pt x="1" y="56"/>
                        <a:pt x="0" y="53"/>
                        <a:pt x="0" y="49"/>
                      </a:cubicBezTo>
                      <a:cubicBezTo>
                        <a:pt x="0" y="45"/>
                        <a:pt x="1" y="40"/>
                        <a:pt x="3" y="35"/>
                      </a:cubicBezTo>
                      <a:cubicBezTo>
                        <a:pt x="4" y="31"/>
                        <a:pt x="6" y="27"/>
                        <a:pt x="9" y="23"/>
                      </a:cubicBezTo>
                      <a:cubicBezTo>
                        <a:pt x="11" y="20"/>
                        <a:pt x="13" y="16"/>
                        <a:pt x="16" y="13"/>
                      </a:cubicBezTo>
                      <a:cubicBezTo>
                        <a:pt x="19" y="10"/>
                        <a:pt x="22" y="8"/>
                        <a:pt x="25" y="6"/>
                      </a:cubicBezTo>
                      <a:cubicBezTo>
                        <a:pt x="28" y="4"/>
                        <a:pt x="31" y="2"/>
                        <a:pt x="34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31" name="Freeform 69">
                  <a:extLst>
                    <a:ext uri="{FF2B5EF4-FFF2-40B4-BE49-F238E27FC236}">
                      <a16:creationId xmlns:a16="http://schemas.microsoft.com/office/drawing/2014/main" id="{46F1E303-FF88-49F8-9472-1805F789B5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988" y="2346237"/>
                  <a:ext cx="56525" cy="63336"/>
                </a:xfrm>
                <a:custGeom>
                  <a:avLst/>
                  <a:gdLst>
                    <a:gd name="T0" fmla="*/ 35 w 62"/>
                    <a:gd name="T1" fmla="*/ 0 h 70"/>
                    <a:gd name="T2" fmla="*/ 44 w 62"/>
                    <a:gd name="T3" fmla="*/ 0 h 70"/>
                    <a:gd name="T4" fmla="*/ 52 w 62"/>
                    <a:gd name="T5" fmla="*/ 1 h 70"/>
                    <a:gd name="T6" fmla="*/ 57 w 62"/>
                    <a:gd name="T7" fmla="*/ 6 h 70"/>
                    <a:gd name="T8" fmla="*/ 61 w 62"/>
                    <a:gd name="T9" fmla="*/ 12 h 70"/>
                    <a:gd name="T10" fmla="*/ 61 w 62"/>
                    <a:gd name="T11" fmla="*/ 23 h 70"/>
                    <a:gd name="T12" fmla="*/ 57 w 62"/>
                    <a:gd name="T13" fmla="*/ 35 h 70"/>
                    <a:gd name="T14" fmla="*/ 50 w 62"/>
                    <a:gd name="T15" fmla="*/ 48 h 70"/>
                    <a:gd name="T16" fmla="*/ 40 w 62"/>
                    <a:gd name="T17" fmla="*/ 60 h 70"/>
                    <a:gd name="T18" fmla="*/ 36 w 62"/>
                    <a:gd name="T19" fmla="*/ 64 h 70"/>
                    <a:gd name="T20" fmla="*/ 31 w 62"/>
                    <a:gd name="T21" fmla="*/ 66 h 70"/>
                    <a:gd name="T22" fmla="*/ 27 w 62"/>
                    <a:gd name="T23" fmla="*/ 68 h 70"/>
                    <a:gd name="T24" fmla="*/ 23 w 62"/>
                    <a:gd name="T25" fmla="*/ 69 h 70"/>
                    <a:gd name="T26" fmla="*/ 15 w 62"/>
                    <a:gd name="T27" fmla="*/ 70 h 70"/>
                    <a:gd name="T28" fmla="*/ 9 w 62"/>
                    <a:gd name="T29" fmla="*/ 67 h 70"/>
                    <a:gd name="T30" fmla="*/ 4 w 62"/>
                    <a:gd name="T31" fmla="*/ 62 h 70"/>
                    <a:gd name="T32" fmla="*/ 1 w 62"/>
                    <a:gd name="T33" fmla="*/ 54 h 70"/>
                    <a:gd name="T34" fmla="*/ 1 w 62"/>
                    <a:gd name="T35" fmla="*/ 39 h 70"/>
                    <a:gd name="T36" fmla="*/ 6 w 62"/>
                    <a:gd name="T37" fmla="*/ 24 h 70"/>
                    <a:gd name="T38" fmla="*/ 15 w 62"/>
                    <a:gd name="T39" fmla="*/ 12 h 70"/>
                    <a:gd name="T40" fmla="*/ 27 w 62"/>
                    <a:gd name="T41" fmla="*/ 4 h 70"/>
                    <a:gd name="T42" fmla="*/ 29 w 62"/>
                    <a:gd name="T43" fmla="*/ 3 h 70"/>
                    <a:gd name="T44" fmla="*/ 31 w 62"/>
                    <a:gd name="T45" fmla="*/ 2 h 70"/>
                    <a:gd name="T46" fmla="*/ 33 w 62"/>
                    <a:gd name="T47" fmla="*/ 1 h 70"/>
                    <a:gd name="T48" fmla="*/ 35 w 62"/>
                    <a:gd name="T49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70">
                      <a:moveTo>
                        <a:pt x="35" y="0"/>
                      </a:moveTo>
                      <a:cubicBezTo>
                        <a:pt x="39" y="0"/>
                        <a:pt x="42" y="0"/>
                        <a:pt x="44" y="0"/>
                      </a:cubicBezTo>
                      <a:cubicBezTo>
                        <a:pt x="47" y="0"/>
                        <a:pt x="50" y="0"/>
                        <a:pt x="52" y="1"/>
                      </a:cubicBezTo>
                      <a:cubicBezTo>
                        <a:pt x="54" y="3"/>
                        <a:pt x="56" y="4"/>
                        <a:pt x="57" y="6"/>
                      </a:cubicBezTo>
                      <a:cubicBezTo>
                        <a:pt x="59" y="8"/>
                        <a:pt x="60" y="10"/>
                        <a:pt x="61" y="12"/>
                      </a:cubicBezTo>
                      <a:cubicBezTo>
                        <a:pt x="61" y="15"/>
                        <a:pt x="62" y="19"/>
                        <a:pt x="61" y="23"/>
                      </a:cubicBezTo>
                      <a:cubicBezTo>
                        <a:pt x="60" y="27"/>
                        <a:pt x="59" y="31"/>
                        <a:pt x="57" y="35"/>
                      </a:cubicBezTo>
                      <a:cubicBezTo>
                        <a:pt x="56" y="40"/>
                        <a:pt x="53" y="44"/>
                        <a:pt x="50" y="48"/>
                      </a:cubicBezTo>
                      <a:cubicBezTo>
                        <a:pt x="47" y="53"/>
                        <a:pt x="44" y="57"/>
                        <a:pt x="40" y="60"/>
                      </a:cubicBezTo>
                      <a:cubicBezTo>
                        <a:pt x="38" y="62"/>
                        <a:pt x="37" y="63"/>
                        <a:pt x="36" y="64"/>
                      </a:cubicBezTo>
                      <a:cubicBezTo>
                        <a:pt x="34" y="65"/>
                        <a:pt x="33" y="66"/>
                        <a:pt x="31" y="66"/>
                      </a:cubicBezTo>
                      <a:cubicBezTo>
                        <a:pt x="30" y="67"/>
                        <a:pt x="29" y="68"/>
                        <a:pt x="27" y="68"/>
                      </a:cubicBezTo>
                      <a:cubicBezTo>
                        <a:pt x="26" y="69"/>
                        <a:pt x="25" y="69"/>
                        <a:pt x="23" y="69"/>
                      </a:cubicBezTo>
                      <a:cubicBezTo>
                        <a:pt x="21" y="70"/>
                        <a:pt x="18" y="70"/>
                        <a:pt x="15" y="70"/>
                      </a:cubicBezTo>
                      <a:cubicBezTo>
                        <a:pt x="13" y="69"/>
                        <a:pt x="11" y="68"/>
                        <a:pt x="9" y="67"/>
                      </a:cubicBezTo>
                      <a:cubicBezTo>
                        <a:pt x="7" y="66"/>
                        <a:pt x="5" y="64"/>
                        <a:pt x="4" y="62"/>
                      </a:cubicBezTo>
                      <a:cubicBezTo>
                        <a:pt x="2" y="60"/>
                        <a:pt x="1" y="57"/>
                        <a:pt x="1" y="54"/>
                      </a:cubicBezTo>
                      <a:cubicBezTo>
                        <a:pt x="0" y="49"/>
                        <a:pt x="0" y="44"/>
                        <a:pt x="1" y="39"/>
                      </a:cubicBezTo>
                      <a:cubicBezTo>
                        <a:pt x="2" y="34"/>
                        <a:pt x="4" y="29"/>
                        <a:pt x="6" y="24"/>
                      </a:cubicBezTo>
                      <a:cubicBezTo>
                        <a:pt x="9" y="20"/>
                        <a:pt x="12" y="16"/>
                        <a:pt x="15" y="12"/>
                      </a:cubicBezTo>
                      <a:cubicBezTo>
                        <a:pt x="19" y="9"/>
                        <a:pt x="23" y="6"/>
                        <a:pt x="27" y="4"/>
                      </a:cubicBezTo>
                      <a:cubicBezTo>
                        <a:pt x="28" y="3"/>
                        <a:pt x="28" y="3"/>
                        <a:pt x="29" y="3"/>
                      </a:cubicBezTo>
                      <a:cubicBezTo>
                        <a:pt x="30" y="2"/>
                        <a:pt x="30" y="2"/>
                        <a:pt x="31" y="2"/>
                      </a:cubicBezTo>
                      <a:cubicBezTo>
                        <a:pt x="32" y="1"/>
                        <a:pt x="33" y="1"/>
                        <a:pt x="33" y="1"/>
                      </a:cubicBezTo>
                      <a:cubicBezTo>
                        <a:pt x="34" y="1"/>
                        <a:pt x="35" y="1"/>
                        <a:pt x="3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32" name="Freeform 70">
                  <a:extLst>
                    <a:ext uri="{FF2B5EF4-FFF2-40B4-BE49-F238E27FC236}">
                      <a16:creationId xmlns:a16="http://schemas.microsoft.com/office/drawing/2014/main" id="{52013697-57B4-412F-A6E2-CD5D1BDC62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8979" y="2411616"/>
                  <a:ext cx="62654" cy="72189"/>
                </a:xfrm>
                <a:custGeom>
                  <a:avLst/>
                  <a:gdLst>
                    <a:gd name="T0" fmla="*/ 43 w 69"/>
                    <a:gd name="T1" fmla="*/ 1 h 79"/>
                    <a:gd name="T2" fmla="*/ 47 w 69"/>
                    <a:gd name="T3" fmla="*/ 0 h 79"/>
                    <a:gd name="T4" fmla="*/ 51 w 69"/>
                    <a:gd name="T5" fmla="*/ 0 h 79"/>
                    <a:gd name="T6" fmla="*/ 54 w 69"/>
                    <a:gd name="T7" fmla="*/ 1 h 79"/>
                    <a:gd name="T8" fmla="*/ 57 w 69"/>
                    <a:gd name="T9" fmla="*/ 2 h 79"/>
                    <a:gd name="T10" fmla="*/ 64 w 69"/>
                    <a:gd name="T11" fmla="*/ 8 h 79"/>
                    <a:gd name="T12" fmla="*/ 68 w 69"/>
                    <a:gd name="T13" fmla="*/ 19 h 79"/>
                    <a:gd name="T14" fmla="*/ 68 w 69"/>
                    <a:gd name="T15" fmla="*/ 33 h 79"/>
                    <a:gd name="T16" fmla="*/ 64 w 69"/>
                    <a:gd name="T17" fmla="*/ 49 h 79"/>
                    <a:gd name="T18" fmla="*/ 58 w 69"/>
                    <a:gd name="T19" fmla="*/ 60 h 79"/>
                    <a:gd name="T20" fmla="*/ 50 w 69"/>
                    <a:gd name="T21" fmla="*/ 69 h 79"/>
                    <a:gd name="T22" fmla="*/ 41 w 69"/>
                    <a:gd name="T23" fmla="*/ 75 h 79"/>
                    <a:gd name="T24" fmla="*/ 31 w 69"/>
                    <a:gd name="T25" fmla="*/ 78 h 79"/>
                    <a:gd name="T26" fmla="*/ 26 w 69"/>
                    <a:gd name="T27" fmla="*/ 79 h 79"/>
                    <a:gd name="T28" fmla="*/ 21 w 69"/>
                    <a:gd name="T29" fmla="*/ 78 h 79"/>
                    <a:gd name="T30" fmla="*/ 17 w 69"/>
                    <a:gd name="T31" fmla="*/ 77 h 79"/>
                    <a:gd name="T32" fmla="*/ 12 w 69"/>
                    <a:gd name="T33" fmla="*/ 75 h 79"/>
                    <a:gd name="T34" fmla="*/ 3 w 69"/>
                    <a:gd name="T35" fmla="*/ 65 h 79"/>
                    <a:gd name="T36" fmla="*/ 0 w 69"/>
                    <a:gd name="T37" fmla="*/ 51 h 79"/>
                    <a:gd name="T38" fmla="*/ 3 w 69"/>
                    <a:gd name="T39" fmla="*/ 36 h 79"/>
                    <a:gd name="T40" fmla="*/ 12 w 69"/>
                    <a:gd name="T41" fmla="*/ 21 h 79"/>
                    <a:gd name="T42" fmla="*/ 19 w 69"/>
                    <a:gd name="T43" fmla="*/ 13 h 79"/>
                    <a:gd name="T44" fmla="*/ 27 w 69"/>
                    <a:gd name="T45" fmla="*/ 7 h 79"/>
                    <a:gd name="T46" fmla="*/ 35 w 69"/>
                    <a:gd name="T47" fmla="*/ 3 h 79"/>
                    <a:gd name="T48" fmla="*/ 43 w 69"/>
                    <a:gd name="T49" fmla="*/ 1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9" h="79">
                      <a:moveTo>
                        <a:pt x="43" y="1"/>
                      </a:moveTo>
                      <a:cubicBezTo>
                        <a:pt x="44" y="0"/>
                        <a:pt x="46" y="0"/>
                        <a:pt x="47" y="0"/>
                      </a:cubicBezTo>
                      <a:cubicBezTo>
                        <a:pt x="48" y="0"/>
                        <a:pt x="50" y="0"/>
                        <a:pt x="51" y="0"/>
                      </a:cubicBezTo>
                      <a:cubicBezTo>
                        <a:pt x="52" y="0"/>
                        <a:pt x="53" y="1"/>
                        <a:pt x="54" y="1"/>
                      </a:cubicBezTo>
                      <a:cubicBezTo>
                        <a:pt x="55" y="1"/>
                        <a:pt x="57" y="1"/>
                        <a:pt x="57" y="2"/>
                      </a:cubicBezTo>
                      <a:cubicBezTo>
                        <a:pt x="60" y="3"/>
                        <a:pt x="63" y="5"/>
                        <a:pt x="64" y="8"/>
                      </a:cubicBezTo>
                      <a:cubicBezTo>
                        <a:pt x="66" y="11"/>
                        <a:pt x="67" y="15"/>
                        <a:pt x="68" y="19"/>
                      </a:cubicBezTo>
                      <a:cubicBezTo>
                        <a:pt x="69" y="23"/>
                        <a:pt x="69" y="28"/>
                        <a:pt x="68" y="33"/>
                      </a:cubicBezTo>
                      <a:cubicBezTo>
                        <a:pt x="67" y="38"/>
                        <a:pt x="66" y="44"/>
                        <a:pt x="64" y="49"/>
                      </a:cubicBezTo>
                      <a:cubicBezTo>
                        <a:pt x="63" y="53"/>
                        <a:pt x="61" y="57"/>
                        <a:pt x="58" y="60"/>
                      </a:cubicBezTo>
                      <a:cubicBezTo>
                        <a:pt x="56" y="63"/>
                        <a:pt x="53" y="66"/>
                        <a:pt x="50" y="69"/>
                      </a:cubicBezTo>
                      <a:cubicBezTo>
                        <a:pt x="47" y="71"/>
                        <a:pt x="44" y="73"/>
                        <a:pt x="41" y="75"/>
                      </a:cubicBezTo>
                      <a:cubicBezTo>
                        <a:pt x="38" y="77"/>
                        <a:pt x="34" y="78"/>
                        <a:pt x="31" y="78"/>
                      </a:cubicBezTo>
                      <a:cubicBezTo>
                        <a:pt x="29" y="78"/>
                        <a:pt x="28" y="79"/>
                        <a:pt x="26" y="79"/>
                      </a:cubicBezTo>
                      <a:cubicBezTo>
                        <a:pt x="25" y="79"/>
                        <a:pt x="23" y="79"/>
                        <a:pt x="21" y="78"/>
                      </a:cubicBezTo>
                      <a:cubicBezTo>
                        <a:pt x="20" y="78"/>
                        <a:pt x="18" y="78"/>
                        <a:pt x="17" y="77"/>
                      </a:cubicBezTo>
                      <a:cubicBezTo>
                        <a:pt x="15" y="77"/>
                        <a:pt x="14" y="76"/>
                        <a:pt x="12" y="75"/>
                      </a:cubicBezTo>
                      <a:cubicBezTo>
                        <a:pt x="8" y="73"/>
                        <a:pt x="5" y="69"/>
                        <a:pt x="3" y="65"/>
                      </a:cubicBezTo>
                      <a:cubicBezTo>
                        <a:pt x="1" y="61"/>
                        <a:pt x="0" y="56"/>
                        <a:pt x="0" y="51"/>
                      </a:cubicBezTo>
                      <a:cubicBezTo>
                        <a:pt x="0" y="46"/>
                        <a:pt x="1" y="41"/>
                        <a:pt x="3" y="36"/>
                      </a:cubicBezTo>
                      <a:cubicBezTo>
                        <a:pt x="5" y="30"/>
                        <a:pt x="8" y="26"/>
                        <a:pt x="12" y="21"/>
                      </a:cubicBezTo>
                      <a:cubicBezTo>
                        <a:pt x="14" y="18"/>
                        <a:pt x="17" y="16"/>
                        <a:pt x="19" y="13"/>
                      </a:cubicBezTo>
                      <a:cubicBezTo>
                        <a:pt x="22" y="11"/>
                        <a:pt x="25" y="9"/>
                        <a:pt x="27" y="7"/>
                      </a:cubicBezTo>
                      <a:cubicBezTo>
                        <a:pt x="30" y="6"/>
                        <a:pt x="33" y="4"/>
                        <a:pt x="35" y="3"/>
                      </a:cubicBezTo>
                      <a:cubicBezTo>
                        <a:pt x="38" y="2"/>
                        <a:pt x="41" y="1"/>
                        <a:pt x="43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33" name="Freeform 71">
                  <a:extLst>
                    <a:ext uri="{FF2B5EF4-FFF2-40B4-BE49-F238E27FC236}">
                      <a16:creationId xmlns:a16="http://schemas.microsoft.com/office/drawing/2014/main" id="{0A0ECAB9-CF9F-4ECE-B7B5-C417AE4279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3933" y="2962565"/>
                  <a:ext cx="113050" cy="144378"/>
                </a:xfrm>
                <a:custGeom>
                  <a:avLst/>
                  <a:gdLst>
                    <a:gd name="T0" fmla="*/ 61 w 124"/>
                    <a:gd name="T1" fmla="*/ 1 h 158"/>
                    <a:gd name="T2" fmla="*/ 76 w 124"/>
                    <a:gd name="T3" fmla="*/ 5 h 158"/>
                    <a:gd name="T4" fmla="*/ 91 w 124"/>
                    <a:gd name="T5" fmla="*/ 14 h 158"/>
                    <a:gd name="T6" fmla="*/ 104 w 124"/>
                    <a:gd name="T7" fmla="*/ 28 h 158"/>
                    <a:gd name="T8" fmla="*/ 114 w 124"/>
                    <a:gd name="T9" fmla="*/ 46 h 158"/>
                    <a:gd name="T10" fmla="*/ 123 w 124"/>
                    <a:gd name="T11" fmla="*/ 77 h 158"/>
                    <a:gd name="T12" fmla="*/ 121 w 124"/>
                    <a:gd name="T13" fmla="*/ 109 h 158"/>
                    <a:gd name="T14" fmla="*/ 109 w 124"/>
                    <a:gd name="T15" fmla="*/ 136 h 158"/>
                    <a:gd name="T16" fmla="*/ 88 w 124"/>
                    <a:gd name="T17" fmla="*/ 154 h 158"/>
                    <a:gd name="T18" fmla="*/ 80 w 124"/>
                    <a:gd name="T19" fmla="*/ 157 h 158"/>
                    <a:gd name="T20" fmla="*/ 72 w 124"/>
                    <a:gd name="T21" fmla="*/ 158 h 158"/>
                    <a:gd name="T22" fmla="*/ 64 w 124"/>
                    <a:gd name="T23" fmla="*/ 158 h 158"/>
                    <a:gd name="T24" fmla="*/ 57 w 124"/>
                    <a:gd name="T25" fmla="*/ 157 h 158"/>
                    <a:gd name="T26" fmla="*/ 39 w 124"/>
                    <a:gd name="T27" fmla="*/ 150 h 158"/>
                    <a:gd name="T28" fmla="*/ 24 w 124"/>
                    <a:gd name="T29" fmla="*/ 138 h 158"/>
                    <a:gd name="T30" fmla="*/ 12 w 124"/>
                    <a:gd name="T31" fmla="*/ 121 h 158"/>
                    <a:gd name="T32" fmla="*/ 4 w 124"/>
                    <a:gd name="T33" fmla="*/ 101 h 158"/>
                    <a:gd name="T34" fmla="*/ 0 w 124"/>
                    <a:gd name="T35" fmla="*/ 70 h 158"/>
                    <a:gd name="T36" fmla="*/ 5 w 124"/>
                    <a:gd name="T37" fmla="*/ 42 h 158"/>
                    <a:gd name="T38" fmla="*/ 16 w 124"/>
                    <a:gd name="T39" fmla="*/ 19 h 158"/>
                    <a:gd name="T40" fmla="*/ 34 w 124"/>
                    <a:gd name="T41" fmla="*/ 5 h 158"/>
                    <a:gd name="T42" fmla="*/ 41 w 124"/>
                    <a:gd name="T43" fmla="*/ 2 h 158"/>
                    <a:gd name="T44" fmla="*/ 47 w 124"/>
                    <a:gd name="T45" fmla="*/ 1 h 158"/>
                    <a:gd name="T46" fmla="*/ 54 w 124"/>
                    <a:gd name="T47" fmla="*/ 0 h 158"/>
                    <a:gd name="T48" fmla="*/ 61 w 124"/>
                    <a:gd name="T49" fmla="*/ 1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4" h="158">
                      <a:moveTo>
                        <a:pt x="61" y="1"/>
                      </a:moveTo>
                      <a:cubicBezTo>
                        <a:pt x="66" y="1"/>
                        <a:pt x="72" y="3"/>
                        <a:pt x="76" y="5"/>
                      </a:cubicBezTo>
                      <a:cubicBezTo>
                        <a:pt x="81" y="7"/>
                        <a:pt x="86" y="10"/>
                        <a:pt x="91" y="14"/>
                      </a:cubicBezTo>
                      <a:cubicBezTo>
                        <a:pt x="95" y="18"/>
                        <a:pt x="100" y="22"/>
                        <a:pt x="104" y="28"/>
                      </a:cubicBezTo>
                      <a:cubicBezTo>
                        <a:pt x="108" y="33"/>
                        <a:pt x="111" y="39"/>
                        <a:pt x="114" y="46"/>
                      </a:cubicBezTo>
                      <a:cubicBezTo>
                        <a:pt x="119" y="56"/>
                        <a:pt x="122" y="67"/>
                        <a:pt x="123" y="77"/>
                      </a:cubicBezTo>
                      <a:cubicBezTo>
                        <a:pt x="124" y="88"/>
                        <a:pt x="123" y="99"/>
                        <a:pt x="121" y="109"/>
                      </a:cubicBezTo>
                      <a:cubicBezTo>
                        <a:pt x="119" y="119"/>
                        <a:pt x="115" y="129"/>
                        <a:pt x="109" y="136"/>
                      </a:cubicBezTo>
                      <a:cubicBezTo>
                        <a:pt x="103" y="144"/>
                        <a:pt x="96" y="151"/>
                        <a:pt x="88" y="154"/>
                      </a:cubicBezTo>
                      <a:cubicBezTo>
                        <a:pt x="85" y="155"/>
                        <a:pt x="82" y="156"/>
                        <a:pt x="80" y="157"/>
                      </a:cubicBezTo>
                      <a:cubicBezTo>
                        <a:pt x="77" y="157"/>
                        <a:pt x="75" y="158"/>
                        <a:pt x="72" y="158"/>
                      </a:cubicBezTo>
                      <a:cubicBezTo>
                        <a:pt x="69" y="158"/>
                        <a:pt x="67" y="158"/>
                        <a:pt x="64" y="158"/>
                      </a:cubicBezTo>
                      <a:cubicBezTo>
                        <a:pt x="62" y="158"/>
                        <a:pt x="59" y="158"/>
                        <a:pt x="57" y="157"/>
                      </a:cubicBezTo>
                      <a:cubicBezTo>
                        <a:pt x="51" y="156"/>
                        <a:pt x="45" y="153"/>
                        <a:pt x="39" y="150"/>
                      </a:cubicBezTo>
                      <a:cubicBezTo>
                        <a:pt x="34" y="147"/>
                        <a:pt x="29" y="143"/>
                        <a:pt x="24" y="138"/>
                      </a:cubicBezTo>
                      <a:cubicBezTo>
                        <a:pt x="20" y="133"/>
                        <a:pt x="16" y="127"/>
                        <a:pt x="12" y="121"/>
                      </a:cubicBezTo>
                      <a:cubicBezTo>
                        <a:pt x="9" y="115"/>
                        <a:pt x="6" y="108"/>
                        <a:pt x="4" y="101"/>
                      </a:cubicBezTo>
                      <a:cubicBezTo>
                        <a:pt x="2" y="90"/>
                        <a:pt x="0" y="80"/>
                        <a:pt x="0" y="70"/>
                      </a:cubicBezTo>
                      <a:cubicBezTo>
                        <a:pt x="0" y="60"/>
                        <a:pt x="2" y="51"/>
                        <a:pt x="5" y="42"/>
                      </a:cubicBezTo>
                      <a:cubicBezTo>
                        <a:pt x="7" y="33"/>
                        <a:pt x="11" y="26"/>
                        <a:pt x="16" y="19"/>
                      </a:cubicBezTo>
                      <a:cubicBezTo>
                        <a:pt x="21" y="13"/>
                        <a:pt x="27" y="8"/>
                        <a:pt x="34" y="5"/>
                      </a:cubicBezTo>
                      <a:cubicBezTo>
                        <a:pt x="36" y="4"/>
                        <a:pt x="38" y="3"/>
                        <a:pt x="41" y="2"/>
                      </a:cubicBezTo>
                      <a:cubicBezTo>
                        <a:pt x="43" y="2"/>
                        <a:pt x="45" y="1"/>
                        <a:pt x="47" y="1"/>
                      </a:cubicBezTo>
                      <a:cubicBezTo>
                        <a:pt x="50" y="0"/>
                        <a:pt x="52" y="0"/>
                        <a:pt x="54" y="0"/>
                      </a:cubicBezTo>
                      <a:cubicBezTo>
                        <a:pt x="57" y="0"/>
                        <a:pt x="59" y="0"/>
                        <a:pt x="6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34" name="Freeform 72">
                  <a:extLst>
                    <a:ext uri="{FF2B5EF4-FFF2-40B4-BE49-F238E27FC236}">
                      <a16:creationId xmlns:a16="http://schemas.microsoft.com/office/drawing/2014/main" id="{2F80D5AA-0FE1-497D-85A3-1DEC8E81F1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6017" y="2852239"/>
                  <a:ext cx="128714" cy="142335"/>
                </a:xfrm>
                <a:custGeom>
                  <a:avLst/>
                  <a:gdLst>
                    <a:gd name="T0" fmla="*/ 65 w 141"/>
                    <a:gd name="T1" fmla="*/ 0 h 156"/>
                    <a:gd name="T2" fmla="*/ 79 w 141"/>
                    <a:gd name="T3" fmla="*/ 2 h 156"/>
                    <a:gd name="T4" fmla="*/ 92 w 141"/>
                    <a:gd name="T5" fmla="*/ 8 h 156"/>
                    <a:gd name="T6" fmla="*/ 106 w 141"/>
                    <a:gd name="T7" fmla="*/ 17 h 156"/>
                    <a:gd name="T8" fmla="*/ 118 w 141"/>
                    <a:gd name="T9" fmla="*/ 29 h 156"/>
                    <a:gd name="T10" fmla="*/ 135 w 141"/>
                    <a:gd name="T11" fmla="*/ 57 h 156"/>
                    <a:gd name="T12" fmla="*/ 141 w 141"/>
                    <a:gd name="T13" fmla="*/ 88 h 156"/>
                    <a:gd name="T14" fmla="*/ 135 w 141"/>
                    <a:gd name="T15" fmla="*/ 119 h 156"/>
                    <a:gd name="T16" fmla="*/ 117 w 141"/>
                    <a:gd name="T17" fmla="*/ 143 h 156"/>
                    <a:gd name="T18" fmla="*/ 106 w 141"/>
                    <a:gd name="T19" fmla="*/ 150 h 156"/>
                    <a:gd name="T20" fmla="*/ 94 w 141"/>
                    <a:gd name="T21" fmla="*/ 154 h 156"/>
                    <a:gd name="T22" fmla="*/ 82 w 141"/>
                    <a:gd name="T23" fmla="*/ 156 h 156"/>
                    <a:gd name="T24" fmla="*/ 70 w 141"/>
                    <a:gd name="T25" fmla="*/ 155 h 156"/>
                    <a:gd name="T26" fmla="*/ 54 w 141"/>
                    <a:gd name="T27" fmla="*/ 151 h 156"/>
                    <a:gd name="T28" fmla="*/ 39 w 141"/>
                    <a:gd name="T29" fmla="*/ 143 h 156"/>
                    <a:gd name="T30" fmla="*/ 26 w 141"/>
                    <a:gd name="T31" fmla="*/ 131 h 156"/>
                    <a:gd name="T32" fmla="*/ 15 w 141"/>
                    <a:gd name="T33" fmla="*/ 116 h 156"/>
                    <a:gd name="T34" fmla="*/ 3 w 141"/>
                    <a:gd name="T35" fmla="*/ 87 h 156"/>
                    <a:gd name="T36" fmla="*/ 1 w 141"/>
                    <a:gd name="T37" fmla="*/ 58 h 156"/>
                    <a:gd name="T38" fmla="*/ 8 w 141"/>
                    <a:gd name="T39" fmla="*/ 32 h 156"/>
                    <a:gd name="T40" fmla="*/ 23 w 141"/>
                    <a:gd name="T41" fmla="*/ 13 h 156"/>
                    <a:gd name="T42" fmla="*/ 33 w 141"/>
                    <a:gd name="T43" fmla="*/ 7 h 156"/>
                    <a:gd name="T44" fmla="*/ 43 w 141"/>
                    <a:gd name="T45" fmla="*/ 2 h 156"/>
                    <a:gd name="T46" fmla="*/ 54 w 141"/>
                    <a:gd name="T47" fmla="*/ 0 h 156"/>
                    <a:gd name="T48" fmla="*/ 65 w 141"/>
                    <a:gd name="T49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41" h="156">
                      <a:moveTo>
                        <a:pt x="65" y="0"/>
                      </a:moveTo>
                      <a:cubicBezTo>
                        <a:pt x="70" y="0"/>
                        <a:pt x="74" y="1"/>
                        <a:pt x="79" y="2"/>
                      </a:cubicBezTo>
                      <a:cubicBezTo>
                        <a:pt x="83" y="4"/>
                        <a:pt x="88" y="6"/>
                        <a:pt x="92" y="8"/>
                      </a:cubicBezTo>
                      <a:cubicBezTo>
                        <a:pt x="97" y="10"/>
                        <a:pt x="101" y="13"/>
                        <a:pt x="106" y="17"/>
                      </a:cubicBezTo>
                      <a:cubicBezTo>
                        <a:pt x="110" y="20"/>
                        <a:pt x="114" y="24"/>
                        <a:pt x="118" y="29"/>
                      </a:cubicBezTo>
                      <a:cubicBezTo>
                        <a:pt x="125" y="37"/>
                        <a:pt x="131" y="47"/>
                        <a:pt x="135" y="57"/>
                      </a:cubicBezTo>
                      <a:cubicBezTo>
                        <a:pt x="139" y="67"/>
                        <a:pt x="141" y="78"/>
                        <a:pt x="141" y="88"/>
                      </a:cubicBezTo>
                      <a:cubicBezTo>
                        <a:pt x="141" y="99"/>
                        <a:pt x="139" y="109"/>
                        <a:pt x="135" y="119"/>
                      </a:cubicBezTo>
                      <a:cubicBezTo>
                        <a:pt x="131" y="128"/>
                        <a:pt x="125" y="137"/>
                        <a:pt x="117" y="143"/>
                      </a:cubicBezTo>
                      <a:cubicBezTo>
                        <a:pt x="113" y="146"/>
                        <a:pt x="109" y="148"/>
                        <a:pt x="106" y="150"/>
                      </a:cubicBezTo>
                      <a:cubicBezTo>
                        <a:pt x="102" y="152"/>
                        <a:pt x="98" y="153"/>
                        <a:pt x="94" y="154"/>
                      </a:cubicBezTo>
                      <a:cubicBezTo>
                        <a:pt x="90" y="155"/>
                        <a:pt x="86" y="156"/>
                        <a:pt x="82" y="156"/>
                      </a:cubicBezTo>
                      <a:cubicBezTo>
                        <a:pt x="78" y="156"/>
                        <a:pt x="74" y="156"/>
                        <a:pt x="70" y="155"/>
                      </a:cubicBezTo>
                      <a:cubicBezTo>
                        <a:pt x="64" y="155"/>
                        <a:pt x="59" y="153"/>
                        <a:pt x="54" y="151"/>
                      </a:cubicBezTo>
                      <a:cubicBezTo>
                        <a:pt x="48" y="149"/>
                        <a:pt x="43" y="146"/>
                        <a:pt x="39" y="143"/>
                      </a:cubicBezTo>
                      <a:cubicBezTo>
                        <a:pt x="34" y="140"/>
                        <a:pt x="30" y="136"/>
                        <a:pt x="26" y="131"/>
                      </a:cubicBezTo>
                      <a:cubicBezTo>
                        <a:pt x="21" y="127"/>
                        <a:pt x="18" y="122"/>
                        <a:pt x="15" y="116"/>
                      </a:cubicBezTo>
                      <a:cubicBezTo>
                        <a:pt x="9" y="107"/>
                        <a:pt x="5" y="97"/>
                        <a:pt x="3" y="87"/>
                      </a:cubicBezTo>
                      <a:cubicBezTo>
                        <a:pt x="1" y="77"/>
                        <a:pt x="0" y="67"/>
                        <a:pt x="1" y="58"/>
                      </a:cubicBezTo>
                      <a:cubicBezTo>
                        <a:pt x="2" y="49"/>
                        <a:pt x="4" y="40"/>
                        <a:pt x="8" y="32"/>
                      </a:cubicBezTo>
                      <a:cubicBezTo>
                        <a:pt x="11" y="25"/>
                        <a:pt x="17" y="18"/>
                        <a:pt x="23" y="13"/>
                      </a:cubicBezTo>
                      <a:cubicBezTo>
                        <a:pt x="26" y="10"/>
                        <a:pt x="29" y="8"/>
                        <a:pt x="33" y="7"/>
                      </a:cubicBezTo>
                      <a:cubicBezTo>
                        <a:pt x="36" y="5"/>
                        <a:pt x="39" y="3"/>
                        <a:pt x="43" y="2"/>
                      </a:cubicBezTo>
                      <a:cubicBezTo>
                        <a:pt x="46" y="1"/>
                        <a:pt x="50" y="1"/>
                        <a:pt x="54" y="0"/>
                      </a:cubicBezTo>
                      <a:cubicBezTo>
                        <a:pt x="57" y="0"/>
                        <a:pt x="61" y="0"/>
                        <a:pt x="6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35" name="Freeform 73">
                  <a:extLst>
                    <a:ext uri="{FF2B5EF4-FFF2-40B4-BE49-F238E27FC236}">
                      <a16:creationId xmlns:a16="http://schemas.microsoft.com/office/drawing/2014/main" id="{0E0D0F23-46D1-4477-86FA-4570A3B014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9033" y="2698327"/>
                  <a:ext cx="140291" cy="134843"/>
                </a:xfrm>
                <a:custGeom>
                  <a:avLst/>
                  <a:gdLst>
                    <a:gd name="T0" fmla="*/ 65 w 154"/>
                    <a:gd name="T1" fmla="*/ 0 h 148"/>
                    <a:gd name="T2" fmla="*/ 77 w 154"/>
                    <a:gd name="T3" fmla="*/ 1 h 148"/>
                    <a:gd name="T4" fmla="*/ 88 w 154"/>
                    <a:gd name="T5" fmla="*/ 3 h 148"/>
                    <a:gd name="T6" fmla="*/ 100 w 154"/>
                    <a:gd name="T7" fmla="*/ 7 h 148"/>
                    <a:gd name="T8" fmla="*/ 112 w 154"/>
                    <a:gd name="T9" fmla="*/ 13 h 148"/>
                    <a:gd name="T10" fmla="*/ 136 w 154"/>
                    <a:gd name="T11" fmla="*/ 33 h 148"/>
                    <a:gd name="T12" fmla="*/ 150 w 154"/>
                    <a:gd name="T13" fmla="*/ 61 h 148"/>
                    <a:gd name="T14" fmla="*/ 152 w 154"/>
                    <a:gd name="T15" fmla="*/ 91 h 148"/>
                    <a:gd name="T16" fmla="*/ 141 w 154"/>
                    <a:gd name="T17" fmla="*/ 121 h 148"/>
                    <a:gd name="T18" fmla="*/ 129 w 154"/>
                    <a:gd name="T19" fmla="*/ 133 h 148"/>
                    <a:gd name="T20" fmla="*/ 114 w 154"/>
                    <a:gd name="T21" fmla="*/ 142 h 148"/>
                    <a:gd name="T22" fmla="*/ 98 w 154"/>
                    <a:gd name="T23" fmla="*/ 147 h 148"/>
                    <a:gd name="T24" fmla="*/ 81 w 154"/>
                    <a:gd name="T25" fmla="*/ 147 h 148"/>
                    <a:gd name="T26" fmla="*/ 67 w 154"/>
                    <a:gd name="T27" fmla="*/ 146 h 148"/>
                    <a:gd name="T28" fmla="*/ 54 w 154"/>
                    <a:gd name="T29" fmla="*/ 141 h 148"/>
                    <a:gd name="T30" fmla="*/ 42 w 154"/>
                    <a:gd name="T31" fmla="*/ 135 h 148"/>
                    <a:gd name="T32" fmla="*/ 30 w 154"/>
                    <a:gd name="T33" fmla="*/ 126 h 148"/>
                    <a:gd name="T34" fmla="*/ 11 w 154"/>
                    <a:gd name="T35" fmla="*/ 101 h 148"/>
                    <a:gd name="T36" fmla="*/ 1 w 154"/>
                    <a:gd name="T37" fmla="*/ 75 h 148"/>
                    <a:gd name="T38" fmla="*/ 2 w 154"/>
                    <a:gd name="T39" fmla="*/ 49 h 148"/>
                    <a:gd name="T40" fmla="*/ 12 w 154"/>
                    <a:gd name="T41" fmla="*/ 26 h 148"/>
                    <a:gd name="T42" fmla="*/ 22 w 154"/>
                    <a:gd name="T43" fmla="*/ 15 h 148"/>
                    <a:gd name="T44" fmla="*/ 35 w 154"/>
                    <a:gd name="T45" fmla="*/ 7 h 148"/>
                    <a:gd name="T46" fmla="*/ 49 w 154"/>
                    <a:gd name="T47" fmla="*/ 2 h 148"/>
                    <a:gd name="T48" fmla="*/ 65 w 154"/>
                    <a:gd name="T49" fmla="*/ 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4" h="148">
                      <a:moveTo>
                        <a:pt x="65" y="0"/>
                      </a:moveTo>
                      <a:cubicBezTo>
                        <a:pt x="69" y="0"/>
                        <a:pt x="73" y="0"/>
                        <a:pt x="77" y="1"/>
                      </a:cubicBezTo>
                      <a:cubicBezTo>
                        <a:pt x="80" y="1"/>
                        <a:pt x="84" y="2"/>
                        <a:pt x="88" y="3"/>
                      </a:cubicBezTo>
                      <a:cubicBezTo>
                        <a:pt x="92" y="4"/>
                        <a:pt x="96" y="5"/>
                        <a:pt x="100" y="7"/>
                      </a:cubicBezTo>
                      <a:cubicBezTo>
                        <a:pt x="104" y="9"/>
                        <a:pt x="108" y="10"/>
                        <a:pt x="112" y="13"/>
                      </a:cubicBezTo>
                      <a:cubicBezTo>
                        <a:pt x="121" y="18"/>
                        <a:pt x="129" y="25"/>
                        <a:pt x="136" y="33"/>
                      </a:cubicBezTo>
                      <a:cubicBezTo>
                        <a:pt x="142" y="42"/>
                        <a:pt x="147" y="51"/>
                        <a:pt x="150" y="61"/>
                      </a:cubicBezTo>
                      <a:cubicBezTo>
                        <a:pt x="153" y="71"/>
                        <a:pt x="154" y="81"/>
                        <a:pt x="152" y="91"/>
                      </a:cubicBezTo>
                      <a:cubicBezTo>
                        <a:pt x="151" y="102"/>
                        <a:pt x="147" y="112"/>
                        <a:pt x="141" y="121"/>
                      </a:cubicBezTo>
                      <a:cubicBezTo>
                        <a:pt x="138" y="126"/>
                        <a:pt x="133" y="130"/>
                        <a:pt x="129" y="133"/>
                      </a:cubicBezTo>
                      <a:cubicBezTo>
                        <a:pt x="124" y="137"/>
                        <a:pt x="119" y="140"/>
                        <a:pt x="114" y="142"/>
                      </a:cubicBezTo>
                      <a:cubicBezTo>
                        <a:pt x="109" y="144"/>
                        <a:pt x="103" y="146"/>
                        <a:pt x="98" y="147"/>
                      </a:cubicBezTo>
                      <a:cubicBezTo>
                        <a:pt x="92" y="147"/>
                        <a:pt x="86" y="148"/>
                        <a:pt x="81" y="147"/>
                      </a:cubicBezTo>
                      <a:cubicBezTo>
                        <a:pt x="76" y="147"/>
                        <a:pt x="71" y="147"/>
                        <a:pt x="67" y="146"/>
                      </a:cubicBezTo>
                      <a:cubicBezTo>
                        <a:pt x="63" y="144"/>
                        <a:pt x="58" y="143"/>
                        <a:pt x="54" y="141"/>
                      </a:cubicBezTo>
                      <a:cubicBezTo>
                        <a:pt x="50" y="139"/>
                        <a:pt x="45" y="137"/>
                        <a:pt x="42" y="135"/>
                      </a:cubicBezTo>
                      <a:cubicBezTo>
                        <a:pt x="38" y="132"/>
                        <a:pt x="34" y="129"/>
                        <a:pt x="30" y="126"/>
                      </a:cubicBezTo>
                      <a:cubicBezTo>
                        <a:pt x="22" y="118"/>
                        <a:pt x="16" y="110"/>
                        <a:pt x="11" y="101"/>
                      </a:cubicBezTo>
                      <a:cubicBezTo>
                        <a:pt x="6" y="93"/>
                        <a:pt x="3" y="83"/>
                        <a:pt x="1" y="75"/>
                      </a:cubicBezTo>
                      <a:cubicBezTo>
                        <a:pt x="0" y="66"/>
                        <a:pt x="0" y="57"/>
                        <a:pt x="2" y="49"/>
                      </a:cubicBezTo>
                      <a:cubicBezTo>
                        <a:pt x="4" y="40"/>
                        <a:pt x="7" y="33"/>
                        <a:pt x="12" y="26"/>
                      </a:cubicBezTo>
                      <a:cubicBezTo>
                        <a:pt x="15" y="22"/>
                        <a:pt x="19" y="18"/>
                        <a:pt x="22" y="15"/>
                      </a:cubicBezTo>
                      <a:cubicBezTo>
                        <a:pt x="26" y="12"/>
                        <a:pt x="30" y="9"/>
                        <a:pt x="35" y="7"/>
                      </a:cubicBezTo>
                      <a:cubicBezTo>
                        <a:pt x="39" y="5"/>
                        <a:pt x="44" y="3"/>
                        <a:pt x="49" y="2"/>
                      </a:cubicBezTo>
                      <a:cubicBezTo>
                        <a:pt x="54" y="1"/>
                        <a:pt x="60" y="0"/>
                        <a:pt x="6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36" name="Freeform 74">
                  <a:extLst>
                    <a:ext uri="{FF2B5EF4-FFF2-40B4-BE49-F238E27FC236}">
                      <a16:creationId xmlns:a16="http://schemas.microsoft.com/office/drawing/2014/main" id="{6D75D4D6-7FD4-4120-9ED7-7772EDB326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6420" y="2515812"/>
                  <a:ext cx="143016" cy="121223"/>
                </a:xfrm>
                <a:custGeom>
                  <a:avLst/>
                  <a:gdLst>
                    <a:gd name="T0" fmla="*/ 67 w 157"/>
                    <a:gd name="T1" fmla="*/ 1 h 133"/>
                    <a:gd name="T2" fmla="*/ 74 w 157"/>
                    <a:gd name="T3" fmla="*/ 0 h 133"/>
                    <a:gd name="T4" fmla="*/ 80 w 157"/>
                    <a:gd name="T5" fmla="*/ 0 h 133"/>
                    <a:gd name="T6" fmla="*/ 87 w 157"/>
                    <a:gd name="T7" fmla="*/ 1 h 133"/>
                    <a:gd name="T8" fmla="*/ 94 w 157"/>
                    <a:gd name="T9" fmla="*/ 2 h 133"/>
                    <a:gd name="T10" fmla="*/ 123 w 157"/>
                    <a:gd name="T11" fmla="*/ 13 h 133"/>
                    <a:gd name="T12" fmla="*/ 145 w 157"/>
                    <a:gd name="T13" fmla="*/ 33 h 133"/>
                    <a:gd name="T14" fmla="*/ 155 w 157"/>
                    <a:gd name="T15" fmla="*/ 59 h 133"/>
                    <a:gd name="T16" fmla="*/ 153 w 157"/>
                    <a:gd name="T17" fmla="*/ 87 h 133"/>
                    <a:gd name="T18" fmla="*/ 143 w 157"/>
                    <a:gd name="T19" fmla="*/ 106 h 133"/>
                    <a:gd name="T20" fmla="*/ 128 w 157"/>
                    <a:gd name="T21" fmla="*/ 120 h 133"/>
                    <a:gd name="T22" fmla="*/ 109 w 157"/>
                    <a:gd name="T23" fmla="*/ 129 h 133"/>
                    <a:gd name="T24" fmla="*/ 88 w 157"/>
                    <a:gd name="T25" fmla="*/ 133 h 133"/>
                    <a:gd name="T26" fmla="*/ 78 w 157"/>
                    <a:gd name="T27" fmla="*/ 133 h 133"/>
                    <a:gd name="T28" fmla="*/ 69 w 157"/>
                    <a:gd name="T29" fmla="*/ 131 h 133"/>
                    <a:gd name="T30" fmla="*/ 59 w 157"/>
                    <a:gd name="T31" fmla="*/ 129 h 133"/>
                    <a:gd name="T32" fmla="*/ 50 w 157"/>
                    <a:gd name="T33" fmla="*/ 126 h 133"/>
                    <a:gd name="T34" fmla="*/ 25 w 157"/>
                    <a:gd name="T35" fmla="*/ 110 h 133"/>
                    <a:gd name="T36" fmla="*/ 8 w 157"/>
                    <a:gd name="T37" fmla="*/ 89 h 133"/>
                    <a:gd name="T38" fmla="*/ 1 w 157"/>
                    <a:gd name="T39" fmla="*/ 66 h 133"/>
                    <a:gd name="T40" fmla="*/ 3 w 157"/>
                    <a:gd name="T41" fmla="*/ 42 h 133"/>
                    <a:gd name="T42" fmla="*/ 13 w 157"/>
                    <a:gd name="T43" fmla="*/ 26 h 133"/>
                    <a:gd name="T44" fmla="*/ 27 w 157"/>
                    <a:gd name="T45" fmla="*/ 14 h 133"/>
                    <a:gd name="T46" fmla="*/ 46 w 157"/>
                    <a:gd name="T47" fmla="*/ 5 h 133"/>
                    <a:gd name="T48" fmla="*/ 67 w 157"/>
                    <a:gd name="T49" fmla="*/ 1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7" h="133">
                      <a:moveTo>
                        <a:pt x="67" y="1"/>
                      </a:moveTo>
                      <a:cubicBezTo>
                        <a:pt x="69" y="0"/>
                        <a:pt x="71" y="0"/>
                        <a:pt x="74" y="0"/>
                      </a:cubicBezTo>
                      <a:cubicBezTo>
                        <a:pt x="76" y="0"/>
                        <a:pt x="78" y="0"/>
                        <a:pt x="80" y="0"/>
                      </a:cubicBezTo>
                      <a:cubicBezTo>
                        <a:pt x="83" y="0"/>
                        <a:pt x="85" y="1"/>
                        <a:pt x="87" y="1"/>
                      </a:cubicBezTo>
                      <a:cubicBezTo>
                        <a:pt x="89" y="1"/>
                        <a:pt x="92" y="1"/>
                        <a:pt x="94" y="2"/>
                      </a:cubicBezTo>
                      <a:cubicBezTo>
                        <a:pt x="105" y="4"/>
                        <a:pt x="115" y="8"/>
                        <a:pt x="123" y="13"/>
                      </a:cubicBezTo>
                      <a:cubicBezTo>
                        <a:pt x="132" y="18"/>
                        <a:pt x="139" y="25"/>
                        <a:pt x="145" y="33"/>
                      </a:cubicBezTo>
                      <a:cubicBezTo>
                        <a:pt x="150" y="40"/>
                        <a:pt x="154" y="49"/>
                        <a:pt x="155" y="59"/>
                      </a:cubicBezTo>
                      <a:cubicBezTo>
                        <a:pt x="157" y="68"/>
                        <a:pt x="156" y="78"/>
                        <a:pt x="153" y="87"/>
                      </a:cubicBezTo>
                      <a:cubicBezTo>
                        <a:pt x="151" y="94"/>
                        <a:pt x="148" y="101"/>
                        <a:pt x="143" y="106"/>
                      </a:cubicBezTo>
                      <a:cubicBezTo>
                        <a:pt x="139" y="112"/>
                        <a:pt x="134" y="116"/>
                        <a:pt x="128" y="120"/>
                      </a:cubicBezTo>
                      <a:cubicBezTo>
                        <a:pt x="122" y="124"/>
                        <a:pt x="116" y="127"/>
                        <a:pt x="109" y="129"/>
                      </a:cubicBezTo>
                      <a:cubicBezTo>
                        <a:pt x="102" y="131"/>
                        <a:pt x="95" y="133"/>
                        <a:pt x="88" y="133"/>
                      </a:cubicBezTo>
                      <a:cubicBezTo>
                        <a:pt x="84" y="133"/>
                        <a:pt x="81" y="133"/>
                        <a:pt x="78" y="133"/>
                      </a:cubicBezTo>
                      <a:cubicBezTo>
                        <a:pt x="75" y="132"/>
                        <a:pt x="72" y="132"/>
                        <a:pt x="69" y="131"/>
                      </a:cubicBezTo>
                      <a:cubicBezTo>
                        <a:pt x="66" y="131"/>
                        <a:pt x="63" y="130"/>
                        <a:pt x="59" y="129"/>
                      </a:cubicBezTo>
                      <a:cubicBezTo>
                        <a:pt x="56" y="128"/>
                        <a:pt x="53" y="127"/>
                        <a:pt x="50" y="126"/>
                      </a:cubicBezTo>
                      <a:cubicBezTo>
                        <a:pt x="40" y="122"/>
                        <a:pt x="32" y="116"/>
                        <a:pt x="25" y="110"/>
                      </a:cubicBezTo>
                      <a:cubicBezTo>
                        <a:pt x="18" y="104"/>
                        <a:pt x="12" y="97"/>
                        <a:pt x="8" y="89"/>
                      </a:cubicBezTo>
                      <a:cubicBezTo>
                        <a:pt x="4" y="82"/>
                        <a:pt x="1" y="74"/>
                        <a:pt x="1" y="66"/>
                      </a:cubicBezTo>
                      <a:cubicBezTo>
                        <a:pt x="0" y="58"/>
                        <a:pt x="0" y="50"/>
                        <a:pt x="3" y="42"/>
                      </a:cubicBezTo>
                      <a:cubicBezTo>
                        <a:pt x="5" y="36"/>
                        <a:pt x="9" y="31"/>
                        <a:pt x="13" y="26"/>
                      </a:cubicBezTo>
                      <a:cubicBezTo>
                        <a:pt x="17" y="22"/>
                        <a:pt x="22" y="17"/>
                        <a:pt x="27" y="14"/>
                      </a:cubicBezTo>
                      <a:cubicBezTo>
                        <a:pt x="33" y="10"/>
                        <a:pt x="39" y="7"/>
                        <a:pt x="46" y="5"/>
                      </a:cubicBezTo>
                      <a:cubicBezTo>
                        <a:pt x="52" y="3"/>
                        <a:pt x="59" y="1"/>
                        <a:pt x="67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37" name="Freeform 75">
                  <a:extLst>
                    <a:ext uri="{FF2B5EF4-FFF2-40B4-BE49-F238E27FC236}">
                      <a16:creationId xmlns:a16="http://schemas.microsoft.com/office/drawing/2014/main" id="{4C7C0C4A-CE3D-4265-8612-78BDFBBCF8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5920" y="2331255"/>
                  <a:ext cx="137567" cy="106921"/>
                </a:xfrm>
                <a:custGeom>
                  <a:avLst/>
                  <a:gdLst>
                    <a:gd name="T0" fmla="*/ 64 w 151"/>
                    <a:gd name="T1" fmla="*/ 2 h 117"/>
                    <a:gd name="T2" fmla="*/ 66 w 151"/>
                    <a:gd name="T3" fmla="*/ 2 h 117"/>
                    <a:gd name="T4" fmla="*/ 68 w 151"/>
                    <a:gd name="T5" fmla="*/ 2 h 117"/>
                    <a:gd name="T6" fmla="*/ 70 w 151"/>
                    <a:gd name="T7" fmla="*/ 1 h 117"/>
                    <a:gd name="T8" fmla="*/ 71 w 151"/>
                    <a:gd name="T9" fmla="*/ 1 h 117"/>
                    <a:gd name="T10" fmla="*/ 100 w 151"/>
                    <a:gd name="T11" fmla="*/ 3 h 117"/>
                    <a:gd name="T12" fmla="*/ 125 w 151"/>
                    <a:gd name="T13" fmla="*/ 14 h 117"/>
                    <a:gd name="T14" fmla="*/ 143 w 151"/>
                    <a:gd name="T15" fmla="*/ 32 h 117"/>
                    <a:gd name="T16" fmla="*/ 151 w 151"/>
                    <a:gd name="T17" fmla="*/ 57 h 117"/>
                    <a:gd name="T18" fmla="*/ 145 w 151"/>
                    <a:gd name="T19" fmla="*/ 78 h 117"/>
                    <a:gd name="T20" fmla="*/ 131 w 151"/>
                    <a:gd name="T21" fmla="*/ 96 h 117"/>
                    <a:gd name="T22" fmla="*/ 110 w 151"/>
                    <a:gd name="T23" fmla="*/ 109 h 117"/>
                    <a:gd name="T24" fmla="*/ 86 w 151"/>
                    <a:gd name="T25" fmla="*/ 116 h 117"/>
                    <a:gd name="T26" fmla="*/ 81 w 151"/>
                    <a:gd name="T27" fmla="*/ 117 h 117"/>
                    <a:gd name="T28" fmla="*/ 77 w 151"/>
                    <a:gd name="T29" fmla="*/ 117 h 117"/>
                    <a:gd name="T30" fmla="*/ 72 w 151"/>
                    <a:gd name="T31" fmla="*/ 117 h 117"/>
                    <a:gd name="T32" fmla="*/ 68 w 151"/>
                    <a:gd name="T33" fmla="*/ 116 h 117"/>
                    <a:gd name="T34" fmla="*/ 39 w 151"/>
                    <a:gd name="T35" fmla="*/ 110 h 117"/>
                    <a:gd name="T36" fmla="*/ 17 w 151"/>
                    <a:gd name="T37" fmla="*/ 97 h 117"/>
                    <a:gd name="T38" fmla="*/ 4 w 151"/>
                    <a:gd name="T39" fmla="*/ 79 h 117"/>
                    <a:gd name="T40" fmla="*/ 1 w 151"/>
                    <a:gd name="T41" fmla="*/ 59 h 117"/>
                    <a:gd name="T42" fmla="*/ 5 w 151"/>
                    <a:gd name="T43" fmla="*/ 40 h 117"/>
                    <a:gd name="T44" fmla="*/ 19 w 151"/>
                    <a:gd name="T45" fmla="*/ 23 h 117"/>
                    <a:gd name="T46" fmla="*/ 39 w 151"/>
                    <a:gd name="T47" fmla="*/ 10 h 117"/>
                    <a:gd name="T48" fmla="*/ 64 w 151"/>
                    <a:gd name="T49" fmla="*/ 2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1" h="117">
                      <a:moveTo>
                        <a:pt x="64" y="2"/>
                      </a:moveTo>
                      <a:cubicBezTo>
                        <a:pt x="65" y="2"/>
                        <a:pt x="65" y="2"/>
                        <a:pt x="66" y="2"/>
                      </a:cubicBezTo>
                      <a:cubicBezTo>
                        <a:pt x="67" y="2"/>
                        <a:pt x="67" y="2"/>
                        <a:pt x="68" y="2"/>
                      </a:cubicBezTo>
                      <a:cubicBezTo>
                        <a:pt x="68" y="2"/>
                        <a:pt x="69" y="2"/>
                        <a:pt x="70" y="1"/>
                      </a:cubicBezTo>
                      <a:cubicBezTo>
                        <a:pt x="70" y="1"/>
                        <a:pt x="71" y="1"/>
                        <a:pt x="71" y="1"/>
                      </a:cubicBezTo>
                      <a:cubicBezTo>
                        <a:pt x="81" y="0"/>
                        <a:pt x="91" y="1"/>
                        <a:pt x="100" y="3"/>
                      </a:cubicBezTo>
                      <a:cubicBezTo>
                        <a:pt x="109" y="5"/>
                        <a:pt x="118" y="9"/>
                        <a:pt x="125" y="14"/>
                      </a:cubicBezTo>
                      <a:cubicBezTo>
                        <a:pt x="132" y="19"/>
                        <a:pt x="139" y="25"/>
                        <a:pt x="143" y="32"/>
                      </a:cubicBezTo>
                      <a:cubicBezTo>
                        <a:pt x="147" y="39"/>
                        <a:pt x="150" y="48"/>
                        <a:pt x="151" y="57"/>
                      </a:cubicBezTo>
                      <a:cubicBezTo>
                        <a:pt x="150" y="64"/>
                        <a:pt x="148" y="72"/>
                        <a:pt x="145" y="78"/>
                      </a:cubicBezTo>
                      <a:cubicBezTo>
                        <a:pt x="141" y="85"/>
                        <a:pt x="136" y="91"/>
                        <a:pt x="131" y="96"/>
                      </a:cubicBezTo>
                      <a:cubicBezTo>
                        <a:pt x="125" y="102"/>
                        <a:pt x="118" y="106"/>
                        <a:pt x="110" y="109"/>
                      </a:cubicBezTo>
                      <a:cubicBezTo>
                        <a:pt x="103" y="113"/>
                        <a:pt x="94" y="115"/>
                        <a:pt x="86" y="116"/>
                      </a:cubicBezTo>
                      <a:cubicBezTo>
                        <a:pt x="84" y="116"/>
                        <a:pt x="83" y="116"/>
                        <a:pt x="81" y="117"/>
                      </a:cubicBezTo>
                      <a:cubicBezTo>
                        <a:pt x="80" y="117"/>
                        <a:pt x="78" y="117"/>
                        <a:pt x="77" y="117"/>
                      </a:cubicBezTo>
                      <a:cubicBezTo>
                        <a:pt x="75" y="117"/>
                        <a:pt x="74" y="117"/>
                        <a:pt x="72" y="117"/>
                      </a:cubicBezTo>
                      <a:cubicBezTo>
                        <a:pt x="71" y="117"/>
                        <a:pt x="69" y="117"/>
                        <a:pt x="68" y="116"/>
                      </a:cubicBezTo>
                      <a:cubicBezTo>
                        <a:pt x="57" y="116"/>
                        <a:pt x="48" y="113"/>
                        <a:pt x="39" y="110"/>
                      </a:cubicBezTo>
                      <a:cubicBezTo>
                        <a:pt x="30" y="107"/>
                        <a:pt x="23" y="102"/>
                        <a:pt x="17" y="97"/>
                      </a:cubicBezTo>
                      <a:cubicBezTo>
                        <a:pt x="11" y="91"/>
                        <a:pt x="7" y="85"/>
                        <a:pt x="4" y="79"/>
                      </a:cubicBezTo>
                      <a:cubicBezTo>
                        <a:pt x="1" y="73"/>
                        <a:pt x="0" y="66"/>
                        <a:pt x="1" y="59"/>
                      </a:cubicBezTo>
                      <a:cubicBezTo>
                        <a:pt x="1" y="52"/>
                        <a:pt x="2" y="46"/>
                        <a:pt x="5" y="40"/>
                      </a:cubicBezTo>
                      <a:cubicBezTo>
                        <a:pt x="8" y="33"/>
                        <a:pt x="13" y="28"/>
                        <a:pt x="19" y="23"/>
                      </a:cubicBezTo>
                      <a:cubicBezTo>
                        <a:pt x="24" y="18"/>
                        <a:pt x="31" y="13"/>
                        <a:pt x="39" y="10"/>
                      </a:cubicBezTo>
                      <a:cubicBezTo>
                        <a:pt x="47" y="6"/>
                        <a:pt x="55" y="4"/>
                        <a:pt x="64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38" name="Freeform 76">
                  <a:extLst>
                    <a:ext uri="{FF2B5EF4-FFF2-40B4-BE49-F238E27FC236}">
                      <a16:creationId xmlns:a16="http://schemas.microsoft.com/office/drawing/2014/main" id="{2BF272F4-E907-4BCA-AE5E-DE5BD0D39E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9575" y="2173257"/>
                  <a:ext cx="125309" cy="92620"/>
                </a:xfrm>
                <a:custGeom>
                  <a:avLst/>
                  <a:gdLst>
                    <a:gd name="T0" fmla="*/ 60 w 138"/>
                    <a:gd name="T1" fmla="*/ 3 h 101"/>
                    <a:gd name="T2" fmla="*/ 84 w 138"/>
                    <a:gd name="T3" fmla="*/ 1 h 101"/>
                    <a:gd name="T4" fmla="*/ 107 w 138"/>
                    <a:gd name="T5" fmla="*/ 4 h 101"/>
                    <a:gd name="T6" fmla="*/ 125 w 138"/>
                    <a:gd name="T7" fmla="*/ 15 h 101"/>
                    <a:gd name="T8" fmla="*/ 135 w 138"/>
                    <a:gd name="T9" fmla="*/ 32 h 101"/>
                    <a:gd name="T10" fmla="*/ 136 w 138"/>
                    <a:gd name="T11" fmla="*/ 53 h 101"/>
                    <a:gd name="T12" fmla="*/ 127 w 138"/>
                    <a:gd name="T13" fmla="*/ 73 h 101"/>
                    <a:gd name="T14" fmla="*/ 107 w 138"/>
                    <a:gd name="T15" fmla="*/ 89 h 101"/>
                    <a:gd name="T16" fmla="*/ 80 w 138"/>
                    <a:gd name="T17" fmla="*/ 99 h 101"/>
                    <a:gd name="T18" fmla="*/ 80 w 138"/>
                    <a:gd name="T19" fmla="*/ 99 h 101"/>
                    <a:gd name="T20" fmla="*/ 80 w 138"/>
                    <a:gd name="T21" fmla="*/ 99 h 101"/>
                    <a:gd name="T22" fmla="*/ 80 w 138"/>
                    <a:gd name="T23" fmla="*/ 99 h 101"/>
                    <a:gd name="T24" fmla="*/ 80 w 138"/>
                    <a:gd name="T25" fmla="*/ 99 h 101"/>
                    <a:gd name="T26" fmla="*/ 52 w 138"/>
                    <a:gd name="T27" fmla="*/ 100 h 101"/>
                    <a:gd name="T28" fmla="*/ 29 w 138"/>
                    <a:gd name="T29" fmla="*/ 95 h 101"/>
                    <a:gd name="T30" fmla="*/ 11 w 138"/>
                    <a:gd name="T31" fmla="*/ 84 h 101"/>
                    <a:gd name="T32" fmla="*/ 2 w 138"/>
                    <a:gd name="T33" fmla="*/ 69 h 101"/>
                    <a:gd name="T34" fmla="*/ 2 w 138"/>
                    <a:gd name="T35" fmla="*/ 50 h 101"/>
                    <a:gd name="T36" fmla="*/ 11 w 138"/>
                    <a:gd name="T37" fmla="*/ 33 h 101"/>
                    <a:gd name="T38" fmla="*/ 27 w 138"/>
                    <a:gd name="T39" fmla="*/ 18 h 101"/>
                    <a:gd name="T40" fmla="*/ 50 w 138"/>
                    <a:gd name="T41" fmla="*/ 6 h 101"/>
                    <a:gd name="T42" fmla="*/ 53 w 138"/>
                    <a:gd name="T43" fmla="*/ 5 h 101"/>
                    <a:gd name="T44" fmla="*/ 55 w 138"/>
                    <a:gd name="T45" fmla="*/ 4 h 101"/>
                    <a:gd name="T46" fmla="*/ 57 w 138"/>
                    <a:gd name="T47" fmla="*/ 4 h 101"/>
                    <a:gd name="T48" fmla="*/ 60 w 138"/>
                    <a:gd name="T49" fmla="*/ 3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38" h="101">
                      <a:moveTo>
                        <a:pt x="60" y="3"/>
                      </a:moveTo>
                      <a:cubicBezTo>
                        <a:pt x="68" y="1"/>
                        <a:pt x="76" y="0"/>
                        <a:pt x="84" y="1"/>
                      </a:cubicBezTo>
                      <a:cubicBezTo>
                        <a:pt x="92" y="1"/>
                        <a:pt x="100" y="2"/>
                        <a:pt x="107" y="4"/>
                      </a:cubicBezTo>
                      <a:cubicBezTo>
                        <a:pt x="113" y="7"/>
                        <a:pt x="120" y="10"/>
                        <a:pt x="125" y="15"/>
                      </a:cubicBezTo>
                      <a:cubicBezTo>
                        <a:pt x="130" y="19"/>
                        <a:pt x="133" y="25"/>
                        <a:pt x="135" y="32"/>
                      </a:cubicBezTo>
                      <a:cubicBezTo>
                        <a:pt x="138" y="39"/>
                        <a:pt x="138" y="46"/>
                        <a:pt x="136" y="53"/>
                      </a:cubicBezTo>
                      <a:cubicBezTo>
                        <a:pt x="135" y="60"/>
                        <a:pt x="131" y="67"/>
                        <a:pt x="127" y="73"/>
                      </a:cubicBezTo>
                      <a:cubicBezTo>
                        <a:pt x="121" y="79"/>
                        <a:pt x="115" y="85"/>
                        <a:pt x="107" y="89"/>
                      </a:cubicBezTo>
                      <a:cubicBezTo>
                        <a:pt x="99" y="93"/>
                        <a:pt x="90" y="97"/>
                        <a:pt x="80" y="99"/>
                      </a:cubicBezTo>
                      <a:cubicBezTo>
                        <a:pt x="80" y="99"/>
                        <a:pt x="80" y="99"/>
                        <a:pt x="80" y="99"/>
                      </a:cubicBezTo>
                      <a:cubicBezTo>
                        <a:pt x="80" y="99"/>
                        <a:pt x="80" y="99"/>
                        <a:pt x="80" y="99"/>
                      </a:cubicBezTo>
                      <a:cubicBezTo>
                        <a:pt x="80" y="99"/>
                        <a:pt x="80" y="99"/>
                        <a:pt x="80" y="99"/>
                      </a:cubicBezTo>
                      <a:cubicBezTo>
                        <a:pt x="80" y="99"/>
                        <a:pt x="80" y="99"/>
                        <a:pt x="80" y="99"/>
                      </a:cubicBezTo>
                      <a:cubicBezTo>
                        <a:pt x="70" y="101"/>
                        <a:pt x="61" y="101"/>
                        <a:pt x="52" y="100"/>
                      </a:cubicBezTo>
                      <a:cubicBezTo>
                        <a:pt x="44" y="100"/>
                        <a:pt x="36" y="98"/>
                        <a:pt x="29" y="95"/>
                      </a:cubicBezTo>
                      <a:cubicBezTo>
                        <a:pt x="22" y="92"/>
                        <a:pt x="16" y="88"/>
                        <a:pt x="11" y="84"/>
                      </a:cubicBezTo>
                      <a:cubicBezTo>
                        <a:pt x="7" y="79"/>
                        <a:pt x="3" y="74"/>
                        <a:pt x="2" y="69"/>
                      </a:cubicBezTo>
                      <a:cubicBezTo>
                        <a:pt x="0" y="63"/>
                        <a:pt x="1" y="56"/>
                        <a:pt x="2" y="50"/>
                      </a:cubicBezTo>
                      <a:cubicBezTo>
                        <a:pt x="4" y="44"/>
                        <a:pt x="7" y="39"/>
                        <a:pt x="11" y="33"/>
                      </a:cubicBezTo>
                      <a:cubicBezTo>
                        <a:pt x="15" y="27"/>
                        <a:pt x="21" y="22"/>
                        <a:pt x="27" y="18"/>
                      </a:cubicBezTo>
                      <a:cubicBezTo>
                        <a:pt x="34" y="13"/>
                        <a:pt x="42" y="9"/>
                        <a:pt x="50" y="6"/>
                      </a:cubicBezTo>
                      <a:cubicBezTo>
                        <a:pt x="51" y="6"/>
                        <a:pt x="52" y="5"/>
                        <a:pt x="53" y="5"/>
                      </a:cubicBezTo>
                      <a:cubicBezTo>
                        <a:pt x="53" y="5"/>
                        <a:pt x="54" y="4"/>
                        <a:pt x="55" y="4"/>
                      </a:cubicBezTo>
                      <a:cubicBezTo>
                        <a:pt x="56" y="4"/>
                        <a:pt x="57" y="4"/>
                        <a:pt x="57" y="4"/>
                      </a:cubicBezTo>
                      <a:cubicBezTo>
                        <a:pt x="58" y="3"/>
                        <a:pt x="59" y="3"/>
                        <a:pt x="60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39" name="Freeform 77">
                  <a:extLst>
                    <a:ext uri="{FF2B5EF4-FFF2-40B4-BE49-F238E27FC236}">
                      <a16:creationId xmlns:a16="http://schemas.microsoft.com/office/drawing/2014/main" id="{56715EE4-E0CB-41D9-823B-C1DE1A98AC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3050" y="2054758"/>
                  <a:ext cx="110326" cy="80361"/>
                </a:xfrm>
                <a:custGeom>
                  <a:avLst/>
                  <a:gdLst>
                    <a:gd name="T0" fmla="*/ 52 w 121"/>
                    <a:gd name="T1" fmla="*/ 3 h 88"/>
                    <a:gd name="T2" fmla="*/ 70 w 121"/>
                    <a:gd name="T3" fmla="*/ 0 h 88"/>
                    <a:gd name="T4" fmla="*/ 87 w 121"/>
                    <a:gd name="T5" fmla="*/ 1 h 88"/>
                    <a:gd name="T6" fmla="*/ 102 w 121"/>
                    <a:gd name="T7" fmla="*/ 5 h 88"/>
                    <a:gd name="T8" fmla="*/ 114 w 121"/>
                    <a:gd name="T9" fmla="*/ 14 h 88"/>
                    <a:gd name="T10" fmla="*/ 121 w 121"/>
                    <a:gd name="T11" fmla="*/ 31 h 88"/>
                    <a:gd name="T12" fmla="*/ 117 w 121"/>
                    <a:gd name="T13" fmla="*/ 48 h 88"/>
                    <a:gd name="T14" fmla="*/ 103 w 121"/>
                    <a:gd name="T15" fmla="*/ 65 h 88"/>
                    <a:gd name="T16" fmla="*/ 83 w 121"/>
                    <a:gd name="T17" fmla="*/ 79 h 88"/>
                    <a:gd name="T18" fmla="*/ 79 w 121"/>
                    <a:gd name="T19" fmla="*/ 80 h 88"/>
                    <a:gd name="T20" fmla="*/ 75 w 121"/>
                    <a:gd name="T21" fmla="*/ 82 h 88"/>
                    <a:gd name="T22" fmla="*/ 71 w 121"/>
                    <a:gd name="T23" fmla="*/ 83 h 88"/>
                    <a:gd name="T24" fmla="*/ 67 w 121"/>
                    <a:gd name="T25" fmla="*/ 84 h 88"/>
                    <a:gd name="T26" fmla="*/ 47 w 121"/>
                    <a:gd name="T27" fmla="*/ 87 h 88"/>
                    <a:gd name="T28" fmla="*/ 30 w 121"/>
                    <a:gd name="T29" fmla="*/ 86 h 88"/>
                    <a:gd name="T30" fmla="*/ 15 w 121"/>
                    <a:gd name="T31" fmla="*/ 81 h 88"/>
                    <a:gd name="T32" fmla="*/ 5 w 121"/>
                    <a:gd name="T33" fmla="*/ 72 h 88"/>
                    <a:gd name="T34" fmla="*/ 0 w 121"/>
                    <a:gd name="T35" fmla="*/ 58 h 88"/>
                    <a:gd name="T36" fmla="*/ 4 w 121"/>
                    <a:gd name="T37" fmla="*/ 42 h 88"/>
                    <a:gd name="T38" fmla="*/ 14 w 121"/>
                    <a:gd name="T39" fmla="*/ 27 h 88"/>
                    <a:gd name="T40" fmla="*/ 32 w 121"/>
                    <a:gd name="T41" fmla="*/ 12 h 88"/>
                    <a:gd name="T42" fmla="*/ 37 w 121"/>
                    <a:gd name="T43" fmla="*/ 10 h 88"/>
                    <a:gd name="T44" fmla="*/ 42 w 121"/>
                    <a:gd name="T45" fmla="*/ 7 h 88"/>
                    <a:gd name="T46" fmla="*/ 47 w 121"/>
                    <a:gd name="T47" fmla="*/ 5 h 88"/>
                    <a:gd name="T48" fmla="*/ 52 w 121"/>
                    <a:gd name="T49" fmla="*/ 3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1" h="88">
                      <a:moveTo>
                        <a:pt x="52" y="3"/>
                      </a:moveTo>
                      <a:cubicBezTo>
                        <a:pt x="58" y="2"/>
                        <a:pt x="64" y="1"/>
                        <a:pt x="70" y="0"/>
                      </a:cubicBezTo>
                      <a:cubicBezTo>
                        <a:pt x="76" y="0"/>
                        <a:pt x="81" y="0"/>
                        <a:pt x="87" y="1"/>
                      </a:cubicBezTo>
                      <a:cubicBezTo>
                        <a:pt x="92" y="2"/>
                        <a:pt x="97" y="3"/>
                        <a:pt x="102" y="5"/>
                      </a:cubicBezTo>
                      <a:cubicBezTo>
                        <a:pt x="106" y="8"/>
                        <a:pt x="111" y="11"/>
                        <a:pt x="114" y="14"/>
                      </a:cubicBezTo>
                      <a:cubicBezTo>
                        <a:pt x="118" y="19"/>
                        <a:pt x="120" y="25"/>
                        <a:pt x="121" y="31"/>
                      </a:cubicBezTo>
                      <a:cubicBezTo>
                        <a:pt x="121" y="36"/>
                        <a:pt x="120" y="43"/>
                        <a:pt x="117" y="48"/>
                      </a:cubicBezTo>
                      <a:cubicBezTo>
                        <a:pt x="114" y="54"/>
                        <a:pt x="109" y="60"/>
                        <a:pt x="103" y="65"/>
                      </a:cubicBezTo>
                      <a:cubicBezTo>
                        <a:pt x="98" y="71"/>
                        <a:pt x="90" y="75"/>
                        <a:pt x="83" y="79"/>
                      </a:cubicBezTo>
                      <a:cubicBezTo>
                        <a:pt x="81" y="79"/>
                        <a:pt x="80" y="80"/>
                        <a:pt x="79" y="80"/>
                      </a:cubicBezTo>
                      <a:cubicBezTo>
                        <a:pt x="77" y="81"/>
                        <a:pt x="76" y="81"/>
                        <a:pt x="75" y="82"/>
                      </a:cubicBezTo>
                      <a:cubicBezTo>
                        <a:pt x="73" y="82"/>
                        <a:pt x="72" y="83"/>
                        <a:pt x="71" y="83"/>
                      </a:cubicBezTo>
                      <a:cubicBezTo>
                        <a:pt x="69" y="84"/>
                        <a:pt x="68" y="84"/>
                        <a:pt x="67" y="84"/>
                      </a:cubicBezTo>
                      <a:cubicBezTo>
                        <a:pt x="60" y="86"/>
                        <a:pt x="54" y="87"/>
                        <a:pt x="47" y="87"/>
                      </a:cubicBezTo>
                      <a:cubicBezTo>
                        <a:pt x="41" y="88"/>
                        <a:pt x="35" y="87"/>
                        <a:pt x="30" y="86"/>
                      </a:cubicBezTo>
                      <a:cubicBezTo>
                        <a:pt x="24" y="85"/>
                        <a:pt x="20" y="83"/>
                        <a:pt x="15" y="81"/>
                      </a:cubicBezTo>
                      <a:cubicBezTo>
                        <a:pt x="11" y="78"/>
                        <a:pt x="8" y="75"/>
                        <a:pt x="5" y="72"/>
                      </a:cubicBezTo>
                      <a:cubicBezTo>
                        <a:pt x="2" y="68"/>
                        <a:pt x="0" y="63"/>
                        <a:pt x="0" y="58"/>
                      </a:cubicBezTo>
                      <a:cubicBezTo>
                        <a:pt x="0" y="53"/>
                        <a:pt x="1" y="48"/>
                        <a:pt x="4" y="42"/>
                      </a:cubicBezTo>
                      <a:cubicBezTo>
                        <a:pt x="6" y="37"/>
                        <a:pt x="10" y="32"/>
                        <a:pt x="14" y="27"/>
                      </a:cubicBezTo>
                      <a:cubicBezTo>
                        <a:pt x="19" y="22"/>
                        <a:pt x="25" y="17"/>
                        <a:pt x="32" y="12"/>
                      </a:cubicBezTo>
                      <a:cubicBezTo>
                        <a:pt x="34" y="12"/>
                        <a:pt x="35" y="11"/>
                        <a:pt x="37" y="10"/>
                      </a:cubicBezTo>
                      <a:cubicBezTo>
                        <a:pt x="39" y="9"/>
                        <a:pt x="40" y="8"/>
                        <a:pt x="42" y="7"/>
                      </a:cubicBezTo>
                      <a:cubicBezTo>
                        <a:pt x="44" y="6"/>
                        <a:pt x="45" y="6"/>
                        <a:pt x="47" y="5"/>
                      </a:cubicBezTo>
                      <a:cubicBezTo>
                        <a:pt x="49" y="4"/>
                        <a:pt x="50" y="4"/>
                        <a:pt x="52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40" name="Freeform 78">
                  <a:extLst>
                    <a:ext uri="{FF2B5EF4-FFF2-40B4-BE49-F238E27FC236}">
                      <a16:creationId xmlns:a16="http://schemas.microsoft.com/office/drawing/2014/main" id="{EF1776CC-1B60-479C-A651-82ABBF8769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9964" y="1976440"/>
                  <a:ext cx="94663" cy="71508"/>
                </a:xfrm>
                <a:custGeom>
                  <a:avLst/>
                  <a:gdLst>
                    <a:gd name="T0" fmla="*/ 46 w 104"/>
                    <a:gd name="T1" fmla="*/ 5 h 78"/>
                    <a:gd name="T2" fmla="*/ 59 w 104"/>
                    <a:gd name="T3" fmla="*/ 1 h 78"/>
                    <a:gd name="T4" fmla="*/ 71 w 104"/>
                    <a:gd name="T5" fmla="*/ 0 h 78"/>
                    <a:gd name="T6" fmla="*/ 82 w 104"/>
                    <a:gd name="T7" fmla="*/ 2 h 78"/>
                    <a:gd name="T8" fmla="*/ 91 w 104"/>
                    <a:gd name="T9" fmla="*/ 6 h 78"/>
                    <a:gd name="T10" fmla="*/ 102 w 104"/>
                    <a:gd name="T11" fmla="*/ 17 h 78"/>
                    <a:gd name="T12" fmla="*/ 103 w 104"/>
                    <a:gd name="T13" fmla="*/ 31 h 78"/>
                    <a:gd name="T14" fmla="*/ 97 w 104"/>
                    <a:gd name="T15" fmla="*/ 46 h 78"/>
                    <a:gd name="T16" fmla="*/ 81 w 104"/>
                    <a:gd name="T17" fmla="*/ 61 h 78"/>
                    <a:gd name="T18" fmla="*/ 75 w 104"/>
                    <a:gd name="T19" fmla="*/ 65 h 78"/>
                    <a:gd name="T20" fmla="*/ 68 w 104"/>
                    <a:gd name="T21" fmla="*/ 69 h 78"/>
                    <a:gd name="T22" fmla="*/ 62 w 104"/>
                    <a:gd name="T23" fmla="*/ 72 h 78"/>
                    <a:gd name="T24" fmla="*/ 55 w 104"/>
                    <a:gd name="T25" fmla="*/ 74 h 78"/>
                    <a:gd name="T26" fmla="*/ 41 w 104"/>
                    <a:gd name="T27" fmla="*/ 77 h 78"/>
                    <a:gd name="T28" fmla="*/ 29 w 104"/>
                    <a:gd name="T29" fmla="*/ 78 h 78"/>
                    <a:gd name="T30" fmla="*/ 18 w 104"/>
                    <a:gd name="T31" fmla="*/ 77 h 78"/>
                    <a:gd name="T32" fmla="*/ 9 w 104"/>
                    <a:gd name="T33" fmla="*/ 73 h 78"/>
                    <a:gd name="T34" fmla="*/ 2 w 104"/>
                    <a:gd name="T35" fmla="*/ 63 h 78"/>
                    <a:gd name="T36" fmla="*/ 0 w 104"/>
                    <a:gd name="T37" fmla="*/ 50 h 78"/>
                    <a:gd name="T38" fmla="*/ 6 w 104"/>
                    <a:gd name="T39" fmla="*/ 36 h 78"/>
                    <a:gd name="T40" fmla="*/ 18 w 104"/>
                    <a:gd name="T41" fmla="*/ 21 h 78"/>
                    <a:gd name="T42" fmla="*/ 24 w 104"/>
                    <a:gd name="T43" fmla="*/ 16 h 78"/>
                    <a:gd name="T44" fmla="*/ 31 w 104"/>
                    <a:gd name="T45" fmla="*/ 12 h 78"/>
                    <a:gd name="T46" fmla="*/ 38 w 104"/>
                    <a:gd name="T47" fmla="*/ 8 h 78"/>
                    <a:gd name="T48" fmla="*/ 46 w 104"/>
                    <a:gd name="T49" fmla="*/ 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4" h="78">
                      <a:moveTo>
                        <a:pt x="46" y="5"/>
                      </a:moveTo>
                      <a:cubicBezTo>
                        <a:pt x="50" y="3"/>
                        <a:pt x="54" y="2"/>
                        <a:pt x="59" y="1"/>
                      </a:cubicBezTo>
                      <a:cubicBezTo>
                        <a:pt x="63" y="1"/>
                        <a:pt x="67" y="0"/>
                        <a:pt x="71" y="0"/>
                      </a:cubicBezTo>
                      <a:cubicBezTo>
                        <a:pt x="75" y="0"/>
                        <a:pt x="78" y="1"/>
                        <a:pt x="82" y="2"/>
                      </a:cubicBezTo>
                      <a:cubicBezTo>
                        <a:pt x="85" y="3"/>
                        <a:pt x="89" y="4"/>
                        <a:pt x="91" y="6"/>
                      </a:cubicBezTo>
                      <a:cubicBezTo>
                        <a:pt x="96" y="9"/>
                        <a:pt x="100" y="12"/>
                        <a:pt x="102" y="17"/>
                      </a:cubicBezTo>
                      <a:cubicBezTo>
                        <a:pt x="104" y="21"/>
                        <a:pt x="104" y="26"/>
                        <a:pt x="103" y="31"/>
                      </a:cubicBezTo>
                      <a:cubicBezTo>
                        <a:pt x="103" y="36"/>
                        <a:pt x="100" y="41"/>
                        <a:pt x="97" y="46"/>
                      </a:cubicBezTo>
                      <a:cubicBezTo>
                        <a:pt x="93" y="51"/>
                        <a:pt x="88" y="56"/>
                        <a:pt x="81" y="61"/>
                      </a:cubicBezTo>
                      <a:cubicBezTo>
                        <a:pt x="79" y="62"/>
                        <a:pt x="77" y="64"/>
                        <a:pt x="75" y="65"/>
                      </a:cubicBezTo>
                      <a:cubicBezTo>
                        <a:pt x="73" y="66"/>
                        <a:pt x="71" y="68"/>
                        <a:pt x="68" y="69"/>
                      </a:cubicBezTo>
                      <a:cubicBezTo>
                        <a:pt x="66" y="70"/>
                        <a:pt x="64" y="71"/>
                        <a:pt x="62" y="72"/>
                      </a:cubicBezTo>
                      <a:cubicBezTo>
                        <a:pt x="59" y="73"/>
                        <a:pt x="57" y="73"/>
                        <a:pt x="55" y="74"/>
                      </a:cubicBezTo>
                      <a:cubicBezTo>
                        <a:pt x="50" y="76"/>
                        <a:pt x="46" y="77"/>
                        <a:pt x="41" y="77"/>
                      </a:cubicBezTo>
                      <a:cubicBezTo>
                        <a:pt x="37" y="78"/>
                        <a:pt x="33" y="78"/>
                        <a:pt x="29" y="78"/>
                      </a:cubicBezTo>
                      <a:cubicBezTo>
                        <a:pt x="25" y="78"/>
                        <a:pt x="21" y="78"/>
                        <a:pt x="18" y="77"/>
                      </a:cubicBezTo>
                      <a:cubicBezTo>
                        <a:pt x="15" y="76"/>
                        <a:pt x="12" y="74"/>
                        <a:pt x="9" y="73"/>
                      </a:cubicBezTo>
                      <a:cubicBezTo>
                        <a:pt x="6" y="70"/>
                        <a:pt x="3" y="66"/>
                        <a:pt x="2" y="63"/>
                      </a:cubicBezTo>
                      <a:cubicBezTo>
                        <a:pt x="0" y="59"/>
                        <a:pt x="0" y="54"/>
                        <a:pt x="0" y="50"/>
                      </a:cubicBezTo>
                      <a:cubicBezTo>
                        <a:pt x="1" y="45"/>
                        <a:pt x="3" y="41"/>
                        <a:pt x="6" y="36"/>
                      </a:cubicBezTo>
                      <a:cubicBezTo>
                        <a:pt x="9" y="31"/>
                        <a:pt x="13" y="26"/>
                        <a:pt x="18" y="21"/>
                      </a:cubicBezTo>
                      <a:cubicBezTo>
                        <a:pt x="20" y="20"/>
                        <a:pt x="22" y="18"/>
                        <a:pt x="24" y="16"/>
                      </a:cubicBezTo>
                      <a:cubicBezTo>
                        <a:pt x="26" y="15"/>
                        <a:pt x="28" y="13"/>
                        <a:pt x="31" y="12"/>
                      </a:cubicBezTo>
                      <a:cubicBezTo>
                        <a:pt x="33" y="10"/>
                        <a:pt x="36" y="9"/>
                        <a:pt x="38" y="8"/>
                      </a:cubicBezTo>
                      <a:cubicBezTo>
                        <a:pt x="41" y="7"/>
                        <a:pt x="43" y="6"/>
                        <a:pt x="46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41" name="Freeform 79">
                  <a:extLst>
                    <a:ext uri="{FF2B5EF4-FFF2-40B4-BE49-F238E27FC236}">
                      <a16:creationId xmlns:a16="http://schemas.microsoft.com/office/drawing/2014/main" id="{CFF3EAB9-EBC7-4C31-B338-32DDBDB37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3259" y="1936260"/>
                  <a:ext cx="81042" cy="64016"/>
                </a:xfrm>
                <a:custGeom>
                  <a:avLst/>
                  <a:gdLst>
                    <a:gd name="T0" fmla="*/ 40 w 89"/>
                    <a:gd name="T1" fmla="*/ 5 h 70"/>
                    <a:gd name="T2" fmla="*/ 48 w 89"/>
                    <a:gd name="T3" fmla="*/ 2 h 70"/>
                    <a:gd name="T4" fmla="*/ 56 w 89"/>
                    <a:gd name="T5" fmla="*/ 1 h 70"/>
                    <a:gd name="T6" fmla="*/ 64 w 89"/>
                    <a:gd name="T7" fmla="*/ 0 h 70"/>
                    <a:gd name="T8" fmla="*/ 72 w 89"/>
                    <a:gd name="T9" fmla="*/ 1 h 70"/>
                    <a:gd name="T10" fmla="*/ 84 w 89"/>
                    <a:gd name="T11" fmla="*/ 7 h 70"/>
                    <a:gd name="T12" fmla="*/ 89 w 89"/>
                    <a:gd name="T13" fmla="*/ 18 h 70"/>
                    <a:gd name="T14" fmla="*/ 86 w 89"/>
                    <a:gd name="T15" fmla="*/ 31 h 70"/>
                    <a:gd name="T16" fmla="*/ 76 w 89"/>
                    <a:gd name="T17" fmla="*/ 45 h 70"/>
                    <a:gd name="T18" fmla="*/ 69 w 89"/>
                    <a:gd name="T19" fmla="*/ 52 h 70"/>
                    <a:gd name="T20" fmla="*/ 61 w 89"/>
                    <a:gd name="T21" fmla="*/ 58 h 70"/>
                    <a:gd name="T22" fmla="*/ 53 w 89"/>
                    <a:gd name="T23" fmla="*/ 62 h 70"/>
                    <a:gd name="T24" fmla="*/ 45 w 89"/>
                    <a:gd name="T25" fmla="*/ 66 h 70"/>
                    <a:gd name="T26" fmla="*/ 36 w 89"/>
                    <a:gd name="T27" fmla="*/ 68 h 70"/>
                    <a:gd name="T28" fmla="*/ 28 w 89"/>
                    <a:gd name="T29" fmla="*/ 70 h 70"/>
                    <a:gd name="T30" fmla="*/ 21 w 89"/>
                    <a:gd name="T31" fmla="*/ 70 h 70"/>
                    <a:gd name="T32" fmla="*/ 14 w 89"/>
                    <a:gd name="T33" fmla="*/ 69 h 70"/>
                    <a:gd name="T34" fmla="*/ 4 w 89"/>
                    <a:gd name="T35" fmla="*/ 63 h 70"/>
                    <a:gd name="T36" fmla="*/ 0 w 89"/>
                    <a:gd name="T37" fmla="*/ 53 h 70"/>
                    <a:gd name="T38" fmla="*/ 2 w 89"/>
                    <a:gd name="T39" fmla="*/ 41 h 70"/>
                    <a:gd name="T40" fmla="*/ 9 w 89"/>
                    <a:gd name="T41" fmla="*/ 28 h 70"/>
                    <a:gd name="T42" fmla="*/ 15 w 89"/>
                    <a:gd name="T43" fmla="*/ 21 h 70"/>
                    <a:gd name="T44" fmla="*/ 23 w 89"/>
                    <a:gd name="T45" fmla="*/ 14 h 70"/>
                    <a:gd name="T46" fmla="*/ 31 w 89"/>
                    <a:gd name="T47" fmla="*/ 9 h 70"/>
                    <a:gd name="T48" fmla="*/ 40 w 89"/>
                    <a:gd name="T49" fmla="*/ 5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9" h="70">
                      <a:moveTo>
                        <a:pt x="40" y="5"/>
                      </a:moveTo>
                      <a:cubicBezTo>
                        <a:pt x="42" y="4"/>
                        <a:pt x="45" y="3"/>
                        <a:pt x="48" y="2"/>
                      </a:cubicBezTo>
                      <a:cubicBezTo>
                        <a:pt x="51" y="2"/>
                        <a:pt x="53" y="1"/>
                        <a:pt x="56" y="1"/>
                      </a:cubicBezTo>
                      <a:cubicBezTo>
                        <a:pt x="59" y="0"/>
                        <a:pt x="62" y="0"/>
                        <a:pt x="64" y="0"/>
                      </a:cubicBezTo>
                      <a:cubicBezTo>
                        <a:pt x="67" y="0"/>
                        <a:pt x="70" y="0"/>
                        <a:pt x="72" y="1"/>
                      </a:cubicBezTo>
                      <a:cubicBezTo>
                        <a:pt x="77" y="2"/>
                        <a:pt x="81" y="4"/>
                        <a:pt x="84" y="7"/>
                      </a:cubicBezTo>
                      <a:cubicBezTo>
                        <a:pt x="87" y="10"/>
                        <a:pt x="89" y="14"/>
                        <a:pt x="89" y="18"/>
                      </a:cubicBezTo>
                      <a:cubicBezTo>
                        <a:pt x="89" y="22"/>
                        <a:pt x="88" y="27"/>
                        <a:pt x="86" y="31"/>
                      </a:cubicBezTo>
                      <a:cubicBezTo>
                        <a:pt x="84" y="36"/>
                        <a:pt x="81" y="41"/>
                        <a:pt x="76" y="45"/>
                      </a:cubicBezTo>
                      <a:cubicBezTo>
                        <a:pt x="74" y="48"/>
                        <a:pt x="72" y="50"/>
                        <a:pt x="69" y="52"/>
                      </a:cubicBezTo>
                      <a:cubicBezTo>
                        <a:pt x="67" y="54"/>
                        <a:pt x="64" y="56"/>
                        <a:pt x="61" y="58"/>
                      </a:cubicBezTo>
                      <a:cubicBezTo>
                        <a:pt x="59" y="60"/>
                        <a:pt x="56" y="61"/>
                        <a:pt x="53" y="62"/>
                      </a:cubicBezTo>
                      <a:cubicBezTo>
                        <a:pt x="50" y="64"/>
                        <a:pt x="48" y="65"/>
                        <a:pt x="45" y="66"/>
                      </a:cubicBezTo>
                      <a:cubicBezTo>
                        <a:pt x="42" y="67"/>
                        <a:pt x="39" y="68"/>
                        <a:pt x="36" y="68"/>
                      </a:cubicBezTo>
                      <a:cubicBezTo>
                        <a:pt x="34" y="69"/>
                        <a:pt x="31" y="70"/>
                        <a:pt x="28" y="70"/>
                      </a:cubicBezTo>
                      <a:cubicBezTo>
                        <a:pt x="26" y="70"/>
                        <a:pt x="23" y="70"/>
                        <a:pt x="21" y="70"/>
                      </a:cubicBezTo>
                      <a:cubicBezTo>
                        <a:pt x="18" y="70"/>
                        <a:pt x="16" y="69"/>
                        <a:pt x="14" y="69"/>
                      </a:cubicBezTo>
                      <a:cubicBezTo>
                        <a:pt x="10" y="68"/>
                        <a:pt x="7" y="66"/>
                        <a:pt x="4" y="63"/>
                      </a:cubicBezTo>
                      <a:cubicBezTo>
                        <a:pt x="2" y="60"/>
                        <a:pt x="1" y="57"/>
                        <a:pt x="0" y="53"/>
                      </a:cubicBezTo>
                      <a:cubicBezTo>
                        <a:pt x="0" y="50"/>
                        <a:pt x="0" y="45"/>
                        <a:pt x="2" y="41"/>
                      </a:cubicBezTo>
                      <a:cubicBezTo>
                        <a:pt x="3" y="37"/>
                        <a:pt x="6" y="32"/>
                        <a:pt x="9" y="28"/>
                      </a:cubicBezTo>
                      <a:cubicBezTo>
                        <a:pt x="11" y="25"/>
                        <a:pt x="13" y="23"/>
                        <a:pt x="15" y="21"/>
                      </a:cubicBezTo>
                      <a:cubicBezTo>
                        <a:pt x="18" y="18"/>
                        <a:pt x="20" y="16"/>
                        <a:pt x="23" y="14"/>
                      </a:cubicBezTo>
                      <a:cubicBezTo>
                        <a:pt x="25" y="12"/>
                        <a:pt x="28" y="11"/>
                        <a:pt x="31" y="9"/>
                      </a:cubicBezTo>
                      <a:cubicBezTo>
                        <a:pt x="34" y="8"/>
                        <a:pt x="37" y="6"/>
                        <a:pt x="40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42" name="Freeform 80">
                  <a:extLst>
                    <a:ext uri="{FF2B5EF4-FFF2-40B4-BE49-F238E27FC236}">
                      <a16:creationId xmlns:a16="http://schemas.microsoft.com/office/drawing/2014/main" id="{1DADEE04-16F9-49D2-9D06-E3AC2A44BC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0424" y="1928768"/>
                  <a:ext cx="70827" cy="59249"/>
                </a:xfrm>
                <a:custGeom>
                  <a:avLst/>
                  <a:gdLst>
                    <a:gd name="T0" fmla="*/ 37 w 78"/>
                    <a:gd name="T1" fmla="*/ 5 h 65"/>
                    <a:gd name="T2" fmla="*/ 41 w 78"/>
                    <a:gd name="T3" fmla="*/ 4 h 65"/>
                    <a:gd name="T4" fmla="*/ 45 w 78"/>
                    <a:gd name="T5" fmla="*/ 2 h 65"/>
                    <a:gd name="T6" fmla="*/ 50 w 78"/>
                    <a:gd name="T7" fmla="*/ 1 h 65"/>
                    <a:gd name="T8" fmla="*/ 54 w 78"/>
                    <a:gd name="T9" fmla="*/ 1 h 65"/>
                    <a:gd name="T10" fmla="*/ 67 w 78"/>
                    <a:gd name="T11" fmla="*/ 2 h 65"/>
                    <a:gd name="T12" fmla="*/ 75 w 78"/>
                    <a:gd name="T13" fmla="*/ 9 h 65"/>
                    <a:gd name="T14" fmla="*/ 77 w 78"/>
                    <a:gd name="T15" fmla="*/ 19 h 65"/>
                    <a:gd name="T16" fmla="*/ 72 w 78"/>
                    <a:gd name="T17" fmla="*/ 32 h 65"/>
                    <a:gd name="T18" fmla="*/ 65 w 78"/>
                    <a:gd name="T19" fmla="*/ 41 h 65"/>
                    <a:gd name="T20" fmla="*/ 56 w 78"/>
                    <a:gd name="T21" fmla="*/ 49 h 65"/>
                    <a:gd name="T22" fmla="*/ 47 w 78"/>
                    <a:gd name="T23" fmla="*/ 56 h 65"/>
                    <a:gd name="T24" fmla="*/ 37 w 78"/>
                    <a:gd name="T25" fmla="*/ 61 h 65"/>
                    <a:gd name="T26" fmla="*/ 32 w 78"/>
                    <a:gd name="T27" fmla="*/ 62 h 65"/>
                    <a:gd name="T28" fmla="*/ 28 w 78"/>
                    <a:gd name="T29" fmla="*/ 63 h 65"/>
                    <a:gd name="T30" fmla="*/ 25 w 78"/>
                    <a:gd name="T31" fmla="*/ 64 h 65"/>
                    <a:gd name="T32" fmla="*/ 21 w 78"/>
                    <a:gd name="T33" fmla="*/ 64 h 65"/>
                    <a:gd name="T34" fmla="*/ 10 w 78"/>
                    <a:gd name="T35" fmla="*/ 63 h 65"/>
                    <a:gd name="T36" fmla="*/ 3 w 78"/>
                    <a:gd name="T37" fmla="*/ 57 h 65"/>
                    <a:gd name="T38" fmla="*/ 0 w 78"/>
                    <a:gd name="T39" fmla="*/ 47 h 65"/>
                    <a:gd name="T40" fmla="*/ 3 w 78"/>
                    <a:gd name="T41" fmla="*/ 36 h 65"/>
                    <a:gd name="T42" fmla="*/ 8 w 78"/>
                    <a:gd name="T43" fmla="*/ 27 h 65"/>
                    <a:gd name="T44" fmla="*/ 16 w 78"/>
                    <a:gd name="T45" fmla="*/ 18 h 65"/>
                    <a:gd name="T46" fmla="*/ 26 w 78"/>
                    <a:gd name="T47" fmla="*/ 11 h 65"/>
                    <a:gd name="T48" fmla="*/ 37 w 78"/>
                    <a:gd name="T49" fmla="*/ 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8" h="65">
                      <a:moveTo>
                        <a:pt x="37" y="5"/>
                      </a:moveTo>
                      <a:cubicBezTo>
                        <a:pt x="38" y="5"/>
                        <a:pt x="39" y="4"/>
                        <a:pt x="41" y="4"/>
                      </a:cubicBezTo>
                      <a:cubicBezTo>
                        <a:pt x="42" y="3"/>
                        <a:pt x="44" y="3"/>
                        <a:pt x="45" y="2"/>
                      </a:cubicBezTo>
                      <a:cubicBezTo>
                        <a:pt x="47" y="2"/>
                        <a:pt x="48" y="2"/>
                        <a:pt x="50" y="1"/>
                      </a:cubicBezTo>
                      <a:cubicBezTo>
                        <a:pt x="51" y="1"/>
                        <a:pt x="53" y="1"/>
                        <a:pt x="54" y="1"/>
                      </a:cubicBezTo>
                      <a:cubicBezTo>
                        <a:pt x="59" y="0"/>
                        <a:pt x="64" y="1"/>
                        <a:pt x="67" y="2"/>
                      </a:cubicBezTo>
                      <a:cubicBezTo>
                        <a:pt x="71" y="4"/>
                        <a:pt x="74" y="6"/>
                        <a:pt x="75" y="9"/>
                      </a:cubicBezTo>
                      <a:cubicBezTo>
                        <a:pt x="77" y="12"/>
                        <a:pt x="78" y="15"/>
                        <a:pt x="77" y="19"/>
                      </a:cubicBezTo>
                      <a:cubicBezTo>
                        <a:pt x="77" y="23"/>
                        <a:pt x="75" y="27"/>
                        <a:pt x="72" y="32"/>
                      </a:cubicBezTo>
                      <a:cubicBezTo>
                        <a:pt x="70" y="35"/>
                        <a:pt x="68" y="38"/>
                        <a:pt x="65" y="41"/>
                      </a:cubicBezTo>
                      <a:cubicBezTo>
                        <a:pt x="62" y="44"/>
                        <a:pt x="59" y="47"/>
                        <a:pt x="56" y="49"/>
                      </a:cubicBezTo>
                      <a:cubicBezTo>
                        <a:pt x="53" y="52"/>
                        <a:pt x="50" y="54"/>
                        <a:pt x="47" y="56"/>
                      </a:cubicBezTo>
                      <a:cubicBezTo>
                        <a:pt x="43" y="58"/>
                        <a:pt x="40" y="59"/>
                        <a:pt x="37" y="61"/>
                      </a:cubicBezTo>
                      <a:cubicBezTo>
                        <a:pt x="35" y="61"/>
                        <a:pt x="34" y="62"/>
                        <a:pt x="32" y="62"/>
                      </a:cubicBezTo>
                      <a:cubicBezTo>
                        <a:pt x="31" y="63"/>
                        <a:pt x="30" y="63"/>
                        <a:pt x="28" y="63"/>
                      </a:cubicBezTo>
                      <a:cubicBezTo>
                        <a:pt x="27" y="64"/>
                        <a:pt x="26" y="64"/>
                        <a:pt x="25" y="64"/>
                      </a:cubicBezTo>
                      <a:cubicBezTo>
                        <a:pt x="23" y="64"/>
                        <a:pt x="22" y="64"/>
                        <a:pt x="21" y="64"/>
                      </a:cubicBezTo>
                      <a:cubicBezTo>
                        <a:pt x="17" y="65"/>
                        <a:pt x="13" y="64"/>
                        <a:pt x="10" y="63"/>
                      </a:cubicBezTo>
                      <a:cubicBezTo>
                        <a:pt x="7" y="61"/>
                        <a:pt x="4" y="59"/>
                        <a:pt x="3" y="57"/>
                      </a:cubicBezTo>
                      <a:cubicBezTo>
                        <a:pt x="1" y="54"/>
                        <a:pt x="1" y="51"/>
                        <a:pt x="0" y="47"/>
                      </a:cubicBezTo>
                      <a:cubicBezTo>
                        <a:pt x="0" y="44"/>
                        <a:pt x="1" y="40"/>
                        <a:pt x="3" y="36"/>
                      </a:cubicBezTo>
                      <a:cubicBezTo>
                        <a:pt x="4" y="33"/>
                        <a:pt x="6" y="29"/>
                        <a:pt x="8" y="27"/>
                      </a:cubicBezTo>
                      <a:cubicBezTo>
                        <a:pt x="11" y="24"/>
                        <a:pt x="13" y="21"/>
                        <a:pt x="16" y="18"/>
                      </a:cubicBezTo>
                      <a:cubicBezTo>
                        <a:pt x="19" y="16"/>
                        <a:pt x="22" y="13"/>
                        <a:pt x="26" y="11"/>
                      </a:cubicBezTo>
                      <a:cubicBezTo>
                        <a:pt x="29" y="9"/>
                        <a:pt x="33" y="7"/>
                        <a:pt x="37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43" name="Freeform 81">
                  <a:extLst>
                    <a:ext uri="{FF2B5EF4-FFF2-40B4-BE49-F238E27FC236}">
                      <a16:creationId xmlns:a16="http://schemas.microsoft.com/office/drawing/2014/main" id="{83467EC7-EF7B-433A-B770-CCA1F0A08F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7589" y="1951923"/>
                  <a:ext cx="62654" cy="54482"/>
                </a:xfrm>
                <a:custGeom>
                  <a:avLst/>
                  <a:gdLst>
                    <a:gd name="T0" fmla="*/ 35 w 69"/>
                    <a:gd name="T1" fmla="*/ 4 h 60"/>
                    <a:gd name="T2" fmla="*/ 36 w 69"/>
                    <a:gd name="T3" fmla="*/ 4 h 60"/>
                    <a:gd name="T4" fmla="*/ 37 w 69"/>
                    <a:gd name="T5" fmla="*/ 3 h 60"/>
                    <a:gd name="T6" fmla="*/ 39 w 69"/>
                    <a:gd name="T7" fmla="*/ 3 h 60"/>
                    <a:gd name="T8" fmla="*/ 40 w 69"/>
                    <a:gd name="T9" fmla="*/ 2 h 60"/>
                    <a:gd name="T10" fmla="*/ 53 w 69"/>
                    <a:gd name="T11" fmla="*/ 0 h 60"/>
                    <a:gd name="T12" fmla="*/ 63 w 69"/>
                    <a:gd name="T13" fmla="*/ 3 h 60"/>
                    <a:gd name="T14" fmla="*/ 68 w 69"/>
                    <a:gd name="T15" fmla="*/ 10 h 60"/>
                    <a:gd name="T16" fmla="*/ 67 w 69"/>
                    <a:gd name="T17" fmla="*/ 20 h 60"/>
                    <a:gd name="T18" fmla="*/ 61 w 69"/>
                    <a:gd name="T19" fmla="*/ 32 h 60"/>
                    <a:gd name="T20" fmla="*/ 53 w 69"/>
                    <a:gd name="T21" fmla="*/ 42 h 60"/>
                    <a:gd name="T22" fmla="*/ 42 w 69"/>
                    <a:gd name="T23" fmla="*/ 51 h 60"/>
                    <a:gd name="T24" fmla="*/ 30 w 69"/>
                    <a:gd name="T25" fmla="*/ 57 h 60"/>
                    <a:gd name="T26" fmla="*/ 29 w 69"/>
                    <a:gd name="T27" fmla="*/ 57 h 60"/>
                    <a:gd name="T28" fmla="*/ 29 w 69"/>
                    <a:gd name="T29" fmla="*/ 57 h 60"/>
                    <a:gd name="T30" fmla="*/ 28 w 69"/>
                    <a:gd name="T31" fmla="*/ 58 h 60"/>
                    <a:gd name="T32" fmla="*/ 27 w 69"/>
                    <a:gd name="T33" fmla="*/ 58 h 60"/>
                    <a:gd name="T34" fmla="*/ 16 w 69"/>
                    <a:gd name="T35" fmla="*/ 59 h 60"/>
                    <a:gd name="T36" fmla="*/ 7 w 69"/>
                    <a:gd name="T37" fmla="*/ 57 h 60"/>
                    <a:gd name="T38" fmla="*/ 2 w 69"/>
                    <a:gd name="T39" fmla="*/ 50 h 60"/>
                    <a:gd name="T40" fmla="*/ 1 w 69"/>
                    <a:gd name="T41" fmla="*/ 41 h 60"/>
                    <a:gd name="T42" fmla="*/ 4 w 69"/>
                    <a:gd name="T43" fmla="*/ 31 h 60"/>
                    <a:gd name="T44" fmla="*/ 12 w 69"/>
                    <a:gd name="T45" fmla="*/ 21 h 60"/>
                    <a:gd name="T46" fmla="*/ 22 w 69"/>
                    <a:gd name="T47" fmla="*/ 11 h 60"/>
                    <a:gd name="T48" fmla="*/ 35 w 69"/>
                    <a:gd name="T49" fmla="*/ 4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9" h="60">
                      <a:moveTo>
                        <a:pt x="35" y="4"/>
                      </a:moveTo>
                      <a:cubicBezTo>
                        <a:pt x="35" y="4"/>
                        <a:pt x="36" y="4"/>
                        <a:pt x="36" y="4"/>
                      </a:cubicBezTo>
                      <a:cubicBezTo>
                        <a:pt x="36" y="4"/>
                        <a:pt x="37" y="3"/>
                        <a:pt x="37" y="3"/>
                      </a:cubicBezTo>
                      <a:cubicBezTo>
                        <a:pt x="38" y="3"/>
                        <a:pt x="38" y="3"/>
                        <a:pt x="39" y="3"/>
                      </a:cubicBezTo>
                      <a:cubicBezTo>
                        <a:pt x="39" y="3"/>
                        <a:pt x="40" y="2"/>
                        <a:pt x="40" y="2"/>
                      </a:cubicBezTo>
                      <a:cubicBezTo>
                        <a:pt x="45" y="0"/>
                        <a:pt x="50" y="0"/>
                        <a:pt x="53" y="0"/>
                      </a:cubicBezTo>
                      <a:cubicBezTo>
                        <a:pt x="57" y="0"/>
                        <a:pt x="61" y="1"/>
                        <a:pt x="63" y="3"/>
                      </a:cubicBezTo>
                      <a:cubicBezTo>
                        <a:pt x="66" y="4"/>
                        <a:pt x="67" y="7"/>
                        <a:pt x="68" y="10"/>
                      </a:cubicBezTo>
                      <a:cubicBezTo>
                        <a:pt x="69" y="13"/>
                        <a:pt x="68" y="16"/>
                        <a:pt x="67" y="20"/>
                      </a:cubicBezTo>
                      <a:cubicBezTo>
                        <a:pt x="66" y="24"/>
                        <a:pt x="64" y="28"/>
                        <a:pt x="61" y="32"/>
                      </a:cubicBezTo>
                      <a:cubicBezTo>
                        <a:pt x="59" y="35"/>
                        <a:pt x="56" y="39"/>
                        <a:pt x="53" y="42"/>
                      </a:cubicBezTo>
                      <a:cubicBezTo>
                        <a:pt x="49" y="45"/>
                        <a:pt x="46" y="48"/>
                        <a:pt x="42" y="51"/>
                      </a:cubicBezTo>
                      <a:cubicBezTo>
                        <a:pt x="38" y="53"/>
                        <a:pt x="34" y="55"/>
                        <a:pt x="30" y="57"/>
                      </a:cubicBezTo>
                      <a:cubicBezTo>
                        <a:pt x="30" y="57"/>
                        <a:pt x="30" y="57"/>
                        <a:pt x="29" y="57"/>
                      </a:cubicBezTo>
                      <a:cubicBezTo>
                        <a:pt x="29" y="57"/>
                        <a:pt x="29" y="57"/>
                        <a:pt x="29" y="57"/>
                      </a:cubicBezTo>
                      <a:cubicBezTo>
                        <a:pt x="28" y="58"/>
                        <a:pt x="28" y="58"/>
                        <a:pt x="28" y="58"/>
                      </a:cubicBezTo>
                      <a:cubicBezTo>
                        <a:pt x="28" y="58"/>
                        <a:pt x="27" y="58"/>
                        <a:pt x="27" y="58"/>
                      </a:cubicBezTo>
                      <a:cubicBezTo>
                        <a:pt x="23" y="59"/>
                        <a:pt x="19" y="60"/>
                        <a:pt x="16" y="59"/>
                      </a:cubicBezTo>
                      <a:cubicBezTo>
                        <a:pt x="13" y="59"/>
                        <a:pt x="9" y="58"/>
                        <a:pt x="7" y="57"/>
                      </a:cubicBezTo>
                      <a:cubicBezTo>
                        <a:pt x="5" y="55"/>
                        <a:pt x="3" y="53"/>
                        <a:pt x="2" y="50"/>
                      </a:cubicBezTo>
                      <a:cubicBezTo>
                        <a:pt x="1" y="48"/>
                        <a:pt x="0" y="45"/>
                        <a:pt x="1" y="41"/>
                      </a:cubicBezTo>
                      <a:cubicBezTo>
                        <a:pt x="1" y="38"/>
                        <a:pt x="3" y="34"/>
                        <a:pt x="4" y="31"/>
                      </a:cubicBezTo>
                      <a:cubicBezTo>
                        <a:pt x="6" y="27"/>
                        <a:pt x="9" y="24"/>
                        <a:pt x="12" y="21"/>
                      </a:cubicBezTo>
                      <a:cubicBezTo>
                        <a:pt x="15" y="17"/>
                        <a:pt x="18" y="14"/>
                        <a:pt x="22" y="11"/>
                      </a:cubicBezTo>
                      <a:cubicBezTo>
                        <a:pt x="26" y="9"/>
                        <a:pt x="30" y="6"/>
                        <a:pt x="35" y="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44" name="Freeform 82">
                  <a:extLst>
                    <a:ext uri="{FF2B5EF4-FFF2-40B4-BE49-F238E27FC236}">
                      <a16:creationId xmlns:a16="http://schemas.microsoft.com/office/drawing/2014/main" id="{AA222E11-AF77-4BC5-9306-2BBBC2B2C9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1564" y="1995509"/>
                  <a:ext cx="55844" cy="52439"/>
                </a:xfrm>
                <a:custGeom>
                  <a:avLst/>
                  <a:gdLst>
                    <a:gd name="T0" fmla="*/ 34 w 61"/>
                    <a:gd name="T1" fmla="*/ 3 h 57"/>
                    <a:gd name="T2" fmla="*/ 45 w 61"/>
                    <a:gd name="T3" fmla="*/ 0 h 57"/>
                    <a:gd name="T4" fmla="*/ 53 w 61"/>
                    <a:gd name="T5" fmla="*/ 1 h 57"/>
                    <a:gd name="T6" fmla="*/ 59 w 61"/>
                    <a:gd name="T7" fmla="*/ 5 h 57"/>
                    <a:gd name="T8" fmla="*/ 61 w 61"/>
                    <a:gd name="T9" fmla="*/ 13 h 57"/>
                    <a:gd name="T10" fmla="*/ 58 w 61"/>
                    <a:gd name="T11" fmla="*/ 24 h 57"/>
                    <a:gd name="T12" fmla="*/ 52 w 61"/>
                    <a:gd name="T13" fmla="*/ 34 h 57"/>
                    <a:gd name="T14" fmla="*/ 43 w 61"/>
                    <a:gd name="T15" fmla="*/ 44 h 57"/>
                    <a:gd name="T16" fmla="*/ 32 w 61"/>
                    <a:gd name="T17" fmla="*/ 52 h 57"/>
                    <a:gd name="T18" fmla="*/ 31 w 61"/>
                    <a:gd name="T19" fmla="*/ 53 h 57"/>
                    <a:gd name="T20" fmla="*/ 30 w 61"/>
                    <a:gd name="T21" fmla="*/ 53 h 57"/>
                    <a:gd name="T22" fmla="*/ 29 w 61"/>
                    <a:gd name="T23" fmla="*/ 53 h 57"/>
                    <a:gd name="T24" fmla="*/ 28 w 61"/>
                    <a:gd name="T25" fmla="*/ 54 h 57"/>
                    <a:gd name="T26" fmla="*/ 18 w 61"/>
                    <a:gd name="T27" fmla="*/ 56 h 57"/>
                    <a:gd name="T28" fmla="*/ 10 w 61"/>
                    <a:gd name="T29" fmla="*/ 56 h 57"/>
                    <a:gd name="T30" fmla="*/ 4 w 61"/>
                    <a:gd name="T31" fmla="*/ 53 h 57"/>
                    <a:gd name="T32" fmla="*/ 0 w 61"/>
                    <a:gd name="T33" fmla="*/ 46 h 57"/>
                    <a:gd name="T34" fmla="*/ 1 w 61"/>
                    <a:gd name="T35" fmla="*/ 37 h 57"/>
                    <a:gd name="T36" fmla="*/ 7 w 61"/>
                    <a:gd name="T37" fmla="*/ 25 h 57"/>
                    <a:gd name="T38" fmla="*/ 16 w 61"/>
                    <a:gd name="T39" fmla="*/ 15 h 57"/>
                    <a:gd name="T40" fmla="*/ 28 w 61"/>
                    <a:gd name="T41" fmla="*/ 6 h 57"/>
                    <a:gd name="T42" fmla="*/ 30 w 61"/>
                    <a:gd name="T43" fmla="*/ 5 h 57"/>
                    <a:gd name="T44" fmla="*/ 31 w 61"/>
                    <a:gd name="T45" fmla="*/ 5 h 57"/>
                    <a:gd name="T46" fmla="*/ 33 w 61"/>
                    <a:gd name="T47" fmla="*/ 4 h 57"/>
                    <a:gd name="T48" fmla="*/ 34 w 61"/>
                    <a:gd name="T49" fmla="*/ 3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1" h="57">
                      <a:moveTo>
                        <a:pt x="34" y="3"/>
                      </a:moveTo>
                      <a:cubicBezTo>
                        <a:pt x="38" y="2"/>
                        <a:pt x="42" y="1"/>
                        <a:pt x="45" y="0"/>
                      </a:cubicBezTo>
                      <a:cubicBezTo>
                        <a:pt x="48" y="0"/>
                        <a:pt x="51" y="0"/>
                        <a:pt x="53" y="1"/>
                      </a:cubicBezTo>
                      <a:cubicBezTo>
                        <a:pt x="56" y="2"/>
                        <a:pt x="58" y="3"/>
                        <a:pt x="59" y="5"/>
                      </a:cubicBezTo>
                      <a:cubicBezTo>
                        <a:pt x="60" y="7"/>
                        <a:pt x="61" y="10"/>
                        <a:pt x="61" y="13"/>
                      </a:cubicBezTo>
                      <a:cubicBezTo>
                        <a:pt x="60" y="16"/>
                        <a:pt x="60" y="20"/>
                        <a:pt x="58" y="24"/>
                      </a:cubicBezTo>
                      <a:cubicBezTo>
                        <a:pt x="57" y="27"/>
                        <a:pt x="54" y="31"/>
                        <a:pt x="52" y="34"/>
                      </a:cubicBezTo>
                      <a:cubicBezTo>
                        <a:pt x="49" y="38"/>
                        <a:pt x="46" y="41"/>
                        <a:pt x="43" y="44"/>
                      </a:cubicBezTo>
                      <a:cubicBezTo>
                        <a:pt x="39" y="47"/>
                        <a:pt x="36" y="50"/>
                        <a:pt x="32" y="52"/>
                      </a:cubicBezTo>
                      <a:cubicBezTo>
                        <a:pt x="31" y="52"/>
                        <a:pt x="31" y="52"/>
                        <a:pt x="31" y="53"/>
                      </a:cubicBezTo>
                      <a:cubicBezTo>
                        <a:pt x="31" y="53"/>
                        <a:pt x="30" y="53"/>
                        <a:pt x="30" y="53"/>
                      </a:cubicBezTo>
                      <a:cubicBezTo>
                        <a:pt x="30" y="53"/>
                        <a:pt x="29" y="53"/>
                        <a:pt x="29" y="53"/>
                      </a:cubicBezTo>
                      <a:cubicBezTo>
                        <a:pt x="29" y="54"/>
                        <a:pt x="28" y="54"/>
                        <a:pt x="28" y="54"/>
                      </a:cubicBezTo>
                      <a:cubicBezTo>
                        <a:pt x="25" y="55"/>
                        <a:pt x="21" y="56"/>
                        <a:pt x="18" y="56"/>
                      </a:cubicBezTo>
                      <a:cubicBezTo>
                        <a:pt x="15" y="57"/>
                        <a:pt x="12" y="57"/>
                        <a:pt x="10" y="56"/>
                      </a:cubicBezTo>
                      <a:cubicBezTo>
                        <a:pt x="7" y="56"/>
                        <a:pt x="5" y="55"/>
                        <a:pt x="4" y="53"/>
                      </a:cubicBezTo>
                      <a:cubicBezTo>
                        <a:pt x="2" y="51"/>
                        <a:pt x="1" y="49"/>
                        <a:pt x="0" y="46"/>
                      </a:cubicBezTo>
                      <a:cubicBezTo>
                        <a:pt x="0" y="43"/>
                        <a:pt x="0" y="40"/>
                        <a:pt x="1" y="37"/>
                      </a:cubicBezTo>
                      <a:cubicBezTo>
                        <a:pt x="2" y="33"/>
                        <a:pt x="4" y="29"/>
                        <a:pt x="7" y="25"/>
                      </a:cubicBezTo>
                      <a:cubicBezTo>
                        <a:pt x="9" y="22"/>
                        <a:pt x="12" y="18"/>
                        <a:pt x="16" y="15"/>
                      </a:cubicBezTo>
                      <a:cubicBezTo>
                        <a:pt x="20" y="12"/>
                        <a:pt x="24" y="9"/>
                        <a:pt x="28" y="6"/>
                      </a:cubicBezTo>
                      <a:cubicBezTo>
                        <a:pt x="29" y="6"/>
                        <a:pt x="29" y="6"/>
                        <a:pt x="30" y="5"/>
                      </a:cubicBezTo>
                      <a:cubicBezTo>
                        <a:pt x="30" y="5"/>
                        <a:pt x="31" y="5"/>
                        <a:pt x="31" y="5"/>
                      </a:cubicBezTo>
                      <a:cubicBezTo>
                        <a:pt x="32" y="4"/>
                        <a:pt x="32" y="4"/>
                        <a:pt x="33" y="4"/>
                      </a:cubicBezTo>
                      <a:cubicBezTo>
                        <a:pt x="33" y="4"/>
                        <a:pt x="34" y="4"/>
                        <a:pt x="34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45" name="Freeform 83">
                  <a:extLst>
                    <a:ext uri="{FF2B5EF4-FFF2-40B4-BE49-F238E27FC236}">
                      <a16:creationId xmlns:a16="http://schemas.microsoft.com/office/drawing/2014/main" id="{37349A80-2F0D-4C67-9C76-940A7E655E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5073" y="2056801"/>
                  <a:ext cx="51077" cy="50396"/>
                </a:xfrm>
                <a:custGeom>
                  <a:avLst/>
                  <a:gdLst>
                    <a:gd name="T0" fmla="*/ 33 w 56"/>
                    <a:gd name="T1" fmla="*/ 2 h 55"/>
                    <a:gd name="T2" fmla="*/ 41 w 56"/>
                    <a:gd name="T3" fmla="*/ 0 h 55"/>
                    <a:gd name="T4" fmla="*/ 47 w 56"/>
                    <a:gd name="T5" fmla="*/ 0 h 55"/>
                    <a:gd name="T6" fmla="*/ 52 w 56"/>
                    <a:gd name="T7" fmla="*/ 2 h 55"/>
                    <a:gd name="T8" fmla="*/ 55 w 56"/>
                    <a:gd name="T9" fmla="*/ 7 h 55"/>
                    <a:gd name="T10" fmla="*/ 55 w 56"/>
                    <a:gd name="T11" fmla="*/ 16 h 55"/>
                    <a:gd name="T12" fmla="*/ 52 w 56"/>
                    <a:gd name="T13" fmla="*/ 26 h 55"/>
                    <a:gd name="T14" fmla="*/ 46 w 56"/>
                    <a:gd name="T15" fmla="*/ 36 h 55"/>
                    <a:gd name="T16" fmla="*/ 37 w 56"/>
                    <a:gd name="T17" fmla="*/ 45 h 55"/>
                    <a:gd name="T18" fmla="*/ 33 w 56"/>
                    <a:gd name="T19" fmla="*/ 48 h 55"/>
                    <a:gd name="T20" fmla="*/ 30 w 56"/>
                    <a:gd name="T21" fmla="*/ 50 h 55"/>
                    <a:gd name="T22" fmla="*/ 27 w 56"/>
                    <a:gd name="T23" fmla="*/ 52 h 55"/>
                    <a:gd name="T24" fmla="*/ 24 w 56"/>
                    <a:gd name="T25" fmla="*/ 53 h 55"/>
                    <a:gd name="T26" fmla="*/ 17 w 56"/>
                    <a:gd name="T27" fmla="*/ 55 h 55"/>
                    <a:gd name="T28" fmla="*/ 11 w 56"/>
                    <a:gd name="T29" fmla="*/ 55 h 55"/>
                    <a:gd name="T30" fmla="*/ 6 w 56"/>
                    <a:gd name="T31" fmla="*/ 53 h 55"/>
                    <a:gd name="T32" fmla="*/ 2 w 56"/>
                    <a:gd name="T33" fmla="*/ 50 h 55"/>
                    <a:gd name="T34" fmla="*/ 0 w 56"/>
                    <a:gd name="T35" fmla="*/ 42 h 55"/>
                    <a:gd name="T36" fmla="*/ 3 w 56"/>
                    <a:gd name="T37" fmla="*/ 32 h 55"/>
                    <a:gd name="T38" fmla="*/ 9 w 56"/>
                    <a:gd name="T39" fmla="*/ 21 h 55"/>
                    <a:gd name="T40" fmla="*/ 19 w 56"/>
                    <a:gd name="T41" fmla="*/ 11 h 55"/>
                    <a:gd name="T42" fmla="*/ 23 w 56"/>
                    <a:gd name="T43" fmla="*/ 8 h 55"/>
                    <a:gd name="T44" fmla="*/ 26 w 56"/>
                    <a:gd name="T45" fmla="*/ 6 h 55"/>
                    <a:gd name="T46" fmla="*/ 30 w 56"/>
                    <a:gd name="T47" fmla="*/ 4 h 55"/>
                    <a:gd name="T48" fmla="*/ 33 w 56"/>
                    <a:gd name="T49" fmla="*/ 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6" h="55">
                      <a:moveTo>
                        <a:pt x="33" y="2"/>
                      </a:moveTo>
                      <a:cubicBezTo>
                        <a:pt x="36" y="1"/>
                        <a:pt x="38" y="0"/>
                        <a:pt x="41" y="0"/>
                      </a:cubicBezTo>
                      <a:cubicBezTo>
                        <a:pt x="43" y="0"/>
                        <a:pt x="45" y="0"/>
                        <a:pt x="47" y="0"/>
                      </a:cubicBezTo>
                      <a:cubicBezTo>
                        <a:pt x="49" y="0"/>
                        <a:pt x="50" y="1"/>
                        <a:pt x="52" y="2"/>
                      </a:cubicBezTo>
                      <a:cubicBezTo>
                        <a:pt x="53" y="3"/>
                        <a:pt x="54" y="5"/>
                        <a:pt x="55" y="7"/>
                      </a:cubicBezTo>
                      <a:cubicBezTo>
                        <a:pt x="56" y="9"/>
                        <a:pt x="56" y="12"/>
                        <a:pt x="55" y="16"/>
                      </a:cubicBezTo>
                      <a:cubicBezTo>
                        <a:pt x="55" y="19"/>
                        <a:pt x="54" y="23"/>
                        <a:pt x="52" y="26"/>
                      </a:cubicBezTo>
                      <a:cubicBezTo>
                        <a:pt x="50" y="30"/>
                        <a:pt x="48" y="33"/>
                        <a:pt x="46" y="36"/>
                      </a:cubicBezTo>
                      <a:cubicBezTo>
                        <a:pt x="43" y="40"/>
                        <a:pt x="40" y="43"/>
                        <a:pt x="37" y="45"/>
                      </a:cubicBezTo>
                      <a:cubicBezTo>
                        <a:pt x="36" y="46"/>
                        <a:pt x="35" y="47"/>
                        <a:pt x="33" y="48"/>
                      </a:cubicBezTo>
                      <a:cubicBezTo>
                        <a:pt x="32" y="48"/>
                        <a:pt x="31" y="49"/>
                        <a:pt x="30" y="50"/>
                      </a:cubicBezTo>
                      <a:cubicBezTo>
                        <a:pt x="29" y="50"/>
                        <a:pt x="28" y="51"/>
                        <a:pt x="27" y="52"/>
                      </a:cubicBezTo>
                      <a:cubicBezTo>
                        <a:pt x="26" y="52"/>
                        <a:pt x="25" y="53"/>
                        <a:pt x="24" y="53"/>
                      </a:cubicBezTo>
                      <a:cubicBezTo>
                        <a:pt x="22" y="54"/>
                        <a:pt x="19" y="55"/>
                        <a:pt x="17" y="55"/>
                      </a:cubicBezTo>
                      <a:cubicBezTo>
                        <a:pt x="15" y="55"/>
                        <a:pt x="13" y="55"/>
                        <a:pt x="11" y="55"/>
                      </a:cubicBezTo>
                      <a:cubicBezTo>
                        <a:pt x="9" y="55"/>
                        <a:pt x="7" y="54"/>
                        <a:pt x="6" y="53"/>
                      </a:cubicBezTo>
                      <a:cubicBezTo>
                        <a:pt x="4" y="52"/>
                        <a:pt x="3" y="51"/>
                        <a:pt x="2" y="50"/>
                      </a:cubicBezTo>
                      <a:cubicBezTo>
                        <a:pt x="1" y="48"/>
                        <a:pt x="0" y="45"/>
                        <a:pt x="0" y="42"/>
                      </a:cubicBezTo>
                      <a:cubicBezTo>
                        <a:pt x="0" y="39"/>
                        <a:pt x="1" y="36"/>
                        <a:pt x="3" y="32"/>
                      </a:cubicBezTo>
                      <a:cubicBezTo>
                        <a:pt x="4" y="28"/>
                        <a:pt x="6" y="25"/>
                        <a:pt x="9" y="21"/>
                      </a:cubicBezTo>
                      <a:cubicBezTo>
                        <a:pt x="12" y="17"/>
                        <a:pt x="15" y="14"/>
                        <a:pt x="19" y="11"/>
                      </a:cubicBezTo>
                      <a:cubicBezTo>
                        <a:pt x="21" y="10"/>
                        <a:pt x="22" y="9"/>
                        <a:pt x="23" y="8"/>
                      </a:cubicBezTo>
                      <a:cubicBezTo>
                        <a:pt x="24" y="7"/>
                        <a:pt x="25" y="6"/>
                        <a:pt x="26" y="6"/>
                      </a:cubicBezTo>
                      <a:cubicBezTo>
                        <a:pt x="28" y="5"/>
                        <a:pt x="29" y="4"/>
                        <a:pt x="30" y="4"/>
                      </a:cubicBezTo>
                      <a:cubicBezTo>
                        <a:pt x="31" y="3"/>
                        <a:pt x="32" y="3"/>
                        <a:pt x="33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46" name="Freeform 84">
                  <a:extLst>
                    <a:ext uri="{FF2B5EF4-FFF2-40B4-BE49-F238E27FC236}">
                      <a16:creationId xmlns:a16="http://schemas.microsoft.com/office/drawing/2014/main" id="{CE8C0D90-8878-437D-A55C-F83A1B7463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842" y="2129671"/>
                  <a:ext cx="47672" cy="51077"/>
                </a:xfrm>
                <a:custGeom>
                  <a:avLst/>
                  <a:gdLst>
                    <a:gd name="T0" fmla="*/ 33 w 53"/>
                    <a:gd name="T1" fmla="*/ 2 h 56"/>
                    <a:gd name="T2" fmla="*/ 38 w 53"/>
                    <a:gd name="T3" fmla="*/ 1 h 56"/>
                    <a:gd name="T4" fmla="*/ 42 w 53"/>
                    <a:gd name="T5" fmla="*/ 0 h 56"/>
                    <a:gd name="T6" fmla="*/ 46 w 53"/>
                    <a:gd name="T7" fmla="*/ 1 h 56"/>
                    <a:gd name="T8" fmla="*/ 49 w 53"/>
                    <a:gd name="T9" fmla="*/ 3 h 56"/>
                    <a:gd name="T10" fmla="*/ 52 w 53"/>
                    <a:gd name="T11" fmla="*/ 11 h 56"/>
                    <a:gd name="T12" fmla="*/ 52 w 53"/>
                    <a:gd name="T13" fmla="*/ 20 h 56"/>
                    <a:gd name="T14" fmla="*/ 48 w 53"/>
                    <a:gd name="T15" fmla="*/ 30 h 56"/>
                    <a:gd name="T16" fmla="*/ 41 w 53"/>
                    <a:gd name="T17" fmla="*/ 40 h 56"/>
                    <a:gd name="T18" fmla="*/ 36 w 53"/>
                    <a:gd name="T19" fmla="*/ 45 h 56"/>
                    <a:gd name="T20" fmla="*/ 32 w 53"/>
                    <a:gd name="T21" fmla="*/ 49 h 56"/>
                    <a:gd name="T22" fmla="*/ 26 w 53"/>
                    <a:gd name="T23" fmla="*/ 52 h 56"/>
                    <a:gd name="T24" fmla="*/ 21 w 53"/>
                    <a:gd name="T25" fmla="*/ 54 h 56"/>
                    <a:gd name="T26" fmla="*/ 17 w 53"/>
                    <a:gd name="T27" fmla="*/ 55 h 56"/>
                    <a:gd name="T28" fmla="*/ 13 w 53"/>
                    <a:gd name="T29" fmla="*/ 56 h 56"/>
                    <a:gd name="T30" fmla="*/ 9 w 53"/>
                    <a:gd name="T31" fmla="*/ 55 h 56"/>
                    <a:gd name="T32" fmla="*/ 5 w 53"/>
                    <a:gd name="T33" fmla="*/ 54 h 56"/>
                    <a:gd name="T34" fmla="*/ 1 w 53"/>
                    <a:gd name="T35" fmla="*/ 49 h 56"/>
                    <a:gd name="T36" fmla="*/ 1 w 53"/>
                    <a:gd name="T37" fmla="*/ 40 h 56"/>
                    <a:gd name="T38" fmla="*/ 5 w 53"/>
                    <a:gd name="T39" fmla="*/ 29 h 56"/>
                    <a:gd name="T40" fmla="*/ 12 w 53"/>
                    <a:gd name="T41" fmla="*/ 17 h 56"/>
                    <a:gd name="T42" fmla="*/ 18 w 53"/>
                    <a:gd name="T43" fmla="*/ 12 h 56"/>
                    <a:gd name="T44" fmla="*/ 23 w 53"/>
                    <a:gd name="T45" fmla="*/ 8 h 56"/>
                    <a:gd name="T46" fmla="*/ 28 w 53"/>
                    <a:gd name="T47" fmla="*/ 4 h 56"/>
                    <a:gd name="T48" fmla="*/ 33 w 53"/>
                    <a:gd name="T49" fmla="*/ 2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56">
                      <a:moveTo>
                        <a:pt x="33" y="2"/>
                      </a:moveTo>
                      <a:cubicBezTo>
                        <a:pt x="35" y="1"/>
                        <a:pt x="36" y="1"/>
                        <a:pt x="38" y="1"/>
                      </a:cubicBezTo>
                      <a:cubicBezTo>
                        <a:pt x="39" y="0"/>
                        <a:pt x="41" y="0"/>
                        <a:pt x="42" y="0"/>
                      </a:cubicBezTo>
                      <a:cubicBezTo>
                        <a:pt x="44" y="0"/>
                        <a:pt x="45" y="1"/>
                        <a:pt x="46" y="1"/>
                      </a:cubicBezTo>
                      <a:cubicBezTo>
                        <a:pt x="47" y="2"/>
                        <a:pt x="48" y="2"/>
                        <a:pt x="49" y="3"/>
                      </a:cubicBezTo>
                      <a:cubicBezTo>
                        <a:pt x="51" y="5"/>
                        <a:pt x="52" y="8"/>
                        <a:pt x="52" y="11"/>
                      </a:cubicBezTo>
                      <a:cubicBezTo>
                        <a:pt x="53" y="13"/>
                        <a:pt x="53" y="16"/>
                        <a:pt x="52" y="20"/>
                      </a:cubicBezTo>
                      <a:cubicBezTo>
                        <a:pt x="51" y="23"/>
                        <a:pt x="50" y="27"/>
                        <a:pt x="48" y="30"/>
                      </a:cubicBezTo>
                      <a:cubicBezTo>
                        <a:pt x="46" y="34"/>
                        <a:pt x="44" y="37"/>
                        <a:pt x="41" y="40"/>
                      </a:cubicBezTo>
                      <a:cubicBezTo>
                        <a:pt x="40" y="42"/>
                        <a:pt x="38" y="43"/>
                        <a:pt x="36" y="45"/>
                      </a:cubicBezTo>
                      <a:cubicBezTo>
                        <a:pt x="35" y="46"/>
                        <a:pt x="33" y="48"/>
                        <a:pt x="32" y="49"/>
                      </a:cubicBezTo>
                      <a:cubicBezTo>
                        <a:pt x="30" y="50"/>
                        <a:pt x="28" y="51"/>
                        <a:pt x="26" y="52"/>
                      </a:cubicBezTo>
                      <a:cubicBezTo>
                        <a:pt x="25" y="53"/>
                        <a:pt x="23" y="54"/>
                        <a:pt x="21" y="54"/>
                      </a:cubicBezTo>
                      <a:cubicBezTo>
                        <a:pt x="20" y="55"/>
                        <a:pt x="18" y="55"/>
                        <a:pt x="17" y="55"/>
                      </a:cubicBezTo>
                      <a:cubicBezTo>
                        <a:pt x="15" y="56"/>
                        <a:pt x="14" y="56"/>
                        <a:pt x="13" y="56"/>
                      </a:cubicBezTo>
                      <a:cubicBezTo>
                        <a:pt x="11" y="56"/>
                        <a:pt x="10" y="56"/>
                        <a:pt x="9" y="55"/>
                      </a:cubicBezTo>
                      <a:cubicBezTo>
                        <a:pt x="7" y="55"/>
                        <a:pt x="6" y="55"/>
                        <a:pt x="5" y="54"/>
                      </a:cubicBezTo>
                      <a:cubicBezTo>
                        <a:pt x="3" y="53"/>
                        <a:pt x="1" y="51"/>
                        <a:pt x="1" y="49"/>
                      </a:cubicBezTo>
                      <a:cubicBezTo>
                        <a:pt x="0" y="46"/>
                        <a:pt x="0" y="43"/>
                        <a:pt x="1" y="40"/>
                      </a:cubicBezTo>
                      <a:cubicBezTo>
                        <a:pt x="1" y="36"/>
                        <a:pt x="3" y="33"/>
                        <a:pt x="5" y="29"/>
                      </a:cubicBezTo>
                      <a:cubicBezTo>
                        <a:pt x="7" y="25"/>
                        <a:pt x="9" y="21"/>
                        <a:pt x="12" y="17"/>
                      </a:cubicBezTo>
                      <a:cubicBezTo>
                        <a:pt x="14" y="15"/>
                        <a:pt x="16" y="14"/>
                        <a:pt x="18" y="12"/>
                      </a:cubicBezTo>
                      <a:cubicBezTo>
                        <a:pt x="19" y="10"/>
                        <a:pt x="21" y="9"/>
                        <a:pt x="23" y="8"/>
                      </a:cubicBezTo>
                      <a:cubicBezTo>
                        <a:pt x="25" y="6"/>
                        <a:pt x="26" y="5"/>
                        <a:pt x="28" y="4"/>
                      </a:cubicBezTo>
                      <a:cubicBezTo>
                        <a:pt x="30" y="3"/>
                        <a:pt x="31" y="3"/>
                        <a:pt x="33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47" name="Freeform 85">
                  <a:extLst>
                    <a:ext uri="{FF2B5EF4-FFF2-40B4-BE49-F238E27FC236}">
                      <a16:creationId xmlns:a16="http://schemas.microsoft.com/office/drawing/2014/main" id="{AD7E0132-51F5-472D-A865-1947D34870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1592" y="2214799"/>
                  <a:ext cx="46991" cy="52439"/>
                </a:xfrm>
                <a:custGeom>
                  <a:avLst/>
                  <a:gdLst>
                    <a:gd name="T0" fmla="*/ 32 w 52"/>
                    <a:gd name="T1" fmla="*/ 1 h 58"/>
                    <a:gd name="T2" fmla="*/ 35 w 52"/>
                    <a:gd name="T3" fmla="*/ 0 h 58"/>
                    <a:gd name="T4" fmla="*/ 38 w 52"/>
                    <a:gd name="T5" fmla="*/ 0 h 58"/>
                    <a:gd name="T6" fmla="*/ 40 w 52"/>
                    <a:gd name="T7" fmla="*/ 0 h 58"/>
                    <a:gd name="T8" fmla="*/ 43 w 52"/>
                    <a:gd name="T9" fmla="*/ 0 h 58"/>
                    <a:gd name="T10" fmla="*/ 49 w 52"/>
                    <a:gd name="T11" fmla="*/ 5 h 58"/>
                    <a:gd name="T12" fmla="*/ 51 w 52"/>
                    <a:gd name="T13" fmla="*/ 12 h 58"/>
                    <a:gd name="T14" fmla="*/ 51 w 52"/>
                    <a:gd name="T15" fmla="*/ 21 h 58"/>
                    <a:gd name="T16" fmla="*/ 47 w 52"/>
                    <a:gd name="T17" fmla="*/ 32 h 58"/>
                    <a:gd name="T18" fmla="*/ 41 w 52"/>
                    <a:gd name="T19" fmla="*/ 40 h 58"/>
                    <a:gd name="T20" fmla="*/ 34 w 52"/>
                    <a:gd name="T21" fmla="*/ 47 h 58"/>
                    <a:gd name="T22" fmla="*/ 27 w 52"/>
                    <a:gd name="T23" fmla="*/ 53 h 58"/>
                    <a:gd name="T24" fmla="*/ 19 w 52"/>
                    <a:gd name="T25" fmla="*/ 56 h 58"/>
                    <a:gd name="T26" fmla="*/ 17 w 52"/>
                    <a:gd name="T27" fmla="*/ 57 h 58"/>
                    <a:gd name="T28" fmla="*/ 15 w 52"/>
                    <a:gd name="T29" fmla="*/ 57 h 58"/>
                    <a:gd name="T30" fmla="*/ 13 w 52"/>
                    <a:gd name="T31" fmla="*/ 58 h 58"/>
                    <a:gd name="T32" fmla="*/ 11 w 52"/>
                    <a:gd name="T33" fmla="*/ 58 h 58"/>
                    <a:gd name="T34" fmla="*/ 4 w 52"/>
                    <a:gd name="T35" fmla="*/ 55 h 58"/>
                    <a:gd name="T36" fmla="*/ 0 w 52"/>
                    <a:gd name="T37" fmla="*/ 48 h 58"/>
                    <a:gd name="T38" fmla="*/ 1 w 52"/>
                    <a:gd name="T39" fmla="*/ 38 h 58"/>
                    <a:gd name="T40" fmla="*/ 6 w 52"/>
                    <a:gd name="T41" fmla="*/ 25 h 58"/>
                    <a:gd name="T42" fmla="*/ 12 w 52"/>
                    <a:gd name="T43" fmla="*/ 17 h 58"/>
                    <a:gd name="T44" fmla="*/ 18 w 52"/>
                    <a:gd name="T45" fmla="*/ 10 h 58"/>
                    <a:gd name="T46" fmla="*/ 25 w 52"/>
                    <a:gd name="T47" fmla="*/ 4 h 58"/>
                    <a:gd name="T48" fmla="*/ 32 w 52"/>
                    <a:gd name="T49" fmla="*/ 1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58">
                      <a:moveTo>
                        <a:pt x="32" y="1"/>
                      </a:moveTo>
                      <a:cubicBezTo>
                        <a:pt x="33" y="0"/>
                        <a:pt x="34" y="0"/>
                        <a:pt x="35" y="0"/>
                      </a:cubicBezTo>
                      <a:cubicBezTo>
                        <a:pt x="36" y="0"/>
                        <a:pt x="37" y="0"/>
                        <a:pt x="38" y="0"/>
                      </a:cubicBezTo>
                      <a:cubicBezTo>
                        <a:pt x="39" y="0"/>
                        <a:pt x="40" y="0"/>
                        <a:pt x="40" y="0"/>
                      </a:cubicBezTo>
                      <a:cubicBezTo>
                        <a:pt x="41" y="0"/>
                        <a:pt x="42" y="0"/>
                        <a:pt x="43" y="0"/>
                      </a:cubicBezTo>
                      <a:cubicBezTo>
                        <a:pt x="45" y="1"/>
                        <a:pt x="47" y="3"/>
                        <a:pt x="49" y="5"/>
                      </a:cubicBezTo>
                      <a:cubicBezTo>
                        <a:pt x="50" y="7"/>
                        <a:pt x="51" y="9"/>
                        <a:pt x="51" y="12"/>
                      </a:cubicBezTo>
                      <a:cubicBezTo>
                        <a:pt x="52" y="15"/>
                        <a:pt x="52" y="18"/>
                        <a:pt x="51" y="21"/>
                      </a:cubicBezTo>
                      <a:cubicBezTo>
                        <a:pt x="50" y="25"/>
                        <a:pt x="49" y="28"/>
                        <a:pt x="47" y="32"/>
                      </a:cubicBezTo>
                      <a:cubicBezTo>
                        <a:pt x="45" y="35"/>
                        <a:pt x="43" y="37"/>
                        <a:pt x="41" y="40"/>
                      </a:cubicBezTo>
                      <a:cubicBezTo>
                        <a:pt x="39" y="42"/>
                        <a:pt x="37" y="45"/>
                        <a:pt x="34" y="47"/>
                      </a:cubicBezTo>
                      <a:cubicBezTo>
                        <a:pt x="32" y="49"/>
                        <a:pt x="29" y="51"/>
                        <a:pt x="27" y="53"/>
                      </a:cubicBezTo>
                      <a:cubicBezTo>
                        <a:pt x="24" y="54"/>
                        <a:pt x="21" y="56"/>
                        <a:pt x="19" y="56"/>
                      </a:cubicBezTo>
                      <a:cubicBezTo>
                        <a:pt x="18" y="57"/>
                        <a:pt x="17" y="57"/>
                        <a:pt x="17" y="57"/>
                      </a:cubicBezTo>
                      <a:cubicBezTo>
                        <a:pt x="16" y="57"/>
                        <a:pt x="15" y="57"/>
                        <a:pt x="15" y="57"/>
                      </a:cubicBezTo>
                      <a:cubicBezTo>
                        <a:pt x="14" y="57"/>
                        <a:pt x="14" y="57"/>
                        <a:pt x="13" y="58"/>
                      </a:cubicBezTo>
                      <a:cubicBezTo>
                        <a:pt x="12" y="58"/>
                        <a:pt x="12" y="58"/>
                        <a:pt x="11" y="58"/>
                      </a:cubicBezTo>
                      <a:cubicBezTo>
                        <a:pt x="8" y="58"/>
                        <a:pt x="6" y="57"/>
                        <a:pt x="4" y="55"/>
                      </a:cubicBezTo>
                      <a:cubicBezTo>
                        <a:pt x="2" y="53"/>
                        <a:pt x="1" y="51"/>
                        <a:pt x="0" y="48"/>
                      </a:cubicBezTo>
                      <a:cubicBezTo>
                        <a:pt x="0" y="45"/>
                        <a:pt x="0" y="42"/>
                        <a:pt x="1" y="38"/>
                      </a:cubicBezTo>
                      <a:cubicBezTo>
                        <a:pt x="2" y="34"/>
                        <a:pt x="4" y="30"/>
                        <a:pt x="6" y="25"/>
                      </a:cubicBezTo>
                      <a:cubicBezTo>
                        <a:pt x="8" y="22"/>
                        <a:pt x="10" y="19"/>
                        <a:pt x="12" y="17"/>
                      </a:cubicBezTo>
                      <a:cubicBezTo>
                        <a:pt x="14" y="14"/>
                        <a:pt x="16" y="12"/>
                        <a:pt x="18" y="10"/>
                      </a:cubicBezTo>
                      <a:cubicBezTo>
                        <a:pt x="21" y="8"/>
                        <a:pt x="23" y="6"/>
                        <a:pt x="25" y="4"/>
                      </a:cubicBezTo>
                      <a:cubicBezTo>
                        <a:pt x="28" y="3"/>
                        <a:pt x="30" y="2"/>
                        <a:pt x="32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48" name="Freeform 86">
                  <a:extLst>
                    <a:ext uri="{FF2B5EF4-FFF2-40B4-BE49-F238E27FC236}">
                      <a16:creationId xmlns:a16="http://schemas.microsoft.com/office/drawing/2014/main" id="{59A68C61-6CDE-4D98-A708-55975AA27C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136" y="2306056"/>
                  <a:ext cx="48353" cy="56525"/>
                </a:xfrm>
                <a:custGeom>
                  <a:avLst/>
                  <a:gdLst>
                    <a:gd name="T0" fmla="*/ 32 w 53"/>
                    <a:gd name="T1" fmla="*/ 1 h 62"/>
                    <a:gd name="T2" fmla="*/ 33 w 53"/>
                    <a:gd name="T3" fmla="*/ 1 h 62"/>
                    <a:gd name="T4" fmla="*/ 34 w 53"/>
                    <a:gd name="T5" fmla="*/ 0 h 62"/>
                    <a:gd name="T6" fmla="*/ 34 w 53"/>
                    <a:gd name="T7" fmla="*/ 0 h 62"/>
                    <a:gd name="T8" fmla="*/ 35 w 53"/>
                    <a:gd name="T9" fmla="*/ 0 h 62"/>
                    <a:gd name="T10" fmla="*/ 44 w 53"/>
                    <a:gd name="T11" fmla="*/ 1 h 62"/>
                    <a:gd name="T12" fmla="*/ 50 w 53"/>
                    <a:gd name="T13" fmla="*/ 6 h 62"/>
                    <a:gd name="T14" fmla="*/ 52 w 53"/>
                    <a:gd name="T15" fmla="*/ 14 h 62"/>
                    <a:gd name="T16" fmla="*/ 52 w 53"/>
                    <a:gd name="T17" fmla="*/ 24 h 62"/>
                    <a:gd name="T18" fmla="*/ 47 w 53"/>
                    <a:gd name="T19" fmla="*/ 35 h 62"/>
                    <a:gd name="T20" fmla="*/ 40 w 53"/>
                    <a:gd name="T21" fmla="*/ 46 h 62"/>
                    <a:gd name="T22" fmla="*/ 30 w 53"/>
                    <a:gd name="T23" fmla="*/ 55 h 62"/>
                    <a:gd name="T24" fmla="*/ 20 w 53"/>
                    <a:gd name="T25" fmla="*/ 61 h 62"/>
                    <a:gd name="T26" fmla="*/ 19 w 53"/>
                    <a:gd name="T27" fmla="*/ 61 h 62"/>
                    <a:gd name="T28" fmla="*/ 18 w 53"/>
                    <a:gd name="T29" fmla="*/ 61 h 62"/>
                    <a:gd name="T30" fmla="*/ 17 w 53"/>
                    <a:gd name="T31" fmla="*/ 61 h 62"/>
                    <a:gd name="T32" fmla="*/ 17 w 53"/>
                    <a:gd name="T33" fmla="*/ 62 h 62"/>
                    <a:gd name="T34" fmla="*/ 8 w 53"/>
                    <a:gd name="T35" fmla="*/ 62 h 62"/>
                    <a:gd name="T36" fmla="*/ 3 w 53"/>
                    <a:gd name="T37" fmla="*/ 57 h 62"/>
                    <a:gd name="T38" fmla="*/ 0 w 53"/>
                    <a:gd name="T39" fmla="*/ 48 h 62"/>
                    <a:gd name="T40" fmla="*/ 2 w 53"/>
                    <a:gd name="T41" fmla="*/ 37 h 62"/>
                    <a:gd name="T42" fmla="*/ 6 w 53"/>
                    <a:gd name="T43" fmla="*/ 24 h 62"/>
                    <a:gd name="T44" fmla="*/ 14 w 53"/>
                    <a:gd name="T45" fmla="*/ 14 h 62"/>
                    <a:gd name="T46" fmla="*/ 23 w 53"/>
                    <a:gd name="T47" fmla="*/ 6 h 62"/>
                    <a:gd name="T48" fmla="*/ 32 w 53"/>
                    <a:gd name="T49" fmla="*/ 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62">
                      <a:moveTo>
                        <a:pt x="32" y="1"/>
                      </a:moveTo>
                      <a:cubicBezTo>
                        <a:pt x="32" y="1"/>
                        <a:pt x="33" y="1"/>
                        <a:pt x="33" y="1"/>
                      </a:cubicBezTo>
                      <a:cubicBezTo>
                        <a:pt x="33" y="0"/>
                        <a:pt x="33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8" y="0"/>
                        <a:pt x="41" y="0"/>
                        <a:pt x="44" y="1"/>
                      </a:cubicBezTo>
                      <a:cubicBezTo>
                        <a:pt x="46" y="2"/>
                        <a:pt x="48" y="4"/>
                        <a:pt x="50" y="6"/>
                      </a:cubicBezTo>
                      <a:cubicBezTo>
                        <a:pt x="51" y="8"/>
                        <a:pt x="52" y="11"/>
                        <a:pt x="52" y="14"/>
                      </a:cubicBezTo>
                      <a:cubicBezTo>
                        <a:pt x="53" y="17"/>
                        <a:pt x="52" y="20"/>
                        <a:pt x="52" y="24"/>
                      </a:cubicBezTo>
                      <a:cubicBezTo>
                        <a:pt x="51" y="27"/>
                        <a:pt x="49" y="31"/>
                        <a:pt x="47" y="35"/>
                      </a:cubicBezTo>
                      <a:cubicBezTo>
                        <a:pt x="45" y="39"/>
                        <a:pt x="43" y="42"/>
                        <a:pt x="40" y="46"/>
                      </a:cubicBezTo>
                      <a:cubicBezTo>
                        <a:pt x="37" y="49"/>
                        <a:pt x="34" y="52"/>
                        <a:pt x="30" y="55"/>
                      </a:cubicBezTo>
                      <a:cubicBezTo>
                        <a:pt x="27" y="57"/>
                        <a:pt x="23" y="59"/>
                        <a:pt x="20" y="61"/>
                      </a:cubicBezTo>
                      <a:cubicBezTo>
                        <a:pt x="19" y="61"/>
                        <a:pt x="19" y="61"/>
                        <a:pt x="19" y="61"/>
                      </a:cubicBezTo>
                      <a:cubicBezTo>
                        <a:pt x="19" y="61"/>
                        <a:pt x="18" y="61"/>
                        <a:pt x="18" y="61"/>
                      </a:cubicBezTo>
                      <a:cubicBezTo>
                        <a:pt x="18" y="61"/>
                        <a:pt x="18" y="61"/>
                        <a:pt x="17" y="61"/>
                      </a:cubicBezTo>
                      <a:cubicBezTo>
                        <a:pt x="17" y="61"/>
                        <a:pt x="17" y="62"/>
                        <a:pt x="17" y="62"/>
                      </a:cubicBezTo>
                      <a:cubicBezTo>
                        <a:pt x="14" y="62"/>
                        <a:pt x="11" y="62"/>
                        <a:pt x="8" y="62"/>
                      </a:cubicBezTo>
                      <a:cubicBezTo>
                        <a:pt x="6" y="61"/>
                        <a:pt x="4" y="59"/>
                        <a:pt x="3" y="57"/>
                      </a:cubicBezTo>
                      <a:cubicBezTo>
                        <a:pt x="1" y="55"/>
                        <a:pt x="0" y="52"/>
                        <a:pt x="0" y="48"/>
                      </a:cubicBezTo>
                      <a:cubicBezTo>
                        <a:pt x="0" y="45"/>
                        <a:pt x="0" y="41"/>
                        <a:pt x="2" y="37"/>
                      </a:cubicBezTo>
                      <a:cubicBezTo>
                        <a:pt x="3" y="32"/>
                        <a:pt x="4" y="28"/>
                        <a:pt x="6" y="24"/>
                      </a:cubicBezTo>
                      <a:cubicBezTo>
                        <a:pt x="9" y="20"/>
                        <a:pt x="11" y="17"/>
                        <a:pt x="14" y="14"/>
                      </a:cubicBezTo>
                      <a:cubicBezTo>
                        <a:pt x="17" y="11"/>
                        <a:pt x="20" y="8"/>
                        <a:pt x="23" y="6"/>
                      </a:cubicBezTo>
                      <a:cubicBezTo>
                        <a:pt x="26" y="3"/>
                        <a:pt x="29" y="2"/>
                        <a:pt x="32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49" name="Freeform 87">
                  <a:extLst>
                    <a:ext uri="{FF2B5EF4-FFF2-40B4-BE49-F238E27FC236}">
                      <a16:creationId xmlns:a16="http://schemas.microsoft.com/office/drawing/2014/main" id="{FF2DC083-29D6-4884-8AE2-FB38D01832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240" y="2397314"/>
                  <a:ext cx="51077" cy="62654"/>
                </a:xfrm>
                <a:custGeom>
                  <a:avLst/>
                  <a:gdLst>
                    <a:gd name="T0" fmla="*/ 35 w 56"/>
                    <a:gd name="T1" fmla="*/ 1 h 69"/>
                    <a:gd name="T2" fmla="*/ 43 w 56"/>
                    <a:gd name="T3" fmla="*/ 1 h 69"/>
                    <a:gd name="T4" fmla="*/ 49 w 56"/>
                    <a:gd name="T5" fmla="*/ 3 h 69"/>
                    <a:gd name="T6" fmla="*/ 54 w 56"/>
                    <a:gd name="T7" fmla="*/ 8 h 69"/>
                    <a:gd name="T8" fmla="*/ 56 w 56"/>
                    <a:gd name="T9" fmla="*/ 16 h 69"/>
                    <a:gd name="T10" fmla="*/ 55 w 56"/>
                    <a:gd name="T11" fmla="*/ 27 h 69"/>
                    <a:gd name="T12" fmla="*/ 50 w 56"/>
                    <a:gd name="T13" fmla="*/ 40 h 69"/>
                    <a:gd name="T14" fmla="*/ 42 w 56"/>
                    <a:gd name="T15" fmla="*/ 52 h 69"/>
                    <a:gd name="T16" fmla="*/ 31 w 56"/>
                    <a:gd name="T17" fmla="*/ 62 h 69"/>
                    <a:gd name="T18" fmla="*/ 28 w 56"/>
                    <a:gd name="T19" fmla="*/ 65 h 69"/>
                    <a:gd name="T20" fmla="*/ 25 w 56"/>
                    <a:gd name="T21" fmla="*/ 66 h 69"/>
                    <a:gd name="T22" fmla="*/ 22 w 56"/>
                    <a:gd name="T23" fmla="*/ 68 h 69"/>
                    <a:gd name="T24" fmla="*/ 19 w 56"/>
                    <a:gd name="T25" fmla="*/ 68 h 69"/>
                    <a:gd name="T26" fmla="*/ 12 w 56"/>
                    <a:gd name="T27" fmla="*/ 68 h 69"/>
                    <a:gd name="T28" fmla="*/ 6 w 56"/>
                    <a:gd name="T29" fmla="*/ 65 h 69"/>
                    <a:gd name="T30" fmla="*/ 2 w 56"/>
                    <a:gd name="T31" fmla="*/ 59 h 69"/>
                    <a:gd name="T32" fmla="*/ 0 w 56"/>
                    <a:gd name="T33" fmla="*/ 51 h 69"/>
                    <a:gd name="T34" fmla="*/ 2 w 56"/>
                    <a:gd name="T35" fmla="*/ 37 h 69"/>
                    <a:gd name="T36" fmla="*/ 8 w 56"/>
                    <a:gd name="T37" fmla="*/ 23 h 69"/>
                    <a:gd name="T38" fmla="*/ 17 w 56"/>
                    <a:gd name="T39" fmla="*/ 12 h 69"/>
                    <a:gd name="T40" fmla="*/ 27 w 56"/>
                    <a:gd name="T41" fmla="*/ 4 h 69"/>
                    <a:gd name="T42" fmla="*/ 29 w 56"/>
                    <a:gd name="T43" fmla="*/ 3 h 69"/>
                    <a:gd name="T44" fmla="*/ 31 w 56"/>
                    <a:gd name="T45" fmla="*/ 2 h 69"/>
                    <a:gd name="T46" fmla="*/ 33 w 56"/>
                    <a:gd name="T47" fmla="*/ 1 h 69"/>
                    <a:gd name="T48" fmla="*/ 35 w 56"/>
                    <a:gd name="T49" fmla="*/ 1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6" h="69">
                      <a:moveTo>
                        <a:pt x="35" y="1"/>
                      </a:moveTo>
                      <a:cubicBezTo>
                        <a:pt x="38" y="1"/>
                        <a:pt x="40" y="0"/>
                        <a:pt x="43" y="1"/>
                      </a:cubicBezTo>
                      <a:cubicBezTo>
                        <a:pt x="45" y="1"/>
                        <a:pt x="47" y="2"/>
                        <a:pt x="49" y="3"/>
                      </a:cubicBezTo>
                      <a:cubicBezTo>
                        <a:pt x="51" y="4"/>
                        <a:pt x="52" y="6"/>
                        <a:pt x="54" y="8"/>
                      </a:cubicBezTo>
                      <a:cubicBezTo>
                        <a:pt x="55" y="10"/>
                        <a:pt x="55" y="13"/>
                        <a:pt x="56" y="16"/>
                      </a:cubicBezTo>
                      <a:cubicBezTo>
                        <a:pt x="56" y="19"/>
                        <a:pt x="56" y="23"/>
                        <a:pt x="55" y="27"/>
                      </a:cubicBezTo>
                      <a:cubicBezTo>
                        <a:pt x="54" y="31"/>
                        <a:pt x="52" y="36"/>
                        <a:pt x="50" y="40"/>
                      </a:cubicBezTo>
                      <a:cubicBezTo>
                        <a:pt x="48" y="44"/>
                        <a:pt x="45" y="48"/>
                        <a:pt x="42" y="52"/>
                      </a:cubicBezTo>
                      <a:cubicBezTo>
                        <a:pt x="39" y="56"/>
                        <a:pt x="35" y="59"/>
                        <a:pt x="31" y="62"/>
                      </a:cubicBezTo>
                      <a:cubicBezTo>
                        <a:pt x="30" y="63"/>
                        <a:pt x="29" y="64"/>
                        <a:pt x="28" y="65"/>
                      </a:cubicBezTo>
                      <a:cubicBezTo>
                        <a:pt x="27" y="65"/>
                        <a:pt x="26" y="66"/>
                        <a:pt x="25" y="66"/>
                      </a:cubicBezTo>
                      <a:cubicBezTo>
                        <a:pt x="24" y="67"/>
                        <a:pt x="23" y="67"/>
                        <a:pt x="22" y="68"/>
                      </a:cubicBezTo>
                      <a:cubicBezTo>
                        <a:pt x="21" y="68"/>
                        <a:pt x="20" y="68"/>
                        <a:pt x="19" y="68"/>
                      </a:cubicBezTo>
                      <a:cubicBezTo>
                        <a:pt x="16" y="69"/>
                        <a:pt x="14" y="69"/>
                        <a:pt x="12" y="68"/>
                      </a:cubicBezTo>
                      <a:cubicBezTo>
                        <a:pt x="10" y="68"/>
                        <a:pt x="8" y="67"/>
                        <a:pt x="6" y="65"/>
                      </a:cubicBezTo>
                      <a:cubicBezTo>
                        <a:pt x="4" y="64"/>
                        <a:pt x="3" y="62"/>
                        <a:pt x="2" y="59"/>
                      </a:cubicBezTo>
                      <a:cubicBezTo>
                        <a:pt x="1" y="57"/>
                        <a:pt x="1" y="54"/>
                        <a:pt x="0" y="51"/>
                      </a:cubicBezTo>
                      <a:cubicBezTo>
                        <a:pt x="0" y="46"/>
                        <a:pt x="1" y="41"/>
                        <a:pt x="2" y="37"/>
                      </a:cubicBezTo>
                      <a:cubicBezTo>
                        <a:pt x="3" y="32"/>
                        <a:pt x="5" y="27"/>
                        <a:pt x="8" y="23"/>
                      </a:cubicBezTo>
                      <a:cubicBezTo>
                        <a:pt x="10" y="19"/>
                        <a:pt x="13" y="15"/>
                        <a:pt x="17" y="12"/>
                      </a:cubicBezTo>
                      <a:cubicBezTo>
                        <a:pt x="20" y="8"/>
                        <a:pt x="23" y="6"/>
                        <a:pt x="27" y="4"/>
                      </a:cubicBezTo>
                      <a:cubicBezTo>
                        <a:pt x="28" y="3"/>
                        <a:pt x="28" y="3"/>
                        <a:pt x="29" y="3"/>
                      </a:cubicBezTo>
                      <a:cubicBezTo>
                        <a:pt x="30" y="3"/>
                        <a:pt x="30" y="2"/>
                        <a:pt x="31" y="2"/>
                      </a:cubicBezTo>
                      <a:cubicBezTo>
                        <a:pt x="32" y="2"/>
                        <a:pt x="32" y="2"/>
                        <a:pt x="33" y="1"/>
                      </a:cubicBezTo>
                      <a:cubicBezTo>
                        <a:pt x="33" y="1"/>
                        <a:pt x="34" y="1"/>
                        <a:pt x="35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50" name="Freeform 88">
                  <a:extLst>
                    <a:ext uri="{FF2B5EF4-FFF2-40B4-BE49-F238E27FC236}">
                      <a16:creationId xmlns:a16="http://schemas.microsoft.com/office/drawing/2014/main" id="{A07EFBF3-31FD-4A37-9D14-3C1CD298CB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713" y="2479037"/>
                  <a:ext cx="55844" cy="70146"/>
                </a:xfrm>
                <a:custGeom>
                  <a:avLst/>
                  <a:gdLst>
                    <a:gd name="T0" fmla="*/ 38 w 61"/>
                    <a:gd name="T1" fmla="*/ 1 h 77"/>
                    <a:gd name="T2" fmla="*/ 44 w 61"/>
                    <a:gd name="T3" fmla="*/ 0 h 77"/>
                    <a:gd name="T4" fmla="*/ 49 w 61"/>
                    <a:gd name="T5" fmla="*/ 1 h 77"/>
                    <a:gd name="T6" fmla="*/ 54 w 61"/>
                    <a:gd name="T7" fmla="*/ 4 h 77"/>
                    <a:gd name="T8" fmla="*/ 57 w 61"/>
                    <a:gd name="T9" fmla="*/ 8 h 77"/>
                    <a:gd name="T10" fmla="*/ 60 w 61"/>
                    <a:gd name="T11" fmla="*/ 19 h 77"/>
                    <a:gd name="T12" fmla="*/ 59 w 61"/>
                    <a:gd name="T13" fmla="*/ 32 h 77"/>
                    <a:gd name="T14" fmla="*/ 55 w 61"/>
                    <a:gd name="T15" fmla="*/ 46 h 77"/>
                    <a:gd name="T16" fmla="*/ 46 w 61"/>
                    <a:gd name="T17" fmla="*/ 61 h 77"/>
                    <a:gd name="T18" fmla="*/ 41 w 61"/>
                    <a:gd name="T19" fmla="*/ 67 h 77"/>
                    <a:gd name="T20" fmla="*/ 35 w 61"/>
                    <a:gd name="T21" fmla="*/ 72 h 77"/>
                    <a:gd name="T22" fmla="*/ 28 w 61"/>
                    <a:gd name="T23" fmla="*/ 75 h 77"/>
                    <a:gd name="T24" fmla="*/ 22 w 61"/>
                    <a:gd name="T25" fmla="*/ 77 h 77"/>
                    <a:gd name="T26" fmla="*/ 16 w 61"/>
                    <a:gd name="T27" fmla="*/ 77 h 77"/>
                    <a:gd name="T28" fmla="*/ 11 w 61"/>
                    <a:gd name="T29" fmla="*/ 75 h 77"/>
                    <a:gd name="T30" fmla="*/ 7 w 61"/>
                    <a:gd name="T31" fmla="*/ 72 h 77"/>
                    <a:gd name="T32" fmla="*/ 3 w 61"/>
                    <a:gd name="T33" fmla="*/ 67 h 77"/>
                    <a:gd name="T34" fmla="*/ 0 w 61"/>
                    <a:gd name="T35" fmla="*/ 53 h 77"/>
                    <a:gd name="T36" fmla="*/ 2 w 61"/>
                    <a:gd name="T37" fmla="*/ 38 h 77"/>
                    <a:gd name="T38" fmla="*/ 8 w 61"/>
                    <a:gd name="T39" fmla="*/ 24 h 77"/>
                    <a:gd name="T40" fmla="*/ 18 w 61"/>
                    <a:gd name="T41" fmla="*/ 12 h 77"/>
                    <a:gd name="T42" fmla="*/ 23 w 61"/>
                    <a:gd name="T43" fmla="*/ 7 h 77"/>
                    <a:gd name="T44" fmla="*/ 28 w 61"/>
                    <a:gd name="T45" fmla="*/ 4 h 77"/>
                    <a:gd name="T46" fmla="*/ 34 w 61"/>
                    <a:gd name="T47" fmla="*/ 2 h 77"/>
                    <a:gd name="T48" fmla="*/ 38 w 61"/>
                    <a:gd name="T49" fmla="*/ 1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1" h="77">
                      <a:moveTo>
                        <a:pt x="38" y="1"/>
                      </a:moveTo>
                      <a:cubicBezTo>
                        <a:pt x="40" y="0"/>
                        <a:pt x="42" y="0"/>
                        <a:pt x="44" y="0"/>
                      </a:cubicBezTo>
                      <a:cubicBezTo>
                        <a:pt x="46" y="0"/>
                        <a:pt x="48" y="1"/>
                        <a:pt x="49" y="1"/>
                      </a:cubicBezTo>
                      <a:cubicBezTo>
                        <a:pt x="51" y="2"/>
                        <a:pt x="52" y="3"/>
                        <a:pt x="54" y="4"/>
                      </a:cubicBezTo>
                      <a:cubicBezTo>
                        <a:pt x="55" y="5"/>
                        <a:pt x="56" y="6"/>
                        <a:pt x="57" y="8"/>
                      </a:cubicBezTo>
                      <a:cubicBezTo>
                        <a:pt x="59" y="11"/>
                        <a:pt x="60" y="15"/>
                        <a:pt x="60" y="19"/>
                      </a:cubicBezTo>
                      <a:cubicBezTo>
                        <a:pt x="61" y="23"/>
                        <a:pt x="60" y="27"/>
                        <a:pt x="59" y="32"/>
                      </a:cubicBezTo>
                      <a:cubicBezTo>
                        <a:pt x="59" y="36"/>
                        <a:pt x="57" y="41"/>
                        <a:pt x="55" y="46"/>
                      </a:cubicBezTo>
                      <a:cubicBezTo>
                        <a:pt x="53" y="51"/>
                        <a:pt x="50" y="56"/>
                        <a:pt x="46" y="61"/>
                      </a:cubicBezTo>
                      <a:cubicBezTo>
                        <a:pt x="44" y="63"/>
                        <a:pt x="43" y="65"/>
                        <a:pt x="41" y="67"/>
                      </a:cubicBezTo>
                      <a:cubicBezTo>
                        <a:pt x="39" y="69"/>
                        <a:pt x="37" y="71"/>
                        <a:pt x="35" y="72"/>
                      </a:cubicBezTo>
                      <a:cubicBezTo>
                        <a:pt x="32" y="73"/>
                        <a:pt x="30" y="74"/>
                        <a:pt x="28" y="75"/>
                      </a:cubicBezTo>
                      <a:cubicBezTo>
                        <a:pt x="26" y="76"/>
                        <a:pt x="24" y="77"/>
                        <a:pt x="22" y="77"/>
                      </a:cubicBezTo>
                      <a:cubicBezTo>
                        <a:pt x="20" y="77"/>
                        <a:pt x="18" y="77"/>
                        <a:pt x="16" y="77"/>
                      </a:cubicBezTo>
                      <a:cubicBezTo>
                        <a:pt x="14" y="76"/>
                        <a:pt x="13" y="76"/>
                        <a:pt x="11" y="75"/>
                      </a:cubicBezTo>
                      <a:cubicBezTo>
                        <a:pt x="9" y="74"/>
                        <a:pt x="8" y="73"/>
                        <a:pt x="7" y="72"/>
                      </a:cubicBezTo>
                      <a:cubicBezTo>
                        <a:pt x="5" y="70"/>
                        <a:pt x="4" y="68"/>
                        <a:pt x="3" y="67"/>
                      </a:cubicBezTo>
                      <a:cubicBezTo>
                        <a:pt x="1" y="63"/>
                        <a:pt x="0" y="58"/>
                        <a:pt x="0" y="53"/>
                      </a:cubicBezTo>
                      <a:cubicBezTo>
                        <a:pt x="0" y="48"/>
                        <a:pt x="0" y="43"/>
                        <a:pt x="2" y="38"/>
                      </a:cubicBezTo>
                      <a:cubicBezTo>
                        <a:pt x="3" y="33"/>
                        <a:pt x="5" y="28"/>
                        <a:pt x="8" y="24"/>
                      </a:cubicBezTo>
                      <a:cubicBezTo>
                        <a:pt x="11" y="19"/>
                        <a:pt x="14" y="15"/>
                        <a:pt x="18" y="12"/>
                      </a:cubicBezTo>
                      <a:cubicBezTo>
                        <a:pt x="20" y="10"/>
                        <a:pt x="21" y="9"/>
                        <a:pt x="23" y="7"/>
                      </a:cubicBezTo>
                      <a:cubicBezTo>
                        <a:pt x="25" y="6"/>
                        <a:pt x="27" y="5"/>
                        <a:pt x="28" y="4"/>
                      </a:cubicBezTo>
                      <a:cubicBezTo>
                        <a:pt x="30" y="3"/>
                        <a:pt x="32" y="3"/>
                        <a:pt x="34" y="2"/>
                      </a:cubicBezTo>
                      <a:cubicBezTo>
                        <a:pt x="35" y="1"/>
                        <a:pt x="37" y="1"/>
                        <a:pt x="38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51" name="Freeform 89">
                  <a:extLst>
                    <a:ext uri="{FF2B5EF4-FFF2-40B4-BE49-F238E27FC236}">
                      <a16:creationId xmlns:a16="http://schemas.microsoft.com/office/drawing/2014/main" id="{CAD6D172-76FD-4558-89E5-83CCBB5E9B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8368" y="2532838"/>
                  <a:ext cx="63336" cy="79680"/>
                </a:xfrm>
                <a:custGeom>
                  <a:avLst/>
                  <a:gdLst>
                    <a:gd name="T0" fmla="*/ 44 w 69"/>
                    <a:gd name="T1" fmla="*/ 1 h 87"/>
                    <a:gd name="T2" fmla="*/ 46 w 69"/>
                    <a:gd name="T3" fmla="*/ 1 h 87"/>
                    <a:gd name="T4" fmla="*/ 49 w 69"/>
                    <a:gd name="T5" fmla="*/ 1 h 87"/>
                    <a:gd name="T6" fmla="*/ 51 w 69"/>
                    <a:gd name="T7" fmla="*/ 1 h 87"/>
                    <a:gd name="T8" fmla="*/ 53 w 69"/>
                    <a:gd name="T9" fmla="*/ 2 h 87"/>
                    <a:gd name="T10" fmla="*/ 62 w 69"/>
                    <a:gd name="T11" fmla="*/ 8 h 87"/>
                    <a:gd name="T12" fmla="*/ 67 w 69"/>
                    <a:gd name="T13" fmla="*/ 19 h 87"/>
                    <a:gd name="T14" fmla="*/ 69 w 69"/>
                    <a:gd name="T15" fmla="*/ 34 h 87"/>
                    <a:gd name="T16" fmla="*/ 66 w 69"/>
                    <a:gd name="T17" fmla="*/ 51 h 87"/>
                    <a:gd name="T18" fmla="*/ 60 w 69"/>
                    <a:gd name="T19" fmla="*/ 64 h 87"/>
                    <a:gd name="T20" fmla="*/ 51 w 69"/>
                    <a:gd name="T21" fmla="*/ 75 h 87"/>
                    <a:gd name="T22" fmla="*/ 40 w 69"/>
                    <a:gd name="T23" fmla="*/ 83 h 87"/>
                    <a:gd name="T24" fmla="*/ 28 w 69"/>
                    <a:gd name="T25" fmla="*/ 86 h 87"/>
                    <a:gd name="T26" fmla="*/ 25 w 69"/>
                    <a:gd name="T27" fmla="*/ 87 h 87"/>
                    <a:gd name="T28" fmla="*/ 22 w 69"/>
                    <a:gd name="T29" fmla="*/ 86 h 87"/>
                    <a:gd name="T30" fmla="*/ 19 w 69"/>
                    <a:gd name="T31" fmla="*/ 86 h 87"/>
                    <a:gd name="T32" fmla="*/ 16 w 69"/>
                    <a:gd name="T33" fmla="*/ 84 h 87"/>
                    <a:gd name="T34" fmla="*/ 5 w 69"/>
                    <a:gd name="T35" fmla="*/ 75 h 87"/>
                    <a:gd name="T36" fmla="*/ 0 w 69"/>
                    <a:gd name="T37" fmla="*/ 62 h 87"/>
                    <a:gd name="T38" fmla="*/ 1 w 69"/>
                    <a:gd name="T39" fmla="*/ 45 h 87"/>
                    <a:gd name="T40" fmla="*/ 8 w 69"/>
                    <a:gd name="T41" fmla="*/ 29 h 87"/>
                    <a:gd name="T42" fmla="*/ 16 w 69"/>
                    <a:gd name="T43" fmla="*/ 18 h 87"/>
                    <a:gd name="T44" fmla="*/ 25 w 69"/>
                    <a:gd name="T45" fmla="*/ 9 h 87"/>
                    <a:gd name="T46" fmla="*/ 35 w 69"/>
                    <a:gd name="T47" fmla="*/ 3 h 87"/>
                    <a:gd name="T48" fmla="*/ 44 w 69"/>
                    <a:gd name="T49" fmla="*/ 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9" h="87">
                      <a:moveTo>
                        <a:pt x="44" y="1"/>
                      </a:moveTo>
                      <a:cubicBezTo>
                        <a:pt x="45" y="1"/>
                        <a:pt x="46" y="1"/>
                        <a:pt x="46" y="1"/>
                      </a:cubicBezTo>
                      <a:cubicBezTo>
                        <a:pt x="47" y="0"/>
                        <a:pt x="48" y="1"/>
                        <a:pt x="49" y="1"/>
                      </a:cubicBezTo>
                      <a:cubicBezTo>
                        <a:pt x="49" y="1"/>
                        <a:pt x="50" y="1"/>
                        <a:pt x="51" y="1"/>
                      </a:cubicBezTo>
                      <a:cubicBezTo>
                        <a:pt x="52" y="1"/>
                        <a:pt x="52" y="1"/>
                        <a:pt x="53" y="2"/>
                      </a:cubicBezTo>
                      <a:cubicBezTo>
                        <a:pt x="56" y="3"/>
                        <a:pt x="59" y="5"/>
                        <a:pt x="62" y="8"/>
                      </a:cubicBezTo>
                      <a:cubicBezTo>
                        <a:pt x="64" y="11"/>
                        <a:pt x="66" y="15"/>
                        <a:pt x="67" y="19"/>
                      </a:cubicBezTo>
                      <a:cubicBezTo>
                        <a:pt x="68" y="23"/>
                        <a:pt x="69" y="28"/>
                        <a:pt x="69" y="34"/>
                      </a:cubicBezTo>
                      <a:cubicBezTo>
                        <a:pt x="69" y="39"/>
                        <a:pt x="68" y="45"/>
                        <a:pt x="66" y="51"/>
                      </a:cubicBezTo>
                      <a:cubicBezTo>
                        <a:pt x="64" y="56"/>
                        <a:pt x="62" y="60"/>
                        <a:pt x="60" y="64"/>
                      </a:cubicBezTo>
                      <a:cubicBezTo>
                        <a:pt x="57" y="69"/>
                        <a:pt x="54" y="72"/>
                        <a:pt x="51" y="75"/>
                      </a:cubicBezTo>
                      <a:cubicBezTo>
                        <a:pt x="47" y="79"/>
                        <a:pt x="44" y="81"/>
                        <a:pt x="40" y="83"/>
                      </a:cubicBezTo>
                      <a:cubicBezTo>
                        <a:pt x="36" y="85"/>
                        <a:pt x="32" y="86"/>
                        <a:pt x="28" y="86"/>
                      </a:cubicBezTo>
                      <a:cubicBezTo>
                        <a:pt x="27" y="86"/>
                        <a:pt x="26" y="87"/>
                        <a:pt x="25" y="87"/>
                      </a:cubicBezTo>
                      <a:cubicBezTo>
                        <a:pt x="24" y="86"/>
                        <a:pt x="23" y="86"/>
                        <a:pt x="22" y="86"/>
                      </a:cubicBezTo>
                      <a:cubicBezTo>
                        <a:pt x="21" y="86"/>
                        <a:pt x="20" y="86"/>
                        <a:pt x="19" y="86"/>
                      </a:cubicBezTo>
                      <a:cubicBezTo>
                        <a:pt x="18" y="85"/>
                        <a:pt x="17" y="85"/>
                        <a:pt x="16" y="84"/>
                      </a:cubicBezTo>
                      <a:cubicBezTo>
                        <a:pt x="12" y="82"/>
                        <a:pt x="8" y="79"/>
                        <a:pt x="5" y="75"/>
                      </a:cubicBezTo>
                      <a:cubicBezTo>
                        <a:pt x="3" y="71"/>
                        <a:pt x="1" y="67"/>
                        <a:pt x="0" y="62"/>
                      </a:cubicBezTo>
                      <a:cubicBezTo>
                        <a:pt x="0" y="57"/>
                        <a:pt x="0" y="51"/>
                        <a:pt x="1" y="45"/>
                      </a:cubicBezTo>
                      <a:cubicBezTo>
                        <a:pt x="3" y="40"/>
                        <a:pt x="5" y="35"/>
                        <a:pt x="8" y="29"/>
                      </a:cubicBezTo>
                      <a:cubicBezTo>
                        <a:pt x="10" y="25"/>
                        <a:pt x="13" y="21"/>
                        <a:pt x="16" y="18"/>
                      </a:cubicBezTo>
                      <a:cubicBezTo>
                        <a:pt x="19" y="15"/>
                        <a:pt x="22" y="12"/>
                        <a:pt x="25" y="9"/>
                      </a:cubicBezTo>
                      <a:cubicBezTo>
                        <a:pt x="28" y="7"/>
                        <a:pt x="31" y="5"/>
                        <a:pt x="35" y="3"/>
                      </a:cubicBezTo>
                      <a:cubicBezTo>
                        <a:pt x="38" y="2"/>
                        <a:pt x="41" y="1"/>
                        <a:pt x="44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52" name="Freeform 90">
                  <a:extLst>
                    <a:ext uri="{FF2B5EF4-FFF2-40B4-BE49-F238E27FC236}">
                      <a16:creationId xmlns:a16="http://schemas.microsoft.com/office/drawing/2014/main" id="{B8BA5CD4-24CA-4043-B73C-49414C1956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3246" y="2532838"/>
                  <a:ext cx="72870" cy="85128"/>
                </a:xfrm>
                <a:custGeom>
                  <a:avLst/>
                  <a:gdLst>
                    <a:gd name="T0" fmla="*/ 44 w 80"/>
                    <a:gd name="T1" fmla="*/ 1 h 93"/>
                    <a:gd name="T2" fmla="*/ 56 w 80"/>
                    <a:gd name="T3" fmla="*/ 2 h 93"/>
                    <a:gd name="T4" fmla="*/ 66 w 80"/>
                    <a:gd name="T5" fmla="*/ 7 h 93"/>
                    <a:gd name="T6" fmla="*/ 75 w 80"/>
                    <a:gd name="T7" fmla="*/ 18 h 93"/>
                    <a:gd name="T8" fmla="*/ 79 w 80"/>
                    <a:gd name="T9" fmla="*/ 32 h 93"/>
                    <a:gd name="T10" fmla="*/ 78 w 80"/>
                    <a:gd name="T11" fmla="*/ 51 h 93"/>
                    <a:gd name="T12" fmla="*/ 71 w 80"/>
                    <a:gd name="T13" fmla="*/ 69 h 93"/>
                    <a:gd name="T14" fmla="*/ 57 w 80"/>
                    <a:gd name="T15" fmla="*/ 84 h 93"/>
                    <a:gd name="T16" fmla="*/ 39 w 80"/>
                    <a:gd name="T17" fmla="*/ 92 h 93"/>
                    <a:gd name="T18" fmla="*/ 38 w 80"/>
                    <a:gd name="T19" fmla="*/ 92 h 93"/>
                    <a:gd name="T20" fmla="*/ 36 w 80"/>
                    <a:gd name="T21" fmla="*/ 93 h 93"/>
                    <a:gd name="T22" fmla="*/ 34 w 80"/>
                    <a:gd name="T23" fmla="*/ 93 h 93"/>
                    <a:gd name="T24" fmla="*/ 33 w 80"/>
                    <a:gd name="T25" fmla="*/ 93 h 93"/>
                    <a:gd name="T26" fmla="*/ 18 w 80"/>
                    <a:gd name="T27" fmla="*/ 91 h 93"/>
                    <a:gd name="T28" fmla="*/ 7 w 80"/>
                    <a:gd name="T29" fmla="*/ 82 h 93"/>
                    <a:gd name="T30" fmla="*/ 1 w 80"/>
                    <a:gd name="T31" fmla="*/ 69 h 93"/>
                    <a:gd name="T32" fmla="*/ 1 w 80"/>
                    <a:gd name="T33" fmla="*/ 53 h 93"/>
                    <a:gd name="T34" fmla="*/ 6 w 80"/>
                    <a:gd name="T35" fmla="*/ 35 h 93"/>
                    <a:gd name="T36" fmla="*/ 15 w 80"/>
                    <a:gd name="T37" fmla="*/ 19 h 93"/>
                    <a:gd name="T38" fmla="*/ 27 w 80"/>
                    <a:gd name="T39" fmla="*/ 8 h 93"/>
                    <a:gd name="T40" fmla="*/ 40 w 80"/>
                    <a:gd name="T41" fmla="*/ 1 h 93"/>
                    <a:gd name="T42" fmla="*/ 41 w 80"/>
                    <a:gd name="T43" fmla="*/ 1 h 93"/>
                    <a:gd name="T44" fmla="*/ 42 w 80"/>
                    <a:gd name="T45" fmla="*/ 1 h 93"/>
                    <a:gd name="T46" fmla="*/ 43 w 80"/>
                    <a:gd name="T47" fmla="*/ 1 h 93"/>
                    <a:gd name="T48" fmla="*/ 44 w 80"/>
                    <a:gd name="T49" fmla="*/ 1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0" h="93">
                      <a:moveTo>
                        <a:pt x="44" y="1"/>
                      </a:moveTo>
                      <a:cubicBezTo>
                        <a:pt x="48" y="0"/>
                        <a:pt x="52" y="0"/>
                        <a:pt x="56" y="2"/>
                      </a:cubicBezTo>
                      <a:cubicBezTo>
                        <a:pt x="60" y="3"/>
                        <a:pt x="63" y="5"/>
                        <a:pt x="66" y="7"/>
                      </a:cubicBezTo>
                      <a:cubicBezTo>
                        <a:pt x="70" y="10"/>
                        <a:pt x="72" y="13"/>
                        <a:pt x="75" y="18"/>
                      </a:cubicBezTo>
                      <a:cubicBezTo>
                        <a:pt x="77" y="22"/>
                        <a:pt x="79" y="27"/>
                        <a:pt x="79" y="32"/>
                      </a:cubicBezTo>
                      <a:cubicBezTo>
                        <a:pt x="80" y="38"/>
                        <a:pt x="80" y="45"/>
                        <a:pt x="78" y="51"/>
                      </a:cubicBezTo>
                      <a:cubicBezTo>
                        <a:pt x="77" y="57"/>
                        <a:pt x="74" y="63"/>
                        <a:pt x="71" y="69"/>
                      </a:cubicBezTo>
                      <a:cubicBezTo>
                        <a:pt x="67" y="75"/>
                        <a:pt x="62" y="80"/>
                        <a:pt x="57" y="84"/>
                      </a:cubicBezTo>
                      <a:cubicBezTo>
                        <a:pt x="52" y="88"/>
                        <a:pt x="46" y="91"/>
                        <a:pt x="39" y="92"/>
                      </a:cubicBezTo>
                      <a:cubicBezTo>
                        <a:pt x="39" y="92"/>
                        <a:pt x="38" y="92"/>
                        <a:pt x="38" y="92"/>
                      </a:cubicBezTo>
                      <a:cubicBezTo>
                        <a:pt x="37" y="93"/>
                        <a:pt x="36" y="93"/>
                        <a:pt x="36" y="93"/>
                      </a:cubicBezTo>
                      <a:cubicBezTo>
                        <a:pt x="35" y="93"/>
                        <a:pt x="35" y="93"/>
                        <a:pt x="34" y="93"/>
                      </a:cubicBezTo>
                      <a:cubicBezTo>
                        <a:pt x="34" y="93"/>
                        <a:pt x="33" y="93"/>
                        <a:pt x="33" y="93"/>
                      </a:cubicBezTo>
                      <a:cubicBezTo>
                        <a:pt x="27" y="93"/>
                        <a:pt x="22" y="93"/>
                        <a:pt x="18" y="91"/>
                      </a:cubicBezTo>
                      <a:cubicBezTo>
                        <a:pt x="13" y="89"/>
                        <a:pt x="10" y="86"/>
                        <a:pt x="7" y="82"/>
                      </a:cubicBezTo>
                      <a:cubicBezTo>
                        <a:pt x="4" y="78"/>
                        <a:pt x="2" y="74"/>
                        <a:pt x="1" y="69"/>
                      </a:cubicBezTo>
                      <a:cubicBezTo>
                        <a:pt x="0" y="64"/>
                        <a:pt x="0" y="58"/>
                        <a:pt x="1" y="53"/>
                      </a:cubicBezTo>
                      <a:cubicBezTo>
                        <a:pt x="2" y="46"/>
                        <a:pt x="4" y="40"/>
                        <a:pt x="6" y="35"/>
                      </a:cubicBezTo>
                      <a:cubicBezTo>
                        <a:pt x="9" y="29"/>
                        <a:pt x="12" y="24"/>
                        <a:pt x="15" y="19"/>
                      </a:cubicBezTo>
                      <a:cubicBezTo>
                        <a:pt x="19" y="15"/>
                        <a:pt x="23" y="11"/>
                        <a:pt x="27" y="8"/>
                      </a:cubicBezTo>
                      <a:cubicBezTo>
                        <a:pt x="31" y="5"/>
                        <a:pt x="36" y="3"/>
                        <a:pt x="40" y="1"/>
                      </a:cubicBezTo>
                      <a:cubicBezTo>
                        <a:pt x="40" y="1"/>
                        <a:pt x="41" y="1"/>
                        <a:pt x="41" y="1"/>
                      </a:cubicBezTo>
                      <a:cubicBezTo>
                        <a:pt x="41" y="1"/>
                        <a:pt x="42" y="1"/>
                        <a:pt x="42" y="1"/>
                      </a:cubicBezTo>
                      <a:cubicBezTo>
                        <a:pt x="42" y="1"/>
                        <a:pt x="43" y="1"/>
                        <a:pt x="43" y="1"/>
                      </a:cubicBezTo>
                      <a:cubicBezTo>
                        <a:pt x="44" y="1"/>
                        <a:pt x="44" y="1"/>
                        <a:pt x="44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53" name="Freeform 91">
                  <a:extLst>
                    <a:ext uri="{FF2B5EF4-FFF2-40B4-BE49-F238E27FC236}">
                      <a16:creationId xmlns:a16="http://schemas.microsoft.com/office/drawing/2014/main" id="{BA2A8BF2-E80D-46D9-8C75-299EC16F4D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831" y="2466098"/>
                  <a:ext cx="79680" cy="87171"/>
                </a:xfrm>
                <a:custGeom>
                  <a:avLst/>
                  <a:gdLst>
                    <a:gd name="T0" fmla="*/ 44 w 88"/>
                    <a:gd name="T1" fmla="*/ 1 h 95"/>
                    <a:gd name="T2" fmla="*/ 53 w 88"/>
                    <a:gd name="T3" fmla="*/ 0 h 95"/>
                    <a:gd name="T4" fmla="*/ 62 w 88"/>
                    <a:gd name="T5" fmla="*/ 2 h 95"/>
                    <a:gd name="T6" fmla="*/ 70 w 88"/>
                    <a:gd name="T7" fmla="*/ 5 h 95"/>
                    <a:gd name="T8" fmla="*/ 78 w 88"/>
                    <a:gd name="T9" fmla="*/ 11 h 95"/>
                    <a:gd name="T10" fmla="*/ 86 w 88"/>
                    <a:gd name="T11" fmla="*/ 25 h 95"/>
                    <a:gd name="T12" fmla="*/ 87 w 88"/>
                    <a:gd name="T13" fmla="*/ 44 h 95"/>
                    <a:gd name="T14" fmla="*/ 80 w 88"/>
                    <a:gd name="T15" fmla="*/ 64 h 95"/>
                    <a:gd name="T16" fmla="*/ 65 w 88"/>
                    <a:gd name="T17" fmla="*/ 81 h 95"/>
                    <a:gd name="T18" fmla="*/ 58 w 88"/>
                    <a:gd name="T19" fmla="*/ 87 h 95"/>
                    <a:gd name="T20" fmla="*/ 51 w 88"/>
                    <a:gd name="T21" fmla="*/ 90 h 95"/>
                    <a:gd name="T22" fmla="*/ 43 w 88"/>
                    <a:gd name="T23" fmla="*/ 93 h 95"/>
                    <a:gd name="T24" fmla="*/ 36 w 88"/>
                    <a:gd name="T25" fmla="*/ 94 h 95"/>
                    <a:gd name="T26" fmla="*/ 25 w 88"/>
                    <a:gd name="T27" fmla="*/ 94 h 95"/>
                    <a:gd name="T28" fmla="*/ 16 w 88"/>
                    <a:gd name="T29" fmla="*/ 90 h 95"/>
                    <a:gd name="T30" fmla="*/ 8 w 88"/>
                    <a:gd name="T31" fmla="*/ 84 h 95"/>
                    <a:gd name="T32" fmla="*/ 3 w 88"/>
                    <a:gd name="T33" fmla="*/ 75 h 95"/>
                    <a:gd name="T34" fmla="*/ 0 w 88"/>
                    <a:gd name="T35" fmla="*/ 57 h 95"/>
                    <a:gd name="T36" fmla="*/ 2 w 88"/>
                    <a:gd name="T37" fmla="*/ 40 h 95"/>
                    <a:gd name="T38" fmla="*/ 9 w 88"/>
                    <a:gd name="T39" fmla="*/ 24 h 95"/>
                    <a:gd name="T40" fmla="*/ 19 w 88"/>
                    <a:gd name="T41" fmla="*/ 12 h 95"/>
                    <a:gd name="T42" fmla="*/ 25 w 88"/>
                    <a:gd name="T43" fmla="*/ 8 h 95"/>
                    <a:gd name="T44" fmla="*/ 31 w 88"/>
                    <a:gd name="T45" fmla="*/ 4 h 95"/>
                    <a:gd name="T46" fmla="*/ 37 w 88"/>
                    <a:gd name="T47" fmla="*/ 2 h 95"/>
                    <a:gd name="T48" fmla="*/ 44 w 88"/>
                    <a:gd name="T49" fmla="*/ 1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8" h="95">
                      <a:moveTo>
                        <a:pt x="44" y="1"/>
                      </a:moveTo>
                      <a:cubicBezTo>
                        <a:pt x="47" y="0"/>
                        <a:pt x="50" y="0"/>
                        <a:pt x="53" y="0"/>
                      </a:cubicBezTo>
                      <a:cubicBezTo>
                        <a:pt x="56" y="0"/>
                        <a:pt x="59" y="1"/>
                        <a:pt x="62" y="2"/>
                      </a:cubicBezTo>
                      <a:cubicBezTo>
                        <a:pt x="64" y="2"/>
                        <a:pt x="67" y="4"/>
                        <a:pt x="70" y="5"/>
                      </a:cubicBezTo>
                      <a:cubicBezTo>
                        <a:pt x="73" y="7"/>
                        <a:pt x="75" y="9"/>
                        <a:pt x="78" y="11"/>
                      </a:cubicBezTo>
                      <a:cubicBezTo>
                        <a:pt x="82" y="15"/>
                        <a:pt x="85" y="20"/>
                        <a:pt x="86" y="25"/>
                      </a:cubicBezTo>
                      <a:cubicBezTo>
                        <a:pt x="88" y="31"/>
                        <a:pt x="88" y="37"/>
                        <a:pt x="87" y="44"/>
                      </a:cubicBezTo>
                      <a:cubicBezTo>
                        <a:pt x="86" y="50"/>
                        <a:pt x="84" y="57"/>
                        <a:pt x="80" y="64"/>
                      </a:cubicBezTo>
                      <a:cubicBezTo>
                        <a:pt x="77" y="70"/>
                        <a:pt x="72" y="76"/>
                        <a:pt x="65" y="81"/>
                      </a:cubicBezTo>
                      <a:cubicBezTo>
                        <a:pt x="63" y="83"/>
                        <a:pt x="60" y="85"/>
                        <a:pt x="58" y="87"/>
                      </a:cubicBezTo>
                      <a:cubicBezTo>
                        <a:pt x="56" y="88"/>
                        <a:pt x="53" y="89"/>
                        <a:pt x="51" y="90"/>
                      </a:cubicBezTo>
                      <a:cubicBezTo>
                        <a:pt x="48" y="91"/>
                        <a:pt x="46" y="92"/>
                        <a:pt x="43" y="93"/>
                      </a:cubicBezTo>
                      <a:cubicBezTo>
                        <a:pt x="41" y="94"/>
                        <a:pt x="38" y="94"/>
                        <a:pt x="36" y="94"/>
                      </a:cubicBezTo>
                      <a:cubicBezTo>
                        <a:pt x="32" y="95"/>
                        <a:pt x="29" y="95"/>
                        <a:pt x="25" y="94"/>
                      </a:cubicBezTo>
                      <a:cubicBezTo>
                        <a:pt x="22" y="93"/>
                        <a:pt x="19" y="92"/>
                        <a:pt x="16" y="90"/>
                      </a:cubicBezTo>
                      <a:cubicBezTo>
                        <a:pt x="13" y="89"/>
                        <a:pt x="10" y="86"/>
                        <a:pt x="8" y="84"/>
                      </a:cubicBezTo>
                      <a:cubicBezTo>
                        <a:pt x="6" y="81"/>
                        <a:pt x="4" y="78"/>
                        <a:pt x="3" y="75"/>
                      </a:cubicBezTo>
                      <a:cubicBezTo>
                        <a:pt x="1" y="69"/>
                        <a:pt x="0" y="63"/>
                        <a:pt x="0" y="57"/>
                      </a:cubicBezTo>
                      <a:cubicBezTo>
                        <a:pt x="0" y="52"/>
                        <a:pt x="0" y="46"/>
                        <a:pt x="2" y="40"/>
                      </a:cubicBezTo>
                      <a:cubicBezTo>
                        <a:pt x="3" y="35"/>
                        <a:pt x="6" y="29"/>
                        <a:pt x="9" y="24"/>
                      </a:cubicBezTo>
                      <a:cubicBezTo>
                        <a:pt x="12" y="19"/>
                        <a:pt x="15" y="15"/>
                        <a:pt x="19" y="12"/>
                      </a:cubicBezTo>
                      <a:cubicBezTo>
                        <a:pt x="21" y="10"/>
                        <a:pt x="23" y="9"/>
                        <a:pt x="25" y="8"/>
                      </a:cubicBezTo>
                      <a:cubicBezTo>
                        <a:pt x="27" y="6"/>
                        <a:pt x="29" y="5"/>
                        <a:pt x="31" y="4"/>
                      </a:cubicBezTo>
                      <a:cubicBezTo>
                        <a:pt x="33" y="3"/>
                        <a:pt x="35" y="3"/>
                        <a:pt x="37" y="2"/>
                      </a:cubicBezTo>
                      <a:cubicBezTo>
                        <a:pt x="39" y="1"/>
                        <a:pt x="42" y="1"/>
                        <a:pt x="44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54" name="Freeform 92">
                  <a:extLst>
                    <a:ext uri="{FF2B5EF4-FFF2-40B4-BE49-F238E27FC236}">
                      <a16:creationId xmlns:a16="http://schemas.microsoft.com/office/drawing/2014/main" id="{E31F0F34-C39C-45BC-A424-994D382F7D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5726" y="2344875"/>
                  <a:ext cx="83766" cy="83085"/>
                </a:xfrm>
                <a:custGeom>
                  <a:avLst/>
                  <a:gdLst>
                    <a:gd name="T0" fmla="*/ 49 w 92"/>
                    <a:gd name="T1" fmla="*/ 1 h 91"/>
                    <a:gd name="T2" fmla="*/ 52 w 92"/>
                    <a:gd name="T3" fmla="*/ 1 h 91"/>
                    <a:gd name="T4" fmla="*/ 54 w 92"/>
                    <a:gd name="T5" fmla="*/ 0 h 91"/>
                    <a:gd name="T6" fmla="*/ 57 w 92"/>
                    <a:gd name="T7" fmla="*/ 0 h 91"/>
                    <a:gd name="T8" fmla="*/ 59 w 92"/>
                    <a:gd name="T9" fmla="*/ 0 h 91"/>
                    <a:gd name="T10" fmla="*/ 76 w 92"/>
                    <a:gd name="T11" fmla="*/ 3 h 91"/>
                    <a:gd name="T12" fmla="*/ 87 w 92"/>
                    <a:gd name="T13" fmla="*/ 14 h 91"/>
                    <a:gd name="T14" fmla="*/ 92 w 92"/>
                    <a:gd name="T15" fmla="*/ 31 h 91"/>
                    <a:gd name="T16" fmla="*/ 88 w 92"/>
                    <a:gd name="T17" fmla="*/ 53 h 91"/>
                    <a:gd name="T18" fmla="*/ 80 w 92"/>
                    <a:gd name="T19" fmla="*/ 67 h 91"/>
                    <a:gd name="T20" fmla="*/ 69 w 92"/>
                    <a:gd name="T21" fmla="*/ 78 h 91"/>
                    <a:gd name="T22" fmla="*/ 57 w 92"/>
                    <a:gd name="T23" fmla="*/ 86 h 91"/>
                    <a:gd name="T24" fmla="*/ 44 w 92"/>
                    <a:gd name="T25" fmla="*/ 90 h 91"/>
                    <a:gd name="T26" fmla="*/ 38 w 92"/>
                    <a:gd name="T27" fmla="*/ 91 h 91"/>
                    <a:gd name="T28" fmla="*/ 32 w 92"/>
                    <a:gd name="T29" fmla="*/ 90 h 91"/>
                    <a:gd name="T30" fmla="*/ 27 w 92"/>
                    <a:gd name="T31" fmla="*/ 89 h 91"/>
                    <a:gd name="T32" fmla="*/ 22 w 92"/>
                    <a:gd name="T33" fmla="*/ 87 h 91"/>
                    <a:gd name="T34" fmla="*/ 10 w 92"/>
                    <a:gd name="T35" fmla="*/ 77 h 91"/>
                    <a:gd name="T36" fmla="*/ 2 w 92"/>
                    <a:gd name="T37" fmla="*/ 64 h 91"/>
                    <a:gd name="T38" fmla="*/ 0 w 92"/>
                    <a:gd name="T39" fmla="*/ 50 h 91"/>
                    <a:gd name="T40" fmla="*/ 4 w 92"/>
                    <a:gd name="T41" fmla="*/ 36 h 91"/>
                    <a:gd name="T42" fmla="*/ 11 w 92"/>
                    <a:gd name="T43" fmla="*/ 24 h 91"/>
                    <a:gd name="T44" fmla="*/ 21 w 92"/>
                    <a:gd name="T45" fmla="*/ 14 h 91"/>
                    <a:gd name="T46" fmla="*/ 34 w 92"/>
                    <a:gd name="T47" fmla="*/ 6 h 91"/>
                    <a:gd name="T48" fmla="*/ 49 w 92"/>
                    <a:gd name="T49" fmla="*/ 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92" h="91">
                      <a:moveTo>
                        <a:pt x="49" y="1"/>
                      </a:moveTo>
                      <a:cubicBezTo>
                        <a:pt x="50" y="1"/>
                        <a:pt x="51" y="1"/>
                        <a:pt x="52" y="1"/>
                      </a:cubicBezTo>
                      <a:cubicBezTo>
                        <a:pt x="52" y="1"/>
                        <a:pt x="53" y="1"/>
                        <a:pt x="54" y="0"/>
                      </a:cubicBezTo>
                      <a:cubicBezTo>
                        <a:pt x="55" y="0"/>
                        <a:pt x="56" y="0"/>
                        <a:pt x="57" y="0"/>
                      </a:cubicBezTo>
                      <a:cubicBezTo>
                        <a:pt x="57" y="0"/>
                        <a:pt x="58" y="0"/>
                        <a:pt x="59" y="0"/>
                      </a:cubicBezTo>
                      <a:cubicBezTo>
                        <a:pt x="65" y="0"/>
                        <a:pt x="71" y="1"/>
                        <a:pt x="76" y="3"/>
                      </a:cubicBezTo>
                      <a:cubicBezTo>
                        <a:pt x="81" y="6"/>
                        <a:pt x="85" y="10"/>
                        <a:pt x="87" y="14"/>
                      </a:cubicBezTo>
                      <a:cubicBezTo>
                        <a:pt x="90" y="19"/>
                        <a:pt x="92" y="25"/>
                        <a:pt x="92" y="31"/>
                      </a:cubicBezTo>
                      <a:cubicBezTo>
                        <a:pt x="92" y="38"/>
                        <a:pt x="91" y="45"/>
                        <a:pt x="88" y="53"/>
                      </a:cubicBezTo>
                      <a:cubicBezTo>
                        <a:pt x="86" y="58"/>
                        <a:pt x="83" y="63"/>
                        <a:pt x="80" y="67"/>
                      </a:cubicBezTo>
                      <a:cubicBezTo>
                        <a:pt x="77" y="71"/>
                        <a:pt x="73" y="75"/>
                        <a:pt x="69" y="78"/>
                      </a:cubicBezTo>
                      <a:cubicBezTo>
                        <a:pt x="65" y="82"/>
                        <a:pt x="61" y="84"/>
                        <a:pt x="57" y="86"/>
                      </a:cubicBezTo>
                      <a:cubicBezTo>
                        <a:pt x="52" y="88"/>
                        <a:pt x="48" y="90"/>
                        <a:pt x="44" y="90"/>
                      </a:cubicBezTo>
                      <a:cubicBezTo>
                        <a:pt x="42" y="90"/>
                        <a:pt x="40" y="91"/>
                        <a:pt x="38" y="91"/>
                      </a:cubicBezTo>
                      <a:cubicBezTo>
                        <a:pt x="36" y="91"/>
                        <a:pt x="34" y="91"/>
                        <a:pt x="32" y="90"/>
                      </a:cubicBezTo>
                      <a:cubicBezTo>
                        <a:pt x="31" y="90"/>
                        <a:pt x="29" y="90"/>
                        <a:pt x="27" y="89"/>
                      </a:cubicBezTo>
                      <a:cubicBezTo>
                        <a:pt x="26" y="89"/>
                        <a:pt x="24" y="88"/>
                        <a:pt x="22" y="87"/>
                      </a:cubicBezTo>
                      <a:cubicBezTo>
                        <a:pt x="17" y="85"/>
                        <a:pt x="13" y="81"/>
                        <a:pt x="10" y="77"/>
                      </a:cubicBezTo>
                      <a:cubicBezTo>
                        <a:pt x="6" y="73"/>
                        <a:pt x="4" y="69"/>
                        <a:pt x="2" y="64"/>
                      </a:cubicBezTo>
                      <a:cubicBezTo>
                        <a:pt x="1" y="60"/>
                        <a:pt x="0" y="55"/>
                        <a:pt x="0" y="50"/>
                      </a:cubicBezTo>
                      <a:cubicBezTo>
                        <a:pt x="1" y="45"/>
                        <a:pt x="2" y="40"/>
                        <a:pt x="4" y="36"/>
                      </a:cubicBezTo>
                      <a:cubicBezTo>
                        <a:pt x="5" y="32"/>
                        <a:pt x="8" y="28"/>
                        <a:pt x="11" y="24"/>
                      </a:cubicBezTo>
                      <a:cubicBezTo>
                        <a:pt x="14" y="20"/>
                        <a:pt x="17" y="17"/>
                        <a:pt x="21" y="14"/>
                      </a:cubicBezTo>
                      <a:cubicBezTo>
                        <a:pt x="25" y="11"/>
                        <a:pt x="30" y="8"/>
                        <a:pt x="34" y="6"/>
                      </a:cubicBezTo>
                      <a:cubicBezTo>
                        <a:pt x="39" y="4"/>
                        <a:pt x="44" y="2"/>
                        <a:pt x="49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55" name="Freeform 93">
                  <a:extLst>
                    <a:ext uri="{FF2B5EF4-FFF2-40B4-BE49-F238E27FC236}">
                      <a16:creationId xmlns:a16="http://schemas.microsoft.com/office/drawing/2014/main" id="{AA72EC6F-7F85-40C3-961E-F3CCB765DD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071" y="2218204"/>
                  <a:ext cx="80361" cy="74232"/>
                </a:xfrm>
                <a:custGeom>
                  <a:avLst/>
                  <a:gdLst>
                    <a:gd name="T0" fmla="*/ 46 w 88"/>
                    <a:gd name="T1" fmla="*/ 2 h 81"/>
                    <a:gd name="T2" fmla="*/ 59 w 88"/>
                    <a:gd name="T3" fmla="*/ 1 h 81"/>
                    <a:gd name="T4" fmla="*/ 71 w 88"/>
                    <a:gd name="T5" fmla="*/ 3 h 81"/>
                    <a:gd name="T6" fmla="*/ 80 w 88"/>
                    <a:gd name="T7" fmla="*/ 10 h 81"/>
                    <a:gd name="T8" fmla="*/ 87 w 88"/>
                    <a:gd name="T9" fmla="*/ 22 h 81"/>
                    <a:gd name="T10" fmla="*/ 87 w 88"/>
                    <a:gd name="T11" fmla="*/ 40 h 81"/>
                    <a:gd name="T12" fmla="*/ 79 w 88"/>
                    <a:gd name="T13" fmla="*/ 57 h 81"/>
                    <a:gd name="T14" fmla="*/ 65 w 88"/>
                    <a:gd name="T15" fmla="*/ 71 h 81"/>
                    <a:gd name="T16" fmla="*/ 48 w 88"/>
                    <a:gd name="T17" fmla="*/ 79 h 81"/>
                    <a:gd name="T18" fmla="*/ 48 w 88"/>
                    <a:gd name="T19" fmla="*/ 79 h 81"/>
                    <a:gd name="T20" fmla="*/ 47 w 88"/>
                    <a:gd name="T21" fmla="*/ 79 h 81"/>
                    <a:gd name="T22" fmla="*/ 47 w 88"/>
                    <a:gd name="T23" fmla="*/ 79 h 81"/>
                    <a:gd name="T24" fmla="*/ 47 w 88"/>
                    <a:gd name="T25" fmla="*/ 79 h 81"/>
                    <a:gd name="T26" fmla="*/ 30 w 88"/>
                    <a:gd name="T27" fmla="*/ 81 h 81"/>
                    <a:gd name="T28" fmla="*/ 16 w 88"/>
                    <a:gd name="T29" fmla="*/ 78 h 81"/>
                    <a:gd name="T30" fmla="*/ 6 w 88"/>
                    <a:gd name="T31" fmla="*/ 70 h 81"/>
                    <a:gd name="T32" fmla="*/ 1 w 88"/>
                    <a:gd name="T33" fmla="*/ 60 h 81"/>
                    <a:gd name="T34" fmla="*/ 1 w 88"/>
                    <a:gd name="T35" fmla="*/ 48 h 81"/>
                    <a:gd name="T36" fmla="*/ 7 w 88"/>
                    <a:gd name="T37" fmla="*/ 34 h 81"/>
                    <a:gd name="T38" fmla="*/ 17 w 88"/>
                    <a:gd name="T39" fmla="*/ 21 h 81"/>
                    <a:gd name="T40" fmla="*/ 31 w 88"/>
                    <a:gd name="T41" fmla="*/ 9 h 81"/>
                    <a:gd name="T42" fmla="*/ 35 w 88"/>
                    <a:gd name="T43" fmla="*/ 6 h 81"/>
                    <a:gd name="T44" fmla="*/ 38 w 88"/>
                    <a:gd name="T45" fmla="*/ 5 h 81"/>
                    <a:gd name="T46" fmla="*/ 42 w 88"/>
                    <a:gd name="T47" fmla="*/ 3 h 81"/>
                    <a:gd name="T48" fmla="*/ 46 w 88"/>
                    <a:gd name="T49" fmla="*/ 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8" h="81">
                      <a:moveTo>
                        <a:pt x="46" y="2"/>
                      </a:moveTo>
                      <a:cubicBezTo>
                        <a:pt x="50" y="1"/>
                        <a:pt x="55" y="0"/>
                        <a:pt x="59" y="1"/>
                      </a:cubicBezTo>
                      <a:cubicBezTo>
                        <a:pt x="63" y="1"/>
                        <a:pt x="67" y="2"/>
                        <a:pt x="71" y="3"/>
                      </a:cubicBezTo>
                      <a:cubicBezTo>
                        <a:pt x="75" y="5"/>
                        <a:pt x="78" y="7"/>
                        <a:pt x="80" y="10"/>
                      </a:cubicBezTo>
                      <a:cubicBezTo>
                        <a:pt x="83" y="13"/>
                        <a:pt x="85" y="17"/>
                        <a:pt x="87" y="22"/>
                      </a:cubicBezTo>
                      <a:cubicBezTo>
                        <a:pt x="88" y="28"/>
                        <a:pt x="88" y="34"/>
                        <a:pt x="87" y="40"/>
                      </a:cubicBezTo>
                      <a:cubicBezTo>
                        <a:pt x="85" y="46"/>
                        <a:pt x="83" y="52"/>
                        <a:pt x="79" y="57"/>
                      </a:cubicBezTo>
                      <a:cubicBezTo>
                        <a:pt x="75" y="63"/>
                        <a:pt x="70" y="67"/>
                        <a:pt x="65" y="71"/>
                      </a:cubicBezTo>
                      <a:cubicBezTo>
                        <a:pt x="60" y="75"/>
                        <a:pt x="54" y="78"/>
                        <a:pt x="48" y="79"/>
                      </a:cubicBezTo>
                      <a:cubicBezTo>
                        <a:pt x="48" y="79"/>
                        <a:pt x="48" y="79"/>
                        <a:pt x="48" y="79"/>
                      </a:cubicBezTo>
                      <a:cubicBezTo>
                        <a:pt x="47" y="79"/>
                        <a:pt x="47" y="79"/>
                        <a:pt x="47" y="79"/>
                      </a:cubicBezTo>
                      <a:cubicBezTo>
                        <a:pt x="47" y="79"/>
                        <a:pt x="47" y="79"/>
                        <a:pt x="47" y="79"/>
                      </a:cubicBezTo>
                      <a:cubicBezTo>
                        <a:pt x="47" y="79"/>
                        <a:pt x="47" y="79"/>
                        <a:pt x="47" y="79"/>
                      </a:cubicBezTo>
                      <a:cubicBezTo>
                        <a:pt x="41" y="81"/>
                        <a:pt x="35" y="81"/>
                        <a:pt x="30" y="81"/>
                      </a:cubicBezTo>
                      <a:cubicBezTo>
                        <a:pt x="25" y="80"/>
                        <a:pt x="20" y="79"/>
                        <a:pt x="16" y="78"/>
                      </a:cubicBezTo>
                      <a:cubicBezTo>
                        <a:pt x="12" y="76"/>
                        <a:pt x="9" y="73"/>
                        <a:pt x="6" y="70"/>
                      </a:cubicBezTo>
                      <a:cubicBezTo>
                        <a:pt x="3" y="67"/>
                        <a:pt x="2" y="64"/>
                        <a:pt x="1" y="60"/>
                      </a:cubicBezTo>
                      <a:cubicBezTo>
                        <a:pt x="0" y="56"/>
                        <a:pt x="0" y="52"/>
                        <a:pt x="1" y="48"/>
                      </a:cubicBezTo>
                      <a:cubicBezTo>
                        <a:pt x="2" y="43"/>
                        <a:pt x="4" y="39"/>
                        <a:pt x="7" y="34"/>
                      </a:cubicBezTo>
                      <a:cubicBezTo>
                        <a:pt x="9" y="29"/>
                        <a:pt x="13" y="25"/>
                        <a:pt x="17" y="21"/>
                      </a:cubicBezTo>
                      <a:cubicBezTo>
                        <a:pt x="21" y="16"/>
                        <a:pt x="26" y="12"/>
                        <a:pt x="31" y="9"/>
                      </a:cubicBezTo>
                      <a:cubicBezTo>
                        <a:pt x="32" y="8"/>
                        <a:pt x="33" y="7"/>
                        <a:pt x="35" y="6"/>
                      </a:cubicBezTo>
                      <a:cubicBezTo>
                        <a:pt x="36" y="6"/>
                        <a:pt x="37" y="5"/>
                        <a:pt x="38" y="5"/>
                      </a:cubicBezTo>
                      <a:cubicBezTo>
                        <a:pt x="40" y="4"/>
                        <a:pt x="41" y="4"/>
                        <a:pt x="42" y="3"/>
                      </a:cubicBezTo>
                      <a:cubicBezTo>
                        <a:pt x="43" y="3"/>
                        <a:pt x="44" y="2"/>
                        <a:pt x="46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  <p:sp>
              <p:nvSpPr>
                <p:cNvPr id="156" name="Freeform 94">
                  <a:extLst>
                    <a:ext uri="{FF2B5EF4-FFF2-40B4-BE49-F238E27FC236}">
                      <a16:creationId xmlns:a16="http://schemas.microsoft.com/office/drawing/2014/main" id="{35763F6E-89B1-4627-952F-8C1849FE5B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8951" y="2144653"/>
                  <a:ext cx="70827" cy="65378"/>
                </a:xfrm>
                <a:custGeom>
                  <a:avLst/>
                  <a:gdLst>
                    <a:gd name="T0" fmla="*/ 36 w 77"/>
                    <a:gd name="T1" fmla="*/ 3 h 72"/>
                    <a:gd name="T2" fmla="*/ 43 w 77"/>
                    <a:gd name="T3" fmla="*/ 1 h 72"/>
                    <a:gd name="T4" fmla="*/ 50 w 77"/>
                    <a:gd name="T5" fmla="*/ 1 h 72"/>
                    <a:gd name="T6" fmla="*/ 57 w 77"/>
                    <a:gd name="T7" fmla="*/ 1 h 72"/>
                    <a:gd name="T8" fmla="*/ 64 w 77"/>
                    <a:gd name="T9" fmla="*/ 3 h 72"/>
                    <a:gd name="T10" fmla="*/ 74 w 77"/>
                    <a:gd name="T11" fmla="*/ 12 h 72"/>
                    <a:gd name="T12" fmla="*/ 77 w 77"/>
                    <a:gd name="T13" fmla="*/ 25 h 72"/>
                    <a:gd name="T14" fmla="*/ 72 w 77"/>
                    <a:gd name="T15" fmla="*/ 40 h 72"/>
                    <a:gd name="T16" fmla="*/ 61 w 77"/>
                    <a:gd name="T17" fmla="*/ 54 h 72"/>
                    <a:gd name="T18" fmla="*/ 54 w 77"/>
                    <a:gd name="T19" fmla="*/ 59 h 72"/>
                    <a:gd name="T20" fmla="*/ 47 w 77"/>
                    <a:gd name="T21" fmla="*/ 63 h 72"/>
                    <a:gd name="T22" fmla="*/ 40 w 77"/>
                    <a:gd name="T23" fmla="*/ 67 h 72"/>
                    <a:gd name="T24" fmla="*/ 33 w 77"/>
                    <a:gd name="T25" fmla="*/ 69 h 72"/>
                    <a:gd name="T26" fmla="*/ 26 w 77"/>
                    <a:gd name="T27" fmla="*/ 71 h 72"/>
                    <a:gd name="T28" fmla="*/ 20 w 77"/>
                    <a:gd name="T29" fmla="*/ 71 h 72"/>
                    <a:gd name="T30" fmla="*/ 14 w 77"/>
                    <a:gd name="T31" fmla="*/ 71 h 72"/>
                    <a:gd name="T32" fmla="*/ 8 w 77"/>
                    <a:gd name="T33" fmla="*/ 69 h 72"/>
                    <a:gd name="T34" fmla="*/ 2 w 77"/>
                    <a:gd name="T35" fmla="*/ 63 h 72"/>
                    <a:gd name="T36" fmla="*/ 0 w 77"/>
                    <a:gd name="T37" fmla="*/ 52 h 72"/>
                    <a:gd name="T38" fmla="*/ 1 w 77"/>
                    <a:gd name="T39" fmla="*/ 40 h 72"/>
                    <a:gd name="T40" fmla="*/ 7 w 77"/>
                    <a:gd name="T41" fmla="*/ 26 h 72"/>
                    <a:gd name="T42" fmla="*/ 13 w 77"/>
                    <a:gd name="T43" fmla="*/ 18 h 72"/>
                    <a:gd name="T44" fmla="*/ 20 w 77"/>
                    <a:gd name="T45" fmla="*/ 12 h 72"/>
                    <a:gd name="T46" fmla="*/ 27 w 77"/>
                    <a:gd name="T47" fmla="*/ 7 h 72"/>
                    <a:gd name="T48" fmla="*/ 36 w 77"/>
                    <a:gd name="T49" fmla="*/ 3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7" h="72">
                      <a:moveTo>
                        <a:pt x="36" y="3"/>
                      </a:moveTo>
                      <a:cubicBezTo>
                        <a:pt x="38" y="2"/>
                        <a:pt x="41" y="2"/>
                        <a:pt x="43" y="1"/>
                      </a:cubicBezTo>
                      <a:cubicBezTo>
                        <a:pt x="45" y="1"/>
                        <a:pt x="48" y="0"/>
                        <a:pt x="50" y="1"/>
                      </a:cubicBezTo>
                      <a:cubicBezTo>
                        <a:pt x="52" y="1"/>
                        <a:pt x="55" y="1"/>
                        <a:pt x="57" y="1"/>
                      </a:cubicBezTo>
                      <a:cubicBezTo>
                        <a:pt x="59" y="2"/>
                        <a:pt x="62" y="2"/>
                        <a:pt x="64" y="3"/>
                      </a:cubicBezTo>
                      <a:cubicBezTo>
                        <a:pt x="69" y="5"/>
                        <a:pt x="72" y="9"/>
                        <a:pt x="74" y="12"/>
                      </a:cubicBezTo>
                      <a:cubicBezTo>
                        <a:pt x="76" y="16"/>
                        <a:pt x="77" y="21"/>
                        <a:pt x="77" y="25"/>
                      </a:cubicBezTo>
                      <a:cubicBezTo>
                        <a:pt x="77" y="30"/>
                        <a:pt x="75" y="35"/>
                        <a:pt x="72" y="40"/>
                      </a:cubicBezTo>
                      <a:cubicBezTo>
                        <a:pt x="70" y="45"/>
                        <a:pt x="66" y="49"/>
                        <a:pt x="61" y="54"/>
                      </a:cubicBezTo>
                      <a:cubicBezTo>
                        <a:pt x="59" y="56"/>
                        <a:pt x="57" y="57"/>
                        <a:pt x="54" y="59"/>
                      </a:cubicBezTo>
                      <a:cubicBezTo>
                        <a:pt x="52" y="61"/>
                        <a:pt x="50" y="62"/>
                        <a:pt x="47" y="63"/>
                      </a:cubicBezTo>
                      <a:cubicBezTo>
                        <a:pt x="45" y="65"/>
                        <a:pt x="43" y="66"/>
                        <a:pt x="40" y="67"/>
                      </a:cubicBezTo>
                      <a:cubicBezTo>
                        <a:pt x="38" y="68"/>
                        <a:pt x="35" y="69"/>
                        <a:pt x="33" y="69"/>
                      </a:cubicBezTo>
                      <a:cubicBezTo>
                        <a:pt x="31" y="70"/>
                        <a:pt x="28" y="71"/>
                        <a:pt x="26" y="71"/>
                      </a:cubicBezTo>
                      <a:cubicBezTo>
                        <a:pt x="24" y="71"/>
                        <a:pt x="22" y="72"/>
                        <a:pt x="20" y="71"/>
                      </a:cubicBezTo>
                      <a:cubicBezTo>
                        <a:pt x="17" y="71"/>
                        <a:pt x="15" y="71"/>
                        <a:pt x="14" y="71"/>
                      </a:cubicBezTo>
                      <a:cubicBezTo>
                        <a:pt x="12" y="70"/>
                        <a:pt x="10" y="70"/>
                        <a:pt x="8" y="69"/>
                      </a:cubicBezTo>
                      <a:cubicBezTo>
                        <a:pt x="6" y="68"/>
                        <a:pt x="4" y="65"/>
                        <a:pt x="2" y="63"/>
                      </a:cubicBezTo>
                      <a:cubicBezTo>
                        <a:pt x="1" y="60"/>
                        <a:pt x="0" y="56"/>
                        <a:pt x="0" y="52"/>
                      </a:cubicBezTo>
                      <a:cubicBezTo>
                        <a:pt x="0" y="48"/>
                        <a:pt x="0" y="44"/>
                        <a:pt x="1" y="40"/>
                      </a:cubicBezTo>
                      <a:cubicBezTo>
                        <a:pt x="3" y="35"/>
                        <a:pt x="5" y="31"/>
                        <a:pt x="7" y="26"/>
                      </a:cubicBezTo>
                      <a:cubicBezTo>
                        <a:pt x="9" y="23"/>
                        <a:pt x="10" y="21"/>
                        <a:pt x="13" y="18"/>
                      </a:cubicBezTo>
                      <a:cubicBezTo>
                        <a:pt x="15" y="16"/>
                        <a:pt x="17" y="14"/>
                        <a:pt x="20" y="12"/>
                      </a:cubicBezTo>
                      <a:cubicBezTo>
                        <a:pt x="22" y="10"/>
                        <a:pt x="25" y="8"/>
                        <a:pt x="27" y="7"/>
                      </a:cubicBezTo>
                      <a:cubicBezTo>
                        <a:pt x="30" y="5"/>
                        <a:pt x="33" y="4"/>
                        <a:pt x="36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013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108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invGray">
          <a:xfrm flipV="1">
            <a:off x="0" y="0"/>
            <a:ext cx="9144000" cy="2158604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5" name="Picture 8" descr="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0961" r="3174" b="8331"/>
          <a:stretch>
            <a:fillRect/>
          </a:stretch>
        </p:blipFill>
        <p:spPr bwMode="auto">
          <a:xfrm>
            <a:off x="0" y="214193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3837"/>
            <a:ext cx="7772400" cy="46628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450"/>
              </a:spcBef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30420"/>
            <a:ext cx="6810704" cy="36702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450"/>
              </a:spcBef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79D5E680-B670-4FBC-98FD-B782BC7A1E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1113" y="4929187"/>
            <a:ext cx="355601" cy="1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accent6"/>
                </a:solidFill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4FE54C-D628-44BA-824F-3B7A7DF3A5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762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8780" y="1242107"/>
            <a:ext cx="8420101" cy="3453721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05050" y="1365251"/>
            <a:ext cx="4107856" cy="3124645"/>
          </a:xfrm>
        </p:spPr>
        <p:txBody>
          <a:bodyPr/>
          <a:lstStyle>
            <a:lvl1pPr>
              <a:defRPr baseline="0"/>
            </a:lvl1pPr>
            <a:lvl2pPr marL="271463" indent="-136525">
              <a:tabLst/>
              <a:defRPr/>
            </a:lvl2pPr>
            <a:lvl3pPr marL="385763" indent="-131763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6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20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0">
          <p15:clr>
            <a:srgbClr val="FBAE40"/>
          </p15:clr>
        </p15:guide>
        <p15:guide id="2" pos="3080">
          <p15:clr>
            <a:srgbClr val="FBAE40"/>
          </p15:clr>
        </p15:guide>
      </p15:sldGuideLst>
    </p:ext>
  </p:extLst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invGray">
          <a:xfrm flipV="1">
            <a:off x="0" y="-1"/>
            <a:ext cx="9144000" cy="3274301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6" name="Picture 8" descr="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0961" r="3174" b="8331"/>
          <a:stretch>
            <a:fillRect/>
          </a:stretch>
        </p:blipFill>
        <p:spPr bwMode="auto">
          <a:xfrm>
            <a:off x="0" y="3258536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441318"/>
            <a:ext cx="7772400" cy="34624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90000"/>
              </a:lnSpc>
              <a:spcBef>
                <a:spcPts val="45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644822"/>
            <a:ext cx="7772400" cy="466281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>
              <a:lnSpc>
                <a:spcPct val="90000"/>
              </a:lnSpc>
              <a:spcBef>
                <a:spcPts val="450"/>
              </a:spcBef>
              <a:defRPr sz="27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1113" y="4929187"/>
            <a:ext cx="355601" cy="1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accent6"/>
                </a:solidFill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4FE54C-D628-44BA-824F-3B7A7DF3A5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00780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invGray">
          <a:xfrm flipV="1"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5" name="Picture 8" descr="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0961" r="3174" b="8331"/>
          <a:stretch>
            <a:fillRect/>
          </a:stretch>
        </p:blipFill>
        <p:spPr bwMode="auto">
          <a:xfrm>
            <a:off x="0" y="7905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accent6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043590C5-EE8E-426E-8A8F-33698225F9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7200" y="977948"/>
            <a:ext cx="8229600" cy="3685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5CC9A5-15EA-4082-8EB1-A1278FBD0E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4628859"/>
            <a:ext cx="8229600" cy="231987"/>
          </a:xfrm>
        </p:spPr>
        <p:txBody>
          <a:bodyPr anchor="b" anchorCtr="0">
            <a:spAutoFit/>
          </a:bodyPr>
          <a:lstStyle>
            <a:lvl1pPr marL="5954" indent="0">
              <a:buNone/>
              <a:defRPr sz="675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34248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invGray">
          <a:xfrm flipV="1"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4" name="Picture 8" descr="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0961" r="3174" b="8331"/>
          <a:stretch>
            <a:fillRect/>
          </a:stretch>
        </p:blipFill>
        <p:spPr bwMode="auto">
          <a:xfrm>
            <a:off x="0" y="7905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accent6"/>
                </a:solidFill>
                <a:cs typeface="+mn-cs"/>
              </a:defRPr>
            </a:lvl1pPr>
          </a:lstStyle>
          <a:p>
            <a:pPr>
              <a:defRPr/>
            </a:pPr>
            <a:fld id="{5744CF67-5609-493B-962E-7DAAE2863E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B0595FE-FD8C-400A-9DA1-585243CCCA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4628859"/>
            <a:ext cx="8229600" cy="231987"/>
          </a:xfrm>
        </p:spPr>
        <p:txBody>
          <a:bodyPr anchor="b" anchorCtr="0">
            <a:spAutoFit/>
          </a:bodyPr>
          <a:lstStyle>
            <a:lvl1pPr marL="5954" indent="0">
              <a:buNone/>
              <a:defRPr sz="675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528534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1113" y="4929187"/>
            <a:ext cx="355601" cy="1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accent6"/>
                </a:solidFill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4FE54C-D628-44BA-824F-3B7A7DF3A5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DBE62A8-5C38-43E9-BFC8-BBA62B032B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4628859"/>
            <a:ext cx="8229600" cy="231987"/>
          </a:xfrm>
        </p:spPr>
        <p:txBody>
          <a:bodyPr anchor="b" anchorCtr="0">
            <a:spAutoFit/>
          </a:bodyPr>
          <a:lstStyle>
            <a:lvl1pPr marL="5954" indent="0">
              <a:buNone/>
              <a:defRPr sz="675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21980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645024" y="1178719"/>
            <a:ext cx="4040188" cy="452438"/>
          </a:xfrm>
          <a:prstGeom prst="roundRect">
            <a:avLst>
              <a:gd name="adj" fmla="val 11141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350" b="1" dirty="0" smtClean="0"/>
            </a:lvl1pPr>
          </a:lstStyle>
          <a:p>
            <a:pPr marL="0" lv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437" y="1178719"/>
            <a:ext cx="4040188" cy="452438"/>
          </a:xfrm>
          <a:prstGeom prst="roundRect">
            <a:avLst>
              <a:gd name="adj" fmla="val 11141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35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accent6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3241BF67-392D-4953-8F7A-3109FB4C48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643437" y="1718441"/>
            <a:ext cx="4038600" cy="2703786"/>
          </a:xfrm>
          <a:prstGeom prst="rect">
            <a:avLst/>
          </a:prstGeom>
        </p:spPr>
        <p:txBody>
          <a:bodyPr/>
          <a:lstStyle>
            <a:lvl1pPr marL="173831" indent="-173831">
              <a:spcBef>
                <a:spcPts val="450"/>
              </a:spcBef>
              <a:defRPr sz="1350"/>
            </a:lvl1pPr>
            <a:lvl2pPr marL="426244" indent="-169069">
              <a:spcBef>
                <a:spcPts val="450"/>
              </a:spcBef>
              <a:defRPr sz="1200"/>
            </a:lvl2pPr>
            <a:lvl3pPr marL="598885" indent="-117872">
              <a:spcBef>
                <a:spcPts val="450"/>
              </a:spcBef>
              <a:defRPr sz="1050"/>
            </a:lvl3pPr>
            <a:lvl4pPr marL="812006" indent="-129779">
              <a:spcBef>
                <a:spcPts val="450"/>
              </a:spcBef>
              <a:defRPr sz="900"/>
            </a:lvl4pPr>
            <a:lvl5pPr marL="985838" indent="-126206">
              <a:spcBef>
                <a:spcPts val="450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452437" y="1718441"/>
            <a:ext cx="4038600" cy="2703786"/>
          </a:xfrm>
          <a:prstGeom prst="rect">
            <a:avLst/>
          </a:prstGeom>
        </p:spPr>
        <p:txBody>
          <a:bodyPr/>
          <a:lstStyle>
            <a:lvl1pPr marL="173831" indent="-173831">
              <a:spcBef>
                <a:spcPts val="450"/>
              </a:spcBef>
              <a:defRPr sz="1350"/>
            </a:lvl1pPr>
            <a:lvl2pPr marL="426244" indent="-169069">
              <a:spcBef>
                <a:spcPts val="450"/>
              </a:spcBef>
              <a:defRPr sz="1200"/>
            </a:lvl2pPr>
            <a:lvl3pPr marL="598885" indent="-117872">
              <a:spcBef>
                <a:spcPts val="450"/>
              </a:spcBef>
              <a:defRPr sz="1050"/>
            </a:lvl3pPr>
            <a:lvl4pPr marL="812006" indent="-129779">
              <a:spcBef>
                <a:spcPts val="450"/>
              </a:spcBef>
              <a:defRPr sz="900"/>
            </a:lvl4pPr>
            <a:lvl5pPr marL="985838" indent="-126206">
              <a:spcBef>
                <a:spcPts val="450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3B39C6D-B450-4FB0-991F-81A68EB1FA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4628859"/>
            <a:ext cx="8229600" cy="231987"/>
          </a:xfrm>
        </p:spPr>
        <p:txBody>
          <a:bodyPr anchor="b" anchorCtr="0">
            <a:spAutoFit/>
          </a:bodyPr>
          <a:lstStyle>
            <a:lvl1pPr marL="5954" indent="0">
              <a:buNone/>
              <a:defRPr sz="675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296039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8719"/>
            <a:ext cx="8229600" cy="452438"/>
          </a:xfrm>
          <a:prstGeom prst="roundRect">
            <a:avLst>
              <a:gd name="adj" fmla="val 11141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350" b="1" dirty="0" smtClean="0"/>
            </a:lvl1pPr>
          </a:lstStyle>
          <a:p>
            <a:pPr marL="0" lv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accent6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3241BF67-392D-4953-8F7A-3109FB4C48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457200" y="1718441"/>
            <a:ext cx="8229600" cy="2703786"/>
          </a:xfrm>
          <a:prstGeom prst="rect">
            <a:avLst/>
          </a:prstGeom>
        </p:spPr>
        <p:txBody>
          <a:bodyPr/>
          <a:lstStyle>
            <a:lvl1pPr marL="213122" indent="-213122">
              <a:spcBef>
                <a:spcPts val="1050"/>
              </a:spcBef>
              <a:defRPr sz="1500"/>
            </a:lvl1pPr>
            <a:lvl2pPr marL="426244" indent="-169069">
              <a:spcBef>
                <a:spcPts val="600"/>
              </a:spcBef>
              <a:defRPr sz="1350"/>
            </a:lvl2pPr>
            <a:lvl3pPr marL="598885" indent="-117872">
              <a:spcBef>
                <a:spcPts val="375"/>
              </a:spcBef>
              <a:defRPr sz="1200"/>
            </a:lvl3pPr>
            <a:lvl4pPr marL="812006" indent="-129779">
              <a:spcBef>
                <a:spcPts val="300"/>
              </a:spcBef>
              <a:defRPr sz="1050"/>
            </a:lvl4pPr>
            <a:lvl5pPr marL="985838" indent="-126206">
              <a:spcBef>
                <a:spcPts val="300"/>
              </a:spcBef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72F72E6-08B0-488E-9514-1EBAB500A3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4628859"/>
            <a:ext cx="8229600" cy="231987"/>
          </a:xfrm>
        </p:spPr>
        <p:txBody>
          <a:bodyPr anchor="b" anchorCtr="0">
            <a:spAutoFit/>
          </a:bodyPr>
          <a:lstStyle>
            <a:lvl1pPr marL="5954" indent="0">
              <a:buNone/>
              <a:defRPr sz="675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99082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694"/>
            <a:ext cx="8229600" cy="3682790"/>
          </a:xfrm>
          <a:gradFill flip="none" rotWithShape="1">
            <a:gsLst>
              <a:gs pos="0">
                <a:srgbClr val="144481"/>
              </a:gs>
              <a:gs pos="27000">
                <a:srgbClr val="111D2D"/>
              </a:gs>
            </a:gsLst>
            <a:lin ang="16200000" scaled="1"/>
            <a:tileRect/>
          </a:gradFill>
        </p:spPr>
        <p:txBody>
          <a:bodyPr vert="horz" lIns="91440" tIns="91440" rIns="91440" bIns="45720" rtlCol="0">
            <a:noAutofit/>
          </a:bodyPr>
          <a:lstStyle>
            <a:lvl1pPr>
              <a:defRPr lang="en-US" sz="1500" dirty="0" smtClean="0"/>
            </a:lvl1pPr>
            <a:lvl2pPr>
              <a:defRPr lang="en-US" sz="1350" dirty="0" smtClean="0"/>
            </a:lvl2pPr>
            <a:lvl3pPr>
              <a:defRPr lang="en-US" sz="1200" dirty="0" smtClean="0"/>
            </a:lvl3pPr>
            <a:lvl4pPr>
              <a:defRPr lang="en-US" sz="1050" dirty="0" smtClean="0"/>
            </a:lvl4pPr>
            <a:lvl5pPr>
              <a:defRPr lang="en-GB" dirty="0"/>
            </a:lvl5pPr>
          </a:lstStyle>
          <a:p>
            <a:pPr marL="213122" lvl="0" indent="-213122">
              <a:spcBef>
                <a:spcPts val="1050"/>
              </a:spcBef>
            </a:pPr>
            <a:r>
              <a:rPr lang="en-US" dirty="0"/>
              <a:t>Click to edit Master text styles</a:t>
            </a:r>
          </a:p>
          <a:p>
            <a:pPr marL="426244" lvl="1">
              <a:spcBef>
                <a:spcPts val="600"/>
              </a:spcBef>
            </a:pPr>
            <a:r>
              <a:rPr lang="en-US" dirty="0"/>
              <a:t>Second level</a:t>
            </a:r>
          </a:p>
          <a:p>
            <a:pPr marL="598885" lvl="2" indent="-117872">
              <a:spcBef>
                <a:spcPts val="375"/>
              </a:spcBef>
            </a:pPr>
            <a:r>
              <a:rPr lang="en-US" dirty="0"/>
              <a:t>Third level</a:t>
            </a:r>
          </a:p>
          <a:p>
            <a:pPr marL="812006" lvl="3" indent="-129779">
              <a:spcBef>
                <a:spcPts val="300"/>
              </a:spcBef>
            </a:pPr>
            <a:r>
              <a:rPr lang="en-US" dirty="0"/>
              <a:t>Fourth level</a:t>
            </a:r>
          </a:p>
          <a:p>
            <a:pPr marL="985838"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3859EC4-B798-4429-B8A2-D9C9DDB01C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1113" y="4929187"/>
            <a:ext cx="355601" cy="1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accent6"/>
                </a:solidFill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4FE54C-D628-44BA-824F-3B7A7DF3A5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79BF2F6-4087-4114-8F01-0ABBABB5FF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4628859"/>
            <a:ext cx="8229600" cy="231987"/>
          </a:xfrm>
        </p:spPr>
        <p:txBody>
          <a:bodyPr anchor="b" anchorCtr="0">
            <a:spAutoFit/>
          </a:bodyPr>
          <a:lstStyle>
            <a:lvl1pPr marL="5954" indent="0">
              <a:buNone/>
              <a:defRPr sz="675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68071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gradFill>
            <a:gsLst>
              <a:gs pos="0">
                <a:srgbClr val="144481"/>
              </a:gs>
              <a:gs pos="35000">
                <a:srgbClr val="111D2D"/>
              </a:gs>
            </a:gsLst>
            <a:lin ang="16800000" scaled="0"/>
          </a:gradFill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gradFill>
            <a:gsLst>
              <a:gs pos="0">
                <a:srgbClr val="144481"/>
              </a:gs>
              <a:gs pos="35000">
                <a:srgbClr val="111D2D"/>
              </a:gs>
            </a:gsLst>
            <a:lin ang="16800000" scaled="0"/>
          </a:gradFill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96CA947-6A29-406A-9ECA-809B4F330C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1113" y="4929187"/>
            <a:ext cx="355601" cy="1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accent6"/>
                </a:solidFill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4FE54C-D628-44BA-824F-3B7A7DF3A5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7482C72-136D-487B-8918-2E6CEED082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4628859"/>
            <a:ext cx="8229600" cy="231987"/>
          </a:xfrm>
        </p:spPr>
        <p:txBody>
          <a:bodyPr anchor="b" anchorCtr="0">
            <a:spAutoFit/>
          </a:bodyPr>
          <a:lstStyle>
            <a:lvl1pPr marL="5954" indent="0">
              <a:buNone/>
              <a:defRPr sz="675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917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invGray">
          <a:xfrm flipV="1"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5" name="Picture 8" descr="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0961" r="3174" b="8331"/>
          <a:stretch>
            <a:fillRect/>
          </a:stretch>
        </p:blipFill>
        <p:spPr bwMode="auto">
          <a:xfrm>
            <a:off x="0" y="7905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450">
                <a:solidFill>
                  <a:schemeClr val="accent6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043590C5-EE8E-426E-8A8F-33698225F9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7200" y="1241298"/>
            <a:ext cx="8229600" cy="30312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5845682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450">
                <a:solidFill>
                  <a:schemeClr val="accent6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5689E010-3ED5-4863-924E-4EE119F4ED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12950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76" y="1333056"/>
            <a:ext cx="3939453" cy="3362770"/>
          </a:xfrm>
        </p:spPr>
        <p:txBody>
          <a:bodyPr/>
          <a:lstStyle>
            <a:lvl1pPr>
              <a:defRPr baseline="0"/>
            </a:lvl1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6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4572006" y="987425"/>
            <a:ext cx="4206875" cy="3320298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572005" y="4305032"/>
            <a:ext cx="4206875" cy="390307"/>
          </a:xfrm>
          <a:prstGeom prst="rect">
            <a:avLst/>
          </a:prstGeom>
          <a:solidFill>
            <a:srgbClr val="E7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98853" y="4421781"/>
            <a:ext cx="3946672" cy="146050"/>
          </a:xfrm>
        </p:spPr>
        <p:txBody>
          <a:bodyPr/>
          <a:lstStyle>
            <a:lvl1pPr marL="0" indent="0" algn="r"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13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invGray">
          <a:xfrm flipV="1"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4" name="Picture 8" descr="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0961" r="3174" b="8331"/>
          <a:stretch>
            <a:fillRect/>
          </a:stretch>
        </p:blipFill>
        <p:spPr bwMode="auto">
          <a:xfrm>
            <a:off x="0" y="7905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accent6"/>
                </a:solidFill>
                <a:cs typeface="+mn-cs"/>
              </a:defRPr>
            </a:lvl1pPr>
          </a:lstStyle>
          <a:p>
            <a:pPr>
              <a:defRPr/>
            </a:pPr>
            <a:fld id="{5744CF67-5609-493B-962E-7DAAE2863E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5346284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ChangeArrowheads="1"/>
          </p:cNvSpPr>
          <p:nvPr userDrawn="1"/>
        </p:nvSpPr>
        <p:spPr bwMode="auto">
          <a:xfrm flipV="1">
            <a:off x="-11113" y="4889898"/>
            <a:ext cx="9144001" cy="253603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 dirty="0">
              <a:solidFill>
                <a:srgbClr val="000000"/>
              </a:solidFill>
              <a:latin typeface="Constantia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 userDrawn="1"/>
        </p:nvSpPr>
        <p:spPr bwMode="invGray">
          <a:xfrm flipV="1">
            <a:off x="0" y="0"/>
            <a:ext cx="9144000" cy="2158604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5" name="Picture 8" descr="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0961" r="3174" b="8331"/>
          <a:stretch>
            <a:fillRect/>
          </a:stretch>
        </p:blipFill>
        <p:spPr bwMode="auto">
          <a:xfrm>
            <a:off x="0" y="214193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3838"/>
            <a:ext cx="7772400" cy="46628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450"/>
              </a:spcBef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30420"/>
            <a:ext cx="6810704" cy="36702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450"/>
              </a:spcBef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6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10" y="4899822"/>
            <a:ext cx="1947179" cy="22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011807_regnlogo_blueB"/>
          <p:cNvPicPr>
            <a:picLocks noChangeAspect="1" noChangeArrowheads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639" y="4893470"/>
            <a:ext cx="1161161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1931989" y="4918594"/>
            <a:ext cx="5272087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75" dirty="0">
                <a:solidFill>
                  <a:schemeClr val="tx1"/>
                </a:solidFill>
                <a:ea typeface="ＭＳ Ｐゴシック" pitchFamily="34" charset="-128"/>
              </a:rPr>
              <a:t>FOR</a:t>
            </a:r>
            <a:r>
              <a:rPr lang="en-US" altLang="en-US" sz="675" baseline="0" dirty="0">
                <a:solidFill>
                  <a:schemeClr val="tx1"/>
                </a:solidFill>
                <a:ea typeface="ＭＳ Ｐゴシック" pitchFamily="34" charset="-128"/>
              </a:rPr>
              <a:t> INTERNAL USE ONLY</a:t>
            </a:r>
            <a:endParaRPr lang="en-US" altLang="en-US" sz="675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6704518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 flipV="1">
            <a:off x="-11113" y="4889898"/>
            <a:ext cx="9144001" cy="253603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 dirty="0">
              <a:solidFill>
                <a:srgbClr val="000000"/>
              </a:solidFill>
              <a:latin typeface="Constantia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invGray">
          <a:xfrm flipV="1">
            <a:off x="0" y="0"/>
            <a:ext cx="9144000" cy="3274301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6" name="Picture 8" descr="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0961" r="3174" b="8331"/>
          <a:stretch>
            <a:fillRect/>
          </a:stretch>
        </p:blipFill>
        <p:spPr bwMode="auto">
          <a:xfrm>
            <a:off x="0" y="3258536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441318"/>
            <a:ext cx="7772400" cy="34624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90000"/>
              </a:lnSpc>
              <a:spcBef>
                <a:spcPts val="45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644823"/>
            <a:ext cx="7772400" cy="466281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>
              <a:lnSpc>
                <a:spcPct val="90000"/>
              </a:lnSpc>
              <a:spcBef>
                <a:spcPts val="450"/>
              </a:spcBef>
              <a:defRPr sz="27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1112" y="4929187"/>
            <a:ext cx="355601" cy="1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accent6"/>
                </a:solidFill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4FE54C-D628-44BA-824F-3B7A7DF3A5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6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10" y="4899822"/>
            <a:ext cx="1947179" cy="22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011807_regnlogo_blueB"/>
          <p:cNvPicPr>
            <a:picLocks noChangeAspect="1" noChangeArrowheads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639" y="4893470"/>
            <a:ext cx="1161161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931989" y="4918594"/>
            <a:ext cx="5272087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75" dirty="0">
                <a:solidFill>
                  <a:schemeClr val="tx1"/>
                </a:solidFill>
                <a:ea typeface="ＭＳ Ｐゴシック" pitchFamily="34" charset="-128"/>
              </a:rPr>
              <a:t>FOR</a:t>
            </a:r>
            <a:r>
              <a:rPr lang="en-US" altLang="en-US" sz="675" baseline="0" dirty="0">
                <a:solidFill>
                  <a:schemeClr val="tx1"/>
                </a:solidFill>
                <a:ea typeface="ＭＳ Ｐゴシック" pitchFamily="34" charset="-128"/>
              </a:rPr>
              <a:t> INTERNAL USE ONLY</a:t>
            </a:r>
            <a:endParaRPr lang="en-US" altLang="en-US" sz="675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4287637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invGray">
          <a:xfrm flipV="1"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5" name="Picture 8" descr="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0961" r="3174" b="8331"/>
          <a:stretch>
            <a:fillRect/>
          </a:stretch>
        </p:blipFill>
        <p:spPr bwMode="auto">
          <a:xfrm>
            <a:off x="0" y="7905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accent6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043590C5-EE8E-426E-8A8F-33698225F9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7200" y="1241298"/>
            <a:ext cx="8229600" cy="30312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2520426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invGray">
          <a:xfrm flipV="1"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4" name="Picture 8" descr="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0961" r="3174" b="8331"/>
          <a:stretch>
            <a:fillRect/>
          </a:stretch>
        </p:blipFill>
        <p:spPr bwMode="auto">
          <a:xfrm>
            <a:off x="0" y="7905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accent6"/>
                </a:solidFill>
                <a:cs typeface="+mn-cs"/>
              </a:defRPr>
            </a:lvl1pPr>
          </a:lstStyle>
          <a:p>
            <a:pPr>
              <a:defRPr/>
            </a:pPr>
            <a:fld id="{5744CF67-5609-493B-962E-7DAAE2863E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0132176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accent6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5689E010-3ED5-4863-924E-4EE119F4ED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3701252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flipV="1">
            <a:off x="-11113" y="4889898"/>
            <a:ext cx="9144001" cy="253603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 dirty="0">
              <a:solidFill>
                <a:srgbClr val="000000"/>
              </a:solidFill>
              <a:latin typeface="Constantia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1112" y="4929187"/>
            <a:ext cx="355601" cy="1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accent6"/>
                </a:solidFill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4FE54C-D628-44BA-824F-3B7A7DF3A5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6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10" y="4899822"/>
            <a:ext cx="1947179" cy="22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011807_regnlogo_blueB"/>
          <p:cNvPicPr>
            <a:picLocks noChangeAspect="1" noChangeArrowheads="1"/>
          </p:cNvPicPr>
          <p:nvPr userDrawn="1"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639" y="4893470"/>
            <a:ext cx="1161161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1931989" y="4918594"/>
            <a:ext cx="5272087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75" dirty="0">
                <a:solidFill>
                  <a:schemeClr val="tx1"/>
                </a:solidFill>
                <a:ea typeface="ＭＳ Ｐゴシック" pitchFamily="34" charset="-128"/>
              </a:rPr>
              <a:t>FOR</a:t>
            </a:r>
            <a:r>
              <a:rPr lang="en-US" altLang="en-US" sz="675" baseline="0" dirty="0">
                <a:solidFill>
                  <a:schemeClr val="tx1"/>
                </a:solidFill>
                <a:ea typeface="ＭＳ Ｐゴシック" pitchFamily="34" charset="-128"/>
              </a:rPr>
              <a:t> INTERNAL USE ONLY</a:t>
            </a:r>
            <a:endParaRPr lang="en-US" altLang="en-US" sz="675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9941311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accent6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3241BF67-392D-4953-8F7A-3109FB4C48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643437" y="1718441"/>
            <a:ext cx="4038600" cy="2703786"/>
          </a:xfrm>
          <a:prstGeom prst="rect">
            <a:avLst/>
          </a:prstGeom>
        </p:spPr>
        <p:txBody>
          <a:bodyPr/>
          <a:lstStyle>
            <a:lvl1pPr marL="173831" indent="-173831">
              <a:spcBef>
                <a:spcPts val="450"/>
              </a:spcBef>
              <a:defRPr sz="1350"/>
            </a:lvl1pPr>
            <a:lvl2pPr marL="426244" indent="-169069">
              <a:spcBef>
                <a:spcPts val="450"/>
              </a:spcBef>
              <a:defRPr sz="1200"/>
            </a:lvl2pPr>
            <a:lvl3pPr marL="598885" indent="-117872">
              <a:spcBef>
                <a:spcPts val="450"/>
              </a:spcBef>
              <a:defRPr sz="1050"/>
            </a:lvl3pPr>
            <a:lvl4pPr marL="812006" indent="-129779">
              <a:spcBef>
                <a:spcPts val="450"/>
              </a:spcBef>
              <a:defRPr sz="900"/>
            </a:lvl4pPr>
            <a:lvl5pPr marL="985838" indent="-126206">
              <a:spcBef>
                <a:spcPts val="450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452437" y="1718441"/>
            <a:ext cx="4038600" cy="2703786"/>
          </a:xfrm>
          <a:prstGeom prst="rect">
            <a:avLst/>
          </a:prstGeom>
        </p:spPr>
        <p:txBody>
          <a:bodyPr/>
          <a:lstStyle>
            <a:lvl1pPr marL="173831" indent="-173831">
              <a:spcBef>
                <a:spcPts val="450"/>
              </a:spcBef>
              <a:defRPr sz="1350"/>
            </a:lvl1pPr>
            <a:lvl2pPr marL="426244" indent="-169069">
              <a:spcBef>
                <a:spcPts val="450"/>
              </a:spcBef>
              <a:defRPr sz="1200"/>
            </a:lvl2pPr>
            <a:lvl3pPr marL="598885" indent="-117872">
              <a:spcBef>
                <a:spcPts val="450"/>
              </a:spcBef>
              <a:defRPr sz="1050"/>
            </a:lvl3pPr>
            <a:lvl4pPr marL="812006" indent="-129779">
              <a:spcBef>
                <a:spcPts val="450"/>
              </a:spcBef>
              <a:defRPr sz="900"/>
            </a:lvl4pPr>
            <a:lvl5pPr marL="985838" indent="-126206">
              <a:spcBef>
                <a:spcPts val="450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727448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645024" y="1178719"/>
            <a:ext cx="4040188" cy="452438"/>
          </a:xfrm>
          <a:prstGeom prst="roundRect">
            <a:avLst>
              <a:gd name="adj" fmla="val 11141"/>
            </a:avLst>
          </a:prstGeom>
          <a:noFill/>
          <a:ln w="28575"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350" b="1" dirty="0" smtClean="0"/>
            </a:lvl1pPr>
          </a:lstStyle>
          <a:p>
            <a:pPr marL="0" lv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437" y="1178719"/>
            <a:ext cx="4040188" cy="452438"/>
          </a:xfrm>
          <a:prstGeom prst="roundRect">
            <a:avLst>
              <a:gd name="adj" fmla="val 11141"/>
            </a:avLst>
          </a:prstGeom>
          <a:noFill/>
          <a:ln w="28575">
            <a:noFill/>
          </a:ln>
          <a:effectLst/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35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accent6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3241BF67-392D-4953-8F7A-3109FB4C48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643437" y="1718441"/>
            <a:ext cx="4038600" cy="2703786"/>
          </a:xfrm>
          <a:prstGeom prst="rect">
            <a:avLst/>
          </a:prstGeom>
        </p:spPr>
        <p:txBody>
          <a:bodyPr/>
          <a:lstStyle>
            <a:lvl1pPr marL="173831" indent="-173831">
              <a:spcBef>
                <a:spcPts val="450"/>
              </a:spcBef>
              <a:defRPr sz="1350"/>
            </a:lvl1pPr>
            <a:lvl2pPr marL="426244" indent="-169069">
              <a:spcBef>
                <a:spcPts val="450"/>
              </a:spcBef>
              <a:defRPr sz="1200"/>
            </a:lvl2pPr>
            <a:lvl3pPr marL="598885" indent="-117872">
              <a:spcBef>
                <a:spcPts val="450"/>
              </a:spcBef>
              <a:defRPr sz="1050"/>
            </a:lvl3pPr>
            <a:lvl4pPr marL="812006" indent="-129779">
              <a:spcBef>
                <a:spcPts val="450"/>
              </a:spcBef>
              <a:defRPr sz="900"/>
            </a:lvl4pPr>
            <a:lvl5pPr marL="985838" indent="-126206">
              <a:spcBef>
                <a:spcPts val="450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452437" y="1718441"/>
            <a:ext cx="4038600" cy="2703786"/>
          </a:xfrm>
          <a:prstGeom prst="rect">
            <a:avLst/>
          </a:prstGeom>
        </p:spPr>
        <p:txBody>
          <a:bodyPr/>
          <a:lstStyle>
            <a:lvl1pPr marL="173831" indent="-173831">
              <a:spcBef>
                <a:spcPts val="450"/>
              </a:spcBef>
              <a:defRPr sz="1350"/>
            </a:lvl1pPr>
            <a:lvl2pPr marL="426244" indent="-169069">
              <a:spcBef>
                <a:spcPts val="450"/>
              </a:spcBef>
              <a:defRPr sz="1200"/>
            </a:lvl2pPr>
            <a:lvl3pPr marL="598885" indent="-117872">
              <a:spcBef>
                <a:spcPts val="450"/>
              </a:spcBef>
              <a:defRPr sz="1050"/>
            </a:lvl3pPr>
            <a:lvl4pPr marL="812006" indent="-129779">
              <a:spcBef>
                <a:spcPts val="450"/>
              </a:spcBef>
              <a:defRPr sz="900"/>
            </a:lvl4pPr>
            <a:lvl5pPr marL="985838" indent="-126206">
              <a:spcBef>
                <a:spcPts val="450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497759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645024" y="1178719"/>
            <a:ext cx="4040188" cy="452438"/>
          </a:xfrm>
          <a:prstGeom prst="roundRect">
            <a:avLst>
              <a:gd name="adj" fmla="val 11141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reflection stA="45000" endPos="0" dist="508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350" b="1" dirty="0" smtClean="0"/>
            </a:lvl1pPr>
          </a:lstStyle>
          <a:p>
            <a:pPr marL="0" lv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437" y="1178719"/>
            <a:ext cx="4040188" cy="452438"/>
          </a:xfrm>
          <a:prstGeom prst="roundRect">
            <a:avLst>
              <a:gd name="adj" fmla="val 11141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reflection stA="45000" endPos="0" dist="50800" dir="5400000" sy="-100000" algn="bl" rotWithShape="0"/>
          </a:effectLst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35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accent6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3241BF67-392D-4953-8F7A-3109FB4C48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643437" y="1718441"/>
            <a:ext cx="4038600" cy="2703786"/>
          </a:xfrm>
          <a:prstGeom prst="rect">
            <a:avLst/>
          </a:prstGeom>
        </p:spPr>
        <p:txBody>
          <a:bodyPr/>
          <a:lstStyle>
            <a:lvl1pPr marL="173831" indent="-173831">
              <a:spcBef>
                <a:spcPts val="450"/>
              </a:spcBef>
              <a:defRPr sz="1350"/>
            </a:lvl1pPr>
            <a:lvl2pPr marL="426244" indent="-169069">
              <a:spcBef>
                <a:spcPts val="450"/>
              </a:spcBef>
              <a:defRPr sz="1200"/>
            </a:lvl2pPr>
            <a:lvl3pPr marL="598885" indent="-117872">
              <a:spcBef>
                <a:spcPts val="450"/>
              </a:spcBef>
              <a:defRPr sz="1050"/>
            </a:lvl3pPr>
            <a:lvl4pPr marL="812006" indent="-129779">
              <a:spcBef>
                <a:spcPts val="450"/>
              </a:spcBef>
              <a:defRPr sz="900"/>
            </a:lvl4pPr>
            <a:lvl5pPr marL="985838" indent="-126206">
              <a:spcBef>
                <a:spcPts val="450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452437" y="1718441"/>
            <a:ext cx="4038600" cy="2703786"/>
          </a:xfrm>
          <a:prstGeom prst="rect">
            <a:avLst/>
          </a:prstGeom>
        </p:spPr>
        <p:txBody>
          <a:bodyPr/>
          <a:lstStyle>
            <a:lvl1pPr marL="173831" indent="-173831">
              <a:spcBef>
                <a:spcPts val="450"/>
              </a:spcBef>
              <a:defRPr sz="1350"/>
            </a:lvl1pPr>
            <a:lvl2pPr marL="426244" indent="-169069">
              <a:spcBef>
                <a:spcPts val="450"/>
              </a:spcBef>
              <a:defRPr sz="1200"/>
            </a:lvl2pPr>
            <a:lvl3pPr marL="598885" indent="-117872">
              <a:spcBef>
                <a:spcPts val="450"/>
              </a:spcBef>
              <a:defRPr sz="1050"/>
            </a:lvl3pPr>
            <a:lvl4pPr marL="812006" indent="-129779">
              <a:spcBef>
                <a:spcPts val="450"/>
              </a:spcBef>
              <a:defRPr sz="900"/>
            </a:lvl4pPr>
            <a:lvl5pPr marL="985838" indent="-126206">
              <a:spcBef>
                <a:spcPts val="450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722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6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358780" y="1239838"/>
            <a:ext cx="8420101" cy="3106736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58775" y="4305521"/>
            <a:ext cx="8420100" cy="390307"/>
          </a:xfrm>
          <a:prstGeom prst="rect">
            <a:avLst/>
          </a:prstGeom>
          <a:solidFill>
            <a:srgbClr val="E7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470414" y="4420800"/>
            <a:ext cx="8175112" cy="146050"/>
          </a:xfrm>
        </p:spPr>
        <p:txBody>
          <a:bodyPr/>
          <a:lstStyle>
            <a:lvl1pPr marL="0" indent="0" algn="r"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11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8719"/>
            <a:ext cx="8229600" cy="452438"/>
          </a:xfrm>
          <a:prstGeom prst="roundRect">
            <a:avLst>
              <a:gd name="adj" fmla="val 11141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350" b="1" dirty="0" smtClean="0"/>
            </a:lvl1pPr>
          </a:lstStyle>
          <a:p>
            <a:pPr marL="0" lv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accent6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3241BF67-392D-4953-8F7A-3109FB4C48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457200" y="1718441"/>
            <a:ext cx="8229600" cy="2703786"/>
          </a:xfrm>
          <a:prstGeom prst="rect">
            <a:avLst/>
          </a:prstGeom>
        </p:spPr>
        <p:txBody>
          <a:bodyPr/>
          <a:lstStyle>
            <a:lvl1pPr marL="213122" indent="-213122">
              <a:spcBef>
                <a:spcPts val="1050"/>
              </a:spcBef>
              <a:defRPr sz="1500"/>
            </a:lvl1pPr>
            <a:lvl2pPr marL="426244" indent="-169069">
              <a:spcBef>
                <a:spcPts val="600"/>
              </a:spcBef>
              <a:defRPr sz="1350"/>
            </a:lvl2pPr>
            <a:lvl3pPr marL="598885" indent="-117872">
              <a:spcBef>
                <a:spcPts val="375"/>
              </a:spcBef>
              <a:defRPr sz="1200"/>
            </a:lvl3pPr>
            <a:lvl4pPr marL="812006" indent="-129779">
              <a:spcBef>
                <a:spcPts val="300"/>
              </a:spcBef>
              <a:defRPr sz="1050"/>
            </a:lvl4pPr>
            <a:lvl5pPr marL="985838" indent="-126206">
              <a:spcBef>
                <a:spcPts val="300"/>
              </a:spcBef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3555283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144481"/>
              </a:gs>
              <a:gs pos="27000">
                <a:srgbClr val="111D2D"/>
              </a:gs>
            </a:gsLst>
            <a:lin ang="16200000" scaled="1"/>
            <a:tileRect/>
          </a:gradFill>
        </p:spPr>
        <p:txBody>
          <a:bodyPr vert="horz" lIns="91440" tIns="91440" rIns="91440" bIns="45720" rtlCol="0">
            <a:noAutofit/>
          </a:bodyPr>
          <a:lstStyle>
            <a:lvl1pPr>
              <a:defRPr lang="en-US" sz="1500" dirty="0" smtClean="0"/>
            </a:lvl1pPr>
            <a:lvl2pPr>
              <a:defRPr lang="en-US" sz="1350" dirty="0" smtClean="0"/>
            </a:lvl2pPr>
            <a:lvl3pPr>
              <a:defRPr lang="en-US" sz="1200" dirty="0" smtClean="0"/>
            </a:lvl3pPr>
            <a:lvl4pPr>
              <a:defRPr lang="en-US" sz="1050" dirty="0" smtClean="0"/>
            </a:lvl4pPr>
            <a:lvl5pPr>
              <a:defRPr lang="en-GB" dirty="0"/>
            </a:lvl5pPr>
          </a:lstStyle>
          <a:p>
            <a:pPr marL="213122" lvl="0" indent="-213122">
              <a:spcBef>
                <a:spcPts val="1050"/>
              </a:spcBef>
            </a:pPr>
            <a:r>
              <a:rPr lang="en-US" dirty="0"/>
              <a:t>Click to edit Master text styles</a:t>
            </a:r>
          </a:p>
          <a:p>
            <a:pPr marL="426244" lvl="1">
              <a:spcBef>
                <a:spcPts val="600"/>
              </a:spcBef>
            </a:pPr>
            <a:r>
              <a:rPr lang="en-US" dirty="0"/>
              <a:t>Second level</a:t>
            </a:r>
          </a:p>
          <a:p>
            <a:pPr marL="598885" lvl="2" indent="-117872">
              <a:spcBef>
                <a:spcPts val="375"/>
              </a:spcBef>
            </a:pPr>
            <a:r>
              <a:rPr lang="en-US" dirty="0"/>
              <a:t>Third level</a:t>
            </a:r>
          </a:p>
          <a:p>
            <a:pPr marL="812006" lvl="3" indent="-129779">
              <a:spcBef>
                <a:spcPts val="300"/>
              </a:spcBef>
            </a:pPr>
            <a:r>
              <a:rPr lang="en-US" dirty="0"/>
              <a:t>Fourth level</a:t>
            </a:r>
          </a:p>
          <a:p>
            <a:pPr marL="985838"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323123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gradFill>
            <a:gsLst>
              <a:gs pos="0">
                <a:srgbClr val="144481"/>
              </a:gs>
              <a:gs pos="35000">
                <a:srgbClr val="111D2D"/>
              </a:gs>
            </a:gsLst>
            <a:lin ang="16800000" scaled="0"/>
          </a:gradFill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gradFill>
            <a:gsLst>
              <a:gs pos="0">
                <a:srgbClr val="144481"/>
              </a:gs>
              <a:gs pos="35000">
                <a:srgbClr val="111D2D"/>
              </a:gs>
            </a:gsLst>
            <a:lin ang="16800000" scaled="0"/>
          </a:gradFill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4740290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2502-A369-4D05-B817-188EE861E98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500" y="4624389"/>
            <a:ext cx="8208169" cy="255985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latin typeface="+mn-lt"/>
              </a:defRPr>
            </a:lvl1pPr>
            <a:lvl2pPr marL="213122" indent="0">
              <a:buFontTx/>
              <a:buNone/>
              <a:defRPr sz="750">
                <a:latin typeface="+mn-lt"/>
              </a:defRPr>
            </a:lvl2pPr>
            <a:lvl3pPr marL="401241" indent="0">
              <a:buFontTx/>
              <a:buNone/>
              <a:defRPr sz="750">
                <a:latin typeface="+mn-lt"/>
              </a:defRPr>
            </a:lvl3pPr>
            <a:lvl4pPr marL="601266" indent="0">
              <a:buFontTx/>
              <a:buNone/>
              <a:defRPr sz="750">
                <a:latin typeface="+mn-lt"/>
              </a:defRPr>
            </a:lvl4pPr>
            <a:lvl5pPr marL="808434" indent="0">
              <a:buFontTx/>
              <a:buNone/>
              <a:defRPr sz="750">
                <a:latin typeface="+mn-lt"/>
              </a:defRPr>
            </a:lvl5pPr>
          </a:lstStyle>
          <a:p>
            <a:pPr lvl="0"/>
            <a:r>
              <a:rPr lang="en-US" dirty="0"/>
              <a:t>Insert footnote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647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916019"/>
      </p:ext>
    </p:extLst>
  </p:cSld>
  <p:clrMapOvr>
    <a:masterClrMapping/>
  </p:clrMapOvr>
  <p:transition spd="med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436601" y="2728913"/>
            <a:ext cx="8710501" cy="58341"/>
          </a:xfrm>
          <a:prstGeom prst="rect">
            <a:avLst/>
          </a:prstGeom>
          <a:gradFill rotWithShape="1">
            <a:gsLst>
              <a:gs pos="0">
                <a:srgbClr val="4DA6FF">
                  <a:alpha val="49001"/>
                </a:srgbClr>
              </a:gs>
              <a:gs pos="50000">
                <a:schemeClr val="accent1"/>
              </a:gs>
              <a:gs pos="100000">
                <a:srgbClr val="4DA6FF">
                  <a:alpha val="49001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1013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blackWhite">
          <a:xfrm>
            <a:off x="1" y="821532"/>
            <a:ext cx="9525" cy="7144"/>
          </a:xfrm>
          <a:prstGeom prst="rect">
            <a:avLst/>
          </a:prstGeom>
          <a:solidFill>
            <a:srgbClr val="0000CC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GB" sz="1013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8" name="Picture 6" descr="bmslogo-white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24201" y="4276726"/>
            <a:ext cx="2894013" cy="31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 algn="ctr">
              <a:defRPr sz="2700" smtClean="0">
                <a:effectLst/>
                <a:latin typeface="+mn-lt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277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100" smtClean="0">
                <a:effectLst/>
                <a:latin typeface="Arial" pitchFamily="34" charset="0"/>
              </a:defRPr>
            </a:lvl1pPr>
          </a:lstStyle>
          <a:p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0123317"/>
      </p:ext>
    </p:extLst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436601" y="2728913"/>
            <a:ext cx="8710501" cy="58341"/>
          </a:xfrm>
          <a:prstGeom prst="rect">
            <a:avLst/>
          </a:prstGeom>
          <a:gradFill rotWithShape="1">
            <a:gsLst>
              <a:gs pos="0">
                <a:srgbClr val="4DA6FF">
                  <a:alpha val="49001"/>
                </a:srgbClr>
              </a:gs>
              <a:gs pos="50000">
                <a:schemeClr val="accent1"/>
              </a:gs>
              <a:gs pos="100000">
                <a:srgbClr val="4DA6FF">
                  <a:alpha val="49001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1013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Rectangle 21"/>
          <p:cNvSpPr>
            <a:spLocks noChangeArrowheads="1"/>
          </p:cNvSpPr>
          <p:nvPr userDrawn="1"/>
        </p:nvSpPr>
        <p:spPr bwMode="blackWhite">
          <a:xfrm>
            <a:off x="1" y="821532"/>
            <a:ext cx="9525" cy="7144"/>
          </a:xfrm>
          <a:prstGeom prst="rect">
            <a:avLst/>
          </a:prstGeom>
          <a:solidFill>
            <a:srgbClr val="0000CC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GB" sz="1013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77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97820"/>
            <a:ext cx="7772400" cy="1102519"/>
          </a:xfrm>
        </p:spPr>
        <p:txBody>
          <a:bodyPr>
            <a:noAutofit/>
          </a:bodyPr>
          <a:lstStyle>
            <a:lvl1pPr algn="ctr">
              <a:defRPr sz="2700" smtClean="0">
                <a:effectLst/>
                <a:latin typeface="+mn-lt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7096763"/>
      </p:ext>
    </p:extLst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1" y="1048942"/>
            <a:ext cx="8228013" cy="3663553"/>
          </a:xfrm>
        </p:spPr>
        <p:txBody>
          <a:bodyPr/>
          <a:lstStyle>
            <a:lvl1pPr marL="170260" indent="-170260">
              <a:buClr>
                <a:schemeClr val="accent6"/>
              </a:buClr>
              <a:defRPr lang="en-US" sz="1800" b="1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  <a:lvl2pPr marL="502444" indent="-289322">
              <a:buClr>
                <a:schemeClr val="accent1"/>
              </a:buClr>
              <a:defRPr lang="en-US" sz="1650" b="1" dirty="0" smtClean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685800" indent="-170260">
              <a:buClr>
                <a:schemeClr val="tx1"/>
              </a:buClr>
              <a:defRPr lang="en-US" sz="1500" b="1" dirty="0" smtClean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006079" indent="-278606">
              <a:buClr>
                <a:schemeClr val="accent6"/>
              </a:buClr>
              <a:defRPr lang="en-US" sz="1350" b="1" dirty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371600" indent="0">
              <a:buClr>
                <a:schemeClr val="accent1"/>
              </a:buClr>
              <a:buNone/>
              <a:defRPr/>
            </a:lvl5pPr>
          </a:lstStyle>
          <a:p>
            <a:pPr marL="170260" lvl="0" indent="-170260" algn="l" rtl="0" eaLnBrk="0" fontAlgn="base" hangingPunct="0">
              <a:spcBef>
                <a:spcPts val="900"/>
              </a:spcBef>
              <a:spcAft>
                <a:spcPts val="0"/>
              </a:spcAft>
              <a:buClr>
                <a:schemeClr val="accent6"/>
              </a:buClr>
              <a:buChar char="•"/>
            </a:pPr>
            <a:r>
              <a:rPr lang="en-GB" noProof="0"/>
              <a:t>Click to edit Master text styles</a:t>
            </a:r>
          </a:p>
          <a:p>
            <a:pPr marL="471488" lvl="1" indent="-258366" algn="l" rtl="0" eaLnBrk="0" fontAlgn="base" hangingPunct="0">
              <a:spcBef>
                <a:spcPts val="450"/>
              </a:spcBef>
              <a:spcAft>
                <a:spcPts val="0"/>
              </a:spcAft>
              <a:buClr>
                <a:srgbClr val="00CCFF"/>
              </a:buClr>
              <a:buFont typeface="Arial" charset="0"/>
              <a:buChar char="–"/>
            </a:pPr>
            <a:r>
              <a:rPr lang="en-GB" noProof="0"/>
              <a:t>Second level</a:t>
            </a:r>
          </a:p>
          <a:p>
            <a:pPr marL="685800" lvl="2" indent="-170260" algn="l" rtl="0" eaLnBrk="0" fontAlgn="base" hangingPunct="0">
              <a:spcBef>
                <a:spcPts val="225"/>
              </a:spcBef>
              <a:spcAft>
                <a:spcPts val="0"/>
              </a:spcAft>
              <a:buClr>
                <a:schemeClr val="tx1"/>
              </a:buClr>
              <a:buChar char="•"/>
            </a:pPr>
            <a:r>
              <a:rPr lang="en-GB" noProof="0"/>
              <a:t>Third level</a:t>
            </a:r>
          </a:p>
          <a:p>
            <a:pPr marL="1006079" lvl="3" indent="-278606" algn="l" rtl="0" eaLnBrk="0" fontAlgn="base" hangingPunct="0">
              <a:spcBef>
                <a:spcPts val="225"/>
              </a:spcBef>
              <a:spcAft>
                <a:spcPts val="0"/>
              </a:spcAft>
              <a:buClr>
                <a:schemeClr val="accent6"/>
              </a:buClr>
              <a:buFont typeface="Arial" charset="0"/>
              <a:buChar char="–"/>
            </a:pPr>
            <a:r>
              <a:rPr lang="en-GB" noProof="0"/>
              <a:t>Fourth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6250" y="4761570"/>
            <a:ext cx="8245475" cy="347485"/>
          </a:xfr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150"/>
              </a:spcBef>
              <a:buNone/>
              <a:defRPr sz="825" b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noProof="0"/>
              <a:t>Click to add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3296565"/>
      </p:ext>
    </p:extLst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252" y="1048942"/>
            <a:ext cx="4028637" cy="3663553"/>
          </a:xfrm>
        </p:spPr>
        <p:txBody>
          <a:bodyPr>
            <a:normAutofit/>
          </a:bodyPr>
          <a:lstStyle>
            <a:lvl1pPr marL="170260" indent="-170260">
              <a:defRPr lang="en-US" sz="1800" b="1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  <a:lvl2pPr marL="502444" indent="-289322">
              <a:defRPr lang="en-US" sz="1650" b="1" dirty="0" smtClean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685800" indent="-170260">
              <a:defRPr lang="en-US" sz="1500" b="1" dirty="0" smtClean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006079" indent="-278606">
              <a:defRPr lang="en-US" sz="1350" b="1" dirty="0" smtClean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170260" lvl="0" indent="-170260" algn="l" rtl="0" eaLnBrk="0" fontAlgn="base" hangingPunct="0">
              <a:spcBef>
                <a:spcPts val="900"/>
              </a:spcBef>
              <a:spcAft>
                <a:spcPts val="0"/>
              </a:spcAft>
              <a:buClr>
                <a:schemeClr val="accent6"/>
              </a:buClr>
              <a:buChar char="•"/>
            </a:pPr>
            <a:r>
              <a:rPr lang="en-GB" noProof="0"/>
              <a:t>Click to edit Master text styles</a:t>
            </a:r>
          </a:p>
          <a:p>
            <a:pPr marL="471488" lvl="1" indent="-258366" algn="l" rtl="0" eaLnBrk="0" fontAlgn="base" hangingPunct="0">
              <a:spcBef>
                <a:spcPts val="450"/>
              </a:spcBef>
              <a:spcAft>
                <a:spcPts val="0"/>
              </a:spcAft>
              <a:buClr>
                <a:srgbClr val="00CCFF"/>
              </a:buClr>
              <a:buFont typeface="Arial" charset="0"/>
              <a:buChar char="–"/>
            </a:pPr>
            <a:r>
              <a:rPr lang="en-GB" noProof="0"/>
              <a:t>Second level</a:t>
            </a:r>
          </a:p>
          <a:p>
            <a:pPr marL="685800" lvl="2" indent="-170260" algn="l" rtl="0" eaLnBrk="0" fontAlgn="base" hangingPunct="0">
              <a:spcBef>
                <a:spcPts val="225"/>
              </a:spcBef>
              <a:spcAft>
                <a:spcPts val="0"/>
              </a:spcAft>
              <a:buClr>
                <a:schemeClr val="tx1"/>
              </a:buClr>
              <a:buChar char="•"/>
            </a:pPr>
            <a:r>
              <a:rPr lang="en-GB" noProof="0"/>
              <a:t>Third level</a:t>
            </a:r>
          </a:p>
          <a:p>
            <a:pPr marL="1006079" lvl="3" indent="-278606" algn="l" rtl="0" eaLnBrk="0" fontAlgn="base" hangingPunct="0">
              <a:spcBef>
                <a:spcPts val="225"/>
              </a:spcBef>
              <a:spcAft>
                <a:spcPts val="0"/>
              </a:spcAft>
              <a:buClr>
                <a:schemeClr val="accent6"/>
              </a:buClr>
              <a:buFont typeface="Arial" charset="0"/>
              <a:buChar char="–"/>
            </a:pPr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589" y="1048942"/>
            <a:ext cx="4130675" cy="3663553"/>
          </a:xfrm>
        </p:spPr>
        <p:txBody>
          <a:bodyPr>
            <a:normAutofit/>
          </a:bodyPr>
          <a:lstStyle>
            <a:lvl1pPr marL="170260" indent="-170260">
              <a:defRPr lang="en-US" sz="1800" b="1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  <a:lvl2pPr marL="502444" indent="-289322">
              <a:defRPr lang="en-US" sz="1650" b="1" dirty="0" smtClean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685800" indent="-170260">
              <a:defRPr lang="en-US" sz="1500" b="1" dirty="0" smtClean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006079" indent="-278606">
              <a:defRPr lang="en-US" sz="1350" b="1" dirty="0" smtClean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170260" lvl="0" indent="-170260" algn="l" rtl="0" eaLnBrk="0" fontAlgn="base" hangingPunct="0">
              <a:spcBef>
                <a:spcPts val="900"/>
              </a:spcBef>
              <a:spcAft>
                <a:spcPts val="0"/>
              </a:spcAft>
              <a:buClr>
                <a:schemeClr val="accent6"/>
              </a:buClr>
              <a:buChar char="•"/>
            </a:pPr>
            <a:r>
              <a:rPr lang="en-GB" noProof="0"/>
              <a:t>Click to edit Master text styles</a:t>
            </a:r>
          </a:p>
          <a:p>
            <a:pPr marL="471488" lvl="1" indent="-258366" algn="l" rtl="0" eaLnBrk="0" fontAlgn="base" hangingPunct="0">
              <a:spcBef>
                <a:spcPts val="450"/>
              </a:spcBef>
              <a:spcAft>
                <a:spcPts val="0"/>
              </a:spcAft>
              <a:buClr>
                <a:srgbClr val="00CCFF"/>
              </a:buClr>
              <a:buFont typeface="Arial" charset="0"/>
              <a:buChar char="–"/>
            </a:pPr>
            <a:r>
              <a:rPr lang="en-GB" noProof="0"/>
              <a:t>Second level</a:t>
            </a:r>
          </a:p>
          <a:p>
            <a:pPr marL="685800" lvl="2" indent="-170260" algn="l" rtl="0" eaLnBrk="0" fontAlgn="base" hangingPunct="0">
              <a:spcBef>
                <a:spcPts val="225"/>
              </a:spcBef>
              <a:spcAft>
                <a:spcPts val="0"/>
              </a:spcAft>
              <a:buClr>
                <a:schemeClr val="tx1"/>
              </a:buClr>
              <a:buChar char="•"/>
            </a:pPr>
            <a:r>
              <a:rPr lang="en-GB" noProof="0"/>
              <a:t>Third level</a:t>
            </a:r>
          </a:p>
          <a:p>
            <a:pPr marL="1006079" lvl="3" indent="-278606" algn="l" rtl="0" eaLnBrk="0" fontAlgn="base" hangingPunct="0">
              <a:spcBef>
                <a:spcPts val="225"/>
              </a:spcBef>
              <a:spcAft>
                <a:spcPts val="0"/>
              </a:spcAft>
              <a:buClr>
                <a:schemeClr val="accent6"/>
              </a:buClr>
              <a:buFont typeface="Arial" charset="0"/>
              <a:buChar char="–"/>
            </a:pPr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6250" y="4761570"/>
            <a:ext cx="8245475" cy="347485"/>
          </a:xfr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150"/>
              </a:spcBef>
              <a:buNone/>
              <a:defRPr sz="825" b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noProof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444236798"/>
      </p:ext>
    </p:extLst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252" y="1048942"/>
            <a:ext cx="4028637" cy="3663553"/>
          </a:xfrm>
        </p:spPr>
        <p:txBody>
          <a:bodyPr/>
          <a:lstStyle>
            <a:lvl1pPr marL="170260" indent="-170260">
              <a:defRPr lang="en-US" sz="1800" b="1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  <a:lvl2pPr marL="502444" indent="-289322">
              <a:defRPr lang="en-US" sz="1650" b="1" dirty="0" smtClean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685800" indent="-170260">
              <a:defRPr lang="en-US" sz="1500" b="1" dirty="0" smtClean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006079" indent="-278606">
              <a:defRPr lang="en-US" sz="1350" b="1" dirty="0" smtClean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170260" lvl="0" indent="-170260" algn="l" rtl="0" eaLnBrk="0" fontAlgn="base" hangingPunct="0">
              <a:spcBef>
                <a:spcPts val="900"/>
              </a:spcBef>
              <a:spcAft>
                <a:spcPts val="0"/>
              </a:spcAft>
              <a:buClr>
                <a:schemeClr val="accent6"/>
              </a:buClr>
              <a:buChar char="•"/>
            </a:pPr>
            <a:r>
              <a:rPr lang="en-GB" noProof="0"/>
              <a:t>Click to edit Master text styles</a:t>
            </a:r>
          </a:p>
          <a:p>
            <a:pPr marL="471488" lvl="1" indent="-258366" algn="l" rtl="0" eaLnBrk="0" fontAlgn="base" hangingPunct="0">
              <a:spcBef>
                <a:spcPts val="450"/>
              </a:spcBef>
              <a:spcAft>
                <a:spcPts val="0"/>
              </a:spcAft>
              <a:buClr>
                <a:srgbClr val="00CCFF"/>
              </a:buClr>
              <a:buFont typeface="Arial" charset="0"/>
              <a:buChar char="–"/>
            </a:pPr>
            <a:r>
              <a:rPr lang="en-GB" noProof="0"/>
              <a:t>Second level</a:t>
            </a:r>
          </a:p>
          <a:p>
            <a:pPr marL="685800" lvl="2" indent="-170260" algn="l" rtl="0" eaLnBrk="0" fontAlgn="base" hangingPunct="0">
              <a:spcBef>
                <a:spcPts val="225"/>
              </a:spcBef>
              <a:spcAft>
                <a:spcPts val="0"/>
              </a:spcAft>
              <a:buClr>
                <a:schemeClr val="tx1"/>
              </a:buClr>
              <a:buChar char="•"/>
            </a:pPr>
            <a:r>
              <a:rPr lang="en-GB" noProof="0"/>
              <a:t>Third level</a:t>
            </a:r>
          </a:p>
          <a:p>
            <a:pPr marL="1006079" lvl="3" indent="-278606" algn="l" rtl="0" eaLnBrk="0" fontAlgn="base" hangingPunct="0">
              <a:spcBef>
                <a:spcPts val="225"/>
              </a:spcBef>
              <a:spcAft>
                <a:spcPts val="0"/>
              </a:spcAft>
              <a:buClr>
                <a:schemeClr val="accent6"/>
              </a:buClr>
              <a:buFont typeface="Arial" charset="0"/>
              <a:buChar char="–"/>
            </a:pPr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6250" y="4761570"/>
            <a:ext cx="8245475" cy="347485"/>
          </a:xfr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150"/>
              </a:spcBef>
              <a:buNone/>
              <a:defRPr sz="825" b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noProof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96474646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8780" y="1239841"/>
            <a:ext cx="8420101" cy="3455987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02889" y="1364401"/>
            <a:ext cx="3909928" cy="341366"/>
          </a:xfrm>
        </p:spPr>
        <p:txBody>
          <a:bodyPr/>
          <a:lstStyle>
            <a:lvl1pPr>
              <a:defRPr baseline="0"/>
            </a:lvl1pPr>
            <a:lvl2pPr marL="271463" indent="-136525">
              <a:tabLst/>
              <a:defRPr/>
            </a:lvl2pPr>
            <a:lvl3pPr marL="385763" indent="-131763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/>
              <a:t>Chart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6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8"/>
          </p:nvPr>
        </p:nvSpPr>
        <p:spPr>
          <a:xfrm>
            <a:off x="502889" y="1709738"/>
            <a:ext cx="8069740" cy="2878119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502889" y="4424648"/>
            <a:ext cx="2684462" cy="168495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82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0">
          <p15:clr>
            <a:srgbClr val="FBAE40"/>
          </p15:clr>
        </p15:guide>
        <p15:guide id="2" pos="3080">
          <p15:clr>
            <a:srgbClr val="FBAE40"/>
          </p15:clr>
        </p15:guide>
      </p15:sldGuideLst>
    </p:ext>
  </p:extLs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589" y="1048942"/>
            <a:ext cx="4130675" cy="3663553"/>
          </a:xfrm>
        </p:spPr>
        <p:txBody>
          <a:bodyPr/>
          <a:lstStyle>
            <a:lvl1pPr marL="170260" indent="-170260">
              <a:defRPr lang="en-US" sz="1800" b="1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  <a:lvl2pPr marL="502444" indent="-289322">
              <a:defRPr lang="en-US" sz="1650" b="1" dirty="0" smtClean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685800" indent="-170260">
              <a:defRPr lang="en-US" sz="1500" b="1" dirty="0" smtClean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006079" indent="-278606">
              <a:defRPr lang="en-US" sz="1350" b="1" dirty="0" smtClean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170260" lvl="0" indent="-170260" algn="l" rtl="0" eaLnBrk="0" fontAlgn="base" hangingPunct="0">
              <a:spcBef>
                <a:spcPts val="900"/>
              </a:spcBef>
              <a:spcAft>
                <a:spcPts val="0"/>
              </a:spcAft>
              <a:buClr>
                <a:schemeClr val="accent6"/>
              </a:buClr>
              <a:buChar char="•"/>
            </a:pPr>
            <a:r>
              <a:rPr lang="en-GB" noProof="0"/>
              <a:t>Click to edit Master text styles</a:t>
            </a:r>
          </a:p>
          <a:p>
            <a:pPr marL="471488" lvl="1" indent="-258366" algn="l" rtl="0" eaLnBrk="0" fontAlgn="base" hangingPunct="0">
              <a:spcBef>
                <a:spcPts val="450"/>
              </a:spcBef>
              <a:spcAft>
                <a:spcPts val="0"/>
              </a:spcAft>
              <a:buClr>
                <a:srgbClr val="00CCFF"/>
              </a:buClr>
              <a:buFont typeface="Arial" charset="0"/>
              <a:buChar char="–"/>
            </a:pPr>
            <a:r>
              <a:rPr lang="en-GB" noProof="0"/>
              <a:t>Second level</a:t>
            </a:r>
          </a:p>
          <a:p>
            <a:pPr marL="685800" lvl="2" indent="-170260" algn="l" rtl="0" eaLnBrk="0" fontAlgn="base" hangingPunct="0">
              <a:spcBef>
                <a:spcPts val="225"/>
              </a:spcBef>
              <a:spcAft>
                <a:spcPts val="0"/>
              </a:spcAft>
              <a:buClr>
                <a:schemeClr val="tx1"/>
              </a:buClr>
              <a:buChar char="•"/>
            </a:pPr>
            <a:r>
              <a:rPr lang="en-GB" noProof="0"/>
              <a:t>Third level</a:t>
            </a:r>
          </a:p>
          <a:p>
            <a:pPr marL="1006079" lvl="3" indent="-278606" algn="l" rtl="0" eaLnBrk="0" fontAlgn="base" hangingPunct="0">
              <a:spcBef>
                <a:spcPts val="225"/>
              </a:spcBef>
              <a:spcAft>
                <a:spcPts val="0"/>
              </a:spcAft>
              <a:buClr>
                <a:schemeClr val="accent6"/>
              </a:buClr>
              <a:buFont typeface="Arial" charset="0"/>
              <a:buChar char="–"/>
            </a:pPr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6250" y="4761570"/>
            <a:ext cx="8245475" cy="347485"/>
          </a:xfr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150"/>
              </a:spcBef>
              <a:buNone/>
              <a:defRPr sz="825" b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noProof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940583298"/>
      </p:ext>
    </p:extLst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6250" y="4761570"/>
            <a:ext cx="8245475" cy="347485"/>
          </a:xfr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150"/>
              </a:spcBef>
              <a:buNone/>
              <a:defRPr sz="825" b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noProof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883109924"/>
      </p:ext>
    </p:extLst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436601" y="852488"/>
            <a:ext cx="8710501" cy="58341"/>
          </a:xfrm>
          <a:prstGeom prst="rect">
            <a:avLst/>
          </a:prstGeom>
          <a:gradFill rotWithShape="1">
            <a:gsLst>
              <a:gs pos="0">
                <a:srgbClr val="4DA6FF">
                  <a:alpha val="49001"/>
                </a:srgbClr>
              </a:gs>
              <a:gs pos="50000">
                <a:schemeClr val="accent1"/>
              </a:gs>
              <a:gs pos="100000">
                <a:srgbClr val="4DA6FF">
                  <a:alpha val="49001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01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457784"/>
      </p:ext>
    </p:extLst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436601" y="852488"/>
            <a:ext cx="8710501" cy="58341"/>
          </a:xfrm>
          <a:prstGeom prst="rect">
            <a:avLst/>
          </a:prstGeom>
          <a:gradFill rotWithShape="1">
            <a:gsLst>
              <a:gs pos="0">
                <a:srgbClr val="4DA6FF">
                  <a:alpha val="49001"/>
                </a:srgbClr>
              </a:gs>
              <a:gs pos="50000">
                <a:schemeClr val="accent1"/>
              </a:gs>
              <a:gs pos="100000">
                <a:srgbClr val="4DA6FF">
                  <a:alpha val="49001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 userDrawn="1"/>
        </p:nvSpPr>
        <p:spPr bwMode="auto">
          <a:xfrm>
            <a:off x="3655725" y="4916091"/>
            <a:ext cx="183255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900" b="1" dirty="0">
                <a:solidFill>
                  <a:srgbClr val="FFFFFF"/>
                </a:solidFill>
              </a:rPr>
              <a:t>BMS HIGHLY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1" y="134542"/>
            <a:ext cx="8189913" cy="725090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77838" y="4408885"/>
            <a:ext cx="4094162" cy="395288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2"/>
          <p:cNvSpPr txBox="1">
            <a:spLocks noGrp="1"/>
          </p:cNvSpPr>
          <p:nvPr>
            <p:ph type="body" sz="quarter" idx="4294967295"/>
          </p:nvPr>
        </p:nvSpPr>
        <p:spPr>
          <a:xfrm>
            <a:off x="4572001" y="4408885"/>
            <a:ext cx="4094163" cy="1200329"/>
          </a:xfrm>
          <a:prstGeom prst="rect">
            <a:avLst/>
          </a:prstGeom>
          <a:noFill/>
        </p:spPr>
        <p:txBody>
          <a:bodyPr rtlCol="0">
            <a:spAutoFit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http://seer.cancer.gov/statfacts/html/lungb.html</a:t>
            </a:r>
          </a:p>
        </p:txBody>
      </p:sp>
    </p:spTree>
    <p:extLst>
      <p:ext uri="{BB962C8B-B14F-4D97-AF65-F5344CB8AC3E}">
        <p14:creationId xmlns:p14="http://schemas.microsoft.com/office/powerpoint/2010/main" val="2629565031"/>
      </p:ext>
    </p:extLst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436601" y="852488"/>
            <a:ext cx="8710501" cy="58341"/>
          </a:xfrm>
          <a:prstGeom prst="rect">
            <a:avLst/>
          </a:prstGeom>
          <a:gradFill rotWithShape="1">
            <a:gsLst>
              <a:gs pos="0">
                <a:srgbClr val="4DA6FF">
                  <a:alpha val="49001"/>
                </a:srgbClr>
              </a:gs>
              <a:gs pos="50000">
                <a:schemeClr val="accent1"/>
              </a:gs>
              <a:gs pos="100000">
                <a:srgbClr val="4DA6FF">
                  <a:alpha val="49001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 userDrawn="1"/>
        </p:nvSpPr>
        <p:spPr bwMode="auto">
          <a:xfrm>
            <a:off x="3655725" y="4916091"/>
            <a:ext cx="183255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900" b="1" dirty="0">
                <a:solidFill>
                  <a:srgbClr val="FFFFFF"/>
                </a:solidFill>
              </a:rPr>
              <a:t>BMS HIGHLY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1" y="134542"/>
            <a:ext cx="8189913" cy="725090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77838" y="4408885"/>
            <a:ext cx="4094162" cy="395288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2"/>
          <p:cNvSpPr txBox="1">
            <a:spLocks noGrp="1"/>
          </p:cNvSpPr>
          <p:nvPr>
            <p:ph type="body" sz="quarter" idx="4294967295"/>
          </p:nvPr>
        </p:nvSpPr>
        <p:spPr>
          <a:xfrm>
            <a:off x="4572001" y="4408885"/>
            <a:ext cx="4094163" cy="1200329"/>
          </a:xfrm>
          <a:prstGeom prst="rect">
            <a:avLst/>
          </a:prstGeom>
          <a:noFill/>
        </p:spPr>
        <p:txBody>
          <a:bodyPr rtlCol="0">
            <a:spAutoFit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http://seer.cancer.gov/statfacts/html/lungb.html</a:t>
            </a:r>
          </a:p>
        </p:txBody>
      </p:sp>
    </p:spTree>
    <p:extLst>
      <p:ext uri="{BB962C8B-B14F-4D97-AF65-F5344CB8AC3E}">
        <p14:creationId xmlns:p14="http://schemas.microsoft.com/office/powerpoint/2010/main" val="897968674"/>
      </p:ext>
    </p:extLst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63" y="1021776"/>
            <a:ext cx="8229600" cy="1295226"/>
          </a:xfrm>
        </p:spPr>
        <p:txBody>
          <a:bodyPr vert="horz" wrap="square" lIns="0" tIns="0" rIns="91440" bIns="0" rtlCol="0">
            <a:sp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lang="en-US" sz="1350" dirty="0" smtClean="0"/>
            </a:lvl1pPr>
            <a:lvl2pPr marL="471488" indent="-1714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lang="en-US" sz="1350" dirty="0" smtClean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lang="en-US" sz="1350" dirty="0" smtClean="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lang="en-US" sz="1350" dirty="0" smtClean="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lang="en-US" sz="135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8314" y="173831"/>
            <a:ext cx="7936707" cy="577616"/>
          </a:xfrm>
          <a:prstGeom prst="rect">
            <a:avLst/>
          </a:prstGeom>
        </p:spPr>
        <p:txBody>
          <a:bodyPr vert="horz" lIns="0" tIns="0" rIns="9144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741921" y="4843464"/>
            <a:ext cx="1397318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D332EBBC-DCEE-4063-9729-743EAA7843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00441" y="4843462"/>
            <a:ext cx="3943120" cy="300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85000"/>
              </a:lnSpc>
              <a:defRPr lang="en-US" sz="750" b="0" i="0" kern="1200" dirty="0" smtClean="0">
                <a:solidFill>
                  <a:srgbClr val="064F59"/>
                </a:solidFill>
                <a:latin typeface="Arial"/>
                <a:ea typeface="BiauKai"/>
                <a:cs typeface="Arial"/>
              </a:defRPr>
            </a:lvl1pPr>
          </a:lstStyle>
          <a:p>
            <a:r>
              <a:rPr lang="en-US"/>
              <a:t>ONCDI15NP05090-01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79485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726442"/>
      </p:ext>
    </p:extLst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4" y="86917"/>
            <a:ext cx="8243887" cy="584753"/>
          </a:xfrm>
        </p:spPr>
        <p:txBody>
          <a:bodyPr>
            <a:normAutofit/>
          </a:bodyPr>
          <a:lstStyle>
            <a:lvl1pPr algn="l">
              <a:defRPr sz="21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63" y="1032742"/>
            <a:ext cx="8229600" cy="3394472"/>
          </a:xfrm>
        </p:spPr>
        <p:txBody>
          <a:bodyPr vert="horz" lIns="0" tIns="45720" rIns="91440" bIns="45720" rtlCol="0">
            <a:normAutofit/>
          </a:bodyPr>
          <a:lstStyle>
            <a:lvl1pPr>
              <a:defRPr lang="en-US" sz="1575" dirty="0" smtClean="0"/>
            </a:lvl1pPr>
            <a:lvl2pPr>
              <a:defRPr lang="en-US" sz="1500" dirty="0" smtClean="0"/>
            </a:lvl2pPr>
            <a:lvl3pPr>
              <a:defRPr lang="en-US" sz="15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1" y="4572000"/>
            <a:ext cx="4120562" cy="514350"/>
          </a:xfrm>
        </p:spPr>
        <p:txBody>
          <a:bodyPr tIns="0" r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750" b="0"/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5139" y="4572000"/>
            <a:ext cx="4120562" cy="514350"/>
          </a:xfrm>
        </p:spPr>
        <p:txBody>
          <a:bodyPr tIns="0" r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750" b="0"/>
            </a:lvl1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20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78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2971802"/>
            <a:ext cx="8229600" cy="75564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050"/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069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993904"/>
            <a:ext cx="8229600" cy="857250"/>
          </a:xfrm>
          <a:ln w="12700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 algn="ctr"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1" y="4958835"/>
            <a:ext cx="70083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750" b="1" dirty="0">
                <a:ea typeface="ＭＳ Ｐゴシック" pitchFamily="34" charset="-128"/>
              </a:rPr>
              <a:t>ASCO 2015</a:t>
            </a:r>
          </a:p>
        </p:txBody>
      </p:sp>
      <p:sp>
        <p:nvSpPr>
          <p:cNvPr id="6" name="Text Box 10"/>
          <p:cNvSpPr txBox="1">
            <a:spLocks noChangeArrowheads="1"/>
          </p:cNvSpPr>
          <p:nvPr userDrawn="1"/>
        </p:nvSpPr>
        <p:spPr bwMode="auto">
          <a:xfrm>
            <a:off x="8791053" y="4882419"/>
            <a:ext cx="301686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fld id="{C5F73223-24F4-4344-9D3E-1CF9558C0D8C}" type="slidenum">
              <a:rPr lang="en-GB" sz="750" b="1" i="0">
                <a:latin typeface="Arial" pitchFamily="34" charset="0"/>
                <a:cs typeface="+mn-cs"/>
              </a:rPr>
              <a:pPr algn="ctr">
                <a:defRPr/>
              </a:pPr>
              <a:t>‹#›</a:t>
            </a:fld>
            <a:endParaRPr lang="en-GB" sz="750" b="1" i="0" dirty="0">
              <a:latin typeface="Arial" pitchFamily="34" charset="0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9739" y="3867154"/>
            <a:ext cx="8272462" cy="55205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825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133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89310" y="4883945"/>
            <a:ext cx="380053" cy="273844"/>
          </a:xfrm>
          <a:prstGeom prst="rect">
            <a:avLst/>
          </a:prstGeom>
        </p:spPr>
        <p:txBody>
          <a:bodyPr rIns="91440"/>
          <a:lstStyle>
            <a:lvl1pPr algn="r">
              <a:defRPr sz="825">
                <a:solidFill>
                  <a:srgbClr val="064F59"/>
                </a:solidFill>
              </a:defRPr>
            </a:lvl1pPr>
          </a:lstStyle>
          <a:p>
            <a:fld id="{625DFC65-C6A8-471D-9709-6DB490F7F26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7384869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6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5" name="Espace réservé du tableau 4"/>
          <p:cNvSpPr>
            <a:spLocks noGrp="1"/>
          </p:cNvSpPr>
          <p:nvPr>
            <p:ph type="tbl" sz="quarter" idx="18"/>
          </p:nvPr>
        </p:nvSpPr>
        <p:spPr>
          <a:xfrm>
            <a:off x="358780" y="1239838"/>
            <a:ext cx="8420101" cy="3321050"/>
          </a:xfrm>
          <a:noFill/>
          <a:ln>
            <a:noFill/>
          </a:ln>
        </p:spPr>
        <p:txBody>
          <a:bodyPr/>
          <a:lstStyle/>
          <a:p>
            <a:r>
              <a:rPr lang="fr-FR"/>
              <a:t>Cliquez sur l'icône pour ajouter un tableau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0">
          <p15:clr>
            <a:srgbClr val="FBAE40"/>
          </p15:clr>
        </p15:guide>
        <p15:guide id="2" pos="3080">
          <p15:clr>
            <a:srgbClr val="FBAE40"/>
          </p15:clr>
        </p15:guide>
      </p15:sldGuideLst>
    </p:ext>
  </p:extLst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4" y="263984"/>
            <a:ext cx="8074152" cy="4622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03251" y="1073945"/>
            <a:ext cx="8080375" cy="3371056"/>
          </a:xfrm>
        </p:spPr>
        <p:txBody>
          <a:bodyPr/>
          <a:lstStyle>
            <a:lvl1pPr>
              <a:defRPr baseline="0"/>
            </a:lvl1pPr>
            <a:lvl5pPr marL="942975" indent="-17145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50905" y="4883945"/>
            <a:ext cx="418458" cy="273844"/>
          </a:xfrm>
          <a:prstGeom prst="rect">
            <a:avLst/>
          </a:prstGeom>
        </p:spPr>
        <p:txBody>
          <a:bodyPr rIns="91440"/>
          <a:lstStyle>
            <a:lvl1pPr algn="r">
              <a:defRPr sz="825">
                <a:solidFill>
                  <a:srgbClr val="064F59"/>
                </a:solidFill>
              </a:defRPr>
            </a:lvl1pPr>
          </a:lstStyle>
          <a:p>
            <a:fld id="{625DFC65-C6A8-471D-9709-6DB490F7F26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507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78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2971802"/>
            <a:ext cx="8229600" cy="75564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050"/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069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993904"/>
            <a:ext cx="8229600" cy="857250"/>
          </a:xfrm>
          <a:ln w="12700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 algn="ctr"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1" y="4958835"/>
            <a:ext cx="70083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750" b="1" dirty="0">
                <a:solidFill>
                  <a:srgbClr val="FFFFFF"/>
                </a:solidFill>
                <a:ea typeface="ＭＳ Ｐゴシック" pitchFamily="34" charset="-128"/>
              </a:rPr>
              <a:t>ASCO 2015</a:t>
            </a:r>
          </a:p>
        </p:txBody>
      </p:sp>
      <p:sp>
        <p:nvSpPr>
          <p:cNvPr id="6" name="Text Box 10"/>
          <p:cNvSpPr txBox="1">
            <a:spLocks noChangeArrowheads="1"/>
          </p:cNvSpPr>
          <p:nvPr userDrawn="1"/>
        </p:nvSpPr>
        <p:spPr bwMode="auto">
          <a:xfrm>
            <a:off x="8791053" y="4882419"/>
            <a:ext cx="301686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fld id="{C5F73223-24F4-4344-9D3E-1CF9558C0D8C}" type="slidenum">
              <a:rPr lang="en-GB" sz="750" b="1"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GB" sz="750" b="1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9739" y="3867154"/>
            <a:ext cx="8272462" cy="55205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825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630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811F168-5851-4164-A476-942919F07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98" y="2746772"/>
            <a:ext cx="455890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031238"/>
            <a:ext cx="3886200" cy="840581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15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1" y="1215628"/>
            <a:ext cx="9144000" cy="154305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0718" y="1215629"/>
            <a:ext cx="9160674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0718" y="2746772"/>
            <a:ext cx="9160674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457200" y="1200150"/>
            <a:ext cx="8448676" cy="1543050"/>
          </a:xfrm>
          <a:prstGeom prst="rect">
            <a:avLst/>
          </a:prstGeom>
        </p:spPr>
        <p:txBody>
          <a:bodyPr/>
          <a:lstStyle>
            <a:lvl1pPr>
              <a:defRPr sz="2925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33664-ACD6-44A3-95A5-32325CBC9685}"/>
              </a:ext>
            </a:extLst>
          </p:cNvPr>
          <p:cNvSpPr/>
          <p:nvPr userDrawn="1"/>
        </p:nvSpPr>
        <p:spPr>
          <a:xfrm>
            <a:off x="1" y="1215628"/>
            <a:ext cx="9144000" cy="154305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ECCBFD-9ED3-4167-961B-65218739F1A5}"/>
              </a:ext>
            </a:extLst>
          </p:cNvPr>
          <p:cNvCxnSpPr/>
          <p:nvPr userDrawn="1"/>
        </p:nvCxnSpPr>
        <p:spPr bwMode="auto">
          <a:xfrm>
            <a:off x="-10718" y="1215629"/>
            <a:ext cx="9160674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F53582F-42F4-4361-B155-815E5516BE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0135" y="246571"/>
            <a:ext cx="2005013" cy="7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5A2832-7EB2-44CE-B43D-FCA9D107E325}"/>
              </a:ext>
            </a:extLst>
          </p:cNvPr>
          <p:cNvCxnSpPr/>
          <p:nvPr userDrawn="1"/>
        </p:nvCxnSpPr>
        <p:spPr bwMode="auto">
          <a:xfrm>
            <a:off x="-10718" y="2746772"/>
            <a:ext cx="9160674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527879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178596"/>
            <a:ext cx="8154333" cy="82748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07" y="1134785"/>
            <a:ext cx="8158147" cy="3488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19044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764" y="247651"/>
            <a:ext cx="8433112" cy="3938094"/>
          </a:xfrm>
          <a:prstGeom prst="rect">
            <a:avLst/>
          </a:prstGeom>
        </p:spPr>
        <p:txBody>
          <a:bodyPr anchorCtr="1"/>
          <a:lstStyle>
            <a:lvl1pPr algn="ctr">
              <a:defRPr sz="3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4942703"/>
            <a:ext cx="9144000" cy="200799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93BAA-8C62-4F73-8124-D4D6BEBF88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36" y="4009072"/>
            <a:ext cx="2870564" cy="93555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E97A50-08EF-437E-A636-931428B27154}"/>
              </a:ext>
            </a:extLst>
          </p:cNvPr>
          <p:cNvCxnSpPr/>
          <p:nvPr userDrawn="1"/>
        </p:nvCxnSpPr>
        <p:spPr>
          <a:xfrm>
            <a:off x="1" y="4942285"/>
            <a:ext cx="9144000" cy="0"/>
          </a:xfrm>
          <a:prstGeom prst="line">
            <a:avLst/>
          </a:prstGeom>
          <a:ln w="19050">
            <a:solidFill>
              <a:srgbClr val="7F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780431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178596"/>
            <a:ext cx="8154334" cy="8274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133047"/>
            <a:ext cx="3981959" cy="350905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133047"/>
            <a:ext cx="3922178" cy="3509597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32538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133047"/>
            <a:ext cx="3922178" cy="349931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319" y="178596"/>
            <a:ext cx="8154333" cy="8274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133047"/>
            <a:ext cx="3981959" cy="350905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515298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178596"/>
            <a:ext cx="8355791" cy="8274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0677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591279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85763" y="3642506"/>
            <a:ext cx="8462963" cy="86695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>
                <a:solidFill>
                  <a:srgbClr val="8B3D9A"/>
                </a:solidFill>
              </a:defRPr>
            </a:lvl1pPr>
            <a:lvl2pPr>
              <a:buFontTx/>
              <a:buNone/>
              <a:defRPr sz="1800"/>
            </a:lvl2pPr>
            <a:lvl3pPr>
              <a:buFontTx/>
              <a:buNone/>
              <a:defRPr sz="1800"/>
            </a:lvl3pPr>
            <a:lvl4pPr>
              <a:buFontTx/>
              <a:buNone/>
              <a:defRPr sz="1800"/>
            </a:lvl4pPr>
            <a:lvl5pPr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63" y="179787"/>
            <a:ext cx="8433012" cy="1256110"/>
          </a:xfrm>
          <a:prstGeom prst="rect">
            <a:avLst/>
          </a:prstGeom>
        </p:spPr>
        <p:txBody>
          <a:bodyPr/>
          <a:lstStyle>
            <a:lvl1pPr algn="ctr">
              <a:defRPr sz="2925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319" y="1421608"/>
            <a:ext cx="8154333" cy="19542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DCE80E-A528-4F84-999C-167B7BD87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5" y="2516644"/>
            <a:ext cx="2870564" cy="93555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16673" y="3454214"/>
            <a:ext cx="9160673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5" descr="CCO_ONC_RGB.jpg">
            <a:extLst>
              <a:ext uri="{FF2B5EF4-FFF2-40B4-BE49-F238E27FC236}">
                <a16:creationId xmlns:a16="http://schemas.microsoft.com/office/drawing/2014/main" id="{A8FCC512-B9D6-45E5-83A8-5B1B4BEE14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6112669" y="4407694"/>
            <a:ext cx="2755106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62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80" y="215155"/>
            <a:ext cx="8420101" cy="387798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946486"/>
            <a:ext cx="8420100" cy="374934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474B-B3C8-4D2B-9A58-47D3CEA19AC6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1DE9-DF1E-478B-8EAC-D83EF13FF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647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358775" y="679452"/>
            <a:ext cx="4212000" cy="2012950"/>
          </a:xfrm>
          <a:prstGeom prst="rect">
            <a:avLst/>
          </a:prstGeom>
          <a:solidFill>
            <a:srgbClr val="BE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58775" y="2692403"/>
            <a:ext cx="4212000" cy="2005949"/>
          </a:xfrm>
          <a:prstGeom prst="rect">
            <a:avLst/>
          </a:prstGeom>
          <a:solidFill>
            <a:srgbClr val="525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572000" y="679452"/>
            <a:ext cx="4212000" cy="2012950"/>
          </a:xfrm>
          <a:prstGeom prst="rect">
            <a:avLst/>
          </a:prstGeom>
          <a:solidFill>
            <a:srgbClr val="3E9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4572000" y="2692403"/>
            <a:ext cx="4212000" cy="2005949"/>
          </a:xfrm>
          <a:prstGeom prst="rect">
            <a:avLst/>
          </a:prstGeom>
          <a:solidFill>
            <a:srgbClr val="BCB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19" hasCustomPrompt="1"/>
          </p:nvPr>
        </p:nvSpPr>
        <p:spPr>
          <a:xfrm>
            <a:off x="471068" y="838563"/>
            <a:ext cx="3988638" cy="1751946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Key figures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>
          <a:xfrm>
            <a:off x="4683681" y="838563"/>
            <a:ext cx="3988638" cy="1751946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>
          <a:xfrm>
            <a:off x="471068" y="2819401"/>
            <a:ext cx="3988638" cy="1751946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27" name="Espace réservé du texte 9"/>
          <p:cNvSpPr>
            <a:spLocks noGrp="1"/>
          </p:cNvSpPr>
          <p:nvPr>
            <p:ph type="body" sz="quarter" idx="22" hasCustomPrompt="1"/>
          </p:nvPr>
        </p:nvSpPr>
        <p:spPr>
          <a:xfrm>
            <a:off x="4683681" y="2819401"/>
            <a:ext cx="3988638" cy="1751946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72058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invGray">
          <a:xfrm flipV="1">
            <a:off x="0" y="0"/>
            <a:ext cx="9144000" cy="2158604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5" name="Picture 8" descr="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0961" r="3174" b="8331"/>
          <a:stretch>
            <a:fillRect/>
          </a:stretch>
        </p:blipFill>
        <p:spPr bwMode="auto">
          <a:xfrm>
            <a:off x="0" y="214193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3838"/>
            <a:ext cx="7772400" cy="46628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450"/>
              </a:spcBef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2330420"/>
            <a:ext cx="6810704" cy="36702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450"/>
              </a:spcBef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79D5E680-B670-4FBC-98FD-B782BC7A1E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1112" y="4929187"/>
            <a:ext cx="355601" cy="1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accent6"/>
                </a:solidFill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4FE54C-D628-44BA-824F-3B7A7DF3A5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627255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invGray">
          <a:xfrm flipV="1">
            <a:off x="0" y="-1"/>
            <a:ext cx="9144000" cy="3274301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6" name="Picture 8" descr="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0961" r="3174" b="8331"/>
          <a:stretch>
            <a:fillRect/>
          </a:stretch>
        </p:blipFill>
        <p:spPr bwMode="auto">
          <a:xfrm>
            <a:off x="0" y="3258536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441318"/>
            <a:ext cx="7772400" cy="34624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90000"/>
              </a:lnSpc>
              <a:spcBef>
                <a:spcPts val="45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644823"/>
            <a:ext cx="7772400" cy="466281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>
              <a:lnSpc>
                <a:spcPct val="90000"/>
              </a:lnSpc>
              <a:spcBef>
                <a:spcPts val="450"/>
              </a:spcBef>
              <a:defRPr sz="27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1112" y="4929187"/>
            <a:ext cx="355601" cy="1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accent6"/>
                </a:solidFill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4FE54C-D628-44BA-824F-3B7A7DF3A5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93845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invGray">
          <a:xfrm flipV="1"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5" name="Picture 8" descr="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0961" r="3174" b="8331"/>
          <a:stretch>
            <a:fillRect/>
          </a:stretch>
        </p:blipFill>
        <p:spPr bwMode="auto">
          <a:xfrm>
            <a:off x="0" y="7905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accent6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043590C5-EE8E-426E-8A8F-33698225F9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7200" y="977948"/>
            <a:ext cx="8229600" cy="3685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5CC9A5-15EA-4082-8EB1-A1278FBD0E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4628860"/>
            <a:ext cx="8229600" cy="231987"/>
          </a:xfrm>
        </p:spPr>
        <p:txBody>
          <a:bodyPr anchor="b" anchorCtr="0">
            <a:spAutoFit/>
          </a:bodyPr>
          <a:lstStyle>
            <a:lvl1pPr marL="5954" indent="0">
              <a:buNone/>
              <a:defRPr sz="675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83377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invGray">
          <a:xfrm flipV="1"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4" name="Picture 8" descr="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0961" r="3174" b="8331"/>
          <a:stretch>
            <a:fillRect/>
          </a:stretch>
        </p:blipFill>
        <p:spPr bwMode="auto">
          <a:xfrm>
            <a:off x="0" y="7905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accent6"/>
                </a:solidFill>
                <a:cs typeface="+mn-cs"/>
              </a:defRPr>
            </a:lvl1pPr>
          </a:lstStyle>
          <a:p>
            <a:pPr>
              <a:defRPr/>
            </a:pPr>
            <a:fld id="{5744CF67-5609-493B-962E-7DAAE2863E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B0595FE-FD8C-400A-9DA1-585243CCCA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4628860"/>
            <a:ext cx="8229600" cy="231987"/>
          </a:xfrm>
        </p:spPr>
        <p:txBody>
          <a:bodyPr anchor="b" anchorCtr="0">
            <a:spAutoFit/>
          </a:bodyPr>
          <a:lstStyle>
            <a:lvl1pPr marL="5954" indent="0">
              <a:buNone/>
              <a:defRPr sz="675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96065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1112" y="4929187"/>
            <a:ext cx="355601" cy="1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accent6"/>
                </a:solidFill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4FE54C-D628-44BA-824F-3B7A7DF3A5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DBE62A8-5C38-43E9-BFC8-BBA62B032B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4628860"/>
            <a:ext cx="8229600" cy="231987"/>
          </a:xfrm>
        </p:spPr>
        <p:txBody>
          <a:bodyPr anchor="b" anchorCtr="0">
            <a:spAutoFit/>
          </a:bodyPr>
          <a:lstStyle>
            <a:lvl1pPr marL="5954" indent="0">
              <a:buNone/>
              <a:defRPr sz="675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864268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645025" y="1178719"/>
            <a:ext cx="4040188" cy="452438"/>
          </a:xfrm>
          <a:prstGeom prst="roundRect">
            <a:avLst>
              <a:gd name="adj" fmla="val 11141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350" b="1" dirty="0" smtClean="0"/>
            </a:lvl1pPr>
          </a:lstStyle>
          <a:p>
            <a:pPr marL="0" lv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438" y="1178719"/>
            <a:ext cx="4040188" cy="452438"/>
          </a:xfrm>
          <a:prstGeom prst="roundRect">
            <a:avLst>
              <a:gd name="adj" fmla="val 11141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35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accent6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3241BF67-392D-4953-8F7A-3109FB4C48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643437" y="1718441"/>
            <a:ext cx="4038600" cy="2703786"/>
          </a:xfrm>
          <a:prstGeom prst="rect">
            <a:avLst/>
          </a:prstGeom>
        </p:spPr>
        <p:txBody>
          <a:bodyPr/>
          <a:lstStyle>
            <a:lvl1pPr marL="173831" indent="-173831">
              <a:spcBef>
                <a:spcPts val="450"/>
              </a:spcBef>
              <a:defRPr sz="1350"/>
            </a:lvl1pPr>
            <a:lvl2pPr marL="426244" indent="-169069">
              <a:spcBef>
                <a:spcPts val="450"/>
              </a:spcBef>
              <a:defRPr sz="1200"/>
            </a:lvl2pPr>
            <a:lvl3pPr marL="598885" indent="-117872">
              <a:spcBef>
                <a:spcPts val="450"/>
              </a:spcBef>
              <a:defRPr sz="1050"/>
            </a:lvl3pPr>
            <a:lvl4pPr marL="812006" indent="-129779">
              <a:spcBef>
                <a:spcPts val="450"/>
              </a:spcBef>
              <a:defRPr sz="900"/>
            </a:lvl4pPr>
            <a:lvl5pPr marL="985838" indent="-126206">
              <a:spcBef>
                <a:spcPts val="450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452437" y="1718441"/>
            <a:ext cx="4038600" cy="2703786"/>
          </a:xfrm>
          <a:prstGeom prst="rect">
            <a:avLst/>
          </a:prstGeom>
        </p:spPr>
        <p:txBody>
          <a:bodyPr/>
          <a:lstStyle>
            <a:lvl1pPr marL="173831" indent="-173831">
              <a:spcBef>
                <a:spcPts val="450"/>
              </a:spcBef>
              <a:defRPr sz="1350"/>
            </a:lvl1pPr>
            <a:lvl2pPr marL="426244" indent="-169069">
              <a:spcBef>
                <a:spcPts val="450"/>
              </a:spcBef>
              <a:defRPr sz="1200"/>
            </a:lvl2pPr>
            <a:lvl3pPr marL="598885" indent="-117872">
              <a:spcBef>
                <a:spcPts val="450"/>
              </a:spcBef>
              <a:defRPr sz="1050"/>
            </a:lvl3pPr>
            <a:lvl4pPr marL="812006" indent="-129779">
              <a:spcBef>
                <a:spcPts val="450"/>
              </a:spcBef>
              <a:defRPr sz="900"/>
            </a:lvl4pPr>
            <a:lvl5pPr marL="985838" indent="-126206">
              <a:spcBef>
                <a:spcPts val="450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3B39C6D-B450-4FB0-991F-81A68EB1FA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4628860"/>
            <a:ext cx="8229600" cy="231987"/>
          </a:xfrm>
        </p:spPr>
        <p:txBody>
          <a:bodyPr anchor="b" anchorCtr="0">
            <a:spAutoFit/>
          </a:bodyPr>
          <a:lstStyle>
            <a:lvl1pPr marL="5954" indent="0">
              <a:buNone/>
              <a:defRPr sz="675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6053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8719"/>
            <a:ext cx="8229600" cy="452438"/>
          </a:xfrm>
          <a:prstGeom prst="roundRect">
            <a:avLst>
              <a:gd name="adj" fmla="val 11141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350" b="1" dirty="0" smtClean="0"/>
            </a:lvl1pPr>
          </a:lstStyle>
          <a:p>
            <a:pPr marL="0" lv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accent6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3241BF67-392D-4953-8F7A-3109FB4C48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457200" y="1718441"/>
            <a:ext cx="8229600" cy="2703786"/>
          </a:xfrm>
          <a:prstGeom prst="rect">
            <a:avLst/>
          </a:prstGeom>
        </p:spPr>
        <p:txBody>
          <a:bodyPr/>
          <a:lstStyle>
            <a:lvl1pPr marL="213122" indent="-213122">
              <a:spcBef>
                <a:spcPts val="1050"/>
              </a:spcBef>
              <a:defRPr sz="1500"/>
            </a:lvl1pPr>
            <a:lvl2pPr marL="426244" indent="-169069">
              <a:spcBef>
                <a:spcPts val="600"/>
              </a:spcBef>
              <a:defRPr sz="1350"/>
            </a:lvl2pPr>
            <a:lvl3pPr marL="598885" indent="-117872">
              <a:spcBef>
                <a:spcPts val="375"/>
              </a:spcBef>
              <a:defRPr sz="1200"/>
            </a:lvl3pPr>
            <a:lvl4pPr marL="812006" indent="-129779">
              <a:spcBef>
                <a:spcPts val="300"/>
              </a:spcBef>
              <a:defRPr sz="1050"/>
            </a:lvl4pPr>
            <a:lvl5pPr marL="985838" indent="-126206">
              <a:spcBef>
                <a:spcPts val="300"/>
              </a:spcBef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72F72E6-08B0-488E-9514-1EBAB500A3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4628860"/>
            <a:ext cx="8229600" cy="231987"/>
          </a:xfrm>
        </p:spPr>
        <p:txBody>
          <a:bodyPr anchor="b" anchorCtr="0">
            <a:spAutoFit/>
          </a:bodyPr>
          <a:lstStyle>
            <a:lvl1pPr marL="5954" indent="0">
              <a:buNone/>
              <a:defRPr sz="675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516188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694"/>
            <a:ext cx="8229600" cy="3682790"/>
          </a:xfrm>
          <a:gradFill flip="none" rotWithShape="1">
            <a:gsLst>
              <a:gs pos="0">
                <a:srgbClr val="144481"/>
              </a:gs>
              <a:gs pos="27000">
                <a:srgbClr val="111D2D"/>
              </a:gs>
            </a:gsLst>
            <a:lin ang="16200000" scaled="1"/>
            <a:tileRect/>
          </a:gradFill>
        </p:spPr>
        <p:txBody>
          <a:bodyPr vert="horz" lIns="91440" tIns="91440" rIns="91440" bIns="45720" rtlCol="0">
            <a:noAutofit/>
          </a:bodyPr>
          <a:lstStyle>
            <a:lvl1pPr>
              <a:defRPr lang="en-US" sz="1500" dirty="0" smtClean="0"/>
            </a:lvl1pPr>
            <a:lvl2pPr>
              <a:defRPr lang="en-US" sz="1350" dirty="0" smtClean="0"/>
            </a:lvl2pPr>
            <a:lvl3pPr>
              <a:defRPr lang="en-US" sz="1200" dirty="0" smtClean="0"/>
            </a:lvl3pPr>
            <a:lvl4pPr>
              <a:defRPr lang="en-US" sz="1050" dirty="0" smtClean="0"/>
            </a:lvl4pPr>
            <a:lvl5pPr>
              <a:defRPr lang="en-GB" dirty="0"/>
            </a:lvl5pPr>
          </a:lstStyle>
          <a:p>
            <a:pPr marL="213122" lvl="0" indent="-213122">
              <a:spcBef>
                <a:spcPts val="1050"/>
              </a:spcBef>
            </a:pPr>
            <a:r>
              <a:rPr lang="en-US" dirty="0"/>
              <a:t>Click to edit Master text styles</a:t>
            </a:r>
          </a:p>
          <a:p>
            <a:pPr marL="426244" lvl="1">
              <a:spcBef>
                <a:spcPts val="600"/>
              </a:spcBef>
            </a:pPr>
            <a:r>
              <a:rPr lang="en-US" dirty="0"/>
              <a:t>Second level</a:t>
            </a:r>
          </a:p>
          <a:p>
            <a:pPr marL="598885" lvl="2" indent="-117872">
              <a:spcBef>
                <a:spcPts val="375"/>
              </a:spcBef>
            </a:pPr>
            <a:r>
              <a:rPr lang="en-US" dirty="0"/>
              <a:t>Third level</a:t>
            </a:r>
          </a:p>
          <a:p>
            <a:pPr marL="812006" lvl="3" indent="-129779">
              <a:spcBef>
                <a:spcPts val="300"/>
              </a:spcBef>
            </a:pPr>
            <a:r>
              <a:rPr lang="en-US" dirty="0"/>
              <a:t>Fourth level</a:t>
            </a:r>
          </a:p>
          <a:p>
            <a:pPr marL="985838"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3859EC4-B798-4429-B8A2-D9C9DDB01C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1112" y="4929187"/>
            <a:ext cx="355601" cy="1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accent6"/>
                </a:solidFill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4FE54C-D628-44BA-824F-3B7A7DF3A5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79BF2F6-4087-4114-8F01-0ABBABB5FF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4628860"/>
            <a:ext cx="8229600" cy="231987"/>
          </a:xfrm>
        </p:spPr>
        <p:txBody>
          <a:bodyPr anchor="b" anchorCtr="0">
            <a:spAutoFit/>
          </a:bodyPr>
          <a:lstStyle>
            <a:lvl1pPr marL="5954" indent="0">
              <a:buNone/>
              <a:defRPr sz="675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69507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gradFill>
            <a:gsLst>
              <a:gs pos="0">
                <a:srgbClr val="144481"/>
              </a:gs>
              <a:gs pos="35000">
                <a:srgbClr val="111D2D"/>
              </a:gs>
            </a:gsLst>
            <a:lin ang="16800000" scaled="0"/>
          </a:gradFill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gradFill>
            <a:gsLst>
              <a:gs pos="0">
                <a:srgbClr val="144481"/>
              </a:gs>
              <a:gs pos="35000">
                <a:srgbClr val="111D2D"/>
              </a:gs>
            </a:gsLst>
            <a:lin ang="16800000" scaled="0"/>
          </a:gradFill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96CA947-6A29-406A-9ECA-809B4F330C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1112" y="4929187"/>
            <a:ext cx="355601" cy="1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accent6"/>
                </a:solidFill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4FE54C-D628-44BA-824F-3B7A7DF3A5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7482C72-136D-487B-8918-2E6CEED082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4628860"/>
            <a:ext cx="8229600" cy="231987"/>
          </a:xfrm>
        </p:spPr>
        <p:txBody>
          <a:bodyPr anchor="b" anchorCtr="0">
            <a:spAutoFit/>
          </a:bodyPr>
          <a:lstStyle>
            <a:lvl1pPr marL="5954" indent="0">
              <a:buNone/>
              <a:defRPr sz="675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714081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invGray">
          <a:xfrm flipV="1"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5" name="Picture 8" descr="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0961" r="3174" b="8331"/>
          <a:stretch>
            <a:fillRect/>
          </a:stretch>
        </p:blipFill>
        <p:spPr bwMode="auto">
          <a:xfrm>
            <a:off x="0" y="7905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450">
                <a:solidFill>
                  <a:schemeClr val="accent6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043590C5-EE8E-426E-8A8F-33698225F9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7200" y="1241298"/>
            <a:ext cx="8229600" cy="30312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5454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45977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invGray">
          <a:xfrm flipV="1"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4" name="Picture 8" descr="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0961" r="3174" b="8331"/>
          <a:stretch>
            <a:fillRect/>
          </a:stretch>
        </p:blipFill>
        <p:spPr bwMode="auto">
          <a:xfrm>
            <a:off x="0" y="7905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accent6"/>
                </a:solidFill>
                <a:cs typeface="+mn-cs"/>
              </a:defRPr>
            </a:lvl1pPr>
          </a:lstStyle>
          <a:p>
            <a:pPr>
              <a:defRPr/>
            </a:pPr>
            <a:fld id="{5744CF67-5609-493B-962E-7DAAE2863E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15128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1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4362"/>
            <a:ext cx="9144000" cy="3880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/>
              <a:t> Insert photo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098093" y="69590"/>
            <a:ext cx="3772856" cy="219075"/>
          </a:xfrm>
        </p:spPr>
        <p:txBody>
          <a:bodyPr anchor="ctr" anchorCtr="0"/>
          <a:lstStyle>
            <a:lvl1pPr marL="0" indent="0" algn="r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00" b="0" dirty="0" smtClean="0"/>
            </a:lvl2pPr>
            <a:lvl3pPr>
              <a:defRPr lang="en-US" sz="900" b="0" dirty="0" smtClean="0"/>
            </a:lvl3pPr>
            <a:lvl4pPr>
              <a:defRPr lang="en-US" sz="800" b="0" dirty="0" smtClean="0"/>
            </a:lvl4pPr>
            <a:lvl5pPr>
              <a:defRPr lang="en-US" sz="800" b="0" dirty="0" smtClean="0"/>
            </a:lvl5pPr>
          </a:lstStyle>
          <a:p>
            <a:pPr lvl="0"/>
            <a:r>
              <a:rPr lang="en-US" dirty="0"/>
              <a:t>Patient first name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 </a:t>
            </a:r>
            <a:r>
              <a:rPr lang="en-US" dirty="0"/>
              <a:t>Disease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 </a:t>
            </a:r>
            <a:r>
              <a:rPr lang="en-US" dirty="0"/>
              <a:t>Location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314705" y="4473877"/>
            <a:ext cx="218122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solidFill>
                  <a:srgbClr val="525CA3"/>
                </a:solidFill>
              </a:rPr>
              <a:t>Thank You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92097" y="4313061"/>
            <a:ext cx="2815952" cy="684000"/>
            <a:chOff x="292097" y="4313061"/>
            <a:chExt cx="2815952" cy="684000"/>
          </a:xfrm>
        </p:grpSpPr>
        <p:cxnSp>
          <p:nvCxnSpPr>
            <p:cNvPr id="10" name="Connecteur droit 12"/>
            <p:cNvCxnSpPr/>
            <p:nvPr userDrawn="1"/>
          </p:nvCxnSpPr>
          <p:spPr>
            <a:xfrm>
              <a:off x="3108049" y="4313061"/>
              <a:ext cx="0" cy="6840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Users\e0290066\Desktop\Brand\Sanofi Genzyme - RVB - Colors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97" y="4517051"/>
              <a:ext cx="2596359" cy="30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0917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2_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17516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photo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314705" y="4473877"/>
            <a:ext cx="218122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solidFill>
                  <a:srgbClr val="525CA3"/>
                </a:solidFill>
              </a:rPr>
              <a:t>Thank You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92097" y="4313061"/>
            <a:ext cx="2815952" cy="684000"/>
            <a:chOff x="292097" y="4313061"/>
            <a:chExt cx="2815952" cy="684000"/>
          </a:xfrm>
        </p:grpSpPr>
        <p:cxnSp>
          <p:nvCxnSpPr>
            <p:cNvPr id="20" name="Connecteur droit 12"/>
            <p:cNvCxnSpPr/>
            <p:nvPr userDrawn="1"/>
          </p:nvCxnSpPr>
          <p:spPr>
            <a:xfrm>
              <a:off x="3108049" y="4313061"/>
              <a:ext cx="0" cy="6840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 descr="C:\Users\e0290066\Desktop\Brand\Sanofi Genzyme - RVB - Colors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97" y="4517051"/>
              <a:ext cx="2596359" cy="30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0792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65000"/>
                    <a:lumOff val="35000"/>
                  </a:srgbClr>
                </a:solidFill>
              </a:defRPr>
            </a:lvl1pPr>
          </a:lstStyle>
          <a:p>
            <a:pPr>
              <a:defRPr/>
            </a:pPr>
            <a:fld id="{843CD28F-3D13-4B29-8BB0-5AD3B62577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45172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44189" y="4748844"/>
            <a:ext cx="8094043" cy="342520"/>
          </a:xfrm>
        </p:spPr>
        <p:txBody>
          <a:bodyPr anchor="b">
            <a:noAutofit/>
          </a:bodyPr>
          <a:lstStyle>
            <a:lvl1pPr marL="0" indent="0">
              <a:spcBef>
                <a:spcPts val="150"/>
              </a:spcBef>
              <a:buNone/>
              <a:defRPr sz="750"/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0944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 + ref box +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9856"/>
            <a:ext cx="9144000" cy="6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9583"/>
            <a:ext cx="8229600" cy="35350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468320" y="4624390"/>
            <a:ext cx="8207375" cy="377429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750">
                <a:solidFill>
                  <a:schemeClr val="accent2"/>
                </a:solidFill>
              </a:defRPr>
            </a:lvl1pPr>
            <a:lvl2pPr indent="0" algn="l">
              <a:spcBef>
                <a:spcPts val="0"/>
              </a:spcBef>
              <a:buFontTx/>
              <a:buNone/>
              <a:defRPr sz="750"/>
            </a:lvl2pPr>
            <a:lvl3pPr indent="0" algn="l">
              <a:spcBef>
                <a:spcPts val="0"/>
              </a:spcBef>
              <a:buFontTx/>
              <a:buNone/>
              <a:defRPr sz="750"/>
            </a:lvl3pPr>
            <a:lvl4pPr indent="0" algn="l">
              <a:spcBef>
                <a:spcPts val="0"/>
              </a:spcBef>
              <a:buFontTx/>
              <a:buNone/>
              <a:defRPr sz="750"/>
            </a:lvl4pPr>
            <a:lvl5pPr indent="0" algn="l">
              <a:spcBef>
                <a:spcPts val="0"/>
              </a:spcBef>
              <a:buFontTx/>
              <a:buNone/>
              <a:defRPr sz="75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4"/>
          </p:nvPr>
        </p:nvSpPr>
        <p:spPr>
          <a:xfrm>
            <a:off x="457200" y="4767266"/>
            <a:ext cx="2133600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pPr>
              <a:defRPr/>
            </a:pPr>
            <a:fld id="{8B769D3F-5129-4BEF-98B8-CEBFC78D64AB}" type="datetimeFigureOut">
              <a:rPr lang="nl-BE">
                <a:latin typeface="Calibri" pitchFamily="34" charset="0"/>
                <a:cs typeface="Arial" pitchFamily="34" charset="0"/>
              </a:rPr>
              <a:pPr>
                <a:defRPr/>
              </a:pPr>
              <a:t>23/10/2020</a:t>
            </a:fld>
            <a:endParaRPr lang="nl-BE"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>
              <a:solidFill>
                <a:srgbClr val="6B747B"/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7AA45-AF04-4FD9-86A4-969D5ABDC502}" type="slidenum">
              <a:rPr lang="nl-BE">
                <a:solidFill>
                  <a:srgbClr val="6B747B"/>
                </a:solidFill>
              </a:rPr>
              <a:pPr>
                <a:defRPr/>
              </a:pPr>
              <a:t>‹#›</a:t>
            </a:fld>
            <a:endParaRPr lang="nl-BE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210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84815"/>
            <a:ext cx="8343900" cy="207749"/>
          </a:xfrm>
        </p:spPr>
        <p:txBody>
          <a:bodyPr/>
          <a:lstStyle>
            <a:lvl1pPr>
              <a:defRPr sz="1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781800" y="4654551"/>
            <a:ext cx="609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384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520303"/>
            <a:ext cx="7951788" cy="385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32" y="4754168"/>
            <a:ext cx="2595563" cy="22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0"/>
          <p:cNvSpPr txBox="1">
            <a:spLocks noChangeArrowheads="1"/>
          </p:cNvSpPr>
          <p:nvPr userDrawn="1"/>
        </p:nvSpPr>
        <p:spPr bwMode="auto">
          <a:xfrm>
            <a:off x="6488862" y="319088"/>
            <a:ext cx="205665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67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Michelle | </a:t>
            </a:r>
            <a:r>
              <a:rPr lang="en-US" sz="675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Relapsing</a:t>
            </a:r>
            <a:r>
              <a:rPr lang="en-US" sz="67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675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Multiple Sclerosis | </a:t>
            </a:r>
            <a:r>
              <a:rPr lang="en-US" sz="67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Denmark</a:t>
            </a:r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593725" y="2599135"/>
            <a:ext cx="7951788" cy="1582340"/>
          </a:xfrm>
          <a:prstGeom prst="rect">
            <a:avLst/>
          </a:prstGeom>
          <a:solidFill>
            <a:srgbClr val="1E3F96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013">
              <a:solidFill>
                <a:srgbClr val="646464"/>
              </a:solidFill>
              <a:latin typeface="Arial" pitchFamily="34" charset="0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 userDrawn="1"/>
        </p:nvSpPr>
        <p:spPr bwMode="auto">
          <a:xfrm>
            <a:off x="3989394" y="4782744"/>
            <a:ext cx="228123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750">
                <a:solidFill>
                  <a:srgbClr val="646464"/>
                </a:solidFill>
              </a:rPr>
              <a:t>INTERNAL USE ONLY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025" y="2671418"/>
            <a:ext cx="7511201" cy="4154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endParaRPr lang="en-US" altLang="fr-FR" noProof="0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67501" y="3623385"/>
            <a:ext cx="311061" cy="123111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fr-FR" dirty="0">
                <a:solidFill>
                  <a:srgbClr val="6B747B"/>
                </a:solidFill>
              </a:rPr>
              <a:t>|</a:t>
            </a:r>
            <a:r>
              <a:rPr lang="en-US" altLang="fr-FR" sz="675" baseline="16000" dirty="0">
                <a:solidFill>
                  <a:srgbClr val="6B747B"/>
                </a:solidFill>
              </a:rPr>
              <a:t>    </a:t>
            </a:r>
            <a:fld id="{782D66EE-2300-4A5D-87AA-0594B1E62288}" type="slidenum">
              <a:rPr lang="en-US" altLang="fr-FR" smtClean="0">
                <a:solidFill>
                  <a:srgbClr val="6B747B"/>
                </a:solidFill>
              </a:rPr>
              <a:pPr>
                <a:defRPr/>
              </a:pPr>
              <a:t>‹#›</a:t>
            </a:fld>
            <a:endParaRPr lang="en-US" altLang="fr-FR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030372"/>
      </p:ext>
    </p:extLst>
  </p:cSld>
  <p:clrMapOvr>
    <a:masterClrMapping/>
  </p:clrMapOvr>
  <p:hf hdr="0" ft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N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2840360" y="4539428"/>
            <a:ext cx="6030595" cy="332399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 b="0"/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8808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photo 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40355" y="4068001"/>
            <a:ext cx="6026648" cy="443198"/>
          </a:xfrm>
        </p:spPr>
        <p:txBody>
          <a:bodyPr anchor="b"/>
          <a:lstStyle>
            <a:lvl1pPr algn="r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Title</a:t>
            </a:r>
            <a:endParaRPr lang="en-US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2679318" y="4129183"/>
            <a:ext cx="0" cy="75240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49" y="4400921"/>
            <a:ext cx="2299240" cy="26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4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474B-B3C8-4D2B-9A58-47D3CEA19AC6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1DE9-DF1E-478B-8EAC-D83EF13FF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477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ox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15"/>
          </p:nvPr>
        </p:nvSpPr>
        <p:spPr>
          <a:xfrm>
            <a:off x="325623" y="0"/>
            <a:ext cx="2478024" cy="5143500"/>
          </a:xfrm>
          <a:solidFill>
            <a:srgbClr val="898655"/>
          </a:solidFill>
        </p:spPr>
        <p:txBody>
          <a:bodyPr/>
          <a:lstStyle>
            <a:lvl1pPr marL="0" indent="0">
              <a:buNone/>
              <a:defRPr>
                <a:solidFill>
                  <a:srgbClr val="8986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6" name="Connecteur droit 10"/>
          <p:cNvCxnSpPr/>
          <p:nvPr userDrawn="1"/>
        </p:nvCxnSpPr>
        <p:spPr>
          <a:xfrm>
            <a:off x="938156" y="938154"/>
            <a:ext cx="1211283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25625" y="1685535"/>
            <a:ext cx="2462123" cy="793714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134938" indent="0">
              <a:buNone/>
              <a:defRPr sz="2400">
                <a:solidFill>
                  <a:schemeClr val="bg1"/>
                </a:solidFill>
              </a:defRPr>
            </a:lvl2pPr>
            <a:lvl3pPr marL="271462" indent="0">
              <a:buNone/>
              <a:defRPr sz="2400">
                <a:solidFill>
                  <a:schemeClr val="bg1"/>
                </a:solidFill>
              </a:defRPr>
            </a:lvl3pPr>
            <a:lvl4pPr marL="1028700" indent="0">
              <a:buNone/>
              <a:defRPr sz="2400">
                <a:solidFill>
                  <a:schemeClr val="bg1"/>
                </a:solidFill>
              </a:defRPr>
            </a:lvl4pPr>
            <a:lvl5pPr marL="13716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34865" y="516650"/>
            <a:ext cx="2462308" cy="443665"/>
          </a:xfrm>
        </p:spPr>
        <p:txBody>
          <a:bodyPr/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Function Name</a:t>
            </a:r>
          </a:p>
        </p:txBody>
      </p:sp>
      <p:sp>
        <p:nvSpPr>
          <p:cNvPr id="45" name="Picture Placeholder 43"/>
          <p:cNvSpPr>
            <a:spLocks noGrp="1"/>
          </p:cNvSpPr>
          <p:nvPr>
            <p:ph type="pic" sz="quarter" idx="16" hasCustomPrompt="1"/>
          </p:nvPr>
        </p:nvSpPr>
        <p:spPr>
          <a:xfrm>
            <a:off x="667333" y="4056247"/>
            <a:ext cx="1773936" cy="61264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18124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194472" y="4729089"/>
            <a:ext cx="5676483" cy="249299"/>
          </a:xfrm>
        </p:spPr>
        <p:txBody>
          <a:bodyPr wrap="square">
            <a:spAutoFit/>
          </a:bodyPr>
          <a:lstStyle>
            <a:lvl1pPr marL="0" indent="0" algn="r">
              <a:buNone/>
              <a:defRPr sz="1800" b="0"/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4362"/>
            <a:ext cx="9144000" cy="3880800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fr-FR" dirty="0"/>
              <a:t>Insert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94137" y="4313061"/>
            <a:ext cx="5672866" cy="387798"/>
          </a:xfrm>
        </p:spPr>
        <p:txBody>
          <a:bodyPr anchor="b"/>
          <a:lstStyle>
            <a:lvl1pPr algn="r"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098093" y="69590"/>
            <a:ext cx="3772856" cy="219075"/>
          </a:xfrm>
        </p:spPr>
        <p:txBody>
          <a:bodyPr anchor="ctr" anchorCtr="0"/>
          <a:lstStyle>
            <a:lvl1pPr marL="0" indent="0" algn="r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00" b="0" dirty="0" smtClean="0"/>
            </a:lvl2pPr>
            <a:lvl3pPr>
              <a:defRPr lang="en-US" sz="900" b="0" dirty="0" smtClean="0"/>
            </a:lvl3pPr>
            <a:lvl4pPr>
              <a:defRPr lang="en-US" sz="800" b="0" dirty="0" smtClean="0"/>
            </a:lvl4pPr>
            <a:lvl5pPr>
              <a:defRPr lang="en-US" sz="800" b="0" dirty="0" smtClean="0"/>
            </a:lvl5pPr>
          </a:lstStyle>
          <a:p>
            <a:pPr lvl="0"/>
            <a:r>
              <a:rPr lang="en-US" dirty="0"/>
              <a:t>Patient first name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 </a:t>
            </a:r>
            <a:r>
              <a:rPr lang="en-US" dirty="0"/>
              <a:t>|  Disease |  Location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292097" y="4313061"/>
            <a:ext cx="2815952" cy="684000"/>
            <a:chOff x="292097" y="4313061"/>
            <a:chExt cx="2815952" cy="684000"/>
          </a:xfrm>
        </p:grpSpPr>
        <p:cxnSp>
          <p:nvCxnSpPr>
            <p:cNvPr id="13" name="Connecteur droit 12"/>
            <p:cNvCxnSpPr/>
            <p:nvPr userDrawn="1"/>
          </p:nvCxnSpPr>
          <p:spPr>
            <a:xfrm>
              <a:off x="3108049" y="4313061"/>
              <a:ext cx="0" cy="6840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 descr="C:\Users\e0290066\Desktop\Brand\Sanofi Genzyme - RVB - Colors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97" y="4517051"/>
              <a:ext cx="2596359" cy="30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6565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946486"/>
            <a:ext cx="8420100" cy="374934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474B-B3C8-4D2B-9A58-47D3CEA19AC6}" type="datetimeFigureOut">
              <a:rPr lang="en-US" smtClean="0">
                <a:solidFill>
                  <a:srgbClr val="6B747B"/>
                </a:solidFill>
              </a:rPr>
              <a:pPr/>
              <a:t>10/23/2020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B74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1DE9-DF1E-478B-8EAC-D83EF13FF69C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9172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474B-B3C8-4D2B-9A58-47D3CEA19AC6}" type="datetimeFigureOut">
              <a:rPr lang="en-US" smtClean="0">
                <a:solidFill>
                  <a:srgbClr val="6B747B"/>
                </a:solidFill>
              </a:rPr>
              <a:pPr/>
              <a:t>10/23/2020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B74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1DE9-DF1E-478B-8EAC-D83EF13FF69C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090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1718-6978-4D45-B976-AE2B4390B56B}" type="datetimeFigureOut">
              <a:rPr lang="en-US" smtClean="0">
                <a:solidFill>
                  <a:srgbClr val="6B747B"/>
                </a:solidFill>
              </a:rPr>
              <a:pPr/>
              <a:t>10/23/2020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B74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7B3E-0712-48AF-918C-8BB5247E7D23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046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1718-6978-4D45-B976-AE2B4390B56B}" type="datetimeFigureOut">
              <a:rPr lang="en-US" smtClean="0">
                <a:solidFill>
                  <a:srgbClr val="6B747B"/>
                </a:solidFill>
              </a:rPr>
              <a:pPr/>
              <a:t>10/23/2020</a:t>
            </a:fld>
            <a:endParaRPr lang="en-US">
              <a:solidFill>
                <a:srgbClr val="6B74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B74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7B3E-0712-48AF-918C-8BB5247E7D23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515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39423" y="1333056"/>
            <a:ext cx="3939453" cy="3362770"/>
          </a:xfrm>
        </p:spPr>
        <p:txBody>
          <a:bodyPr/>
          <a:lstStyle>
            <a:lvl1pPr>
              <a:defRPr b="0" baseline="0"/>
            </a:lvl1pPr>
            <a:lvl2pPr>
              <a:defRPr b="0"/>
            </a:lvl2pPr>
            <a:lvl3pPr marL="403225" indent="-133350">
              <a:buFont typeface="Arial" charset="0"/>
              <a:buChar char="•"/>
              <a:tabLst/>
              <a:defRPr b="0"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373474" y="987426"/>
            <a:ext cx="4206875" cy="37084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73474" y="768353"/>
            <a:ext cx="4206875" cy="219075"/>
          </a:xfrm>
        </p:spPr>
        <p:txBody>
          <a:bodyPr anchor="ctr" anchorCtr="0"/>
          <a:lstStyle>
            <a:lvl1pPr marL="0" indent="0" algn="l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00" b="0" dirty="0" smtClean="0"/>
            </a:lvl2pPr>
            <a:lvl3pPr>
              <a:defRPr lang="en-US" sz="900" b="0" dirty="0" smtClean="0"/>
            </a:lvl3pPr>
            <a:lvl4pPr>
              <a:defRPr lang="en-US" sz="800" b="0" dirty="0" smtClean="0"/>
            </a:lvl4pPr>
            <a:lvl5pPr>
              <a:defRPr lang="en-US" sz="800" b="0" dirty="0" smtClean="0"/>
            </a:lvl5pPr>
          </a:lstStyle>
          <a:p>
            <a:pPr lvl="0"/>
            <a:r>
              <a:rPr lang="en-US" dirty="0"/>
              <a:t>Patient first name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 </a:t>
            </a:r>
            <a:r>
              <a:rPr lang="en-US" dirty="0"/>
              <a:t>|  Disease |  Location</a:t>
            </a:r>
          </a:p>
        </p:txBody>
      </p:sp>
    </p:spTree>
    <p:extLst>
      <p:ext uri="{BB962C8B-B14F-4D97-AF65-F5344CB8AC3E}">
        <p14:creationId xmlns:p14="http://schemas.microsoft.com/office/powerpoint/2010/main" val="1999069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194472" y="4729089"/>
            <a:ext cx="5676483" cy="249299"/>
          </a:xfrm>
        </p:spPr>
        <p:txBody>
          <a:bodyPr wrap="square">
            <a:sp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4362"/>
            <a:ext cx="9144000" cy="3880800"/>
          </a:xfrm>
        </p:spPr>
        <p:txBody>
          <a:bodyPr/>
          <a:lstStyle/>
          <a:p>
            <a:r>
              <a:rPr lang="fr-FR" dirty="0"/>
              <a:t>  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94137" y="4313061"/>
            <a:ext cx="5672866" cy="387798"/>
          </a:xfrm>
        </p:spPr>
        <p:txBody>
          <a:bodyPr anchor="b"/>
          <a:lstStyle>
            <a:lvl1pPr algn="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098093" y="69590"/>
            <a:ext cx="3772856" cy="219075"/>
          </a:xfrm>
        </p:spPr>
        <p:txBody>
          <a:bodyPr anchor="ctr" anchorCtr="0"/>
          <a:lstStyle>
            <a:lvl1pPr marL="0" indent="0" algn="r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00" b="0" dirty="0" smtClean="0"/>
            </a:lvl2pPr>
            <a:lvl3pPr>
              <a:defRPr lang="en-US" sz="900" b="0" dirty="0" smtClean="0"/>
            </a:lvl3pPr>
            <a:lvl4pPr>
              <a:defRPr lang="en-US" sz="800" b="0" dirty="0" smtClean="0"/>
            </a:lvl4pPr>
            <a:lvl5pPr>
              <a:defRPr lang="en-US" sz="800" b="0" dirty="0" smtClean="0"/>
            </a:lvl5pPr>
          </a:lstStyle>
          <a:p>
            <a:pPr lvl="0"/>
            <a:r>
              <a:rPr lang="en-US" dirty="0"/>
              <a:t>Patient first name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 </a:t>
            </a:r>
            <a:r>
              <a:rPr lang="en-US" dirty="0"/>
              <a:t>|  Disease |  Location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92097" y="4313061"/>
            <a:ext cx="2815952" cy="684000"/>
            <a:chOff x="292097" y="4313061"/>
            <a:chExt cx="2815952" cy="684000"/>
          </a:xfrm>
        </p:grpSpPr>
        <p:cxnSp>
          <p:nvCxnSpPr>
            <p:cNvPr id="11" name="Connecteur droit 12"/>
            <p:cNvCxnSpPr/>
            <p:nvPr userDrawn="1"/>
          </p:nvCxnSpPr>
          <p:spPr>
            <a:xfrm>
              <a:off x="3108049" y="4313061"/>
              <a:ext cx="0" cy="6840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Users\e0290066\Desktop\Brand\Sanofi Genzyme - RVB - Colors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97" y="4517051"/>
              <a:ext cx="2596359" cy="30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4830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80038" y="1023941"/>
            <a:ext cx="7597795" cy="3671887"/>
          </a:xfrm>
        </p:spPr>
        <p:txBody>
          <a:bodyPr/>
          <a:lstStyle>
            <a:lvl1pPr marL="166688" indent="-166688">
              <a:spcBef>
                <a:spcPts val="900"/>
              </a:spcBef>
              <a:buFont typeface="Arial" charset="0"/>
              <a:buChar char="•"/>
              <a:tabLst>
                <a:tab pos="8459788" algn="r"/>
              </a:tabLst>
              <a:defRPr sz="1800" b="0" baseline="0"/>
            </a:lvl1pPr>
            <a:lvl2pPr marL="300038" indent="-133350">
              <a:spcBef>
                <a:spcPts val="0"/>
              </a:spcBef>
              <a:buFont typeface="Arial" charset="0"/>
              <a:buChar char="•"/>
              <a:tabLst>
                <a:tab pos="8460000" algn="r"/>
              </a:tabLst>
              <a:defRPr sz="1600"/>
            </a:lvl2pPr>
            <a:lvl3pPr marL="271462" indent="0">
              <a:buNone/>
              <a:defRPr/>
            </a:lvl3pPr>
          </a:lstStyle>
          <a:p>
            <a:pPr lvl="0"/>
            <a:r>
              <a:rPr lang="fr-FR" dirty="0" err="1"/>
              <a:t>Text</a:t>
            </a:r>
            <a:r>
              <a:rPr lang="fr-FR" dirty="0"/>
              <a:t>	XX</a:t>
            </a:r>
          </a:p>
          <a:p>
            <a:pPr lvl="1"/>
            <a:r>
              <a:rPr lang="fr-FR" dirty="0" err="1"/>
              <a:t>Text</a:t>
            </a:r>
            <a:r>
              <a:rPr lang="fr-FR" dirty="0"/>
              <a:t>	XX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280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80" y="1333056"/>
            <a:ext cx="8420101" cy="336277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8780" y="712802"/>
            <a:ext cx="8420101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95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1718-6978-4D45-B976-AE2B4390B56B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7B3E-0712-48AF-918C-8BB5247E7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280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roduc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80" y="1333056"/>
            <a:ext cx="8420101" cy="336277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8780" y="712802"/>
            <a:ext cx="8420101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58775" y="273772"/>
            <a:ext cx="7004050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Product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900" y="85726"/>
            <a:ext cx="1196655" cy="528638"/>
          </a:xfrm>
        </p:spPr>
        <p:txBody>
          <a:bodyPr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Logo here</a:t>
            </a:r>
          </a:p>
        </p:txBody>
      </p:sp>
    </p:spTree>
    <p:extLst>
      <p:ext uri="{BB962C8B-B14F-4D97-AF65-F5344CB8AC3E}">
        <p14:creationId xmlns:p14="http://schemas.microsoft.com/office/powerpoint/2010/main" val="1389822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8780" y="1242107"/>
            <a:ext cx="8420101" cy="3453721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05050" y="1365251"/>
            <a:ext cx="4107856" cy="3124645"/>
          </a:xfrm>
        </p:spPr>
        <p:txBody>
          <a:bodyPr/>
          <a:lstStyle>
            <a:lvl1pPr>
              <a:defRPr baseline="0"/>
            </a:lvl1pPr>
            <a:lvl2pPr marL="271463" indent="-136525">
              <a:tabLst/>
              <a:defRPr/>
            </a:lvl2pPr>
            <a:lvl3pPr marL="385763" indent="-131763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6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13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0">
          <p15:clr>
            <a:srgbClr val="FBAE40"/>
          </p15:clr>
        </p15:guide>
        <p15:guide id="2" pos="308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76" y="1333056"/>
            <a:ext cx="3939453" cy="3362770"/>
          </a:xfrm>
        </p:spPr>
        <p:txBody>
          <a:bodyPr/>
          <a:lstStyle>
            <a:lvl1pPr>
              <a:defRPr baseline="0"/>
            </a:lvl1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6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4572006" y="987425"/>
            <a:ext cx="4206875" cy="3320298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572005" y="4305032"/>
            <a:ext cx="4206875" cy="390307"/>
          </a:xfrm>
          <a:prstGeom prst="rect">
            <a:avLst/>
          </a:prstGeom>
          <a:solidFill>
            <a:srgbClr val="E7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98853" y="4421781"/>
            <a:ext cx="3946672" cy="146050"/>
          </a:xfrm>
        </p:spPr>
        <p:txBody>
          <a:bodyPr/>
          <a:lstStyle>
            <a:lvl1pPr marL="0" indent="0" algn="r"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33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6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358780" y="1239838"/>
            <a:ext cx="8420101" cy="3106736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58775" y="4305521"/>
            <a:ext cx="8420100" cy="390307"/>
          </a:xfrm>
          <a:prstGeom prst="rect">
            <a:avLst/>
          </a:prstGeom>
          <a:solidFill>
            <a:srgbClr val="E7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470414" y="4420800"/>
            <a:ext cx="8175112" cy="146050"/>
          </a:xfrm>
        </p:spPr>
        <p:txBody>
          <a:bodyPr/>
          <a:lstStyle>
            <a:lvl1pPr marL="0" indent="0" algn="r"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1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8780" y="1239841"/>
            <a:ext cx="8420101" cy="3455987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02889" y="1364401"/>
            <a:ext cx="3909928" cy="341366"/>
          </a:xfrm>
        </p:spPr>
        <p:txBody>
          <a:bodyPr/>
          <a:lstStyle>
            <a:lvl1pPr>
              <a:defRPr baseline="0"/>
            </a:lvl1pPr>
            <a:lvl2pPr marL="271463" indent="-136525">
              <a:tabLst/>
              <a:defRPr/>
            </a:lvl2pPr>
            <a:lvl3pPr marL="385763" indent="-131763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/>
              <a:t>Chart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6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8"/>
          </p:nvPr>
        </p:nvSpPr>
        <p:spPr>
          <a:xfrm>
            <a:off x="502889" y="1709738"/>
            <a:ext cx="8069740" cy="2878119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502889" y="4424648"/>
            <a:ext cx="2684462" cy="168495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52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0">
          <p15:clr>
            <a:srgbClr val="FBAE40"/>
          </p15:clr>
        </p15:guide>
        <p15:guide id="2" pos="308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6" y="712802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5" name="Espace réservé du tableau 4"/>
          <p:cNvSpPr>
            <a:spLocks noGrp="1"/>
          </p:cNvSpPr>
          <p:nvPr>
            <p:ph type="tbl" sz="quarter" idx="18"/>
          </p:nvPr>
        </p:nvSpPr>
        <p:spPr>
          <a:xfrm>
            <a:off x="358780" y="1239838"/>
            <a:ext cx="8420101" cy="3321050"/>
          </a:xfrm>
          <a:noFill/>
          <a:ln>
            <a:noFill/>
          </a:ln>
        </p:spPr>
        <p:txBody>
          <a:bodyPr/>
          <a:lstStyle/>
          <a:p>
            <a:r>
              <a:rPr lang="fr-FR"/>
              <a:t>Cliquez sur l'icône pour ajouter un tableau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85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0">
          <p15:clr>
            <a:srgbClr val="FBAE40"/>
          </p15:clr>
        </p15:guide>
        <p15:guide id="2" pos="308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358775" y="679452"/>
            <a:ext cx="4212000" cy="2012950"/>
          </a:xfrm>
          <a:prstGeom prst="rect">
            <a:avLst/>
          </a:prstGeom>
          <a:solidFill>
            <a:srgbClr val="BE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58775" y="2692403"/>
            <a:ext cx="4212000" cy="2005949"/>
          </a:xfrm>
          <a:prstGeom prst="rect">
            <a:avLst/>
          </a:prstGeom>
          <a:solidFill>
            <a:srgbClr val="525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572000" y="679452"/>
            <a:ext cx="4212000" cy="2012950"/>
          </a:xfrm>
          <a:prstGeom prst="rect">
            <a:avLst/>
          </a:prstGeom>
          <a:solidFill>
            <a:srgbClr val="3E9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4572000" y="2692403"/>
            <a:ext cx="4212000" cy="2005949"/>
          </a:xfrm>
          <a:prstGeom prst="rect">
            <a:avLst/>
          </a:prstGeom>
          <a:solidFill>
            <a:srgbClr val="BCB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19" hasCustomPrompt="1"/>
          </p:nvPr>
        </p:nvSpPr>
        <p:spPr>
          <a:xfrm>
            <a:off x="471068" y="838563"/>
            <a:ext cx="3988638" cy="1751946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Key figures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>
          <a:xfrm>
            <a:off x="4683681" y="838563"/>
            <a:ext cx="3988638" cy="1751946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>
          <a:xfrm>
            <a:off x="471068" y="2819401"/>
            <a:ext cx="3988638" cy="1751946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27" name="Espace réservé du texte 9"/>
          <p:cNvSpPr>
            <a:spLocks noGrp="1"/>
          </p:cNvSpPr>
          <p:nvPr>
            <p:ph type="body" sz="quarter" idx="22" hasCustomPrompt="1"/>
          </p:nvPr>
        </p:nvSpPr>
        <p:spPr>
          <a:xfrm>
            <a:off x="4683681" y="2819401"/>
            <a:ext cx="3988638" cy="1751946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345878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445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1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4362"/>
            <a:ext cx="9144000" cy="3880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/>
              <a:t> Insert photo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098093" y="69590"/>
            <a:ext cx="3772856" cy="219075"/>
          </a:xfrm>
        </p:spPr>
        <p:txBody>
          <a:bodyPr anchor="ctr" anchorCtr="0"/>
          <a:lstStyle>
            <a:lvl1pPr marL="0" indent="0" algn="r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00" b="0" dirty="0" smtClean="0"/>
            </a:lvl2pPr>
            <a:lvl3pPr>
              <a:defRPr lang="en-US" sz="900" b="0" dirty="0" smtClean="0"/>
            </a:lvl3pPr>
            <a:lvl4pPr>
              <a:defRPr lang="en-US" sz="800" b="0" dirty="0" smtClean="0"/>
            </a:lvl4pPr>
            <a:lvl5pPr>
              <a:defRPr lang="en-US" sz="800" b="0" dirty="0" smtClean="0"/>
            </a:lvl5pPr>
          </a:lstStyle>
          <a:p>
            <a:pPr lvl="0"/>
            <a:r>
              <a:rPr lang="en-US" dirty="0"/>
              <a:t>Patient first name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 </a:t>
            </a:r>
            <a:r>
              <a:rPr lang="en-US" dirty="0"/>
              <a:t>Disease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 </a:t>
            </a:r>
            <a:r>
              <a:rPr lang="en-US" dirty="0"/>
              <a:t>Location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314705" y="4473877"/>
            <a:ext cx="218122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solidFill>
                  <a:srgbClr val="525CA3"/>
                </a:solidFill>
              </a:rPr>
              <a:t>Thank You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92097" y="4313061"/>
            <a:ext cx="2815952" cy="684000"/>
            <a:chOff x="292097" y="4313061"/>
            <a:chExt cx="2815952" cy="684000"/>
          </a:xfrm>
        </p:grpSpPr>
        <p:cxnSp>
          <p:nvCxnSpPr>
            <p:cNvPr id="10" name="Connecteur droit 12"/>
            <p:cNvCxnSpPr/>
            <p:nvPr userDrawn="1"/>
          </p:nvCxnSpPr>
          <p:spPr>
            <a:xfrm>
              <a:off x="3108049" y="4313061"/>
              <a:ext cx="0" cy="6840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Users\e0290066\Desktop\Brand\Sanofi Genzyme - RVB - Colors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97" y="4517051"/>
              <a:ext cx="2596359" cy="30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2679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2_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17516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photo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314705" y="4473877"/>
            <a:ext cx="218122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solidFill>
                  <a:srgbClr val="525CA3"/>
                </a:solidFill>
              </a:rPr>
              <a:t>Thank You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92097" y="4313061"/>
            <a:ext cx="2815952" cy="684000"/>
            <a:chOff x="292097" y="4313061"/>
            <a:chExt cx="2815952" cy="684000"/>
          </a:xfrm>
        </p:grpSpPr>
        <p:cxnSp>
          <p:nvCxnSpPr>
            <p:cNvPr id="20" name="Connecteur droit 12"/>
            <p:cNvCxnSpPr/>
            <p:nvPr userDrawn="1"/>
          </p:nvCxnSpPr>
          <p:spPr>
            <a:xfrm>
              <a:off x="3108049" y="4313061"/>
              <a:ext cx="0" cy="6840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 descr="C:\Users\e0290066\Desktop\Brand\Sanofi Genzyme - RVB - Colors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97" y="4517051"/>
              <a:ext cx="2596359" cy="30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2211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1718-6978-4D45-B976-AE2B4390B56B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7B3E-0712-48AF-918C-8BB5247E7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210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65000"/>
                    <a:lumOff val="35000"/>
                  </a:srgbClr>
                </a:solidFill>
              </a:defRPr>
            </a:lvl1pPr>
          </a:lstStyle>
          <a:p>
            <a:pPr>
              <a:defRPr/>
            </a:pPr>
            <a:fld id="{843CD28F-3D13-4B29-8BB0-5AD3B62577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5032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ide Text Picture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" y="0"/>
            <a:ext cx="4525963" cy="5143500"/>
          </a:xfrm>
          <a:prstGeom prst="rect">
            <a:avLst/>
          </a:prstGeom>
          <a:solidFill>
            <a:srgbClr val="444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4491041" y="4782744"/>
            <a:ext cx="228123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750">
                <a:solidFill>
                  <a:srgbClr val="646464"/>
                </a:solidFill>
              </a:rPr>
              <a:t>INTERNAL USE ONLY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25963" y="0"/>
            <a:ext cx="4618037" cy="5143500"/>
          </a:xfrm>
        </p:spPr>
        <p:txBody>
          <a:bodyPr lIns="18288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9353" y="4743452"/>
            <a:ext cx="2378428" cy="280035"/>
          </a:xfrm>
          <a:prstGeom prst="rect">
            <a:avLst/>
          </a:prstGeom>
        </p:spPr>
        <p:txBody>
          <a:bodyPr anchor="ctr"/>
          <a:lstStyle>
            <a:lvl1pPr marL="0" marR="0" indent="0" algn="r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DB5D06"/>
              </a:buClr>
              <a:buSzPct val="125000"/>
              <a:buFont typeface="Arial" pitchFamily="34" charset="0"/>
              <a:buNone/>
              <a:tabLst/>
              <a:defRPr sz="825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marR="0" indent="-173831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70A100"/>
              </a:buClr>
              <a:buSzTx/>
              <a:buFont typeface="Arial" pitchFamily="34" charset="0"/>
              <a:buChar char="−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4350" marR="0" indent="-17145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70A100"/>
              </a:buClr>
              <a:buSzPct val="110000"/>
              <a:buFont typeface="Arial" pitchFamily="34" charset="0"/>
              <a:buChar char="−"/>
              <a:tabLst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5800" marR="0" indent="-17145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70A100"/>
              </a:buClr>
              <a:buSzTx/>
              <a:buFont typeface="Arial" pitchFamily="34" charset="0"/>
              <a:buChar char="−"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57250" marR="0" indent="-17145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70A100"/>
              </a:buClr>
              <a:buSzPct val="75000"/>
              <a:buFont typeface="Arial" pitchFamily="34" charset="0"/>
              <a:buChar char="−"/>
              <a:tabLst/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09651" y="508350"/>
            <a:ext cx="3706978" cy="38579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6822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44189" y="4748844"/>
            <a:ext cx="8094043" cy="342520"/>
          </a:xfrm>
        </p:spPr>
        <p:txBody>
          <a:bodyPr anchor="b">
            <a:noAutofit/>
          </a:bodyPr>
          <a:lstStyle>
            <a:lvl1pPr marL="0" indent="0">
              <a:spcBef>
                <a:spcPts val="150"/>
              </a:spcBef>
              <a:buNone/>
              <a:defRPr sz="750"/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65175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 + ref box +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9856"/>
            <a:ext cx="9144000" cy="6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9583"/>
            <a:ext cx="8229600" cy="35350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468320" y="4624390"/>
            <a:ext cx="8207375" cy="377429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750">
                <a:solidFill>
                  <a:schemeClr val="accent2"/>
                </a:solidFill>
              </a:defRPr>
            </a:lvl1pPr>
            <a:lvl2pPr indent="0" algn="l">
              <a:spcBef>
                <a:spcPts val="0"/>
              </a:spcBef>
              <a:buFontTx/>
              <a:buNone/>
              <a:defRPr sz="750"/>
            </a:lvl2pPr>
            <a:lvl3pPr indent="0" algn="l">
              <a:spcBef>
                <a:spcPts val="0"/>
              </a:spcBef>
              <a:buFontTx/>
              <a:buNone/>
              <a:defRPr sz="750"/>
            </a:lvl3pPr>
            <a:lvl4pPr indent="0" algn="l">
              <a:spcBef>
                <a:spcPts val="0"/>
              </a:spcBef>
              <a:buFontTx/>
              <a:buNone/>
              <a:defRPr sz="750"/>
            </a:lvl4pPr>
            <a:lvl5pPr indent="0" algn="l">
              <a:spcBef>
                <a:spcPts val="0"/>
              </a:spcBef>
              <a:buFontTx/>
              <a:buNone/>
              <a:defRPr sz="75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4"/>
          </p:nvPr>
        </p:nvSpPr>
        <p:spPr>
          <a:xfrm>
            <a:off x="457200" y="4767266"/>
            <a:ext cx="2133600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pPr>
              <a:defRPr/>
            </a:pPr>
            <a:fld id="{8B769D3F-5129-4BEF-98B8-CEBFC78D64AB}" type="datetimeFigureOut">
              <a:rPr lang="nl-BE">
                <a:latin typeface="Calibri" pitchFamily="34" charset="0"/>
                <a:cs typeface="Arial" pitchFamily="34" charset="0"/>
              </a:rPr>
              <a:pPr>
                <a:defRPr/>
              </a:pPr>
              <a:t>23/10/2020</a:t>
            </a:fld>
            <a:endParaRPr lang="nl-BE"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>
              <a:solidFill>
                <a:srgbClr val="6B747B"/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7AA45-AF04-4FD9-86A4-969D5ABDC502}" type="slidenum">
              <a:rPr lang="nl-BE">
                <a:solidFill>
                  <a:srgbClr val="6B747B"/>
                </a:solidFill>
              </a:rPr>
              <a:pPr>
                <a:defRPr/>
              </a:pPr>
              <a:t>‹#›</a:t>
            </a:fld>
            <a:endParaRPr lang="nl-BE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802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84815"/>
            <a:ext cx="8343900" cy="207749"/>
          </a:xfrm>
        </p:spPr>
        <p:txBody>
          <a:bodyPr/>
          <a:lstStyle>
            <a:lvl1pPr>
              <a:defRPr sz="1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781800" y="4654551"/>
            <a:ext cx="609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337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520303"/>
            <a:ext cx="7951788" cy="385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32" y="4754168"/>
            <a:ext cx="2595563" cy="22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0"/>
          <p:cNvSpPr txBox="1">
            <a:spLocks noChangeArrowheads="1"/>
          </p:cNvSpPr>
          <p:nvPr userDrawn="1"/>
        </p:nvSpPr>
        <p:spPr bwMode="auto">
          <a:xfrm>
            <a:off x="6488862" y="319088"/>
            <a:ext cx="205665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67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Michelle | </a:t>
            </a:r>
            <a:r>
              <a:rPr lang="en-US" sz="675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Relapsing</a:t>
            </a:r>
            <a:r>
              <a:rPr lang="en-US" sz="67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675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Multiple Sclerosis | </a:t>
            </a:r>
            <a:r>
              <a:rPr lang="en-US" sz="67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Denmark</a:t>
            </a:r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593725" y="2599135"/>
            <a:ext cx="7951788" cy="1582340"/>
          </a:xfrm>
          <a:prstGeom prst="rect">
            <a:avLst/>
          </a:prstGeom>
          <a:solidFill>
            <a:srgbClr val="1E3F96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013">
              <a:solidFill>
                <a:srgbClr val="646464"/>
              </a:solidFill>
              <a:latin typeface="Arial" pitchFamily="34" charset="0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 userDrawn="1"/>
        </p:nvSpPr>
        <p:spPr bwMode="auto">
          <a:xfrm>
            <a:off x="3989394" y="4782744"/>
            <a:ext cx="228123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750">
                <a:solidFill>
                  <a:srgbClr val="646464"/>
                </a:solidFill>
              </a:rPr>
              <a:t>INTERNAL USE ONLY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025" y="2671418"/>
            <a:ext cx="7511201" cy="4154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endParaRPr lang="en-US" altLang="fr-FR" noProof="0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67501" y="3623385"/>
            <a:ext cx="311061" cy="123111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fr-FR" dirty="0">
                <a:solidFill>
                  <a:srgbClr val="6B747B"/>
                </a:solidFill>
              </a:rPr>
              <a:t>|</a:t>
            </a:r>
            <a:r>
              <a:rPr lang="en-US" altLang="fr-FR" sz="675" baseline="16000" dirty="0">
                <a:solidFill>
                  <a:srgbClr val="6B747B"/>
                </a:solidFill>
              </a:rPr>
              <a:t>    </a:t>
            </a:r>
            <a:fld id="{782D66EE-2300-4A5D-87AA-0594B1E62288}" type="slidenum">
              <a:rPr lang="en-US" altLang="fr-FR" smtClean="0">
                <a:solidFill>
                  <a:srgbClr val="6B747B"/>
                </a:solidFill>
              </a:rPr>
              <a:pPr>
                <a:defRPr/>
              </a:pPr>
              <a:t>‹#›</a:t>
            </a:fld>
            <a:endParaRPr lang="en-US" altLang="fr-FR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915934"/>
      </p:ext>
    </p:extLst>
  </p:cSld>
  <p:clrMapOvr>
    <a:masterClrMapping/>
  </p:clrMapOvr>
  <p:hf hdr="0" ft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9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9"/>
                        <a:ext cx="158750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 descr="fond_150dpi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849" y="469117"/>
            <a:ext cx="7935913" cy="4146947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35113" y="1632384"/>
            <a:ext cx="6461125" cy="1102519"/>
          </a:xfr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modifier le style du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47788" y="3075385"/>
            <a:ext cx="6400800" cy="1314450"/>
          </a:xfrm>
        </p:spPr>
        <p:txBody>
          <a:bodyPr/>
          <a:lstStyle>
            <a:lvl1pPr marL="0" indent="0">
              <a:buFont typeface="Verdana" pitchFamily="34" charset="0"/>
              <a:buNone/>
              <a:defRPr sz="1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modifier le style des sous-</a:t>
            </a:r>
            <a:r>
              <a:rPr lang="en-US" dirty="0" err="1"/>
              <a:t>titres</a:t>
            </a:r>
            <a:r>
              <a:rPr lang="en-US" dirty="0"/>
              <a:t> du masque</a:t>
            </a:r>
          </a:p>
        </p:txBody>
      </p:sp>
      <p:pic>
        <p:nvPicPr>
          <p:cNvPr id="7" name="Picture 6" descr="SN4MAX_Logo.emf"/>
          <p:cNvPicPr>
            <a:picLocks noChangeAspect="1"/>
          </p:cNvPicPr>
          <p:nvPr userDrawn="1"/>
        </p:nvPicPr>
        <p:blipFill rotWithShape="1">
          <a:blip r:embed="rId7" cstate="print"/>
          <a:srcRect t="1" r="31905" b="-4214"/>
          <a:stretch/>
        </p:blipFill>
        <p:spPr>
          <a:xfrm>
            <a:off x="649333" y="4964795"/>
            <a:ext cx="960932" cy="16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069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-2780"/>
            <a:ext cx="8343900" cy="582930"/>
          </a:xfrm>
        </p:spPr>
        <p:txBody>
          <a:bodyPr/>
          <a:lstStyle>
            <a:lvl1pPr>
              <a:defRPr sz="1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84495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50">
                <a:solidFill>
                  <a:schemeClr val="accent2"/>
                </a:solidFill>
              </a:defRPr>
            </a:lvl1pPr>
            <a:lvl2pPr>
              <a:defRPr sz="1350"/>
            </a:lvl2pPr>
            <a:lvl3pPr>
              <a:defRPr sz="1275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-76200" y="4743452"/>
            <a:ext cx="8550275" cy="393843"/>
          </a:xfrm>
        </p:spPr>
        <p:txBody>
          <a:bodyPr anchor="b"/>
          <a:lstStyle>
            <a:lvl1pPr>
              <a:buFontTx/>
              <a:buNone/>
              <a:defRPr sz="75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FontTx/>
              <a:buNone/>
              <a:defRPr sz="750"/>
            </a:lvl2pPr>
            <a:lvl3pPr>
              <a:buFontTx/>
              <a:buNone/>
              <a:defRPr sz="750"/>
            </a:lvl3pPr>
            <a:lvl4pPr>
              <a:buFontTx/>
              <a:buNone/>
              <a:defRPr sz="750"/>
            </a:lvl4pPr>
            <a:lvl5pPr>
              <a:buFontTx/>
              <a:buNone/>
              <a:defRPr sz="750"/>
            </a:lvl5pPr>
          </a:lstStyle>
          <a:p>
            <a:pPr lvl="0"/>
            <a:r>
              <a:rPr lang="en-US" dirty="0"/>
              <a:t>Confidential: For internal use only!</a:t>
            </a:r>
          </a:p>
        </p:txBody>
      </p:sp>
    </p:spTree>
    <p:extLst>
      <p:ext uri="{BB962C8B-B14F-4D97-AF65-F5344CB8AC3E}">
        <p14:creationId xmlns:p14="http://schemas.microsoft.com/office/powerpoint/2010/main" val="35355989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rket Access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627064" y="213133"/>
            <a:ext cx="8295264" cy="631031"/>
          </a:xfrm>
          <a:prstGeom prst="rect">
            <a:avLst/>
          </a:prstGeom>
        </p:spPr>
        <p:txBody>
          <a:bodyPr anchor="b"/>
          <a:lstStyle/>
          <a:p>
            <a:pPr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1800" kern="0" dirty="0">
              <a:solidFill>
                <a:srgbClr val="989898"/>
              </a:solidFill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0" y="0"/>
            <a:ext cx="1800000" cy="135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>
                <a:srgbClr val="BCA36A"/>
              </a:buClr>
            </a:pPr>
            <a:r>
              <a:rPr lang="en-GB" sz="825" b="1" dirty="0">
                <a:solidFill>
                  <a:srgbClr val="FFFFFF"/>
                </a:solidFill>
              </a:rPr>
              <a:t>Market Access Ambition</a:t>
            </a:r>
          </a:p>
        </p:txBody>
      </p:sp>
      <p:sp>
        <p:nvSpPr>
          <p:cNvPr id="8" name="Pentagon 7"/>
          <p:cNvSpPr/>
          <p:nvPr userDrawn="1"/>
        </p:nvSpPr>
        <p:spPr>
          <a:xfrm>
            <a:off x="692747" y="1039085"/>
            <a:ext cx="1801091" cy="108000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FFFFFF"/>
                </a:solidFill>
                <a:ea typeface="ヒラギノ角ゴ Pro W3" pitchFamily="1" charset="-128"/>
              </a:rPr>
              <a:t>Value statement</a:t>
            </a:r>
            <a:endParaRPr lang="en-GB" sz="1050" b="1" dirty="0">
              <a:solidFill>
                <a:srgbClr val="FFFFFF"/>
              </a:solidFill>
            </a:endParaRPr>
          </a:p>
        </p:txBody>
      </p:sp>
      <p:sp>
        <p:nvSpPr>
          <p:cNvPr id="9" name="Pentagon 8"/>
          <p:cNvSpPr/>
          <p:nvPr userDrawn="1"/>
        </p:nvSpPr>
        <p:spPr>
          <a:xfrm>
            <a:off x="692747" y="2224130"/>
            <a:ext cx="1801091" cy="108000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1050" b="1" dirty="0">
                <a:solidFill>
                  <a:srgbClr val="FFFFFF"/>
                </a:solidFill>
              </a:rPr>
              <a:t>Access goals</a:t>
            </a:r>
          </a:p>
        </p:txBody>
      </p:sp>
      <p:sp>
        <p:nvSpPr>
          <p:cNvPr id="10" name="Pentagon 9"/>
          <p:cNvSpPr/>
          <p:nvPr userDrawn="1"/>
        </p:nvSpPr>
        <p:spPr>
          <a:xfrm>
            <a:off x="692747" y="3409174"/>
            <a:ext cx="1801091" cy="108000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1050" b="1" dirty="0">
                <a:solidFill>
                  <a:srgbClr val="FFFFFF"/>
                </a:solidFill>
              </a:rPr>
              <a:t>Pricing goals</a:t>
            </a: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47989" y="4821081"/>
            <a:ext cx="733933" cy="173602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|</a:t>
            </a:r>
            <a:r>
              <a:rPr lang="en-GB" baseline="16000" dirty="0"/>
              <a:t>     </a:t>
            </a:r>
            <a:fld id="{D215ACFE-C674-4BAB-8A04-DABC86DBCB05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ftr" sz="quarter" idx="3"/>
          </p:nvPr>
        </p:nvSpPr>
        <p:spPr>
          <a:xfrm>
            <a:off x="6295654" y="4995624"/>
            <a:ext cx="2895600" cy="178594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Affiliate MA Launch Blueprint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50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39423" y="1333056"/>
            <a:ext cx="3939453" cy="3362770"/>
          </a:xfrm>
        </p:spPr>
        <p:txBody>
          <a:bodyPr/>
          <a:lstStyle>
            <a:lvl1pPr>
              <a:defRPr b="0" baseline="0"/>
            </a:lvl1pPr>
            <a:lvl2pPr>
              <a:defRPr b="0"/>
            </a:lvl2pPr>
            <a:lvl3pPr marL="403225" indent="-133350">
              <a:buFont typeface="Arial" charset="0"/>
              <a:buChar char="•"/>
              <a:tabLst/>
              <a:defRPr b="0"/>
            </a:lvl3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373474" y="987426"/>
            <a:ext cx="4206875" cy="37084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73474" y="768353"/>
            <a:ext cx="4206875" cy="219075"/>
          </a:xfrm>
        </p:spPr>
        <p:txBody>
          <a:bodyPr anchor="ctr" anchorCtr="0"/>
          <a:lstStyle>
            <a:lvl1pPr marL="0" indent="0" algn="l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00" b="0" dirty="0" smtClean="0"/>
            </a:lvl2pPr>
            <a:lvl3pPr>
              <a:defRPr lang="en-US" sz="900" b="0" dirty="0" smtClean="0"/>
            </a:lvl3pPr>
            <a:lvl4pPr>
              <a:defRPr lang="en-US" sz="800" b="0" dirty="0" smtClean="0"/>
            </a:lvl4pPr>
            <a:lvl5pPr>
              <a:defRPr lang="en-US" sz="800" b="0" dirty="0" smtClean="0"/>
            </a:lvl5pPr>
          </a:lstStyle>
          <a:p>
            <a:pPr lvl="0"/>
            <a:r>
              <a:rPr lang="en-US" dirty="0"/>
              <a:t>Patient first name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 </a:t>
            </a:r>
            <a:r>
              <a:rPr lang="en-US" dirty="0"/>
              <a:t>|  Disease |  Location</a:t>
            </a:r>
          </a:p>
        </p:txBody>
      </p:sp>
    </p:spTree>
    <p:extLst>
      <p:ext uri="{BB962C8B-B14F-4D97-AF65-F5344CB8AC3E}">
        <p14:creationId xmlns:p14="http://schemas.microsoft.com/office/powerpoint/2010/main" val="226723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rategic impera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 userDrawn="1"/>
        </p:nvSpPr>
        <p:spPr>
          <a:xfrm>
            <a:off x="0" y="0"/>
            <a:ext cx="1800000" cy="135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>
                <a:srgbClr val="BCA36A"/>
              </a:buClr>
            </a:pPr>
            <a:r>
              <a:rPr lang="en-GB" sz="825" b="1" dirty="0">
                <a:solidFill>
                  <a:srgbClr val="FFFFFF"/>
                </a:solidFill>
              </a:rPr>
              <a:t>Strategic Imperatives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47989" y="4821081"/>
            <a:ext cx="733933" cy="173602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|</a:t>
            </a:r>
            <a:r>
              <a:rPr lang="en-GB" baseline="16000" dirty="0"/>
              <a:t>     </a:t>
            </a:r>
            <a:fld id="{D215ACFE-C674-4BAB-8A04-DABC86DBCB05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3"/>
          </p:nvPr>
        </p:nvSpPr>
        <p:spPr>
          <a:xfrm>
            <a:off x="6295654" y="4995624"/>
            <a:ext cx="2895600" cy="178594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Affiliate MA Launch Blueprint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83244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pportive 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2"/>
          <p:cNvSpPr>
            <a:spLocks noChangeArrowheads="1"/>
          </p:cNvSpPr>
          <p:nvPr userDrawn="1"/>
        </p:nvSpPr>
        <p:spPr bwMode="gray">
          <a:xfrm>
            <a:off x="2416482" y="4715581"/>
            <a:ext cx="144463" cy="128588"/>
          </a:xfrm>
          <a:prstGeom prst="diamond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9972" tIns="34986" rIns="69972" bIns="34986" anchor="ctr"/>
          <a:lstStyle/>
          <a:p>
            <a:pPr defTabSz="700088" fontAlgn="base">
              <a:spcBef>
                <a:spcPct val="0"/>
              </a:spcBef>
              <a:spcAft>
                <a:spcPct val="0"/>
              </a:spcAft>
            </a:pPr>
            <a:endParaRPr lang="en-US" sz="825">
              <a:solidFill>
                <a:srgbClr val="444492"/>
              </a:solidFill>
            </a:endParaRPr>
          </a:p>
        </p:txBody>
      </p:sp>
      <p:sp>
        <p:nvSpPr>
          <p:cNvPr id="6" name="Text Box 37"/>
          <p:cNvSpPr txBox="1">
            <a:spLocks noChangeArrowheads="1"/>
          </p:cNvSpPr>
          <p:nvPr userDrawn="1"/>
        </p:nvSpPr>
        <p:spPr bwMode="auto">
          <a:xfrm>
            <a:off x="2662472" y="4676792"/>
            <a:ext cx="1836918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5" dirty="0">
                <a:solidFill>
                  <a:srgbClr val="444492"/>
                </a:solidFill>
              </a:rPr>
              <a:t>Important deliverable</a:t>
            </a:r>
          </a:p>
        </p:txBody>
      </p:sp>
      <p:sp>
        <p:nvSpPr>
          <p:cNvPr id="7" name="Rounded Rectangle 6"/>
          <p:cNvSpPr/>
          <p:nvPr userDrawn="1"/>
        </p:nvSpPr>
        <p:spPr>
          <a:xfrm>
            <a:off x="0" y="0"/>
            <a:ext cx="1800000" cy="135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>
                <a:srgbClr val="BCA36A"/>
              </a:buClr>
            </a:pPr>
            <a:r>
              <a:rPr lang="en-GB" sz="825" b="1" dirty="0">
                <a:solidFill>
                  <a:srgbClr val="FFFFFF"/>
                </a:solidFill>
              </a:rPr>
              <a:t>Supportive Activities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356756" y="4569972"/>
            <a:ext cx="1368000" cy="1293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" rIns="2700"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900" b="1" dirty="0">
                <a:solidFill>
                  <a:srgbClr val="444492"/>
                </a:solidFill>
              </a:rPr>
              <a:t>Key</a:t>
            </a:r>
          </a:p>
        </p:txBody>
      </p:sp>
      <p:sp>
        <p:nvSpPr>
          <p:cNvPr id="10" name="Text Box 37"/>
          <p:cNvSpPr txBox="1">
            <a:spLocks noChangeArrowheads="1"/>
          </p:cNvSpPr>
          <p:nvPr userDrawn="1"/>
        </p:nvSpPr>
        <p:spPr bwMode="auto">
          <a:xfrm>
            <a:off x="2654380" y="4802513"/>
            <a:ext cx="1836918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5" dirty="0">
                <a:solidFill>
                  <a:srgbClr val="444492"/>
                </a:solidFill>
              </a:rPr>
              <a:t>Activity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354782" y="4879498"/>
            <a:ext cx="288000" cy="6069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47989" y="4821081"/>
            <a:ext cx="733933" cy="173602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|</a:t>
            </a:r>
            <a:r>
              <a:rPr lang="en-GB" baseline="16000" dirty="0"/>
              <a:t>     </a:t>
            </a:r>
            <a:fld id="{D215ACFE-C674-4BAB-8A04-DABC86DBCB05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15" name="Rectangle 45"/>
          <p:cNvSpPr>
            <a:spLocks noGrp="1" noChangeArrowheads="1"/>
          </p:cNvSpPr>
          <p:nvPr>
            <p:ph type="ftr" sz="quarter" idx="3"/>
          </p:nvPr>
        </p:nvSpPr>
        <p:spPr>
          <a:xfrm>
            <a:off x="6295654" y="4995624"/>
            <a:ext cx="2895600" cy="178594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Affiliate MA Launch Blueprint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7958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lue pro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0" y="0"/>
            <a:ext cx="1800000" cy="135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>
                <a:srgbClr val="BCA36A"/>
              </a:buClr>
            </a:pPr>
            <a:r>
              <a:rPr lang="en-GB" sz="825" b="1" dirty="0">
                <a:solidFill>
                  <a:srgbClr val="FFFFFF"/>
                </a:solidFill>
              </a:rPr>
              <a:t>Value proposition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47989" y="4821081"/>
            <a:ext cx="733933" cy="173602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|</a:t>
            </a:r>
            <a:r>
              <a:rPr lang="en-GB" baseline="16000" dirty="0"/>
              <a:t>     </a:t>
            </a:r>
            <a:fld id="{D215ACFE-C674-4BAB-8A04-DABC86DBCB05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ftr" sz="quarter" idx="3"/>
          </p:nvPr>
        </p:nvSpPr>
        <p:spPr>
          <a:xfrm>
            <a:off x="6295654" y="4995624"/>
            <a:ext cx="2895600" cy="178594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Affiliate MA Launch Blueprint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5997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sk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0" y="0"/>
            <a:ext cx="1800000" cy="135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>
                <a:srgbClr val="BCA36A"/>
              </a:buClr>
            </a:pPr>
            <a:r>
              <a:rPr lang="en-GB" sz="825" b="1" dirty="0">
                <a:solidFill>
                  <a:srgbClr val="FFFFFF"/>
                </a:solidFill>
              </a:rPr>
              <a:t>Risk management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2356756" y="4569972"/>
            <a:ext cx="1368000" cy="1293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" rIns="2700"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900" b="1" dirty="0">
                <a:solidFill>
                  <a:srgbClr val="444492"/>
                </a:solidFill>
              </a:rPr>
              <a:t>Key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2679073" y="4720469"/>
            <a:ext cx="4068000" cy="1293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" rIns="2700"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750" dirty="0">
                <a:solidFill>
                  <a:srgbClr val="444492"/>
                </a:solidFill>
              </a:rPr>
              <a:t>Plan is not in place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2424066" y="4717471"/>
            <a:ext cx="144000" cy="1080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" rIns="270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GB" sz="788" dirty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2424066" y="4852553"/>
            <a:ext cx="144000" cy="108000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" rIns="270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GB" sz="788" dirty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2424066" y="4987636"/>
            <a:ext cx="144000" cy="108000"/>
          </a:xfrm>
          <a:prstGeom prst="ellipse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" rIns="270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GB" sz="788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679073" y="4835930"/>
            <a:ext cx="4068000" cy="1293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" rIns="2700"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750" dirty="0">
                <a:solidFill>
                  <a:srgbClr val="444492"/>
                </a:solidFill>
              </a:rPr>
              <a:t>Plan is not completed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2679073" y="4962178"/>
            <a:ext cx="4428000" cy="1293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" rIns="2700"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750" dirty="0">
                <a:solidFill>
                  <a:srgbClr val="444492"/>
                </a:solidFill>
              </a:rPr>
              <a:t>Plan is completed and ready to be implemented</a:t>
            </a:r>
          </a:p>
        </p:txBody>
      </p:sp>
      <p:sp>
        <p:nvSpPr>
          <p:cNvPr id="2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47989" y="4821081"/>
            <a:ext cx="733933" cy="173602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|</a:t>
            </a:r>
            <a:r>
              <a:rPr lang="en-GB" baseline="16000" dirty="0"/>
              <a:t>     </a:t>
            </a:r>
            <a:fld id="{D215ACFE-C674-4BAB-8A04-DABC86DBCB05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22" name="Rectangle 45"/>
          <p:cNvSpPr>
            <a:spLocks noGrp="1" noChangeArrowheads="1"/>
          </p:cNvSpPr>
          <p:nvPr>
            <p:ph type="ftr" sz="quarter" idx="3"/>
          </p:nvPr>
        </p:nvSpPr>
        <p:spPr>
          <a:xfrm>
            <a:off x="6295654" y="4995624"/>
            <a:ext cx="2895600" cy="178594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Affiliate MA Launch Blueprint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00637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77875" y="1102530"/>
            <a:ext cx="7672388" cy="32920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3"/>
          </p:nvPr>
        </p:nvSpPr>
        <p:spPr>
          <a:xfrm>
            <a:off x="5165725" y="4857759"/>
            <a:ext cx="2895600" cy="1785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>
                <a:solidFill>
                  <a:srgbClr val="444492"/>
                </a:solidFill>
              </a:rPr>
              <a:t>NAME OF PRESENTATION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8086726" y="4857767"/>
            <a:ext cx="482600" cy="1762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dirty="0">
                <a:solidFill>
                  <a:srgbClr val="444492"/>
                </a:solidFill>
              </a:rPr>
              <a:t>|</a:t>
            </a:r>
            <a:r>
              <a:rPr lang="en-US" altLang="fr-FR" sz="675" baseline="16000" dirty="0">
                <a:solidFill>
                  <a:srgbClr val="444492"/>
                </a:solidFill>
              </a:rPr>
              <a:t>    </a:t>
            </a:r>
            <a:fld id="{9B1190E7-4998-4388-9038-435C22611DB3}" type="slidenum">
              <a:rPr lang="en-US" altLang="fr-FR" smtClean="0">
                <a:solidFill>
                  <a:srgbClr val="44449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fr-FR" dirty="0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615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9" descr="fond_150dpi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33" y="469108"/>
            <a:ext cx="7935913" cy="414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2" descr="SANOFI_Logo_H_2011_Quadri co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22" y="4731555"/>
            <a:ext cx="1584325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5096" y="1632360"/>
            <a:ext cx="6461125" cy="1102519"/>
          </a:xfrm>
        </p:spPr>
        <p:txBody>
          <a:bodyPr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Cliquez pour modifier le style du titre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7788" y="3075385"/>
            <a:ext cx="6400800" cy="1314450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9306624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>
              <a:solidFill>
                <a:srgbClr val="444492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5237D-A17D-4F43-921D-7F31550CF17E}" type="slidenum">
              <a:rPr lang="en-US" altLang="fr-FR">
                <a:solidFill>
                  <a:srgbClr val="444492"/>
                </a:solidFill>
              </a:rPr>
              <a:pPr>
                <a:defRPr/>
              </a:pPr>
              <a:t>‹#›</a:t>
            </a:fld>
            <a:endParaRPr lang="en-US" altLang="fr-FR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136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>
              <a:solidFill>
                <a:srgbClr val="444492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CB984-7D43-4941-B1C4-199CE478CA41}" type="slidenum">
              <a:rPr lang="en-US" altLang="fr-FR">
                <a:solidFill>
                  <a:srgbClr val="444492"/>
                </a:solidFill>
              </a:rPr>
              <a:pPr>
                <a:defRPr/>
              </a:pPr>
              <a:t>‹#›</a:t>
            </a:fld>
            <a:endParaRPr lang="en-US" altLang="fr-FR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594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7064" y="1042990"/>
            <a:ext cx="3854450" cy="31861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3926" y="1042990"/>
            <a:ext cx="3856037" cy="31861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>
              <a:solidFill>
                <a:srgbClr val="444492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10EAB-8DEA-406D-A007-D69739DF8D8D}" type="slidenum">
              <a:rPr lang="en-US" altLang="fr-FR">
                <a:solidFill>
                  <a:srgbClr val="444492"/>
                </a:solidFill>
              </a:rPr>
              <a:pPr>
                <a:defRPr/>
              </a:pPr>
              <a:t>‹#›</a:t>
            </a:fld>
            <a:endParaRPr lang="en-US" altLang="fr-FR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229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>
              <a:solidFill>
                <a:srgbClr val="444492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1EC30-C476-41F4-BF48-886F1256241C}" type="slidenum">
              <a:rPr lang="en-US" altLang="fr-FR">
                <a:solidFill>
                  <a:srgbClr val="444492"/>
                </a:solidFill>
              </a:rPr>
              <a:pPr>
                <a:defRPr/>
              </a:pPr>
              <a:t>‹#›</a:t>
            </a:fld>
            <a:endParaRPr lang="en-US" altLang="fr-FR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194472" y="4729089"/>
            <a:ext cx="5676483" cy="249299"/>
          </a:xfrm>
        </p:spPr>
        <p:txBody>
          <a:bodyPr wrap="square">
            <a:sp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4362"/>
            <a:ext cx="9144000" cy="3880800"/>
          </a:xfrm>
        </p:spPr>
        <p:txBody>
          <a:bodyPr/>
          <a:lstStyle/>
          <a:p>
            <a:r>
              <a:rPr lang="fr-FR" dirty="0"/>
              <a:t>  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94137" y="4313061"/>
            <a:ext cx="5672866" cy="387798"/>
          </a:xfrm>
        </p:spPr>
        <p:txBody>
          <a:bodyPr anchor="b"/>
          <a:lstStyle>
            <a:lvl1pPr algn="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098093" y="69590"/>
            <a:ext cx="3772856" cy="219075"/>
          </a:xfrm>
        </p:spPr>
        <p:txBody>
          <a:bodyPr anchor="ctr" anchorCtr="0"/>
          <a:lstStyle>
            <a:lvl1pPr marL="0" indent="0" algn="r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00" b="0" dirty="0" smtClean="0"/>
            </a:lvl2pPr>
            <a:lvl3pPr>
              <a:defRPr lang="en-US" sz="900" b="0" dirty="0" smtClean="0"/>
            </a:lvl3pPr>
            <a:lvl4pPr>
              <a:defRPr lang="en-US" sz="800" b="0" dirty="0" smtClean="0"/>
            </a:lvl4pPr>
            <a:lvl5pPr>
              <a:defRPr lang="en-US" sz="800" b="0" dirty="0" smtClean="0"/>
            </a:lvl5pPr>
          </a:lstStyle>
          <a:p>
            <a:pPr lvl="0"/>
            <a:r>
              <a:rPr lang="en-US" dirty="0"/>
              <a:t>Patient first name</a:t>
            </a:r>
            <a:r>
              <a:rPr lang="en-US" dirty="0">
                <a:latin typeface="Arial" panose="020B0604020202020204" pitchFamily="34" charset="0"/>
                <a:cs typeface="Arial" pitchFamily="34" charset="0"/>
                <a:sym typeface="Webdings"/>
              </a:rPr>
              <a:t>  </a:t>
            </a:r>
            <a:r>
              <a:rPr lang="en-US" dirty="0"/>
              <a:t>|  Disease |  Location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92097" y="4313061"/>
            <a:ext cx="2815952" cy="684000"/>
            <a:chOff x="292097" y="4313061"/>
            <a:chExt cx="2815952" cy="684000"/>
          </a:xfrm>
        </p:grpSpPr>
        <p:cxnSp>
          <p:nvCxnSpPr>
            <p:cNvPr id="11" name="Connecteur droit 12"/>
            <p:cNvCxnSpPr/>
            <p:nvPr userDrawn="1"/>
          </p:nvCxnSpPr>
          <p:spPr>
            <a:xfrm>
              <a:off x="3108049" y="4313061"/>
              <a:ext cx="0" cy="6840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Users\e0290066\Desktop\Brand\Sanofi Genzyme - RVB - Colors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97" y="4517051"/>
              <a:ext cx="2596359" cy="30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6847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 userDrawn="1">
          <p15:clr>
            <a:srgbClr val="FBAE40"/>
          </p15:clr>
        </p15:guide>
        <p15:guide id="2" orient="horz" pos="3072" userDrawn="1">
          <p15:clr>
            <a:srgbClr val="FBAE40"/>
          </p15:clr>
        </p15:guide>
        <p15:guide id="3" pos="5588" userDrawn="1">
          <p15:clr>
            <a:srgbClr val="FBAE40"/>
          </p15:clr>
        </p15:guide>
        <p15:guide id="4" pos="185" userDrawn="1">
          <p15:clr>
            <a:srgbClr val="FBAE40"/>
          </p15:clr>
        </p15:guide>
        <p15:guide id="5" pos="1444" userDrawn="1">
          <p15:clr>
            <a:srgbClr val="FBAE40"/>
          </p15:clr>
        </p15:guide>
        <p15:guide id="6" orient="horz" pos="2978" userDrawn="1">
          <p15:clr>
            <a:srgbClr val="FBAE40"/>
          </p15:clr>
        </p15:guide>
        <p15:guide id="7" orient="horz" pos="2444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>
              <a:solidFill>
                <a:srgbClr val="444492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FF1AE-684A-4D27-9EA3-EA67F867CE33}" type="slidenum">
              <a:rPr lang="en-US" altLang="fr-FR">
                <a:solidFill>
                  <a:srgbClr val="444492"/>
                </a:solidFill>
              </a:rPr>
              <a:pPr>
                <a:defRPr/>
              </a:pPr>
              <a:t>‹#›</a:t>
            </a:fld>
            <a:endParaRPr lang="en-US" altLang="fr-FR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20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>
              <a:solidFill>
                <a:srgbClr val="444492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544D8-EDCF-44D0-A09F-554FBA5705E9}" type="slidenum">
              <a:rPr lang="en-US" altLang="fr-FR">
                <a:solidFill>
                  <a:srgbClr val="444492"/>
                </a:solidFill>
              </a:rPr>
              <a:pPr>
                <a:defRPr/>
              </a:pPr>
              <a:t>‹#›</a:t>
            </a:fld>
            <a:endParaRPr lang="en-US" altLang="fr-FR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359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>
              <a:solidFill>
                <a:srgbClr val="444492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22D4A-F7B5-48D2-8932-54C2F841DFA0}" type="slidenum">
              <a:rPr lang="en-US" altLang="fr-FR">
                <a:solidFill>
                  <a:srgbClr val="444492"/>
                </a:solidFill>
              </a:rPr>
              <a:pPr>
                <a:defRPr/>
              </a:pPr>
              <a:t>‹#›</a:t>
            </a:fld>
            <a:endParaRPr lang="en-US" altLang="fr-FR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427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>
              <a:solidFill>
                <a:srgbClr val="444492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45FFA-2F01-4371-B11B-550CEF2B5A35}" type="slidenum">
              <a:rPr lang="en-US" altLang="fr-FR">
                <a:solidFill>
                  <a:srgbClr val="444492"/>
                </a:solidFill>
              </a:rPr>
              <a:pPr>
                <a:defRPr/>
              </a:pPr>
              <a:t>‹#›</a:t>
            </a:fld>
            <a:endParaRPr lang="en-US" altLang="fr-FR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203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>
              <a:solidFill>
                <a:srgbClr val="444492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6FCAB-ED5D-4486-B6CB-1834BB5F650F}" type="slidenum">
              <a:rPr lang="en-US" altLang="fr-FR">
                <a:solidFill>
                  <a:srgbClr val="444492"/>
                </a:solidFill>
              </a:rPr>
              <a:pPr>
                <a:defRPr/>
              </a:pPr>
              <a:t>‹#›</a:t>
            </a:fld>
            <a:endParaRPr lang="en-US" altLang="fr-FR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710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24634" y="213123"/>
            <a:ext cx="1965325" cy="401597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7063" y="213123"/>
            <a:ext cx="5745162" cy="401597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>
              <a:solidFill>
                <a:srgbClr val="444492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EE3D1-8511-44D1-AB6E-3490C278137E}" type="slidenum">
              <a:rPr lang="en-US" altLang="fr-FR">
                <a:solidFill>
                  <a:srgbClr val="444492"/>
                </a:solidFill>
              </a:rPr>
              <a:pPr>
                <a:defRPr/>
              </a:pPr>
              <a:t>‹#›</a:t>
            </a:fld>
            <a:endParaRPr lang="en-US" altLang="fr-FR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58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>
              <a:solidFill>
                <a:srgbClr val="444492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99A56-E745-4E6A-B29E-A3C0401022AD}" type="slidenum">
              <a:rPr lang="en-US" altLang="fr-FR">
                <a:solidFill>
                  <a:srgbClr val="444492"/>
                </a:solidFill>
              </a:rPr>
              <a:pPr>
                <a:defRPr/>
              </a:pPr>
              <a:t>‹#›</a:t>
            </a:fld>
            <a:endParaRPr lang="en-US" altLang="fr-FR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232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71" y="213129"/>
            <a:ext cx="7858125" cy="6310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7072" y="1042990"/>
            <a:ext cx="7862887" cy="31861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>
              <a:solidFill>
                <a:srgbClr val="444492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8BF2F-904B-4DB0-9222-D0CD02D47DA9}" type="slidenum">
              <a:rPr lang="en-US" altLang="fr-FR">
                <a:solidFill>
                  <a:srgbClr val="444492"/>
                </a:solidFill>
              </a:rPr>
              <a:pPr>
                <a:defRPr/>
              </a:pPr>
              <a:t>‹#›</a:t>
            </a:fld>
            <a:endParaRPr lang="en-US" altLang="fr-FR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285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71" y="213129"/>
            <a:ext cx="7858125" cy="6310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27072" y="1042990"/>
            <a:ext cx="7862887" cy="31861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>
              <a:solidFill>
                <a:srgbClr val="444492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D4C00-ED29-40C4-BE70-B9EF26E59087}" type="slidenum">
              <a:rPr lang="en-US" altLang="fr-FR">
                <a:solidFill>
                  <a:srgbClr val="444492"/>
                </a:solidFill>
              </a:rPr>
              <a:pPr>
                <a:defRPr/>
              </a:pPr>
              <a:t>‹#›</a:t>
            </a:fld>
            <a:endParaRPr lang="en-US" altLang="fr-FR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964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>
              <a:solidFill>
                <a:srgbClr val="444492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CD670-41E4-420F-865A-195AC0AC8556}" type="slidenum">
              <a:rPr lang="en-US" altLang="fr-FR">
                <a:solidFill>
                  <a:srgbClr val="444492"/>
                </a:solidFill>
              </a:rPr>
              <a:pPr>
                <a:defRPr/>
              </a:pPr>
              <a:t>‹#›</a:t>
            </a:fld>
            <a:endParaRPr lang="en-US" altLang="fr-FR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1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13" Type="http://schemas.openxmlformats.org/officeDocument/2006/relationships/tags" Target="../tags/tag8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vmlDrawing" Target="../drawings/vmlDrawing7.v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16.xml"/><Relationship Id="rId16" Type="http://schemas.openxmlformats.org/officeDocument/2006/relationships/image" Target="../media/image8.emf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219.xml"/><Relationship Id="rId15" Type="http://schemas.openxmlformats.org/officeDocument/2006/relationships/image" Target="../media/image7.emf"/><Relationship Id="rId10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Relationship Id="rId14" Type="http://schemas.openxmlformats.org/officeDocument/2006/relationships/oleObject" Target="../embeddings/oleObject7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slideLayout" Target="../slideLayouts/slideLayout237.xml"/><Relationship Id="rId18" Type="http://schemas.openxmlformats.org/officeDocument/2006/relationships/slideLayout" Target="../slideLayouts/slideLayout242.xml"/><Relationship Id="rId26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27.xml"/><Relationship Id="rId21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31.xml"/><Relationship Id="rId12" Type="http://schemas.openxmlformats.org/officeDocument/2006/relationships/slideLayout" Target="../slideLayouts/slideLayout236.xml"/><Relationship Id="rId17" Type="http://schemas.openxmlformats.org/officeDocument/2006/relationships/slideLayout" Target="../slideLayouts/slideLayout241.xml"/><Relationship Id="rId25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26.xml"/><Relationship Id="rId16" Type="http://schemas.openxmlformats.org/officeDocument/2006/relationships/slideLayout" Target="../slideLayouts/slideLayout240.xml"/><Relationship Id="rId20" Type="http://schemas.openxmlformats.org/officeDocument/2006/relationships/slideLayout" Target="../slideLayouts/slideLayout244.xml"/><Relationship Id="rId29" Type="http://schemas.openxmlformats.org/officeDocument/2006/relationships/theme" Target="../theme/theme11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24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29.xml"/><Relationship Id="rId15" Type="http://schemas.openxmlformats.org/officeDocument/2006/relationships/slideLayout" Target="../slideLayouts/slideLayout239.xml"/><Relationship Id="rId23" Type="http://schemas.openxmlformats.org/officeDocument/2006/relationships/slideLayout" Target="../slideLayouts/slideLayout247.xml"/><Relationship Id="rId28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34.xml"/><Relationship Id="rId19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Relationship Id="rId14" Type="http://schemas.openxmlformats.org/officeDocument/2006/relationships/slideLayout" Target="../slideLayouts/slideLayout238.xml"/><Relationship Id="rId22" Type="http://schemas.openxmlformats.org/officeDocument/2006/relationships/slideLayout" Target="../slideLayouts/slideLayout246.xml"/><Relationship Id="rId27" Type="http://schemas.openxmlformats.org/officeDocument/2006/relationships/slideLayout" Target="../slideLayouts/slideLayout251.xml"/><Relationship Id="rId30" Type="http://schemas.openxmlformats.org/officeDocument/2006/relationships/image" Target="../media/image18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slideLayout" Target="../slideLayouts/slideLayout265.xml"/><Relationship Id="rId18" Type="http://schemas.openxmlformats.org/officeDocument/2006/relationships/slideLayout" Target="../slideLayouts/slideLayout270.xml"/><Relationship Id="rId26" Type="http://schemas.openxmlformats.org/officeDocument/2006/relationships/theme" Target="../theme/theme12.xml"/><Relationship Id="rId3" Type="http://schemas.openxmlformats.org/officeDocument/2006/relationships/slideLayout" Target="../slideLayouts/slideLayout255.xml"/><Relationship Id="rId21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17" Type="http://schemas.openxmlformats.org/officeDocument/2006/relationships/slideLayout" Target="../slideLayouts/slideLayout269.xml"/><Relationship Id="rId25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54.xml"/><Relationship Id="rId16" Type="http://schemas.openxmlformats.org/officeDocument/2006/relationships/slideLayout" Target="../slideLayouts/slideLayout268.xml"/><Relationship Id="rId20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24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57.xml"/><Relationship Id="rId15" Type="http://schemas.openxmlformats.org/officeDocument/2006/relationships/slideLayout" Target="../slideLayouts/slideLayout267.xml"/><Relationship Id="rId23" Type="http://schemas.openxmlformats.org/officeDocument/2006/relationships/slideLayout" Target="../slideLayouts/slideLayout275.xml"/><Relationship Id="rId10" Type="http://schemas.openxmlformats.org/officeDocument/2006/relationships/slideLayout" Target="../slideLayouts/slideLayout262.xml"/><Relationship Id="rId19" Type="http://schemas.openxmlformats.org/officeDocument/2006/relationships/slideLayout" Target="../slideLayouts/slideLayout271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266.xml"/><Relationship Id="rId22" Type="http://schemas.openxmlformats.org/officeDocument/2006/relationships/slideLayout" Target="../slideLayouts/slideLayout274.xml"/><Relationship Id="rId27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13" Type="http://schemas.openxmlformats.org/officeDocument/2006/relationships/slideLayout" Target="../slideLayouts/slideLayout290.xml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slideLayout" Target="../slideLayouts/slideLayout289.xml"/><Relationship Id="rId2" Type="http://schemas.openxmlformats.org/officeDocument/2006/relationships/slideLayout" Target="../slideLayouts/slideLayout279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5" Type="http://schemas.openxmlformats.org/officeDocument/2006/relationships/image" Target="../media/image20.wmf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slideLayout" Target="../slideLayouts/slideLayout293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292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5" Type="http://schemas.openxmlformats.org/officeDocument/2006/relationships/slideLayout" Target="../slideLayouts/slideLayout295.xml"/><Relationship Id="rId4" Type="http://schemas.openxmlformats.org/officeDocument/2006/relationships/slideLayout" Target="../slideLayouts/slideLayout294.xml"/></Relationships>
</file>

<file path=ppt/slideMasters/_rels/slideMaster1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9.xml"/><Relationship Id="rId18" Type="http://schemas.openxmlformats.org/officeDocument/2006/relationships/slideLayout" Target="../slideLayouts/slideLayout314.xml"/><Relationship Id="rId26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317.xml"/><Relationship Id="rId34" Type="http://schemas.openxmlformats.org/officeDocument/2006/relationships/theme" Target="../theme/theme15.xml"/><Relationship Id="rId7" Type="http://schemas.openxmlformats.org/officeDocument/2006/relationships/slideLayout" Target="../slideLayouts/slideLayout303.xml"/><Relationship Id="rId12" Type="http://schemas.openxmlformats.org/officeDocument/2006/relationships/slideLayout" Target="../slideLayouts/slideLayout308.xml"/><Relationship Id="rId17" Type="http://schemas.openxmlformats.org/officeDocument/2006/relationships/slideLayout" Target="../slideLayouts/slideLayout313.xml"/><Relationship Id="rId25" Type="http://schemas.openxmlformats.org/officeDocument/2006/relationships/slideLayout" Target="../slideLayouts/slideLayout321.xml"/><Relationship Id="rId33" Type="http://schemas.openxmlformats.org/officeDocument/2006/relationships/slideLayout" Target="../slideLayouts/slideLayout329.xml"/><Relationship Id="rId2" Type="http://schemas.openxmlformats.org/officeDocument/2006/relationships/slideLayout" Target="../slideLayouts/slideLayout298.xml"/><Relationship Id="rId16" Type="http://schemas.openxmlformats.org/officeDocument/2006/relationships/slideLayout" Target="../slideLayouts/slideLayout312.xml"/><Relationship Id="rId20" Type="http://schemas.openxmlformats.org/officeDocument/2006/relationships/slideLayout" Target="../slideLayouts/slideLayout316.xml"/><Relationship Id="rId29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slideLayout" Target="../slideLayouts/slideLayout307.xml"/><Relationship Id="rId24" Type="http://schemas.openxmlformats.org/officeDocument/2006/relationships/slideLayout" Target="../slideLayouts/slideLayout320.xml"/><Relationship Id="rId32" Type="http://schemas.openxmlformats.org/officeDocument/2006/relationships/slideLayout" Target="../slideLayouts/slideLayout328.xml"/><Relationship Id="rId5" Type="http://schemas.openxmlformats.org/officeDocument/2006/relationships/slideLayout" Target="../slideLayouts/slideLayout301.xml"/><Relationship Id="rId15" Type="http://schemas.openxmlformats.org/officeDocument/2006/relationships/slideLayout" Target="../slideLayouts/slideLayout311.xml"/><Relationship Id="rId23" Type="http://schemas.openxmlformats.org/officeDocument/2006/relationships/slideLayout" Target="../slideLayouts/slideLayout319.xml"/><Relationship Id="rId28" Type="http://schemas.openxmlformats.org/officeDocument/2006/relationships/slideLayout" Target="../slideLayouts/slideLayout324.xml"/><Relationship Id="rId36" Type="http://schemas.openxmlformats.org/officeDocument/2006/relationships/image" Target="../media/image6.png"/><Relationship Id="rId10" Type="http://schemas.openxmlformats.org/officeDocument/2006/relationships/slideLayout" Target="../slideLayouts/slideLayout306.xml"/><Relationship Id="rId19" Type="http://schemas.openxmlformats.org/officeDocument/2006/relationships/slideLayout" Target="../slideLayouts/slideLayout315.xml"/><Relationship Id="rId31" Type="http://schemas.openxmlformats.org/officeDocument/2006/relationships/slideLayout" Target="../slideLayouts/slideLayout327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Relationship Id="rId14" Type="http://schemas.openxmlformats.org/officeDocument/2006/relationships/slideLayout" Target="../slideLayouts/slideLayout310.xml"/><Relationship Id="rId22" Type="http://schemas.openxmlformats.org/officeDocument/2006/relationships/slideLayout" Target="../slideLayouts/slideLayout318.xml"/><Relationship Id="rId27" Type="http://schemas.openxmlformats.org/officeDocument/2006/relationships/slideLayout" Target="../slideLayouts/slideLayout323.xml"/><Relationship Id="rId30" Type="http://schemas.openxmlformats.org/officeDocument/2006/relationships/slideLayout" Target="../slideLayouts/slideLayout326.xml"/><Relationship Id="rId35" Type="http://schemas.openxmlformats.org/officeDocument/2006/relationships/image" Target="../media/image12.jpeg"/><Relationship Id="rId8" Type="http://schemas.openxmlformats.org/officeDocument/2006/relationships/slideLayout" Target="../slideLayouts/slideLayout30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7.xml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332.xml"/><Relationship Id="rId7" Type="http://schemas.openxmlformats.org/officeDocument/2006/relationships/slideLayout" Target="../slideLayouts/slideLayout336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331.xml"/><Relationship Id="rId1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5.xml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334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333.xml"/><Relationship Id="rId9" Type="http://schemas.openxmlformats.org/officeDocument/2006/relationships/slideLayout" Target="../slideLayouts/slideLayout33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6.xml"/><Relationship Id="rId3" Type="http://schemas.openxmlformats.org/officeDocument/2006/relationships/slideLayout" Target="../slideLayouts/slideLayout341.xml"/><Relationship Id="rId7" Type="http://schemas.openxmlformats.org/officeDocument/2006/relationships/slideLayout" Target="../slideLayouts/slideLayout345.xml"/><Relationship Id="rId12" Type="http://schemas.openxmlformats.org/officeDocument/2006/relationships/image" Target="../media/image31.jpeg"/><Relationship Id="rId2" Type="http://schemas.openxmlformats.org/officeDocument/2006/relationships/slideLayout" Target="../slideLayouts/slideLayout340.xml"/><Relationship Id="rId1" Type="http://schemas.openxmlformats.org/officeDocument/2006/relationships/slideLayout" Target="../slideLayouts/slideLayout339.xml"/><Relationship Id="rId6" Type="http://schemas.openxmlformats.org/officeDocument/2006/relationships/slideLayout" Target="../slideLayouts/slideLayout344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343.xml"/><Relationship Id="rId10" Type="http://schemas.openxmlformats.org/officeDocument/2006/relationships/slideLayout" Target="../slideLayouts/slideLayout348.xml"/><Relationship Id="rId4" Type="http://schemas.openxmlformats.org/officeDocument/2006/relationships/slideLayout" Target="../slideLayouts/slideLayout342.xml"/><Relationship Id="rId9" Type="http://schemas.openxmlformats.org/officeDocument/2006/relationships/slideLayout" Target="../slideLayouts/slideLayout34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6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351.xml"/><Relationship Id="rId7" Type="http://schemas.openxmlformats.org/officeDocument/2006/relationships/slideLayout" Target="../slideLayouts/slideLayout355.xml"/><Relationship Id="rId12" Type="http://schemas.openxmlformats.org/officeDocument/2006/relationships/slideLayout" Target="../slideLayouts/slideLayout360.xml"/><Relationship Id="rId2" Type="http://schemas.openxmlformats.org/officeDocument/2006/relationships/slideLayout" Target="../slideLayouts/slideLayout350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5" Type="http://schemas.openxmlformats.org/officeDocument/2006/relationships/slideLayout" Target="../slideLayouts/slideLayout35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58.xm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image" Target="../media/image30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8.xml"/><Relationship Id="rId13" Type="http://schemas.openxmlformats.org/officeDocument/2006/relationships/slideLayout" Target="../slideLayouts/slideLayout373.xml"/><Relationship Id="rId18" Type="http://schemas.openxmlformats.org/officeDocument/2006/relationships/image" Target="../media/image30.png"/><Relationship Id="rId3" Type="http://schemas.openxmlformats.org/officeDocument/2006/relationships/slideLayout" Target="../slideLayouts/slideLayout363.xml"/><Relationship Id="rId7" Type="http://schemas.openxmlformats.org/officeDocument/2006/relationships/slideLayout" Target="../slideLayouts/slideLayout367.xml"/><Relationship Id="rId12" Type="http://schemas.openxmlformats.org/officeDocument/2006/relationships/slideLayout" Target="../slideLayouts/slideLayout37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362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361.xml"/><Relationship Id="rId6" Type="http://schemas.openxmlformats.org/officeDocument/2006/relationships/slideLayout" Target="../slideLayouts/slideLayout366.xml"/><Relationship Id="rId11" Type="http://schemas.openxmlformats.org/officeDocument/2006/relationships/slideLayout" Target="../slideLayouts/slideLayout371.xml"/><Relationship Id="rId5" Type="http://schemas.openxmlformats.org/officeDocument/2006/relationships/slideLayout" Target="../slideLayouts/slideLayout365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370.xml"/><Relationship Id="rId4" Type="http://schemas.openxmlformats.org/officeDocument/2006/relationships/slideLayout" Target="../slideLayouts/slideLayout364.xml"/><Relationship Id="rId9" Type="http://schemas.openxmlformats.org/officeDocument/2006/relationships/slideLayout" Target="../slideLayouts/slideLayout369.xml"/><Relationship Id="rId14" Type="http://schemas.openxmlformats.org/officeDocument/2006/relationships/slideLayout" Target="../slideLayouts/slideLayout3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slideLayout" Target="../slideLayouts/slideLayout387.xml"/><Relationship Id="rId18" Type="http://schemas.openxmlformats.org/officeDocument/2006/relationships/theme" Target="../theme/theme20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slideLayout" Target="../slideLayouts/slideLayout386.xml"/><Relationship Id="rId17" Type="http://schemas.openxmlformats.org/officeDocument/2006/relationships/slideLayout" Target="../slideLayouts/slideLayout391.xml"/><Relationship Id="rId2" Type="http://schemas.openxmlformats.org/officeDocument/2006/relationships/slideLayout" Target="../slideLayouts/slideLayout376.xml"/><Relationship Id="rId16" Type="http://schemas.openxmlformats.org/officeDocument/2006/relationships/slideLayout" Target="../slideLayouts/slideLayout390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5" Type="http://schemas.openxmlformats.org/officeDocument/2006/relationships/slideLayout" Target="../slideLayouts/slideLayout38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Relationship Id="rId14" Type="http://schemas.openxmlformats.org/officeDocument/2006/relationships/slideLayout" Target="../slideLayouts/slideLayout38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9.xml"/><Relationship Id="rId3" Type="http://schemas.openxmlformats.org/officeDocument/2006/relationships/slideLayout" Target="../slideLayouts/slideLayout394.xml"/><Relationship Id="rId7" Type="http://schemas.openxmlformats.org/officeDocument/2006/relationships/slideLayout" Target="../slideLayouts/slideLayout398.xml"/><Relationship Id="rId2" Type="http://schemas.openxmlformats.org/officeDocument/2006/relationships/slideLayout" Target="../slideLayouts/slideLayout393.xml"/><Relationship Id="rId1" Type="http://schemas.openxmlformats.org/officeDocument/2006/relationships/slideLayout" Target="../slideLayouts/slideLayout392.xml"/><Relationship Id="rId6" Type="http://schemas.openxmlformats.org/officeDocument/2006/relationships/slideLayout" Target="../slideLayouts/slideLayout397.xml"/><Relationship Id="rId5" Type="http://schemas.openxmlformats.org/officeDocument/2006/relationships/slideLayout" Target="../slideLayouts/slideLayout396.xml"/><Relationship Id="rId4" Type="http://schemas.openxmlformats.org/officeDocument/2006/relationships/slideLayout" Target="../slideLayouts/slideLayout395.xml"/><Relationship Id="rId9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7.xml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406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401.xml"/><Relationship Id="rId1" Type="http://schemas.openxmlformats.org/officeDocument/2006/relationships/slideLayout" Target="../slideLayouts/slideLayout400.xml"/><Relationship Id="rId6" Type="http://schemas.openxmlformats.org/officeDocument/2006/relationships/slideLayout" Target="../slideLayouts/slideLayout405.xml"/><Relationship Id="rId11" Type="http://schemas.openxmlformats.org/officeDocument/2006/relationships/slideLayout" Target="../slideLayouts/slideLayout410.xml"/><Relationship Id="rId5" Type="http://schemas.openxmlformats.org/officeDocument/2006/relationships/slideLayout" Target="../slideLayouts/slideLayout404.xml"/><Relationship Id="rId15" Type="http://schemas.openxmlformats.org/officeDocument/2006/relationships/image" Target="../media/image29.png"/><Relationship Id="rId10" Type="http://schemas.openxmlformats.org/officeDocument/2006/relationships/slideLayout" Target="../slideLayouts/slideLayout409.xml"/><Relationship Id="rId4" Type="http://schemas.openxmlformats.org/officeDocument/2006/relationships/slideLayout" Target="../slideLayouts/slideLayout403.xml"/><Relationship Id="rId9" Type="http://schemas.openxmlformats.org/officeDocument/2006/relationships/slideLayout" Target="../slideLayouts/slideLayout408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ags" Target="../tags/tag4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77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vmlDrawing" Target="../drawings/vmlDrawing3.vml"/><Relationship Id="rId5" Type="http://schemas.openxmlformats.org/officeDocument/2006/relationships/slideLayout" Target="../slideLayouts/slideLayout80.xml"/><Relationship Id="rId15" Type="http://schemas.openxmlformats.org/officeDocument/2006/relationships/image" Target="../media/image8.emf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7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image" Target="../media/image12.jpeg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26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04.xml"/><Relationship Id="rId21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5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slideLayout" Target="../slideLayouts/slideLayout121.xml"/><Relationship Id="rId29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2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23" Type="http://schemas.openxmlformats.org/officeDocument/2006/relationships/slideLayout" Target="../slideLayouts/slideLayout124.xml"/><Relationship Id="rId28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11.xml"/><Relationship Id="rId19" Type="http://schemas.openxmlformats.org/officeDocument/2006/relationships/slideLayout" Target="../slideLayouts/slideLayout120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Relationship Id="rId22" Type="http://schemas.openxmlformats.org/officeDocument/2006/relationships/slideLayout" Target="../slideLayouts/slideLayout123.xml"/><Relationship Id="rId27" Type="http://schemas.openxmlformats.org/officeDocument/2006/relationships/slideLayout" Target="../slideLayouts/slideLayout128.xml"/><Relationship Id="rId30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slideLayout" Target="../slideLayouts/slideLayout148.xml"/><Relationship Id="rId26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33.xml"/><Relationship Id="rId21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5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20" Type="http://schemas.openxmlformats.org/officeDocument/2006/relationships/slideLayout" Target="../slideLayouts/slideLayout15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24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23" Type="http://schemas.openxmlformats.org/officeDocument/2006/relationships/slideLayout" Target="../slideLayouts/slideLayout153.xml"/><Relationship Id="rId28" Type="http://schemas.openxmlformats.org/officeDocument/2006/relationships/theme" Target="../theme/theme7.xml"/><Relationship Id="rId10" Type="http://schemas.openxmlformats.org/officeDocument/2006/relationships/slideLayout" Target="../slideLayouts/slideLayout140.xml"/><Relationship Id="rId1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Relationship Id="rId22" Type="http://schemas.openxmlformats.org/officeDocument/2006/relationships/slideLayout" Target="../slideLayouts/slideLayout152.xml"/><Relationship Id="rId27" Type="http://schemas.openxmlformats.org/officeDocument/2006/relationships/slideLayout" Target="../slideLayouts/slideLayout15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slideLayout" Target="../slideLayouts/slideLayout170.xml"/><Relationship Id="rId18" Type="http://schemas.openxmlformats.org/officeDocument/2006/relationships/slideLayout" Target="../slideLayouts/slideLayout175.xml"/><Relationship Id="rId26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17" Type="http://schemas.openxmlformats.org/officeDocument/2006/relationships/slideLayout" Target="../slideLayouts/slideLayout174.xml"/><Relationship Id="rId25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59.xml"/><Relationship Id="rId16" Type="http://schemas.openxmlformats.org/officeDocument/2006/relationships/slideLayout" Target="../slideLayouts/slideLayout173.xml"/><Relationship Id="rId20" Type="http://schemas.openxmlformats.org/officeDocument/2006/relationships/slideLayout" Target="../slideLayouts/slideLayout177.xml"/><Relationship Id="rId29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24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62.xml"/><Relationship Id="rId15" Type="http://schemas.openxmlformats.org/officeDocument/2006/relationships/slideLayout" Target="../slideLayouts/slideLayout172.xml"/><Relationship Id="rId23" Type="http://schemas.openxmlformats.org/officeDocument/2006/relationships/slideLayout" Target="../slideLayouts/slideLayout180.xml"/><Relationship Id="rId28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67.xml"/><Relationship Id="rId19" Type="http://schemas.openxmlformats.org/officeDocument/2006/relationships/slideLayout" Target="../slideLayouts/slideLayout176.xml"/><Relationship Id="rId31" Type="http://schemas.openxmlformats.org/officeDocument/2006/relationships/image" Target="../media/image16.png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slideLayout" Target="../slideLayouts/slideLayout171.xml"/><Relationship Id="rId22" Type="http://schemas.openxmlformats.org/officeDocument/2006/relationships/slideLayout" Target="../slideLayouts/slideLayout179.xml"/><Relationship Id="rId27" Type="http://schemas.openxmlformats.org/officeDocument/2006/relationships/slideLayout" Target="../slideLayouts/slideLayout184.xml"/><Relationship Id="rId30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9.xml"/><Relationship Id="rId18" Type="http://schemas.openxmlformats.org/officeDocument/2006/relationships/slideLayout" Target="../slideLayouts/slideLayout204.xml"/><Relationship Id="rId26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189.xml"/><Relationship Id="rId21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17" Type="http://schemas.openxmlformats.org/officeDocument/2006/relationships/slideLayout" Target="../slideLayouts/slideLayout203.xml"/><Relationship Id="rId25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188.xml"/><Relationship Id="rId16" Type="http://schemas.openxmlformats.org/officeDocument/2006/relationships/slideLayout" Target="../slideLayouts/slideLayout202.xml"/><Relationship Id="rId20" Type="http://schemas.openxmlformats.org/officeDocument/2006/relationships/slideLayout" Target="../slideLayouts/slideLayout206.xml"/><Relationship Id="rId29" Type="http://schemas.openxmlformats.org/officeDocument/2006/relationships/theme" Target="../theme/theme9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24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191.xml"/><Relationship Id="rId15" Type="http://schemas.openxmlformats.org/officeDocument/2006/relationships/slideLayout" Target="../slideLayouts/slideLayout201.xml"/><Relationship Id="rId23" Type="http://schemas.openxmlformats.org/officeDocument/2006/relationships/slideLayout" Target="../slideLayouts/slideLayout209.xml"/><Relationship Id="rId28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196.xml"/><Relationship Id="rId19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slideLayout" Target="../slideLayouts/slideLayout200.xml"/><Relationship Id="rId22" Type="http://schemas.openxmlformats.org/officeDocument/2006/relationships/slideLayout" Target="../slideLayouts/slideLayout208.xml"/><Relationship Id="rId27" Type="http://schemas.openxmlformats.org/officeDocument/2006/relationships/slideLayout" Target="../slideLayouts/slideLayout213.xml"/><Relationship Id="rId30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80" y="273772"/>
            <a:ext cx="8420101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336881"/>
            <a:ext cx="8420100" cy="3358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Texte 1er niveau, corps 20</a:t>
            </a:r>
          </a:p>
          <a:p>
            <a:pPr lvl="1"/>
            <a:r>
              <a:rPr lang="fr-FR" dirty="0"/>
              <a:t>Texte 2e niveau, corps 18</a:t>
            </a:r>
          </a:p>
          <a:p>
            <a:pPr lvl="2"/>
            <a:r>
              <a:rPr lang="fr-FR" dirty="0"/>
              <a:t>Texte 3e niveau, corps 16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358775" y="689982"/>
            <a:ext cx="84201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5656" y="4831178"/>
            <a:ext cx="4532701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7713498" y="4831178"/>
            <a:ext cx="77669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  <a:endParaRPr lang="fr-FR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500" y="4831178"/>
            <a:ext cx="311061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29" name="Connecteur droit 28"/>
          <p:cNvCxnSpPr/>
          <p:nvPr/>
        </p:nvCxnSpPr>
        <p:spPr>
          <a:xfrm>
            <a:off x="8958263" y="4892730"/>
            <a:ext cx="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8575675" y="4845106"/>
            <a:ext cx="0" cy="101600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e0290066\Desktop\Brand\Sanofi Genzyme - RVB - Colors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9" y="4790547"/>
            <a:ext cx="1780715" cy="20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21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61" r:id="rId3"/>
    <p:sldLayoutId id="2147483680" r:id="rId4"/>
    <p:sldLayoutId id="2147483682" r:id="rId5"/>
    <p:sldLayoutId id="2147483685" r:id="rId6"/>
    <p:sldLayoutId id="2147483686" r:id="rId7"/>
    <p:sldLayoutId id="2147483666" r:id="rId8"/>
    <p:sldLayoutId id="2147483679" r:id="rId9"/>
    <p:sldLayoutId id="2147483668" r:id="rId10"/>
    <p:sldLayoutId id="2147483662" r:id="rId11"/>
    <p:sldLayoutId id="2147483678" r:id="rId12"/>
    <p:sldLayoutId id="2147483664" r:id="rId13"/>
    <p:sldLayoutId id="2147483665" r:id="rId14"/>
    <p:sldLayoutId id="2147483667" r:id="rId15"/>
    <p:sldLayoutId id="2147483670" r:id="rId16"/>
    <p:sldLayoutId id="2147483671" r:id="rId17"/>
    <p:sldLayoutId id="2147483684" r:id="rId18"/>
    <p:sldLayoutId id="2147483681" r:id="rId19"/>
    <p:sldLayoutId id="2147483677" r:id="rId20"/>
    <p:sldLayoutId id="2147483690" r:id="rId21"/>
    <p:sldLayoutId id="2147484548" r:id="rId2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9700" indent="-139700" algn="l" defTabSz="6858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charset="0"/>
        <a:buChar char="•"/>
        <a:tabLst/>
        <a:defRPr sz="2000" b="1" strike="noStrik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71463" indent="-136525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06400" indent="-134938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6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orient="horz" pos="622" userDrawn="1">
          <p15:clr>
            <a:srgbClr val="F26B43"/>
          </p15:clr>
        </p15:guide>
        <p15:guide id="5" pos="5530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orient="horz" pos="860" userDrawn="1">
          <p15:clr>
            <a:srgbClr val="F26B43"/>
          </p15:clr>
        </p15:guide>
        <p15:guide id="8" orient="horz" pos="781" userDrawn="1">
          <p15:clr>
            <a:srgbClr val="F26B43"/>
          </p15:clr>
        </p15:guide>
        <p15:guide id="9" orient="horz" pos="2958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1" y="1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0" name="think-cell Slide" r:id="rId14" imgW="360" imgH="360" progId="TCLayout.ActiveDocument.1">
                  <p:embed/>
                </p:oleObj>
              </mc:Choice>
              <mc:Fallback>
                <p:oleObj name="think-cell Slide" r:id="rId1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0"/>
                        <a:ext cx="158750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SN4MAX_Logo.emf"/>
          <p:cNvPicPr>
            <a:picLocks noChangeAspect="1"/>
          </p:cNvPicPr>
          <p:nvPr/>
        </p:nvPicPr>
        <p:blipFill rotWithShape="1">
          <a:blip r:embed="rId16" cstate="print"/>
          <a:srcRect t="1" r="31905" b="-4214"/>
          <a:stretch/>
        </p:blipFill>
        <p:spPr>
          <a:xfrm>
            <a:off x="424261" y="4964795"/>
            <a:ext cx="960932" cy="16158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184" y="88448"/>
            <a:ext cx="7858125" cy="52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 style du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7096" y="1042997"/>
            <a:ext cx="7862887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8" name="CaseCode"/>
          <p:cNvSpPr txBox="1"/>
          <p:nvPr/>
        </p:nvSpPr>
        <p:spPr>
          <a:xfrm>
            <a:off x="24384" y="4946202"/>
            <a:ext cx="69314" cy="161583"/>
          </a:xfrm>
          <a:prstGeom prst="rect">
            <a:avLst/>
          </a:prstGeom>
          <a:noFill/>
        </p:spPr>
        <p:txBody>
          <a:bodyPr wrap="none" lIns="34290" rIns="34290" rtlCol="0" anchor="b" anchorCtr="0">
            <a:spAutoFit/>
          </a:bodyPr>
          <a:lstStyle/>
          <a:p>
            <a:pPr defTabSz="685783" eaLnBrk="0" fontAlgn="base" hangingPunct="0">
              <a:spcAft>
                <a:spcPct val="0"/>
              </a:spcAft>
            </a:pPr>
            <a:endParaRPr lang="en-US" sz="45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 bwMode="gray">
          <a:xfrm>
            <a:off x="8395805" y="4947734"/>
            <a:ext cx="323955" cy="184666"/>
          </a:xfrm>
          <a:prstGeom prst="rect">
            <a:avLst/>
          </a:prstGeom>
          <a:noFill/>
        </p:spPr>
        <p:txBody>
          <a:bodyPr wrap="square" lIns="34290" rIns="34290" rtlCol="0" anchor="ctr" anchorCtr="0">
            <a:spAutoFit/>
          </a:bodyPr>
          <a:lstStyle/>
          <a:p>
            <a:pPr algn="r" defTabSz="685783">
              <a:spcBef>
                <a:spcPts val="300"/>
              </a:spcBef>
              <a:tabLst>
                <a:tab pos="2401431" algn="r"/>
                <a:tab pos="2657408" algn="r"/>
              </a:tabLst>
              <a:defRPr/>
            </a:pPr>
            <a:fld id="{73BAF986-DD59-4D97-A385-1CFCA12670BC}" type="slidenum">
              <a:rPr lang="en-US" sz="600">
                <a:solidFill>
                  <a:srgbClr val="444492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defTabSz="685783">
                <a:spcBef>
                  <a:spcPts val="300"/>
                </a:spcBef>
                <a:tabLst>
                  <a:tab pos="2401431" algn="r"/>
                  <a:tab pos="2657408" algn="r"/>
                </a:tabLst>
                <a:defRPr/>
              </a:pPr>
              <a:t>‹#›</a:t>
            </a:fld>
            <a:r>
              <a:rPr lang="en-US" sz="600" dirty="0">
                <a:solidFill>
                  <a:srgbClr val="444492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 bwMode="gray">
          <a:xfrm>
            <a:off x="8398094" y="4933274"/>
            <a:ext cx="116787" cy="213585"/>
          </a:xfrm>
          <a:prstGeom prst="rect">
            <a:avLst/>
          </a:prstGeom>
          <a:noFill/>
        </p:spPr>
        <p:txBody>
          <a:bodyPr wrap="square" lIns="34290" rIns="34290" rtlCol="0" anchor="ctr" anchorCtr="0">
            <a:spAutoFit/>
          </a:bodyPr>
          <a:lstStyle/>
          <a:p>
            <a:pPr algn="r" defTabSz="685783">
              <a:spcBef>
                <a:spcPts val="300"/>
              </a:spcBef>
              <a:tabLst>
                <a:tab pos="2401431" algn="r"/>
                <a:tab pos="2657408" algn="r"/>
              </a:tabLst>
              <a:defRPr/>
            </a:pPr>
            <a:r>
              <a:rPr lang="en-US" sz="788" dirty="0">
                <a:solidFill>
                  <a:srgbClr val="444492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</a:p>
        </p:txBody>
      </p:sp>
      <p:pic>
        <p:nvPicPr>
          <p:cNvPr id="14" name="Picture 100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85" y="573312"/>
            <a:ext cx="8275320" cy="7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0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4950" y="4911685"/>
            <a:ext cx="8321040" cy="5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14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6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989898"/>
          </a:solidFill>
          <a:latin typeface="+mj-lt"/>
          <a:ea typeface="+mj-ea"/>
          <a:cs typeface="Calibri" panose="020F05020202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5pPr>
      <a:lvl6pPr marL="342892" algn="l" rtl="0" fontAlgn="base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6pPr>
      <a:lvl7pPr marL="685783" algn="l" rtl="0" fontAlgn="base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7pPr>
      <a:lvl8pPr marL="1028675" algn="l" rtl="0" fontAlgn="base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8pPr>
      <a:lvl9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30000"/>
        <a:buFont typeface="Verdana" pitchFamily="34" charset="0"/>
        <a:buChar char="●"/>
        <a:defRPr sz="120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●"/>
        <a:defRPr sz="1050" b="1">
          <a:solidFill>
            <a:srgbClr val="989898"/>
          </a:solidFill>
          <a:latin typeface="+mj-lt"/>
          <a:cs typeface="Calibri" panose="020F0502020204030204" pitchFamily="34" charset="0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050">
          <a:solidFill>
            <a:srgbClr val="989898"/>
          </a:solidFill>
          <a:latin typeface="+mj-lt"/>
          <a:cs typeface="Calibri" panose="020F0502020204030204" pitchFamily="34" charset="0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050">
          <a:solidFill>
            <a:srgbClr val="989898"/>
          </a:solidFill>
          <a:latin typeface="+mj-lt"/>
          <a:cs typeface="Calibri" panose="020F0502020204030204" pitchFamily="34" charset="0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050">
          <a:solidFill>
            <a:srgbClr val="989898"/>
          </a:solidFill>
          <a:latin typeface="+mj-lt"/>
          <a:cs typeface="Calibri" panose="020F0502020204030204" pitchFamily="34" charset="0"/>
        </a:defRPr>
      </a:lvl5pPr>
      <a:lvl6pPr marL="1885903" indent="-171446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200">
          <a:solidFill>
            <a:srgbClr val="989898"/>
          </a:solidFill>
          <a:latin typeface="+mn-lt"/>
          <a:cs typeface="+mn-cs"/>
        </a:defRPr>
      </a:lvl6pPr>
      <a:lvl7pPr marL="2228795" indent="-171446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200">
          <a:solidFill>
            <a:srgbClr val="989898"/>
          </a:solidFill>
          <a:latin typeface="+mn-lt"/>
          <a:cs typeface="+mn-cs"/>
        </a:defRPr>
      </a:lvl7pPr>
      <a:lvl8pPr marL="2571686" indent="-171446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200">
          <a:solidFill>
            <a:srgbClr val="989898"/>
          </a:solidFill>
          <a:latin typeface="+mn-lt"/>
          <a:cs typeface="+mn-cs"/>
        </a:defRPr>
      </a:lvl8pPr>
      <a:lvl9pPr marL="2914577" indent="-171446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200">
          <a:solidFill>
            <a:srgbClr val="989898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81" y="273772"/>
            <a:ext cx="8420101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336881"/>
            <a:ext cx="8420100" cy="3358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Texte 1er niveau, corps 20</a:t>
            </a:r>
          </a:p>
          <a:p>
            <a:pPr lvl="1"/>
            <a:r>
              <a:rPr lang="fr-FR" dirty="0"/>
              <a:t>Texte 2e niveau, corps 18</a:t>
            </a:r>
          </a:p>
          <a:p>
            <a:pPr lvl="2"/>
            <a:r>
              <a:rPr lang="fr-FR" dirty="0"/>
              <a:t>Texte 3e niveau, corps 16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358775" y="689982"/>
            <a:ext cx="84201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5657" y="4831179"/>
            <a:ext cx="4532701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defTabSz="685783"/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7713499" y="4831179"/>
            <a:ext cx="77669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783"/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501" y="4831179"/>
            <a:ext cx="311061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783"/>
            <a:fld id="{980E94A8-0648-D043-B8F7-3AFA110B04BE}" type="slidenum">
              <a:rPr lang="fr-FR" smtClean="0">
                <a:solidFill>
                  <a:srgbClr val="6B747B"/>
                </a:solidFill>
              </a:rPr>
              <a:pPr defTabSz="685783"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8958263" y="4892730"/>
            <a:ext cx="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8575675" y="4845106"/>
            <a:ext cx="0" cy="101600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e0290066\Desktop\Brand\Sanofi Genzyme - RVB - Colors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80" y="4790547"/>
            <a:ext cx="1780715" cy="20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7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  <p:sldLayoutId id="2147484112" r:id="rId15"/>
    <p:sldLayoutId id="2147484113" r:id="rId16"/>
    <p:sldLayoutId id="2147484114" r:id="rId17"/>
    <p:sldLayoutId id="2147484115" r:id="rId18"/>
    <p:sldLayoutId id="2147484116" r:id="rId19"/>
    <p:sldLayoutId id="2147484117" r:id="rId20"/>
    <p:sldLayoutId id="2147484118" r:id="rId21"/>
    <p:sldLayoutId id="2147484119" r:id="rId22"/>
    <p:sldLayoutId id="2147484120" r:id="rId23"/>
    <p:sldLayoutId id="2147484121" r:id="rId24"/>
    <p:sldLayoutId id="2147484122" r:id="rId25"/>
    <p:sldLayoutId id="2147484123" r:id="rId26"/>
    <p:sldLayoutId id="2147484124" r:id="rId27"/>
    <p:sldLayoutId id="2147484125" r:id="rId28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9697" indent="-139697" algn="l" defTabSz="685783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charset="0"/>
        <a:buChar char="•"/>
        <a:tabLst/>
        <a:defRPr sz="2000" b="1" strike="noStrik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71457" indent="-136522" algn="l" defTabSz="685783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06390" indent="-134935" algn="l" defTabSz="685783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6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622">
          <p15:clr>
            <a:srgbClr val="F26B43"/>
          </p15:clr>
        </p15:guide>
        <p15:guide id="4" pos="5530">
          <p15:clr>
            <a:srgbClr val="F26B43"/>
          </p15:clr>
        </p15:guide>
        <p15:guide id="5" pos="2880">
          <p15:clr>
            <a:srgbClr val="F26B43"/>
          </p15:clr>
        </p15:guide>
        <p15:guide id="6" orient="horz" pos="860">
          <p15:clr>
            <a:srgbClr val="F26B43"/>
          </p15:clr>
        </p15:guide>
        <p15:guide id="7" orient="horz" pos="781">
          <p15:clr>
            <a:srgbClr val="F26B43"/>
          </p15:clr>
        </p15:guide>
        <p15:guide id="8" orient="horz" pos="2958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80" y="273772"/>
            <a:ext cx="8420101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336881"/>
            <a:ext cx="8420100" cy="3358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Texte 1er niveau, corps 20</a:t>
            </a:r>
          </a:p>
          <a:p>
            <a:pPr lvl="1"/>
            <a:r>
              <a:rPr lang="fr-FR" dirty="0"/>
              <a:t>Texte 2e niveau, corps 18</a:t>
            </a:r>
          </a:p>
          <a:p>
            <a:pPr lvl="2"/>
            <a:r>
              <a:rPr lang="fr-FR" dirty="0"/>
              <a:t>Texte 3e niveau, corps 16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358775" y="689982"/>
            <a:ext cx="84201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5656" y="4831178"/>
            <a:ext cx="4532701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7713498" y="4831178"/>
            <a:ext cx="77669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500" y="4831178"/>
            <a:ext cx="311061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8958263" y="4892730"/>
            <a:ext cx="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8575675" y="4845106"/>
            <a:ext cx="0" cy="101600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e0290066\Desktop\Brand\Sanofi Genzyme - RVB - Colors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9" y="4790547"/>
            <a:ext cx="1780715" cy="20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17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39" r:id="rId12"/>
    <p:sldLayoutId id="2147484140" r:id="rId13"/>
    <p:sldLayoutId id="2147484141" r:id="rId14"/>
    <p:sldLayoutId id="2147484142" r:id="rId15"/>
    <p:sldLayoutId id="2147484143" r:id="rId16"/>
    <p:sldLayoutId id="2147484144" r:id="rId17"/>
    <p:sldLayoutId id="2147484145" r:id="rId18"/>
    <p:sldLayoutId id="2147484146" r:id="rId19"/>
    <p:sldLayoutId id="2147484147" r:id="rId20"/>
    <p:sldLayoutId id="2147484148" r:id="rId21"/>
    <p:sldLayoutId id="2147484149" r:id="rId22"/>
    <p:sldLayoutId id="2147484150" r:id="rId23"/>
    <p:sldLayoutId id="2147484151" r:id="rId24"/>
    <p:sldLayoutId id="2147484152" r:id="rId2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9700" indent="-139700" algn="l" defTabSz="6858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charset="0"/>
        <a:buChar char="•"/>
        <a:tabLst/>
        <a:defRPr sz="2000" b="1" strike="noStrik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71463" indent="-136525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06400" indent="-134938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6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622">
          <p15:clr>
            <a:srgbClr val="F26B43"/>
          </p15:clr>
        </p15:guide>
        <p15:guide id="4" pos="5530">
          <p15:clr>
            <a:srgbClr val="F26B43"/>
          </p15:clr>
        </p15:guide>
        <p15:guide id="5" pos="2880">
          <p15:clr>
            <a:srgbClr val="F26B43"/>
          </p15:clr>
        </p15:guide>
        <p15:guide id="6" orient="horz" pos="860">
          <p15:clr>
            <a:srgbClr val="F26B43"/>
          </p15:clr>
        </p15:guide>
        <p15:guide id="7" orient="horz" pos="781">
          <p15:clr>
            <a:srgbClr val="F26B43"/>
          </p15:clr>
        </p15:guide>
        <p15:guide id="8" orient="horz" pos="2958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4220" y="195266"/>
            <a:ext cx="7940675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CLIQUEZ POUR MODIFIER LE STYLE DU TITRE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013224"/>
            <a:ext cx="7956550" cy="344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Cliquez pour modifier les styles du texte du masque</a:t>
            </a:r>
          </a:p>
          <a:p>
            <a:pPr lvl="1"/>
            <a:r>
              <a:rPr lang="cs-CZ"/>
              <a:t>Deuxième niveau</a:t>
            </a:r>
          </a:p>
          <a:p>
            <a:pPr lvl="2"/>
            <a:r>
              <a:rPr lang="cs-CZ"/>
              <a:t>Troisième niveau</a:t>
            </a:r>
          </a:p>
          <a:p>
            <a:pPr lvl="3"/>
            <a:r>
              <a:rPr lang="cs-CZ"/>
              <a:t>Quatrième niveau</a:t>
            </a:r>
          </a:p>
          <a:p>
            <a:pPr lvl="4"/>
            <a:r>
              <a:rPr lang="cs-CZ"/>
              <a:t>Cinquième niveau</a:t>
            </a:r>
          </a:p>
        </p:txBody>
      </p:sp>
      <p:sp>
        <p:nvSpPr>
          <p:cNvPr id="1028" name="Rectangle 13"/>
          <p:cNvSpPr>
            <a:spLocks noChangeArrowheads="1"/>
          </p:cNvSpPr>
          <p:nvPr/>
        </p:nvSpPr>
        <p:spPr bwMode="auto">
          <a:xfrm>
            <a:off x="3455988" y="4676776"/>
            <a:ext cx="5111750" cy="31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800" dirty="0">
                <a:solidFill>
                  <a:prstClr val="black"/>
                </a:solidFill>
              </a:rPr>
              <a:t>NÁZEV PREZENTACE  |  </a:t>
            </a:r>
            <a:fld id="{7D606A64-EDE6-4A2A-B09A-47678313E463}" type="slidenum">
              <a:rPr lang="cs-CZ" sz="800">
                <a:solidFill>
                  <a:prstClr val="black"/>
                </a:solidFill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z="800" dirty="0">
              <a:solidFill>
                <a:prstClr val="black"/>
              </a:solidFill>
            </a:endParaRPr>
          </a:p>
        </p:txBody>
      </p:sp>
      <p:pic>
        <p:nvPicPr>
          <p:cNvPr id="1029" name="Picture 17" descr="LOGO_BI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701779"/>
            <a:ext cx="16208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40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1" r:id="rId8"/>
    <p:sldLayoutId id="2147484262" r:id="rId9"/>
    <p:sldLayoutId id="2147484263" r:id="rId10"/>
    <p:sldLayoutId id="2147484264" r:id="rId11"/>
    <p:sldLayoutId id="2147484265" r:id="rId12"/>
    <p:sldLayoutId id="2147484266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CA36A"/>
        </a:buClr>
        <a:buSzPct val="130000"/>
        <a:buFont typeface="Trebuchet MS" pitchFamily="34" charset="0"/>
        <a:buChar char="●"/>
        <a:defRPr>
          <a:solidFill>
            <a:srgbClr val="44449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CB317"/>
        </a:buClr>
        <a:buFont typeface="Trebuchet MS" pitchFamily="34" charset="0"/>
        <a:buChar char="●"/>
        <a:defRPr sz="1600" b="1">
          <a:solidFill>
            <a:srgbClr val="AAAAAA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44492"/>
        </a:buClr>
        <a:buChar char="•"/>
        <a:defRPr sz="1600">
          <a:solidFill>
            <a:srgbClr val="AAAAAA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D5B43"/>
        </a:buClr>
        <a:buChar char="•"/>
        <a:defRPr sz="1600">
          <a:solidFill>
            <a:srgbClr val="AAAAAA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D5B43"/>
        </a:buClr>
        <a:buChar char="•"/>
        <a:defRPr sz="1600">
          <a:solidFill>
            <a:srgbClr val="AAAAAA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D5B43"/>
        </a:buClr>
        <a:buChar char="•"/>
        <a:defRPr sz="1600">
          <a:solidFill>
            <a:srgbClr val="AAAAAA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D5B43"/>
        </a:buClr>
        <a:buChar char="•"/>
        <a:defRPr sz="1600">
          <a:solidFill>
            <a:srgbClr val="AAAAAA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D5B43"/>
        </a:buClr>
        <a:buChar char="•"/>
        <a:defRPr sz="1600">
          <a:solidFill>
            <a:srgbClr val="AAAAAA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D5B43"/>
        </a:buClr>
        <a:buChar char="•"/>
        <a:defRPr sz="1600">
          <a:solidFill>
            <a:srgbClr val="AAAAAA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040" y="468745"/>
            <a:ext cx="8503920" cy="3439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709" y="1028704"/>
            <a:ext cx="859536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13" y="4905571"/>
            <a:ext cx="940492" cy="221599"/>
          </a:xfrm>
          <a:prstGeom prst="rect">
            <a:avLst/>
          </a:prstGeom>
        </p:spPr>
        <p:txBody>
          <a:bodyPr vert="horz" wrap="square" lIns="18288" tIns="18288" rIns="18288" bIns="18288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9EA32BE-ED22-43CE-9331-AF94C2415354}" type="slidenum">
              <a:rPr lang="en-US" smtClean="0">
                <a:solidFill>
                  <a:srgbClr val="000000">
                    <a:tint val="75000"/>
                  </a:srgbClr>
                </a:solidFill>
                <a:cs typeface="Arial" pitchFamily="34" charset="0"/>
              </a:rPr>
              <a:pPr defTabSz="914400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0" y="114300"/>
            <a:ext cx="228600" cy="171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97898" y="4275668"/>
            <a:ext cx="338667" cy="1481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0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914400" rtl="0" eaLnBrk="1" latinLnBrk="0" hangingPunct="1">
        <a:lnSpc>
          <a:spcPct val="85000"/>
        </a:lnSpc>
        <a:spcBef>
          <a:spcPts val="1800"/>
        </a:spcBef>
        <a:buClr>
          <a:schemeClr val="accent1"/>
        </a:buClr>
        <a:buFont typeface="Wingdings 2" pitchFamily="18" charset="2"/>
        <a:buChar char="®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11175" indent="-166688" algn="l" defTabSz="914400" rtl="0" eaLnBrk="1" latinLnBrk="0" hangingPunct="1">
        <a:lnSpc>
          <a:spcPct val="85000"/>
        </a:lnSpc>
        <a:spcBef>
          <a:spcPts val="6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46125" indent="-176213" algn="l" defTabSz="914400" rtl="0" eaLnBrk="1" latinLnBrk="0" hangingPunct="1">
        <a:lnSpc>
          <a:spcPct val="85000"/>
        </a:lnSpc>
        <a:spcBef>
          <a:spcPts val="400"/>
        </a:spcBef>
        <a:buClr>
          <a:schemeClr val="accent1"/>
        </a:buClr>
        <a:buFont typeface="Century Gothic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82675" indent="-168275" algn="l" defTabSz="914400" rtl="0" eaLnBrk="1" latinLnBrk="0" hangingPunct="1">
        <a:lnSpc>
          <a:spcPct val="85000"/>
        </a:lnSpc>
        <a:spcBef>
          <a:spcPts val="4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7073" y="213130"/>
            <a:ext cx="7858125" cy="63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7074" y="1042991"/>
            <a:ext cx="7862887" cy="31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65725" y="4857759"/>
            <a:ext cx="2895600" cy="17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/>
              <a:t>NAME OF PRESENTATION</a:t>
            </a: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86726" y="4857754"/>
            <a:ext cx="4826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dirty="0"/>
              <a:t>|</a:t>
            </a:r>
            <a:r>
              <a:rPr lang="en-US" altLang="fr-FR" sz="900" baseline="16000" dirty="0"/>
              <a:t>    </a:t>
            </a:r>
            <a:fld id="{FC76EEB2-2307-4907-AEBB-F5364A926AE2}" type="slidenum">
              <a:rPr lang="en-US" altLang="fr-FR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fr-FR" dirty="0"/>
          </a:p>
        </p:txBody>
      </p:sp>
      <p:pic>
        <p:nvPicPr>
          <p:cNvPr id="1030" name="Picture 46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9" y="4754168"/>
            <a:ext cx="2595562" cy="22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79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  <p:sldLayoutId id="2147484328" r:id="rId12"/>
    <p:sldLayoutId id="2147484329" r:id="rId13"/>
    <p:sldLayoutId id="2147484330" r:id="rId14"/>
    <p:sldLayoutId id="2147484331" r:id="rId15"/>
    <p:sldLayoutId id="2147484332" r:id="rId16"/>
    <p:sldLayoutId id="2147484333" r:id="rId17"/>
    <p:sldLayoutId id="2147484334" r:id="rId18"/>
    <p:sldLayoutId id="2147484335" r:id="rId19"/>
    <p:sldLayoutId id="2147484336" r:id="rId20"/>
    <p:sldLayoutId id="2147484337" r:id="rId21"/>
    <p:sldLayoutId id="2147484339" r:id="rId22"/>
    <p:sldLayoutId id="2147484341" r:id="rId23"/>
    <p:sldLayoutId id="2147484364" r:id="rId24"/>
    <p:sldLayoutId id="2147484365" r:id="rId25"/>
    <p:sldLayoutId id="2147484366" r:id="rId26"/>
    <p:sldLayoutId id="2147484372" r:id="rId27"/>
    <p:sldLayoutId id="2147484423" r:id="rId28"/>
    <p:sldLayoutId id="2147484529" r:id="rId29"/>
    <p:sldLayoutId id="2147484530" r:id="rId30"/>
    <p:sldLayoutId id="2147484531" r:id="rId31"/>
    <p:sldLayoutId id="2147484532" r:id="rId32"/>
    <p:sldLayoutId id="2147484533" r:id="rId3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596169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596169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596169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596169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Font typeface="Verdana" pitchFamily="34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403225" indent="-1746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Verdana" pitchFamily="34" charset="0"/>
        <a:buChar char="●"/>
        <a:defRPr>
          <a:solidFill>
            <a:srgbClr val="000000"/>
          </a:solidFill>
          <a:latin typeface="+mn-lt"/>
          <a:cs typeface="+mn-cs"/>
        </a:defRPr>
      </a:lvl2pPr>
      <a:lvl3pPr marL="571500" indent="-1682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>
          <a:solidFill>
            <a:srgbClr val="000000"/>
          </a:solidFill>
          <a:latin typeface="+mn-lt"/>
          <a:cs typeface="+mn-cs"/>
        </a:defRPr>
      </a:lvl3pPr>
      <a:lvl4pPr marL="8001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4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0000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596169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596169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596169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596169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144481"/>
            </a:gs>
            <a:gs pos="100000">
              <a:srgbClr val="111D2D"/>
            </a:gs>
          </a:gsLst>
          <a:lin ang="16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 flipV="1">
            <a:off x="-1" y="4842048"/>
            <a:ext cx="9144001" cy="293477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000000"/>
              </a:solidFill>
              <a:latin typeface="Constantia" pitchFamily="18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9" name="Picture 6" descr="011807_regnlogo_blueB"/>
          <p:cNvPicPr>
            <a:picLocks noChangeAspect="1" noChangeArrowheads="1"/>
          </p:cNvPicPr>
          <p:nvPr userDrawn="1"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9" y="4830811"/>
            <a:ext cx="1547812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1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10" y="4853492"/>
            <a:ext cx="2595563" cy="22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invGray">
          <a:xfrm flipV="1"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0" name="Picture 8" descr="ba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0961" r="3174" b="8331"/>
          <a:stretch>
            <a:fillRect/>
          </a:stretch>
        </p:blipFill>
        <p:spPr bwMode="auto">
          <a:xfrm>
            <a:off x="0" y="7905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1112" y="4929187"/>
            <a:ext cx="355601" cy="1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accent6"/>
                </a:solidFill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4FE54C-D628-44BA-824F-3B7A7DF3A5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946" y="53135"/>
            <a:ext cx="8240110" cy="711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9564"/>
            <a:ext cx="8229600" cy="3032891"/>
          </a:xfrm>
          <a:prstGeom prst="rect">
            <a:avLst/>
          </a:prstGeom>
        </p:spPr>
        <p:txBody>
          <a:bodyPr vert="horz" lIns="91440" tIns="9144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87AB6582-F6B6-4194-B90C-0F99184C9F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21506" y="4815950"/>
            <a:ext cx="24624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" dirty="0">
                <a:solidFill>
                  <a:schemeClr val="tx1"/>
                </a:solidFill>
                <a:ea typeface="ＭＳ Ｐゴシック" pitchFamily="34" charset="-128"/>
              </a:rPr>
              <a:t>FOR</a:t>
            </a:r>
            <a:r>
              <a:rPr lang="en-US" altLang="en-US" sz="600" baseline="0" dirty="0">
                <a:solidFill>
                  <a:schemeClr val="tx1"/>
                </a:solidFill>
                <a:ea typeface="ＭＳ Ｐゴシック" pitchFamily="34" charset="-128"/>
              </a:rPr>
              <a:t> INTERNAL USE ONLY</a:t>
            </a:r>
            <a:endParaRPr lang="en-US" altLang="en-US" sz="6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" dirty="0">
                <a:solidFill>
                  <a:schemeClr val="tx1"/>
                </a:solidFill>
                <a:ea typeface="ＭＳ Ｐゴシック" pitchFamily="34" charset="-128"/>
              </a:rPr>
              <a:t>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196752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1" r:id="rId1"/>
    <p:sldLayoutId id="2147484392" r:id="rId2"/>
    <p:sldLayoutId id="2147484393" r:id="rId3"/>
    <p:sldLayoutId id="2147484394" r:id="rId4"/>
    <p:sldLayoutId id="2147484395" r:id="rId5"/>
    <p:sldLayoutId id="2147484396" r:id="rId6"/>
    <p:sldLayoutId id="2147484397" r:id="rId7"/>
    <p:sldLayoutId id="2147484398" r:id="rId8"/>
    <p:sldLayoutId id="2147484399" r:id="rId9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FF00"/>
          </a:solidFill>
          <a:latin typeface="Arial"/>
          <a:ea typeface="ＭＳ Ｐゴシック" pitchFamily="34" charset="-128"/>
          <a:cs typeface="MS PGothic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  <a:ea typeface="ＭＳ Ｐゴシック" pitchFamily="34" charset="-128"/>
          <a:cs typeface="MS PGothic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  <a:ea typeface="ＭＳ Ｐゴシック" pitchFamily="34" charset="-128"/>
          <a:cs typeface="MS PGothic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  <a:ea typeface="ＭＳ Ｐゴシック" pitchFamily="34" charset="-128"/>
          <a:cs typeface="MS PGothic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  <a:ea typeface="ＭＳ Ｐゴシック" pitchFamily="34" charset="-128"/>
          <a:cs typeface="MS PGothic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9pPr>
    </p:titleStyle>
    <p:bodyStyle>
      <a:lvl1pPr marL="260747" indent="-254794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2"/>
        </a:buClr>
        <a:buSzPct val="100000"/>
        <a:buFont typeface="Wingdings" charset="2"/>
        <a:buChar char="§"/>
        <a:tabLst/>
        <a:defRPr sz="1650"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1pPr>
      <a:lvl2pPr marL="472679" indent="-169069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2"/>
        </a:buClr>
        <a:buChar char="–"/>
        <a:defRPr sz="1500"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2pPr>
      <a:lvl3pPr marL="685800" indent="-165497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w"/>
        <a:tabLst/>
        <a:defRPr sz="1350"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3pPr>
      <a:lvl4pPr marL="947738" indent="-171450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2"/>
        </a:buClr>
        <a:buChar char="–"/>
        <a:defRPr sz="1200"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4pPr>
      <a:lvl5pPr marL="1112044" indent="-126206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050"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BEB30A-EC4C-4E6A-AF75-AC9BC4CB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9208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E86B2-D641-4B6F-A40E-8041D8504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62212-A07A-47EE-B8FC-AF1F182BA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5481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DAF27-23CD-453E-8957-6D8A9EC59F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29394C-5E5B-42B2-B28E-09E749DCA5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816" r="75718"/>
          <a:stretch/>
        </p:blipFill>
        <p:spPr>
          <a:xfrm>
            <a:off x="0" y="0"/>
            <a:ext cx="6286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1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522" r:id="rId9"/>
    <p:sldLayoutId id="2147484523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8300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830000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30000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30000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30000"/>
        </a:buClr>
        <a:buFont typeface="Wingdings" panose="05000000000000000000" pitchFamily="2" charset="2"/>
        <a:buChar char="Ø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3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144481"/>
            </a:gs>
            <a:gs pos="100000">
              <a:srgbClr val="111D2D"/>
            </a:gs>
          </a:gsLst>
          <a:lin ang="16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 flipV="1">
            <a:off x="-1" y="4842048"/>
            <a:ext cx="9144001" cy="293477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 dirty="0">
              <a:solidFill>
                <a:srgbClr val="000000"/>
              </a:solidFill>
              <a:latin typeface="Constantia" pitchFamily="18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9" name="Picture 6" descr="011807_regnlogo_blueB"/>
          <p:cNvPicPr>
            <a:picLocks noChangeAspect="1" noChangeArrowheads="1"/>
          </p:cNvPicPr>
          <p:nvPr userDrawn="1"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4830810"/>
            <a:ext cx="1547812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10" y="4853492"/>
            <a:ext cx="2595563" cy="22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invGray">
          <a:xfrm flipV="1"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0" name="Picture 8" descr="bar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0961" r="3174" b="8331"/>
          <a:stretch>
            <a:fillRect/>
          </a:stretch>
        </p:blipFill>
        <p:spPr bwMode="auto">
          <a:xfrm>
            <a:off x="0" y="7905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1113" y="4929187"/>
            <a:ext cx="355601" cy="1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accent6"/>
                </a:solidFill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4FE54C-D628-44BA-824F-3B7A7DF3A5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945" y="53134"/>
            <a:ext cx="8240110" cy="711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9563"/>
            <a:ext cx="8229600" cy="3032891"/>
          </a:xfrm>
          <a:prstGeom prst="rect">
            <a:avLst/>
          </a:prstGeom>
        </p:spPr>
        <p:txBody>
          <a:bodyPr vert="horz" lIns="91440" tIns="9144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87AB6582-F6B6-4194-B90C-0F99184C9F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21506" y="4815950"/>
            <a:ext cx="24624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" dirty="0">
                <a:solidFill>
                  <a:schemeClr val="tx1"/>
                </a:solidFill>
                <a:ea typeface="ＭＳ Ｐゴシック" pitchFamily="34" charset="-128"/>
              </a:rPr>
              <a:t>FOR</a:t>
            </a:r>
            <a:r>
              <a:rPr lang="en-US" altLang="en-US" sz="600" baseline="0" dirty="0">
                <a:solidFill>
                  <a:schemeClr val="tx1"/>
                </a:solidFill>
                <a:ea typeface="ＭＳ Ｐゴシック" pitchFamily="34" charset="-128"/>
              </a:rPr>
              <a:t> INTERNAL USE ONLY</a:t>
            </a:r>
            <a:endParaRPr lang="en-US" altLang="en-US" sz="6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" dirty="0">
                <a:solidFill>
                  <a:schemeClr val="tx1"/>
                </a:solidFill>
                <a:ea typeface="ＭＳ Ｐゴシック" pitchFamily="34" charset="-128"/>
              </a:rPr>
              <a:t>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210376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5" r:id="rId1"/>
    <p:sldLayoutId id="2147484426" r:id="rId2"/>
    <p:sldLayoutId id="2147484427" r:id="rId3"/>
    <p:sldLayoutId id="2147484428" r:id="rId4"/>
    <p:sldLayoutId id="2147484429" r:id="rId5"/>
    <p:sldLayoutId id="2147484430" r:id="rId6"/>
    <p:sldLayoutId id="2147484431" r:id="rId7"/>
    <p:sldLayoutId id="2147484432" r:id="rId8"/>
    <p:sldLayoutId id="2147484433" r:id="rId9"/>
    <p:sldLayoutId id="2147484435" r:id="rId10"/>
    <p:sldLayoutId id="2147484436" r:id="rId11"/>
    <p:sldLayoutId id="2147484437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FF00"/>
          </a:solidFill>
          <a:latin typeface="Arial"/>
          <a:ea typeface="ＭＳ Ｐゴシック" pitchFamily="34" charset="-128"/>
          <a:cs typeface="MS PGothic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  <a:ea typeface="ＭＳ Ｐゴシック" pitchFamily="34" charset="-128"/>
          <a:cs typeface="MS PGothic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  <a:ea typeface="ＭＳ Ｐゴシック" pitchFamily="34" charset="-128"/>
          <a:cs typeface="MS PGothic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  <a:ea typeface="ＭＳ Ｐゴシック" pitchFamily="34" charset="-128"/>
          <a:cs typeface="MS PGothic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  <a:ea typeface="ＭＳ Ｐゴシック" pitchFamily="34" charset="-128"/>
          <a:cs typeface="MS PGothic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9pPr>
    </p:titleStyle>
    <p:bodyStyle>
      <a:lvl1pPr marL="260747" indent="-254794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2"/>
        </a:buClr>
        <a:buSzPct val="100000"/>
        <a:buFont typeface="Wingdings" charset="2"/>
        <a:buChar char="§"/>
        <a:tabLst/>
        <a:defRPr sz="1650"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1pPr>
      <a:lvl2pPr marL="472679" indent="-169069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2"/>
        </a:buClr>
        <a:buChar char="–"/>
        <a:defRPr sz="1500"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2pPr>
      <a:lvl3pPr marL="685800" indent="-165497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w"/>
        <a:tabLst/>
        <a:defRPr sz="1350"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3pPr>
      <a:lvl4pPr marL="947738" indent="-171450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2"/>
        </a:buClr>
        <a:buChar char="–"/>
        <a:defRPr sz="1200"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4pPr>
      <a:lvl5pPr marL="1112044" indent="-126206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050"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144481"/>
            </a:gs>
            <a:gs pos="100000">
              <a:srgbClr val="111D2D"/>
            </a:gs>
          </a:gsLst>
          <a:lin ang="16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invGray">
          <a:xfrm flipV="1"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0" name="Picture 8" descr="bar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0961" r="3174" b="8331"/>
          <a:stretch>
            <a:fillRect/>
          </a:stretch>
        </p:blipFill>
        <p:spPr bwMode="auto">
          <a:xfrm>
            <a:off x="0" y="7905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1112" y="4929187"/>
            <a:ext cx="355601" cy="1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accent6"/>
                </a:solidFill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4FE54C-D628-44BA-824F-3B7A7DF3A5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945" y="53134"/>
            <a:ext cx="8240110" cy="711994"/>
          </a:xfrm>
          <a:prstGeom prst="rect">
            <a:avLst/>
          </a:prstGeom>
        </p:spPr>
        <p:txBody>
          <a:bodyPr vert="horz" lIns="91440" tIns="45720" rIns="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9564"/>
            <a:ext cx="8229600" cy="3032891"/>
          </a:xfrm>
          <a:prstGeom prst="rect">
            <a:avLst/>
          </a:prstGeom>
        </p:spPr>
        <p:txBody>
          <a:bodyPr vert="horz" lIns="91440" tIns="9144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6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10" y="4899822"/>
            <a:ext cx="1947179" cy="22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011807_regnlogo_blueB"/>
          <p:cNvPicPr>
            <a:picLocks noChangeAspect="1" noChangeArrowheads="1"/>
          </p:cNvPicPr>
          <p:nvPr/>
        </p:nvPicPr>
        <p:blipFill>
          <a:blip r:embed="rId1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639" y="4893470"/>
            <a:ext cx="1161161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0"/>
          <p:cNvSpPr>
            <a:spLocks noChangeArrowheads="1"/>
          </p:cNvSpPr>
          <p:nvPr userDrawn="1"/>
        </p:nvSpPr>
        <p:spPr bwMode="auto">
          <a:xfrm>
            <a:off x="1931989" y="4918594"/>
            <a:ext cx="5272087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75" dirty="0">
                <a:solidFill>
                  <a:schemeClr val="tx1"/>
                </a:solidFill>
                <a:ea typeface="ＭＳ Ｐゴシック" pitchFamily="34" charset="-128"/>
              </a:rPr>
              <a:t>FOR</a:t>
            </a:r>
            <a:r>
              <a:rPr lang="en-US" altLang="en-US" sz="675" baseline="0" dirty="0">
                <a:solidFill>
                  <a:schemeClr val="tx1"/>
                </a:solidFill>
                <a:ea typeface="ＭＳ Ｐゴシック" pitchFamily="34" charset="-128"/>
              </a:rPr>
              <a:t> INTERNAL USE ONLY</a:t>
            </a:r>
            <a:endParaRPr lang="en-US" altLang="en-US" sz="675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461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6" r:id="rId1"/>
    <p:sldLayoutId id="2147484467" r:id="rId2"/>
    <p:sldLayoutId id="2147484468" r:id="rId3"/>
    <p:sldLayoutId id="2147484469" r:id="rId4"/>
    <p:sldLayoutId id="2147484470" r:id="rId5"/>
    <p:sldLayoutId id="2147484471" r:id="rId6"/>
    <p:sldLayoutId id="2147484472" r:id="rId7"/>
    <p:sldLayoutId id="2147484473" r:id="rId8"/>
    <p:sldLayoutId id="2147484474" r:id="rId9"/>
    <p:sldLayoutId id="2147484475" r:id="rId10"/>
    <p:sldLayoutId id="2147484476" r:id="rId11"/>
    <p:sldLayoutId id="2147484477" r:id="rId12"/>
    <p:sldLayoutId id="2147484478" r:id="rId13"/>
    <p:sldLayoutId id="2147484485" r:id="rId1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FF00"/>
          </a:solidFill>
          <a:latin typeface="Arial"/>
          <a:ea typeface="ＭＳ Ｐゴシック" pitchFamily="34" charset="-128"/>
          <a:cs typeface="MS PGothic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  <a:ea typeface="ＭＳ Ｐゴシック" pitchFamily="34" charset="-128"/>
          <a:cs typeface="MS PGothic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  <a:ea typeface="ＭＳ Ｐゴシック" pitchFamily="34" charset="-128"/>
          <a:cs typeface="MS PGothic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  <a:ea typeface="ＭＳ Ｐゴシック" pitchFamily="34" charset="-128"/>
          <a:cs typeface="MS PGothic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  <a:ea typeface="ＭＳ Ｐゴシック" pitchFamily="34" charset="-128"/>
          <a:cs typeface="MS PGothic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9pPr>
    </p:titleStyle>
    <p:bodyStyle>
      <a:lvl1pPr marL="260747" indent="-254794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2"/>
        </a:buClr>
        <a:buSzPct val="100000"/>
        <a:buFont typeface="Wingdings" charset="2"/>
        <a:buChar char="§"/>
        <a:tabLst/>
        <a:defRPr sz="1650"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1pPr>
      <a:lvl2pPr marL="472679" indent="-169069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2"/>
        </a:buClr>
        <a:buChar char="–"/>
        <a:defRPr sz="1500"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2pPr>
      <a:lvl3pPr marL="685800" indent="-165497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w"/>
        <a:tabLst/>
        <a:defRPr sz="1350"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3pPr>
      <a:lvl4pPr marL="947738" indent="-171450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2"/>
        </a:buClr>
        <a:buChar char="–"/>
        <a:defRPr sz="1200"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4pPr>
      <a:lvl5pPr marL="1112044" indent="-126206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050"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80" y="273772"/>
            <a:ext cx="8420101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336881"/>
            <a:ext cx="8420100" cy="3358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Texte 1er niveau, corps 20</a:t>
            </a:r>
          </a:p>
          <a:p>
            <a:pPr lvl="1"/>
            <a:r>
              <a:rPr lang="fr-FR" dirty="0"/>
              <a:t>Texte 2e niveau, corps 18</a:t>
            </a:r>
          </a:p>
          <a:p>
            <a:pPr lvl="2"/>
            <a:r>
              <a:rPr lang="fr-FR" dirty="0"/>
              <a:t>Texte 3e niveau, corps 16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358775" y="689982"/>
            <a:ext cx="84201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5656" y="4831178"/>
            <a:ext cx="4532701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7713498" y="4831178"/>
            <a:ext cx="77669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500" y="4831178"/>
            <a:ext cx="311061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8958263" y="4892730"/>
            <a:ext cx="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8575675" y="4845106"/>
            <a:ext cx="0" cy="101600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e0290066\Desktop\Brand\Sanofi Genzyme - RVB - Colors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9" y="4790547"/>
            <a:ext cx="1780715" cy="20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01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2" r:id="rId23"/>
    <p:sldLayoutId id="2147483763" r:id="rId24"/>
    <p:sldLayoutId id="2147483764" r:id="rId25"/>
    <p:sldLayoutId id="2147483765" r:id="rId2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9700" indent="-139700" algn="l" defTabSz="6858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charset="0"/>
        <a:buChar char="•"/>
        <a:tabLst/>
        <a:defRPr sz="2000" b="1" strike="noStrik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71463" indent="-136525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06400" indent="-134938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6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622">
          <p15:clr>
            <a:srgbClr val="F26B43"/>
          </p15:clr>
        </p15:guide>
        <p15:guide id="4" pos="5530">
          <p15:clr>
            <a:srgbClr val="F26B43"/>
          </p15:clr>
        </p15:guide>
        <p15:guide id="5" pos="2880">
          <p15:clr>
            <a:srgbClr val="F26B43"/>
          </p15:clr>
        </p15:guide>
        <p15:guide id="6" orient="horz" pos="860">
          <p15:clr>
            <a:srgbClr val="F26B43"/>
          </p15:clr>
        </p15:guide>
        <p15:guide id="7" orient="horz" pos="781">
          <p15:clr>
            <a:srgbClr val="F26B43"/>
          </p15:clr>
        </p15:guide>
        <p15:guide id="8" orient="horz" pos="2958">
          <p15:clr>
            <a:srgbClr val="F26B43"/>
          </p15:clr>
        </p15:guide>
      </p15:sldGuideLst>
    </p:ext>
  </p:extLst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6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1" y="75502"/>
            <a:ext cx="8228013" cy="78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277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1" y="1048942"/>
            <a:ext cx="8228013" cy="365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436601" y="852488"/>
            <a:ext cx="8710501" cy="58341"/>
          </a:xfrm>
          <a:prstGeom prst="rect">
            <a:avLst/>
          </a:prstGeom>
          <a:gradFill rotWithShape="1">
            <a:gsLst>
              <a:gs pos="0">
                <a:srgbClr val="4DA6FF">
                  <a:alpha val="49001"/>
                </a:srgbClr>
              </a:gs>
              <a:gs pos="50000">
                <a:schemeClr val="accent1"/>
              </a:gs>
              <a:gs pos="100000">
                <a:srgbClr val="4DA6FF">
                  <a:alpha val="49001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1013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688264" y="4937737"/>
            <a:ext cx="1455737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100000"/>
              </a:lnSpc>
              <a:spcBef>
                <a:spcPct val="50000"/>
              </a:spcBef>
              <a:defRPr/>
            </a:pPr>
            <a:fld id="{5EB29781-7064-4AEB-9F95-0D6841EBE3C0}" type="slidenum">
              <a:rPr lang="en-GB" sz="900" noProof="0" smtClean="0">
                <a:latin typeface="Arial" pitchFamily="34" charset="0"/>
              </a:rPr>
              <a:pPr algn="r" eaLnBrk="0" hangingPunct="0">
                <a:lnSpc>
                  <a:spcPct val="10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900" noProof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599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91" r:id="rId1"/>
    <p:sldLayoutId id="2147484492" r:id="rId2"/>
    <p:sldLayoutId id="2147484493" r:id="rId3"/>
    <p:sldLayoutId id="2147484494" r:id="rId4"/>
    <p:sldLayoutId id="2147484495" r:id="rId5"/>
    <p:sldLayoutId id="2147484496" r:id="rId6"/>
    <p:sldLayoutId id="2147484497" r:id="rId7"/>
    <p:sldLayoutId id="2147484498" r:id="rId8"/>
    <p:sldLayoutId id="2147484499" r:id="rId9"/>
    <p:sldLayoutId id="2147484500" r:id="rId10"/>
    <p:sldLayoutId id="2147484502" r:id="rId11"/>
    <p:sldLayoutId id="2147484503" r:id="rId12"/>
    <p:sldLayoutId id="2147484505" r:id="rId13"/>
    <p:sldLayoutId id="2147484507" r:id="rId14"/>
    <p:sldLayoutId id="2147484508" r:id="rId15"/>
    <p:sldLayoutId id="2147484509" r:id="rId16"/>
    <p:sldLayoutId id="2147484510" r:id="rId17"/>
  </p:sldLayoutIdLst>
  <p:transition/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400" b="1" dirty="0" smtClean="0">
          <a:solidFill>
            <a:srgbClr val="FFCC00"/>
          </a:solidFill>
          <a:effectLst/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3429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685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0287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170260" indent="-170260" algn="l" rtl="0" eaLnBrk="0" fontAlgn="base" hangingPunct="0">
        <a:spcBef>
          <a:spcPts val="900"/>
        </a:spcBef>
        <a:spcAft>
          <a:spcPts val="0"/>
        </a:spcAft>
        <a:buClr>
          <a:schemeClr val="accent6"/>
        </a:buClr>
        <a:buChar char="•"/>
        <a:defRPr sz="1800" b="1">
          <a:solidFill>
            <a:schemeClr val="tx1"/>
          </a:solidFill>
          <a:effectLst/>
          <a:latin typeface="Arial" pitchFamily="34" charset="0"/>
          <a:ea typeface="+mn-ea"/>
          <a:cs typeface="+mn-cs"/>
        </a:defRPr>
      </a:lvl1pPr>
      <a:lvl2pPr marL="471488" indent="-258366" algn="l" rtl="0" eaLnBrk="0" fontAlgn="base" hangingPunct="0">
        <a:spcBef>
          <a:spcPts val="450"/>
        </a:spcBef>
        <a:spcAft>
          <a:spcPts val="0"/>
        </a:spcAft>
        <a:buClr>
          <a:srgbClr val="00CCFF"/>
        </a:buClr>
        <a:buFont typeface="Arial" charset="0"/>
        <a:buChar char="–"/>
        <a:defRPr sz="1650" b="1">
          <a:solidFill>
            <a:schemeClr val="tx1"/>
          </a:solidFill>
          <a:effectLst/>
          <a:latin typeface="Arial" pitchFamily="34" charset="0"/>
        </a:defRPr>
      </a:lvl2pPr>
      <a:lvl3pPr marL="685800" indent="-170260" algn="l" rtl="0" eaLnBrk="0" fontAlgn="base" hangingPunct="0">
        <a:spcBef>
          <a:spcPts val="225"/>
        </a:spcBef>
        <a:spcAft>
          <a:spcPts val="0"/>
        </a:spcAft>
        <a:buClr>
          <a:schemeClr val="tx1"/>
        </a:buClr>
        <a:buChar char="•"/>
        <a:defRPr sz="1500" b="1">
          <a:solidFill>
            <a:schemeClr val="tx1"/>
          </a:solidFill>
          <a:effectLst/>
          <a:latin typeface="Arial" pitchFamily="34" charset="0"/>
        </a:defRPr>
      </a:lvl3pPr>
      <a:lvl4pPr marL="1006079" indent="-278606" algn="l" rtl="0" eaLnBrk="0" fontAlgn="base" hangingPunct="0">
        <a:spcBef>
          <a:spcPts val="225"/>
        </a:spcBef>
        <a:spcAft>
          <a:spcPts val="0"/>
        </a:spcAft>
        <a:buClr>
          <a:schemeClr val="accent6"/>
        </a:buClr>
        <a:buFont typeface="Arial" charset="0"/>
        <a:buChar char="–"/>
        <a:defRPr sz="1350" b="1">
          <a:solidFill>
            <a:schemeClr val="tx1"/>
          </a:solidFill>
          <a:effectLst/>
          <a:latin typeface="Arial" pitchFamily="34" charset="0"/>
        </a:defRPr>
      </a:lvl4pPr>
      <a:lvl5pPr marL="1543050" indent="-171450" algn="l" rtl="0" eaLnBrk="0" fontAlgn="base" hangingPunct="0">
        <a:lnSpc>
          <a:spcPct val="85000"/>
        </a:lnSpc>
        <a:spcBef>
          <a:spcPct val="45000"/>
        </a:spcBef>
        <a:spcAft>
          <a:spcPct val="0"/>
        </a:spcAft>
        <a:buChar char="»"/>
        <a:defRPr sz="1500">
          <a:solidFill>
            <a:schemeClr val="bg1"/>
          </a:solidFill>
          <a:latin typeface="Arial" pitchFamily="34" charset="0"/>
        </a:defRPr>
      </a:lvl5pPr>
      <a:lvl6pPr marL="1885950" indent="-171450" algn="l" rtl="0" eaLnBrk="0" fontAlgn="base" hangingPunct="0">
        <a:lnSpc>
          <a:spcPct val="85000"/>
        </a:lnSpc>
        <a:spcBef>
          <a:spcPct val="45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6pPr>
      <a:lvl7pPr marL="2228850" indent="-171450" algn="l" rtl="0" eaLnBrk="0" fontAlgn="base" hangingPunct="0">
        <a:lnSpc>
          <a:spcPct val="85000"/>
        </a:lnSpc>
        <a:spcBef>
          <a:spcPct val="45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7pPr>
      <a:lvl8pPr marL="2571750" indent="-171450" algn="l" rtl="0" eaLnBrk="0" fontAlgn="base" hangingPunct="0">
        <a:lnSpc>
          <a:spcPct val="85000"/>
        </a:lnSpc>
        <a:spcBef>
          <a:spcPct val="45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8pPr>
      <a:lvl9pPr marL="2914650" indent="-171450" algn="l" rtl="0" eaLnBrk="0" fontAlgn="base" hangingPunct="0">
        <a:lnSpc>
          <a:spcPct val="85000"/>
        </a:lnSpc>
        <a:spcBef>
          <a:spcPct val="45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319" y="178594"/>
            <a:ext cx="8154333" cy="82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0173" y="1131570"/>
            <a:ext cx="8161479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9144000" cy="108347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43CC73-466D-4F58-8CB4-E7D562EE94BD}"/>
              </a:ext>
            </a:extLst>
          </p:cNvPr>
          <p:cNvCxnSpPr/>
          <p:nvPr/>
        </p:nvCxnSpPr>
        <p:spPr>
          <a:xfrm>
            <a:off x="1" y="5058966"/>
            <a:ext cx="9144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9144000" cy="108347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19998513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lnSpc>
          <a:spcPct val="90000"/>
        </a:lnSpc>
        <a:spcBef>
          <a:spcPts val="750"/>
        </a:spcBef>
        <a:spcAft>
          <a:spcPts val="525"/>
        </a:spcAft>
        <a:buClr>
          <a:schemeClr val="bg1"/>
        </a:buClr>
        <a:buFont typeface="Wingdings" panose="05000000000000000000" pitchFamily="2" charset="2"/>
        <a:buChar char="§"/>
        <a:defRPr sz="21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557213" indent="-214313" algn="l" rtl="0" eaLnBrk="1" fontAlgn="base" hangingPunct="1">
        <a:lnSpc>
          <a:spcPct val="90000"/>
        </a:lnSpc>
        <a:spcBef>
          <a:spcPts val="750"/>
        </a:spcBef>
        <a:spcAft>
          <a:spcPts val="525"/>
        </a:spcAft>
        <a:buClr>
          <a:schemeClr val="bg1"/>
        </a:buClr>
        <a:buFont typeface="Arial" panose="020B0604020202020204" pitchFamily="34" charset="0"/>
        <a:buChar char="‒"/>
        <a:defRPr sz="1950">
          <a:solidFill>
            <a:schemeClr val="bg1"/>
          </a:solidFill>
          <a:latin typeface="Calibri" panose="020F0502020204030204" pitchFamily="34" charset="0"/>
        </a:defRPr>
      </a:lvl2pPr>
      <a:lvl3pPr marL="857250" indent="-171450" algn="l" rtl="0" eaLnBrk="1" fontAlgn="base" hangingPunct="1">
        <a:lnSpc>
          <a:spcPct val="90000"/>
        </a:lnSpc>
        <a:spcBef>
          <a:spcPts val="750"/>
        </a:spcBef>
        <a:spcAft>
          <a:spcPts val="525"/>
        </a:spcAft>
        <a:buClr>
          <a:schemeClr val="bg1"/>
        </a:buClr>
        <a:buFont typeface="Arial" panose="020B0604020202020204" pitchFamily="34" charset="0"/>
        <a:buChar char="‒"/>
        <a:defRPr sz="1800">
          <a:solidFill>
            <a:schemeClr val="bg1"/>
          </a:solidFill>
          <a:latin typeface="Calibri" panose="020F0502020204030204" pitchFamily="34" charset="0"/>
        </a:defRPr>
      </a:lvl3pPr>
      <a:lvl4pPr marL="1200150" indent="-171450" algn="l" rtl="0" eaLnBrk="1" fontAlgn="base" hangingPunct="1">
        <a:lnSpc>
          <a:spcPct val="90000"/>
        </a:lnSpc>
        <a:spcBef>
          <a:spcPts val="750"/>
        </a:spcBef>
        <a:spcAft>
          <a:spcPts val="525"/>
        </a:spcAft>
        <a:buClr>
          <a:schemeClr val="bg1"/>
        </a:buClr>
        <a:buFont typeface="Arial" panose="020B0604020202020204" pitchFamily="34" charset="0"/>
        <a:buChar char="‒"/>
        <a:defRPr sz="1650">
          <a:solidFill>
            <a:schemeClr val="bg1"/>
          </a:solidFill>
          <a:latin typeface="Calibri" panose="020F0502020204030204" pitchFamily="34" charset="0"/>
        </a:defRPr>
      </a:lvl4pPr>
      <a:lvl5pPr marL="1543050" indent="-171450" algn="l" rtl="0" eaLnBrk="1" fontAlgn="base" hangingPunct="1">
        <a:lnSpc>
          <a:spcPct val="90000"/>
        </a:lnSpc>
        <a:spcBef>
          <a:spcPts val="750"/>
        </a:spcBef>
        <a:spcAft>
          <a:spcPts val="525"/>
        </a:spcAft>
        <a:buClr>
          <a:schemeClr val="bg1"/>
        </a:buClr>
        <a:buFont typeface="Arial" panose="020B0604020202020204" pitchFamily="34" charset="0"/>
        <a:buChar char="‒"/>
        <a:defRPr sz="1500">
          <a:solidFill>
            <a:schemeClr val="bg1"/>
          </a:solidFill>
          <a:latin typeface="Calibri" panose="020F0502020204030204" pitchFamily="34" charset="0"/>
        </a:defRPr>
      </a:lvl5pPr>
      <a:lvl6pPr marL="1885950" indent="-17145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144481"/>
            </a:gs>
            <a:gs pos="100000">
              <a:srgbClr val="111D2D"/>
            </a:gs>
          </a:gsLst>
          <a:lin ang="16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 flipV="1">
            <a:off x="-1" y="4842048"/>
            <a:ext cx="9144001" cy="293477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000000"/>
              </a:solidFill>
              <a:latin typeface="Constantia" pitchFamily="18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9" name="Picture 6" descr="011807_regnlogo_blueB"/>
          <p:cNvPicPr>
            <a:picLocks noChangeAspect="1" noChangeArrowheads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9" y="4830811"/>
            <a:ext cx="1547812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10" y="4853492"/>
            <a:ext cx="2595563" cy="22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invGray">
          <a:xfrm flipV="1"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0" name="Picture 8" descr="bar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0961" r="3174" b="8331"/>
          <a:stretch>
            <a:fillRect/>
          </a:stretch>
        </p:blipFill>
        <p:spPr bwMode="auto">
          <a:xfrm>
            <a:off x="0" y="7905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1112" y="4929187"/>
            <a:ext cx="355601" cy="1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accent6"/>
                </a:solidFill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4FE54C-D628-44BA-824F-3B7A7DF3A5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946" y="53135"/>
            <a:ext cx="8240110" cy="711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9564"/>
            <a:ext cx="8229600" cy="3032891"/>
          </a:xfrm>
          <a:prstGeom prst="rect">
            <a:avLst/>
          </a:prstGeom>
        </p:spPr>
        <p:txBody>
          <a:bodyPr vert="horz" lIns="91440" tIns="9144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87AB6582-F6B6-4194-B90C-0F99184C9F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21506" y="4815950"/>
            <a:ext cx="24624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" dirty="0">
                <a:solidFill>
                  <a:schemeClr val="tx1"/>
                </a:solidFill>
                <a:ea typeface="ＭＳ Ｐゴシック" pitchFamily="34" charset="-128"/>
              </a:rPr>
              <a:t>FOR</a:t>
            </a:r>
            <a:r>
              <a:rPr lang="en-US" altLang="en-US" sz="600" baseline="0" dirty="0">
                <a:solidFill>
                  <a:schemeClr val="tx1"/>
                </a:solidFill>
                <a:ea typeface="ＭＳ Ｐゴシック" pitchFamily="34" charset="-128"/>
              </a:rPr>
              <a:t> INTERNAL USE ONLY</a:t>
            </a:r>
            <a:endParaRPr lang="en-US" altLang="en-US" sz="6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" dirty="0">
                <a:solidFill>
                  <a:schemeClr val="tx1"/>
                </a:solidFill>
                <a:ea typeface="ＭＳ Ｐゴシック" pitchFamily="34" charset="-128"/>
              </a:rPr>
              <a:t>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236124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7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FF00"/>
          </a:solidFill>
          <a:latin typeface="Arial"/>
          <a:ea typeface="ＭＳ Ｐゴシック" pitchFamily="34" charset="-128"/>
          <a:cs typeface="MS PGothic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  <a:ea typeface="ＭＳ Ｐゴシック" pitchFamily="34" charset="-128"/>
          <a:cs typeface="MS PGothic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  <a:ea typeface="ＭＳ Ｐゴシック" pitchFamily="34" charset="-128"/>
          <a:cs typeface="MS PGothic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  <a:ea typeface="ＭＳ Ｐゴシック" pitchFamily="34" charset="-128"/>
          <a:cs typeface="MS PGothic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  <a:ea typeface="ＭＳ Ｐゴシック" pitchFamily="34" charset="-128"/>
          <a:cs typeface="MS PGothic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9pPr>
    </p:titleStyle>
    <p:bodyStyle>
      <a:lvl1pPr marL="260747" indent="-254794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2"/>
        </a:buClr>
        <a:buSzPct val="100000"/>
        <a:buFont typeface="Wingdings" charset="2"/>
        <a:buChar char="§"/>
        <a:tabLst/>
        <a:defRPr sz="1650"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1pPr>
      <a:lvl2pPr marL="472679" indent="-169069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2"/>
        </a:buClr>
        <a:buChar char="–"/>
        <a:defRPr sz="1500"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2pPr>
      <a:lvl3pPr marL="685800" indent="-165497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w"/>
        <a:tabLst/>
        <a:defRPr sz="1350"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3pPr>
      <a:lvl4pPr marL="947738" indent="-171450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2"/>
        </a:buClr>
        <a:buChar char="–"/>
        <a:defRPr sz="1200"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4pPr>
      <a:lvl5pPr marL="1112044" indent="-126206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050"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80" y="273772"/>
            <a:ext cx="8420101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336881"/>
            <a:ext cx="8420100" cy="3358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Texte 1er niveau, corps 20</a:t>
            </a:r>
          </a:p>
          <a:p>
            <a:pPr lvl="1"/>
            <a:r>
              <a:rPr lang="fr-FR" dirty="0"/>
              <a:t>Texte 2e niveau, corps 18</a:t>
            </a:r>
          </a:p>
          <a:p>
            <a:pPr lvl="2"/>
            <a:r>
              <a:rPr lang="fr-FR" dirty="0"/>
              <a:t>Texte 3e niveau, corps 16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358775" y="689982"/>
            <a:ext cx="84201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5656" y="4831178"/>
            <a:ext cx="4532701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7713498" y="4831178"/>
            <a:ext cx="77669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500" y="4831178"/>
            <a:ext cx="311061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8958263" y="4892730"/>
            <a:ext cx="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8575675" y="4845106"/>
            <a:ext cx="0" cy="101600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e0290066\Desktop\Brand\Sanofi Genzyme - RVB - Colors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9" y="4790547"/>
            <a:ext cx="1780715" cy="20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88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  <p:sldLayoutId id="2147483813" r:id="rId21"/>
    <p:sldLayoutId id="2147483814" r:id="rId22"/>
    <p:sldLayoutId id="2147483815" r:id="rId23"/>
    <p:sldLayoutId id="2147483816" r:id="rId24"/>
    <p:sldLayoutId id="2147483817" r:id="rId25"/>
    <p:sldLayoutId id="2147483818" r:id="rId26"/>
    <p:sldLayoutId id="2147483819" r:id="rId2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9700" indent="-139700" algn="l" defTabSz="6858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charset="0"/>
        <a:buChar char="•"/>
        <a:tabLst/>
        <a:defRPr sz="2000" b="1" strike="noStrik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71463" indent="-136525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06400" indent="-134938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6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622">
          <p15:clr>
            <a:srgbClr val="F26B43"/>
          </p15:clr>
        </p15:guide>
        <p15:guide id="4" pos="5530">
          <p15:clr>
            <a:srgbClr val="F26B43"/>
          </p15:clr>
        </p15:guide>
        <p15:guide id="5" pos="2880">
          <p15:clr>
            <a:srgbClr val="F26B43"/>
          </p15:clr>
        </p15:guide>
        <p15:guide id="6" orient="horz" pos="860">
          <p15:clr>
            <a:srgbClr val="F26B43"/>
          </p15:clr>
        </p15:guide>
        <p15:guide id="7" orient="horz" pos="781">
          <p15:clr>
            <a:srgbClr val="F26B43"/>
          </p15:clr>
        </p15:guide>
        <p15:guide id="8" orient="horz" pos="295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" y="9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2" name="think-cell Slide" r:id="rId13" imgW="360" imgH="360" progId="TCLayout.ActiveDocument.1">
                  <p:embed/>
                </p:oleObj>
              </mc:Choice>
              <mc:Fallback>
                <p:oleObj name="think-cell Slide" r:id="rId13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9"/>
                        <a:ext cx="158750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SN4MAX_Logo.emf"/>
          <p:cNvPicPr>
            <a:picLocks noChangeAspect="1"/>
          </p:cNvPicPr>
          <p:nvPr/>
        </p:nvPicPr>
        <p:blipFill rotWithShape="1">
          <a:blip r:embed="rId15" cstate="print"/>
          <a:srcRect t="1" r="31905" b="-4214"/>
          <a:stretch/>
        </p:blipFill>
        <p:spPr>
          <a:xfrm>
            <a:off x="424261" y="4964795"/>
            <a:ext cx="960932" cy="16158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184" y="88447"/>
            <a:ext cx="7858125" cy="52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 style du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7093" y="1042996"/>
            <a:ext cx="7862887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8" name="CaseCode"/>
          <p:cNvSpPr txBox="1"/>
          <p:nvPr/>
        </p:nvSpPr>
        <p:spPr>
          <a:xfrm>
            <a:off x="24384" y="4946202"/>
            <a:ext cx="69314" cy="161583"/>
          </a:xfrm>
          <a:prstGeom prst="rect">
            <a:avLst/>
          </a:prstGeom>
          <a:noFill/>
        </p:spPr>
        <p:txBody>
          <a:bodyPr wrap="none" lIns="34290" rIns="34290" rtlCol="0" anchor="b" anchorCtr="0">
            <a:spAutoFit/>
          </a:bodyPr>
          <a:lstStyle/>
          <a:p>
            <a:pPr defTabSz="685800" eaLnBrk="0" fontAlgn="base" hangingPunct="0">
              <a:spcAft>
                <a:spcPct val="0"/>
              </a:spcAft>
            </a:pPr>
            <a:endParaRPr lang="en-US" sz="45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 bwMode="gray">
          <a:xfrm>
            <a:off x="8395805" y="4947734"/>
            <a:ext cx="323955" cy="184666"/>
          </a:xfrm>
          <a:prstGeom prst="rect">
            <a:avLst/>
          </a:prstGeom>
          <a:noFill/>
        </p:spPr>
        <p:txBody>
          <a:bodyPr wrap="square" lIns="34290" rIns="34290" rtlCol="0" anchor="ctr" anchorCtr="0">
            <a:spAutoFit/>
          </a:bodyPr>
          <a:lstStyle/>
          <a:p>
            <a:pPr algn="r" defTabSz="685800">
              <a:spcBef>
                <a:spcPts val="300"/>
              </a:spcBef>
              <a:tabLst>
                <a:tab pos="2401491" algn="r"/>
                <a:tab pos="2657475" algn="r"/>
              </a:tabLst>
              <a:defRPr/>
            </a:pPr>
            <a:fld id="{73BAF986-DD59-4D97-A385-1CFCA12670BC}" type="slidenum">
              <a:rPr lang="en-US" sz="600">
                <a:solidFill>
                  <a:srgbClr val="444492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defTabSz="685800">
                <a:spcBef>
                  <a:spcPts val="300"/>
                </a:spcBef>
                <a:tabLst>
                  <a:tab pos="2401491" algn="r"/>
                  <a:tab pos="2657475" algn="r"/>
                </a:tabLst>
                <a:defRPr/>
              </a:pPr>
              <a:t>‹#›</a:t>
            </a:fld>
            <a:r>
              <a:rPr lang="en-US" sz="600" dirty="0">
                <a:solidFill>
                  <a:srgbClr val="444492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 bwMode="gray">
          <a:xfrm>
            <a:off x="8398094" y="4933274"/>
            <a:ext cx="116787" cy="213585"/>
          </a:xfrm>
          <a:prstGeom prst="rect">
            <a:avLst/>
          </a:prstGeom>
          <a:noFill/>
        </p:spPr>
        <p:txBody>
          <a:bodyPr wrap="square" lIns="34290" rIns="34290" rtlCol="0" anchor="ctr" anchorCtr="0">
            <a:spAutoFit/>
          </a:bodyPr>
          <a:lstStyle/>
          <a:p>
            <a:pPr algn="r" defTabSz="685800">
              <a:spcBef>
                <a:spcPts val="300"/>
              </a:spcBef>
              <a:tabLst>
                <a:tab pos="2401491" algn="r"/>
                <a:tab pos="2657475" algn="r"/>
              </a:tabLst>
              <a:defRPr/>
            </a:pPr>
            <a:r>
              <a:rPr lang="en-US" sz="788" dirty="0">
                <a:solidFill>
                  <a:srgbClr val="444492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</a:p>
        </p:txBody>
      </p:sp>
      <p:pic>
        <p:nvPicPr>
          <p:cNvPr id="14" name="Picture 100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85" y="573309"/>
            <a:ext cx="8275320" cy="7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0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4950" y="4911682"/>
            <a:ext cx="8321040" cy="5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36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989898"/>
          </a:solidFill>
          <a:latin typeface="+mj-lt"/>
          <a:ea typeface="+mj-ea"/>
          <a:cs typeface="Calibri" panose="020F05020202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30000"/>
        <a:buFont typeface="Verdana" pitchFamily="34" charset="0"/>
        <a:buChar char="●"/>
        <a:defRPr sz="120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●"/>
        <a:defRPr sz="1050" b="1">
          <a:solidFill>
            <a:srgbClr val="989898"/>
          </a:solidFill>
          <a:latin typeface="+mj-lt"/>
          <a:cs typeface="Calibri" panose="020F050202020403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050">
          <a:solidFill>
            <a:srgbClr val="989898"/>
          </a:solidFill>
          <a:latin typeface="+mj-lt"/>
          <a:cs typeface="Calibri" panose="020F050202020403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050">
          <a:solidFill>
            <a:srgbClr val="989898"/>
          </a:solidFill>
          <a:latin typeface="+mj-lt"/>
          <a:cs typeface="Calibri" panose="020F050202020403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050">
          <a:solidFill>
            <a:srgbClr val="989898"/>
          </a:solidFill>
          <a:latin typeface="+mj-lt"/>
          <a:cs typeface="Calibri" panose="020F0502020204030204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200">
          <a:solidFill>
            <a:srgbClr val="989898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200">
          <a:solidFill>
            <a:srgbClr val="989898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200">
          <a:solidFill>
            <a:srgbClr val="989898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200">
          <a:solidFill>
            <a:srgbClr val="989898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7071" y="213129"/>
            <a:ext cx="7858125" cy="63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7072" y="1042990"/>
            <a:ext cx="7862887" cy="31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Cliquez pour modifier les styles du texte du masque</a:t>
            </a:r>
          </a:p>
          <a:p>
            <a:pPr lvl="1"/>
            <a:r>
              <a:rPr lang="en-US" altLang="fr-FR"/>
              <a:t>Deuxième niveau</a:t>
            </a:r>
          </a:p>
          <a:p>
            <a:pPr lvl="2"/>
            <a:r>
              <a:rPr lang="en-US" altLang="fr-FR"/>
              <a:t>Troisième niveau</a:t>
            </a:r>
          </a:p>
          <a:p>
            <a:pPr lvl="3"/>
            <a:r>
              <a:rPr lang="en-US" altLang="fr-FR"/>
              <a:t>Quatrième niveau</a:t>
            </a:r>
          </a:p>
          <a:p>
            <a:pPr lvl="4"/>
            <a:r>
              <a:rPr lang="en-US" altLang="fr-FR"/>
              <a:t>Cinquième niveau</a:t>
            </a:r>
          </a:p>
        </p:txBody>
      </p:sp>
      <p:pic>
        <p:nvPicPr>
          <p:cNvPr id="1028" name="Picture 45" descr="SANOFI_Logo_H_2011_Quadri copie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22" y="4731555"/>
            <a:ext cx="1584325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srgbClr val="444492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F9F062-0F9D-4B2F-A592-70A4133FAA56}" type="slidenum">
              <a:rPr lang="en-US" altLang="fr-FR" smtClean="0">
                <a:solidFill>
                  <a:srgbClr val="44449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fr-FR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2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30000"/>
        <a:buFont typeface="Verdana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●"/>
        <a:defRPr sz="1200" b="1">
          <a:solidFill>
            <a:srgbClr val="989898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200">
          <a:solidFill>
            <a:srgbClr val="989898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200">
          <a:solidFill>
            <a:srgbClr val="989898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200">
          <a:solidFill>
            <a:srgbClr val="989898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200">
          <a:solidFill>
            <a:srgbClr val="989898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200">
          <a:solidFill>
            <a:srgbClr val="989898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200">
          <a:solidFill>
            <a:srgbClr val="989898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200">
          <a:solidFill>
            <a:srgbClr val="989898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80" y="273772"/>
            <a:ext cx="8420101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336881"/>
            <a:ext cx="8420100" cy="3358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Texte 1er niveau, corps 20</a:t>
            </a:r>
          </a:p>
          <a:p>
            <a:pPr lvl="1"/>
            <a:r>
              <a:rPr lang="fr-FR" dirty="0"/>
              <a:t>Texte 2e niveau, corps 18</a:t>
            </a:r>
          </a:p>
          <a:p>
            <a:pPr lvl="2"/>
            <a:r>
              <a:rPr lang="fr-FR" dirty="0"/>
              <a:t>Texte 3e niveau, corps 16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358775" y="689982"/>
            <a:ext cx="84201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5656" y="4831178"/>
            <a:ext cx="4532701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7713498" y="4831178"/>
            <a:ext cx="77669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500" y="4831178"/>
            <a:ext cx="311061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8958263" y="4892730"/>
            <a:ext cx="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8575675" y="4845106"/>
            <a:ext cx="0" cy="101600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e0290066\Desktop\Brand\Sanofi Genzyme - RVB - Colors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9" y="4790547"/>
            <a:ext cx="1780715" cy="20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96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  <p:sldLayoutId id="2147483947" r:id="rId16"/>
    <p:sldLayoutId id="2147483948" r:id="rId17"/>
    <p:sldLayoutId id="2147483949" r:id="rId18"/>
    <p:sldLayoutId id="2147483950" r:id="rId19"/>
    <p:sldLayoutId id="2147483951" r:id="rId20"/>
    <p:sldLayoutId id="2147483952" r:id="rId21"/>
    <p:sldLayoutId id="2147483953" r:id="rId22"/>
    <p:sldLayoutId id="2147483954" r:id="rId23"/>
    <p:sldLayoutId id="2147483955" r:id="rId24"/>
    <p:sldLayoutId id="2147483957" r:id="rId25"/>
    <p:sldLayoutId id="2147483958" r:id="rId26"/>
    <p:sldLayoutId id="2147483959" r:id="rId27"/>
    <p:sldLayoutId id="2147483960" r:id="rId28"/>
    <p:sldLayoutId id="2147483961" r:id="rId2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9700" indent="-139700" algn="l" defTabSz="6858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charset="0"/>
        <a:buChar char="•"/>
        <a:tabLst/>
        <a:defRPr sz="2000" b="1" strike="noStrik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71463" indent="-136525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06400" indent="-134938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6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622">
          <p15:clr>
            <a:srgbClr val="F26B43"/>
          </p15:clr>
        </p15:guide>
        <p15:guide id="4" pos="5530">
          <p15:clr>
            <a:srgbClr val="F26B43"/>
          </p15:clr>
        </p15:guide>
        <p15:guide id="5" pos="2880">
          <p15:clr>
            <a:srgbClr val="F26B43"/>
          </p15:clr>
        </p15:guide>
        <p15:guide id="6" orient="horz" pos="860">
          <p15:clr>
            <a:srgbClr val="F26B43"/>
          </p15:clr>
        </p15:guide>
        <p15:guide id="7" orient="horz" pos="781">
          <p15:clr>
            <a:srgbClr val="F26B43"/>
          </p15:clr>
        </p15:guide>
        <p15:guide id="8" orient="horz" pos="2958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80" y="273772"/>
            <a:ext cx="8420101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336881"/>
            <a:ext cx="8420100" cy="3358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Texte 1er niveau, corps 20</a:t>
            </a:r>
          </a:p>
          <a:p>
            <a:pPr lvl="1"/>
            <a:r>
              <a:rPr lang="fr-FR" dirty="0"/>
              <a:t>Texte 2e niveau, corps 18</a:t>
            </a:r>
          </a:p>
          <a:p>
            <a:pPr lvl="2"/>
            <a:r>
              <a:rPr lang="fr-FR" dirty="0"/>
              <a:t>Texte 3e niveau, corps 16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358775" y="689982"/>
            <a:ext cx="84201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5656" y="4831178"/>
            <a:ext cx="4532701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6B747B"/>
                </a:solidFill>
              </a:rPr>
              <a:t>Presentation title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7713498" y="4831178"/>
            <a:ext cx="77669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500" y="4831178"/>
            <a:ext cx="311061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8958263" y="4892730"/>
            <a:ext cx="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8575675" y="4845106"/>
            <a:ext cx="0" cy="101600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e0290066\Desktop\Brand\Sanofi Genzyme - RVB - Colors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9" y="4790547"/>
            <a:ext cx="1780715" cy="20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22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  <p:sldLayoutId id="2147483979" r:id="rId16"/>
    <p:sldLayoutId id="2147483980" r:id="rId17"/>
    <p:sldLayoutId id="2147483981" r:id="rId18"/>
    <p:sldLayoutId id="2147483982" r:id="rId19"/>
    <p:sldLayoutId id="2147483983" r:id="rId20"/>
    <p:sldLayoutId id="2147483984" r:id="rId21"/>
    <p:sldLayoutId id="2147483985" r:id="rId22"/>
    <p:sldLayoutId id="2147483987" r:id="rId23"/>
    <p:sldLayoutId id="2147483988" r:id="rId24"/>
    <p:sldLayoutId id="2147483989" r:id="rId25"/>
    <p:sldLayoutId id="2147483990" r:id="rId26"/>
    <p:sldLayoutId id="2147483991" r:id="rId2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9700" indent="-139700" algn="l" defTabSz="6858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charset="0"/>
        <a:buChar char="•"/>
        <a:tabLst/>
        <a:defRPr sz="2000" b="1" strike="noStrik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71463" indent="-136525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06400" indent="-134938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6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622">
          <p15:clr>
            <a:srgbClr val="F26B43"/>
          </p15:clr>
        </p15:guide>
        <p15:guide id="4" pos="5530">
          <p15:clr>
            <a:srgbClr val="F26B43"/>
          </p15:clr>
        </p15:guide>
        <p15:guide id="5" pos="2880">
          <p15:clr>
            <a:srgbClr val="F26B43"/>
          </p15:clr>
        </p15:guide>
        <p15:guide id="6" orient="horz" pos="860">
          <p15:clr>
            <a:srgbClr val="F26B43"/>
          </p15:clr>
        </p15:guide>
        <p15:guide id="7" orient="horz" pos="781">
          <p15:clr>
            <a:srgbClr val="F26B43"/>
          </p15:clr>
        </p15:guide>
        <p15:guide id="8" orient="horz" pos="2958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81" y="273772"/>
            <a:ext cx="8420101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336881"/>
            <a:ext cx="8420100" cy="3358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Texte 1er niveau, corps 20</a:t>
            </a:r>
          </a:p>
          <a:p>
            <a:pPr lvl="1"/>
            <a:r>
              <a:rPr lang="fr-FR" dirty="0"/>
              <a:t>Texte 2e niveau, corps 18</a:t>
            </a:r>
          </a:p>
          <a:p>
            <a:pPr lvl="2"/>
            <a:r>
              <a:rPr lang="fr-FR" dirty="0"/>
              <a:t>Texte 3e niveau, corps 16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358775" y="689982"/>
            <a:ext cx="84201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5657" y="4831179"/>
            <a:ext cx="4532701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defTabSz="685783"/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7713499" y="4831179"/>
            <a:ext cx="77669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783"/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501" y="4831179"/>
            <a:ext cx="311061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783"/>
            <a:fld id="{980E94A8-0648-D043-B8F7-3AFA110B04BE}" type="slidenum">
              <a:rPr lang="fr-FR" smtClean="0">
                <a:solidFill>
                  <a:srgbClr val="6B747B"/>
                </a:solidFill>
              </a:rPr>
              <a:pPr defTabSz="685783"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8958263" y="4892730"/>
            <a:ext cx="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8575675" y="4845106"/>
            <a:ext cx="0" cy="101600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e0290066\Desktop\Brand\Sanofi Genzyme - RVB - Colors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80" y="4790547"/>
            <a:ext cx="1780715" cy="20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65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  <p:sldLayoutId id="2147484007" r:id="rId15"/>
    <p:sldLayoutId id="2147484008" r:id="rId16"/>
    <p:sldLayoutId id="2147484009" r:id="rId17"/>
    <p:sldLayoutId id="2147484010" r:id="rId18"/>
    <p:sldLayoutId id="2147484011" r:id="rId19"/>
    <p:sldLayoutId id="2147484012" r:id="rId20"/>
    <p:sldLayoutId id="2147484013" r:id="rId21"/>
    <p:sldLayoutId id="2147484014" r:id="rId22"/>
    <p:sldLayoutId id="2147484015" r:id="rId23"/>
    <p:sldLayoutId id="2147484016" r:id="rId24"/>
    <p:sldLayoutId id="2147484017" r:id="rId25"/>
    <p:sldLayoutId id="2147484018" r:id="rId26"/>
    <p:sldLayoutId id="2147484019" r:id="rId27"/>
    <p:sldLayoutId id="2147484020" r:id="rId28"/>
    <p:sldLayoutId id="2147484021" r:id="rId29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9697" indent="-139697" algn="l" defTabSz="685783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charset="0"/>
        <a:buChar char="•"/>
        <a:tabLst/>
        <a:defRPr sz="2000" b="1" strike="noStrik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71457" indent="-136522" algn="l" defTabSz="685783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06390" indent="-134935" algn="l" defTabSz="685783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6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622">
          <p15:clr>
            <a:srgbClr val="F26B43"/>
          </p15:clr>
        </p15:guide>
        <p15:guide id="4" pos="5530">
          <p15:clr>
            <a:srgbClr val="F26B43"/>
          </p15:clr>
        </p15:guide>
        <p15:guide id="5" pos="2880">
          <p15:clr>
            <a:srgbClr val="F26B43"/>
          </p15:clr>
        </p15:guide>
        <p15:guide id="6" orient="horz" pos="860">
          <p15:clr>
            <a:srgbClr val="F26B43"/>
          </p15:clr>
        </p15:guide>
        <p15:guide id="7" orient="horz" pos="781">
          <p15:clr>
            <a:srgbClr val="F26B43"/>
          </p15:clr>
        </p15:guide>
        <p15:guide id="8" orient="horz" pos="2958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81" y="273772"/>
            <a:ext cx="8420101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336881"/>
            <a:ext cx="8420100" cy="3358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Texte 1er niveau, corps 20</a:t>
            </a:r>
          </a:p>
          <a:p>
            <a:pPr lvl="1"/>
            <a:r>
              <a:rPr lang="fr-FR" dirty="0"/>
              <a:t>Texte 2e niveau, corps 18</a:t>
            </a:r>
          </a:p>
          <a:p>
            <a:pPr lvl="2"/>
            <a:r>
              <a:rPr lang="fr-FR" dirty="0"/>
              <a:t>Texte 3e niveau, corps 16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358775" y="689982"/>
            <a:ext cx="84201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5657" y="4831179"/>
            <a:ext cx="4532701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defTabSz="685783"/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7713499" y="4831179"/>
            <a:ext cx="77669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783"/>
            <a:r>
              <a:rPr lang="en-US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501" y="4831179"/>
            <a:ext cx="311061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783"/>
            <a:fld id="{980E94A8-0648-D043-B8F7-3AFA110B04BE}" type="slidenum">
              <a:rPr lang="fr-FR" smtClean="0">
                <a:solidFill>
                  <a:srgbClr val="6B747B"/>
                </a:solidFill>
              </a:rPr>
              <a:pPr defTabSz="685783"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8958263" y="4892730"/>
            <a:ext cx="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8575675" y="4845106"/>
            <a:ext cx="0" cy="101600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e0290066\Desktop\Brand\Sanofi Genzyme - RVB - Colors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80" y="4790547"/>
            <a:ext cx="1780715" cy="20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6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  <p:sldLayoutId id="2147484038" r:id="rId14"/>
    <p:sldLayoutId id="2147484039" r:id="rId15"/>
    <p:sldLayoutId id="2147484040" r:id="rId16"/>
    <p:sldLayoutId id="2147484041" r:id="rId17"/>
    <p:sldLayoutId id="2147484042" r:id="rId18"/>
    <p:sldLayoutId id="2147484043" r:id="rId19"/>
    <p:sldLayoutId id="2147484044" r:id="rId20"/>
    <p:sldLayoutId id="2147484045" r:id="rId21"/>
    <p:sldLayoutId id="2147484046" r:id="rId22"/>
    <p:sldLayoutId id="2147484048" r:id="rId23"/>
    <p:sldLayoutId id="2147484049" r:id="rId24"/>
    <p:sldLayoutId id="2147484050" r:id="rId25"/>
    <p:sldLayoutId id="2147484051" r:id="rId26"/>
    <p:sldLayoutId id="2147484052" r:id="rId27"/>
    <p:sldLayoutId id="2147484053" r:id="rId28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9697" indent="-139697" algn="l" defTabSz="685783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charset="0"/>
        <a:buChar char="•"/>
        <a:tabLst/>
        <a:defRPr sz="2000" b="1" strike="noStrik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71457" indent="-136522" algn="l" defTabSz="685783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06390" indent="-134935" algn="l" defTabSz="685783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6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622">
          <p15:clr>
            <a:srgbClr val="F26B43"/>
          </p15:clr>
        </p15:guide>
        <p15:guide id="4" pos="5530">
          <p15:clr>
            <a:srgbClr val="F26B43"/>
          </p15:clr>
        </p15:guide>
        <p15:guide id="5" pos="2880">
          <p15:clr>
            <a:srgbClr val="F26B43"/>
          </p15:clr>
        </p15:guide>
        <p15:guide id="6" orient="horz" pos="860">
          <p15:clr>
            <a:srgbClr val="F26B43"/>
          </p15:clr>
        </p15:guide>
        <p15:guide id="7" orient="horz" pos="781">
          <p15:clr>
            <a:srgbClr val="F26B43"/>
          </p15:clr>
        </p15:guide>
        <p15:guide id="8" orient="horz" pos="29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cn.org/professionals/physician_gls/pdf/cutaneous_melanoma.pdf%20Accessed%20June%203" TargetMode="External"/><Relationship Id="rId1" Type="http://schemas.openxmlformats.org/officeDocument/2006/relationships/slideLayout" Target="../slideLayouts/slideLayout3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25.xml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3.xml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6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74.xml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4.xml"/><Relationship Id="rId5" Type="http://schemas.openxmlformats.org/officeDocument/2006/relationships/image" Target="../media/image66.png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348.xml"/><Relationship Id="rId1" Type="http://schemas.openxmlformats.org/officeDocument/2006/relationships/tags" Target="../tags/tag1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73.xml"/><Relationship Id="rId6" Type="http://schemas.openxmlformats.org/officeDocument/2006/relationships/image" Target="../media/image66.png"/><Relationship Id="rId5" Type="http://schemas.openxmlformats.org/officeDocument/2006/relationships/image" Target="../media/image67.png"/><Relationship Id="rId4" Type="http://schemas.openxmlformats.org/officeDocument/2006/relationships/image" Target="../media/image7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383" y="536023"/>
            <a:ext cx="1979031" cy="115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2831" y="1071386"/>
            <a:ext cx="4438259" cy="1913158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003399"/>
                </a:solidFill>
              </a:rPr>
              <a:t>Systémová léčba </a:t>
            </a:r>
            <a:r>
              <a:rPr lang="cs-CZ" sz="2800" dirty="0" err="1">
                <a:solidFill>
                  <a:srgbClr val="003399"/>
                </a:solidFill>
              </a:rPr>
              <a:t>spinocelulárního</a:t>
            </a:r>
            <a:r>
              <a:rPr lang="cs-CZ" sz="2800" dirty="0">
                <a:solidFill>
                  <a:srgbClr val="003399"/>
                </a:solidFill>
              </a:rPr>
              <a:t> karcinomu kůže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42450" y="3305527"/>
            <a:ext cx="4438259" cy="646065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cs-CZ" sz="27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b="1" dirty="0">
                <a:solidFill>
                  <a:srgbClr val="898989"/>
                </a:solidFill>
              </a:rPr>
              <a:t>MUDr. Dagmar </a:t>
            </a:r>
            <a:r>
              <a:rPr lang="cs-CZ" b="1" dirty="0" err="1">
                <a:solidFill>
                  <a:srgbClr val="898989"/>
                </a:solidFill>
              </a:rPr>
              <a:t>Brančíková</a:t>
            </a:r>
            <a:r>
              <a:rPr lang="cs-CZ" b="1" dirty="0">
                <a:solidFill>
                  <a:srgbClr val="898989"/>
                </a:solidFill>
              </a:rPr>
              <a:t>, Ph.D.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898989"/>
                </a:solidFill>
              </a:rPr>
              <a:t>Webinář Brno, 18. 6. 2020</a:t>
            </a:r>
            <a:br>
              <a:rPr lang="cs-CZ" b="1" dirty="0">
                <a:solidFill>
                  <a:srgbClr val="898989"/>
                </a:solidFill>
              </a:rPr>
            </a:br>
            <a:endParaRPr lang="cs-CZ" b="1" dirty="0">
              <a:solidFill>
                <a:srgbClr val="898989"/>
              </a:solidFill>
            </a:endParaRPr>
          </a:p>
        </p:txBody>
      </p:sp>
      <p:pic>
        <p:nvPicPr>
          <p:cNvPr id="2053" name="Picture 4" descr="http://www.cmbgt.cz/data/images/thumb/514_2b9e5e4fbd.jpg?13478872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196" y="3947494"/>
            <a:ext cx="2567198" cy="7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090" y="2913711"/>
            <a:ext cx="1501305" cy="152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ttp://www.fnbrno.cz/data/PhotoGalery/5/Photos/D001F2B4-73E9-4073-9510-5BB116CBB8A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14" y="536023"/>
            <a:ext cx="1168256" cy="184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8" y="471694"/>
            <a:ext cx="1828799" cy="137159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12B34342-4105-434C-BF82-7B5387049F18}"/>
              </a:ext>
            </a:extLst>
          </p:cNvPr>
          <p:cNvSpPr/>
          <p:nvPr/>
        </p:nvSpPr>
        <p:spPr>
          <a:xfrm>
            <a:off x="0" y="4936852"/>
            <a:ext cx="11977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>
                <a:solidFill>
                  <a:srgbClr val="000000"/>
                </a:solidFill>
              </a:rPr>
              <a:t>SACS.LIB.20.05.0362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6396E02-315F-4529-B5A4-051E02544BAC}"/>
              </a:ext>
            </a:extLst>
          </p:cNvPr>
          <p:cNvSpPr/>
          <p:nvPr/>
        </p:nvSpPr>
        <p:spPr>
          <a:xfrm>
            <a:off x="269358" y="4705811"/>
            <a:ext cx="1956391" cy="29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67AB226F-CB4D-4DC7-AB00-07A0AB236498}"/>
              </a:ext>
            </a:extLst>
          </p:cNvPr>
          <p:cNvSpPr/>
          <p:nvPr/>
        </p:nvSpPr>
        <p:spPr>
          <a:xfrm>
            <a:off x="3508715" y="489031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94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8E993E-7C65-413E-9AB2-3CABD07C0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BAZOCELULÁRNÍ KARCINOM (BAZALIOM)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12C378-B6C0-41A8-871C-54973E49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82" y="927847"/>
            <a:ext cx="7952079" cy="3603812"/>
          </a:xfrm>
        </p:spPr>
        <p:txBody>
          <a:bodyPr/>
          <a:lstStyle/>
          <a:p>
            <a:r>
              <a:rPr lang="cs-CZ" sz="1600" b="1" dirty="0"/>
              <a:t>Výskyt </a:t>
            </a:r>
          </a:p>
          <a:p>
            <a:pPr lvl="1"/>
            <a:r>
              <a:rPr lang="cs-CZ" sz="1400" dirty="0"/>
              <a:t>převážně na místech vystavených slunci, zejména u osob se světlou pletí </a:t>
            </a:r>
          </a:p>
          <a:p>
            <a:pPr lvl="1"/>
            <a:r>
              <a:rPr lang="cs-CZ" sz="1400" b="1" dirty="0"/>
              <a:t>85 % v oblasti hlavy a krku</a:t>
            </a:r>
            <a:r>
              <a:rPr lang="cs-CZ" sz="1400" dirty="0"/>
              <a:t>, až 30 % v oblasti nosu, v 15 % na zádech, ramenou, hrudníku, vzácně na hřbetech rukou, ale i oblasti před sluncem chráněné – genitál a oblast prsou</a:t>
            </a:r>
          </a:p>
          <a:p>
            <a:pPr marL="228600" lvl="1" indent="0">
              <a:buNone/>
            </a:pPr>
            <a:endParaRPr lang="cs-CZ" sz="800" dirty="0"/>
          </a:p>
          <a:p>
            <a:r>
              <a:rPr lang="cs-CZ" sz="1600" b="1" dirty="0"/>
              <a:t>Klinické projevy </a:t>
            </a:r>
          </a:p>
          <a:p>
            <a:pPr lvl="1"/>
            <a:r>
              <a:rPr lang="cs-CZ" sz="1300" dirty="0">
                <a:solidFill>
                  <a:schemeClr val="tx2"/>
                </a:solidFill>
              </a:rPr>
              <a:t>různorodé, </a:t>
            </a:r>
            <a:r>
              <a:rPr lang="cs-CZ" sz="1300" b="1" dirty="0" err="1">
                <a:solidFill>
                  <a:schemeClr val="tx2"/>
                </a:solidFill>
              </a:rPr>
              <a:t>papulonodulární</a:t>
            </a:r>
            <a:r>
              <a:rPr lang="cs-CZ" sz="1300" b="1" dirty="0">
                <a:solidFill>
                  <a:schemeClr val="tx2"/>
                </a:solidFill>
              </a:rPr>
              <a:t> léze </a:t>
            </a:r>
            <a:r>
              <a:rPr lang="cs-CZ" sz="1300" dirty="0">
                <a:solidFill>
                  <a:schemeClr val="tx2"/>
                </a:solidFill>
              </a:rPr>
              <a:t>s perličkovým průsvitným lemem, </a:t>
            </a:r>
            <a:r>
              <a:rPr lang="cs-CZ" sz="1200" dirty="0">
                <a:solidFill>
                  <a:schemeClr val="tx2"/>
                </a:solidFill>
              </a:rPr>
              <a:t>tuhé uzly barvy kůže </a:t>
            </a:r>
          </a:p>
          <a:p>
            <a:pPr lvl="1"/>
            <a:r>
              <a:rPr lang="cs-CZ" sz="1300" dirty="0">
                <a:solidFill>
                  <a:schemeClr val="tx2"/>
                </a:solidFill>
              </a:rPr>
              <a:t>destruktivně se chovající </a:t>
            </a:r>
            <a:r>
              <a:rPr lang="cs-CZ" sz="1300" b="1" dirty="0" err="1">
                <a:solidFill>
                  <a:schemeClr val="tx2"/>
                </a:solidFill>
              </a:rPr>
              <a:t>ulcerující</a:t>
            </a:r>
            <a:r>
              <a:rPr lang="cs-CZ" sz="1300" b="1" dirty="0">
                <a:solidFill>
                  <a:schemeClr val="tx2"/>
                </a:solidFill>
              </a:rPr>
              <a:t> léze </a:t>
            </a:r>
            <a:r>
              <a:rPr lang="cs-CZ" sz="1300" dirty="0">
                <a:solidFill>
                  <a:schemeClr val="tx2"/>
                </a:solidFill>
              </a:rPr>
              <a:t>nazývané </a:t>
            </a:r>
            <a:r>
              <a:rPr lang="cs-CZ" sz="1300" b="1" dirty="0" err="1">
                <a:solidFill>
                  <a:schemeClr val="tx2"/>
                </a:solidFill>
              </a:rPr>
              <a:t>ulcus</a:t>
            </a:r>
            <a:r>
              <a:rPr lang="cs-CZ" sz="1300" b="1" dirty="0">
                <a:solidFill>
                  <a:schemeClr val="tx2"/>
                </a:solidFill>
              </a:rPr>
              <a:t> </a:t>
            </a:r>
            <a:r>
              <a:rPr lang="cs-CZ" sz="1300" b="1" dirty="0" err="1">
                <a:solidFill>
                  <a:schemeClr val="tx2"/>
                </a:solidFill>
              </a:rPr>
              <a:t>rodens</a:t>
            </a:r>
            <a:endParaRPr lang="cs-CZ" sz="1300" b="1" dirty="0">
              <a:solidFill>
                <a:schemeClr val="tx2"/>
              </a:solidFill>
            </a:endParaRPr>
          </a:p>
          <a:p>
            <a:pPr lvl="1"/>
            <a:r>
              <a:rPr lang="cs-CZ" sz="1300" dirty="0">
                <a:solidFill>
                  <a:schemeClr val="tx2"/>
                </a:solidFill>
              </a:rPr>
              <a:t>bledá ložiska bělavé barvy s různým stupněm indurace </a:t>
            </a:r>
          </a:p>
          <a:p>
            <a:pPr lvl="1"/>
            <a:r>
              <a:rPr lang="cs-CZ" sz="1300" dirty="0" err="1">
                <a:solidFill>
                  <a:schemeClr val="tx2"/>
                </a:solidFill>
              </a:rPr>
              <a:t>erytematózní</a:t>
            </a:r>
            <a:r>
              <a:rPr lang="cs-CZ" sz="1300" dirty="0">
                <a:solidFill>
                  <a:schemeClr val="tx2"/>
                </a:solidFill>
              </a:rPr>
              <a:t> ložiska s patrnými </a:t>
            </a:r>
            <a:r>
              <a:rPr lang="cs-CZ" sz="1300" dirty="0" err="1">
                <a:solidFill>
                  <a:schemeClr val="tx2"/>
                </a:solidFill>
              </a:rPr>
              <a:t>teleangiektaziemi</a:t>
            </a:r>
            <a:r>
              <a:rPr lang="cs-CZ" sz="1300" dirty="0">
                <a:solidFill>
                  <a:schemeClr val="tx2"/>
                </a:solidFill>
              </a:rPr>
              <a:t> nebo cystické uzly </a:t>
            </a:r>
          </a:p>
          <a:p>
            <a:pPr lvl="1"/>
            <a:r>
              <a:rPr lang="cs-CZ" sz="1300" dirty="0">
                <a:solidFill>
                  <a:schemeClr val="tx2"/>
                </a:solidFill>
              </a:rPr>
              <a:t>obrovské léze o průměru více než 20 centimetrů, </a:t>
            </a:r>
            <a:r>
              <a:rPr lang="cs-CZ" sz="1300" b="1" dirty="0">
                <a:solidFill>
                  <a:schemeClr val="tx2"/>
                </a:solidFill>
              </a:rPr>
              <a:t>plošná ložiska podobná ekzému</a:t>
            </a:r>
          </a:p>
          <a:p>
            <a:pPr lvl="1"/>
            <a:r>
              <a:rPr lang="cs-CZ" sz="1300" dirty="0">
                <a:solidFill>
                  <a:schemeClr val="tx2"/>
                </a:solidFill>
              </a:rPr>
              <a:t>diagnózu lze někdy stanovit až dle histologického vyšetření kompletně                         odstraněného nádoru</a:t>
            </a:r>
          </a:p>
          <a:p>
            <a:pPr marL="228600" lvl="1" indent="0">
              <a:buNone/>
            </a:pPr>
            <a:endParaRPr lang="cs-CZ" sz="600" b="1" dirty="0"/>
          </a:p>
          <a:p>
            <a:r>
              <a:rPr lang="cs-CZ" sz="1400" b="1" dirty="0"/>
              <a:t>Typy</a:t>
            </a:r>
          </a:p>
          <a:p>
            <a:pPr lvl="1"/>
            <a:r>
              <a:rPr lang="cs-CZ" sz="1400" dirty="0" err="1"/>
              <a:t>nodulární</a:t>
            </a:r>
            <a:r>
              <a:rPr lang="cs-CZ" sz="1400" dirty="0"/>
              <a:t>, superficiální, </a:t>
            </a:r>
            <a:r>
              <a:rPr lang="cs-CZ" sz="1400" dirty="0" err="1"/>
              <a:t>morfeiformní</a:t>
            </a:r>
            <a:r>
              <a:rPr lang="cs-CZ" sz="1400" dirty="0"/>
              <a:t> (</a:t>
            </a:r>
            <a:r>
              <a:rPr lang="cs-CZ" sz="1400" dirty="0" err="1"/>
              <a:t>sklerodermiformní</a:t>
            </a:r>
            <a:r>
              <a:rPr lang="cs-CZ" sz="1400" dirty="0"/>
              <a:t>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C17494-38E8-451B-94BE-9B3CFFA9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DCE3-DFF7-444E-A408-330F81CDB455}" type="slidenum">
              <a:rPr lang="cs-CZ" smtClean="0"/>
              <a:t>10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035E9AB-F54E-486C-A7E9-1B7C2F6C1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875" y="2642347"/>
            <a:ext cx="1886613" cy="1741394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6DCA384F-55E5-4B99-AAFE-BF93ACEC1D1A}"/>
              </a:ext>
            </a:extLst>
          </p:cNvPr>
          <p:cNvSpPr/>
          <p:nvPr/>
        </p:nvSpPr>
        <p:spPr>
          <a:xfrm>
            <a:off x="290623" y="4735033"/>
            <a:ext cx="2955851" cy="38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DB978E6-6176-404D-97A8-F473C3EB8083}"/>
              </a:ext>
            </a:extLst>
          </p:cNvPr>
          <p:cNvSpPr/>
          <p:nvPr/>
        </p:nvSpPr>
        <p:spPr>
          <a:xfrm>
            <a:off x="3508715" y="489031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417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43567" y="4810620"/>
            <a:ext cx="263245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825" dirty="0">
                <a:solidFill>
                  <a:prstClr val="black"/>
                </a:solidFill>
                <a:latin typeface="Calibri" panose="020F0502020204030204"/>
              </a:rPr>
              <a:t>Que SKT, et al. </a:t>
            </a:r>
            <a:r>
              <a:rPr lang="en-US" sz="825" i="1" dirty="0">
                <a:solidFill>
                  <a:prstClr val="black"/>
                </a:solidFill>
                <a:latin typeface="Calibri" panose="020F0502020204030204"/>
              </a:rPr>
              <a:t>J Am Acad Dermatol</a:t>
            </a:r>
            <a:r>
              <a:rPr lang="en-US" sz="825" dirty="0">
                <a:solidFill>
                  <a:prstClr val="black"/>
                </a:solidFill>
                <a:latin typeface="Calibri" panose="020F0502020204030204"/>
              </a:rPr>
              <a:t>. 2018;78:249-26118. </a:t>
            </a:r>
          </a:p>
        </p:txBody>
      </p:sp>
      <p:sp>
        <p:nvSpPr>
          <p:cNvPr id="3" name="Pentagon 2"/>
          <p:cNvSpPr/>
          <p:nvPr/>
        </p:nvSpPr>
        <p:spPr>
          <a:xfrm>
            <a:off x="1001500" y="974559"/>
            <a:ext cx="2948940" cy="1191127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1800" dirty="0">
                <a:solidFill>
                  <a:prstClr val="black"/>
                </a:solidFill>
                <a:latin typeface="Calibri" panose="020F0502020204030204"/>
              </a:rPr>
              <a:t>Karcinom kůže </a:t>
            </a:r>
          </a:p>
          <a:p>
            <a:pPr algn="ctr">
              <a:defRPr/>
            </a:pPr>
            <a:r>
              <a:rPr lang="cs-CZ" sz="1800" dirty="0">
                <a:solidFill>
                  <a:prstClr val="black"/>
                </a:solidFill>
                <a:latin typeface="Calibri" panose="020F0502020204030204"/>
              </a:rPr>
              <a:t>je nejčastější nádorové onemocnění</a:t>
            </a: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Chevron 3"/>
          <p:cNvSpPr/>
          <p:nvPr/>
        </p:nvSpPr>
        <p:spPr>
          <a:xfrm>
            <a:off x="3331616" y="974559"/>
            <a:ext cx="2948940" cy="1191127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800" dirty="0" err="1">
                <a:solidFill>
                  <a:prstClr val="black"/>
                </a:solidFill>
                <a:latin typeface="Calibri" panose="020F0502020204030204"/>
              </a:rPr>
              <a:t>CSCC</a:t>
            </a:r>
            <a:r>
              <a:rPr lang="cs-CZ" sz="1800" dirty="0">
                <a:solidFill>
                  <a:prstClr val="black"/>
                </a:solidFill>
                <a:latin typeface="Calibri" panose="020F0502020204030204"/>
              </a:rPr>
              <a:t> je druhý nejčastější nádor po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BCC</a:t>
            </a:r>
          </a:p>
        </p:txBody>
      </p:sp>
      <p:sp>
        <p:nvSpPr>
          <p:cNvPr id="29" name="Chevron 28"/>
          <p:cNvSpPr/>
          <p:nvPr/>
        </p:nvSpPr>
        <p:spPr>
          <a:xfrm>
            <a:off x="5673763" y="968543"/>
            <a:ext cx="2948940" cy="1191127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1 CSCC / 4 BCC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78313" y="2534247"/>
            <a:ext cx="5266943" cy="2034119"/>
            <a:chOff x="142386" y="3124494"/>
            <a:chExt cx="7570293" cy="271215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2517848-0CDD-4DE6-B301-AE99CBF7C3DF}"/>
                </a:ext>
              </a:extLst>
            </p:cNvPr>
            <p:cNvSpPr txBox="1"/>
            <p:nvPr/>
          </p:nvSpPr>
          <p:spPr>
            <a:xfrm>
              <a:off x="142386" y="3533200"/>
              <a:ext cx="1353818" cy="1846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 panose="020F0502020204030204"/>
                </a:rPr>
                <a:t>6k</a:t>
              </a:r>
            </a:p>
            <a:p>
              <a:pPr algn="r">
                <a:defRPr/>
              </a:pPr>
              <a:endParaRPr lang="en-US" sz="1200" b="1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r"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 panose="020F0502020204030204"/>
                </a:rPr>
                <a:t>4k</a:t>
              </a:r>
            </a:p>
            <a:p>
              <a:pPr algn="r">
                <a:defRPr/>
              </a:pPr>
              <a:endParaRPr lang="en-US" sz="1200" b="1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r"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 panose="020F0502020204030204"/>
                </a:rPr>
                <a:t>2k</a:t>
              </a:r>
            </a:p>
            <a:p>
              <a:pPr algn="r">
                <a:defRPr/>
              </a:pPr>
              <a:endParaRPr lang="en-US" sz="1200" b="1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r"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 panose="020F0502020204030204"/>
                </a:rPr>
                <a:t>0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6924FA8-72E7-4509-9AAC-1B8BF6F87990}"/>
                </a:ext>
              </a:extLst>
            </p:cNvPr>
            <p:cNvCxnSpPr/>
            <p:nvPr/>
          </p:nvCxnSpPr>
          <p:spPr bwMode="auto">
            <a:xfrm>
              <a:off x="1550370" y="3658396"/>
              <a:ext cx="0" cy="15601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BB4FFAF-7BD5-4CCD-AB7B-A121C86B3A43}"/>
                </a:ext>
              </a:extLst>
            </p:cNvPr>
            <p:cNvCxnSpPr/>
            <p:nvPr/>
          </p:nvCxnSpPr>
          <p:spPr bwMode="auto">
            <a:xfrm>
              <a:off x="1462990" y="4679989"/>
              <a:ext cx="8738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AAEF0DC-B0D8-4527-ADE0-EC76E8ED04CE}"/>
                </a:ext>
              </a:extLst>
            </p:cNvPr>
            <p:cNvCxnSpPr/>
            <p:nvPr/>
          </p:nvCxnSpPr>
          <p:spPr bwMode="auto">
            <a:xfrm>
              <a:off x="1462990" y="4201905"/>
              <a:ext cx="8738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28703C5-C612-4933-85F3-A9D6A8A0B1B2}"/>
                </a:ext>
              </a:extLst>
            </p:cNvPr>
            <p:cNvCxnSpPr/>
            <p:nvPr/>
          </p:nvCxnSpPr>
          <p:spPr bwMode="auto">
            <a:xfrm>
              <a:off x="1462990" y="3721331"/>
              <a:ext cx="8738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C74F433-3C7E-4B94-89F8-1A31716D4582}"/>
                </a:ext>
              </a:extLst>
            </p:cNvPr>
            <p:cNvSpPr txBox="1"/>
            <p:nvPr/>
          </p:nvSpPr>
          <p:spPr>
            <a:xfrm>
              <a:off x="1598603" y="5074413"/>
              <a:ext cx="828639" cy="638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50000"/>
                </a:lnSpc>
                <a:defRPr/>
              </a:pPr>
              <a:r>
                <a:rPr lang="en-US" sz="1200" dirty="0">
                  <a:solidFill>
                    <a:prstClr val="black"/>
                  </a:solidFill>
                  <a:latin typeface="Calibri" panose="020F0502020204030204"/>
                </a:rPr>
                <a:t>&lt;65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A4EBC28-A9B7-4B7D-A0B4-A857697143DA}"/>
                </a:ext>
              </a:extLst>
            </p:cNvPr>
            <p:cNvSpPr txBox="1"/>
            <p:nvPr/>
          </p:nvSpPr>
          <p:spPr>
            <a:xfrm>
              <a:off x="3605520" y="5197673"/>
              <a:ext cx="4107159" cy="638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50000"/>
                </a:lnSpc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 panose="020F0502020204030204"/>
                </a:rPr>
                <a:t>věk</a:t>
              </a:r>
              <a:endParaRPr lang="en-US" sz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8451BE-ABBE-4007-AF5F-4932F9CF0076}"/>
                </a:ext>
              </a:extLst>
            </p:cNvPr>
            <p:cNvSpPr txBox="1"/>
            <p:nvPr/>
          </p:nvSpPr>
          <p:spPr>
            <a:xfrm>
              <a:off x="2245348" y="5074413"/>
              <a:ext cx="828639" cy="638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50000"/>
                </a:lnSpc>
                <a:defRPr/>
              </a:pPr>
              <a:r>
                <a:rPr lang="en-US" sz="1200" dirty="0">
                  <a:solidFill>
                    <a:prstClr val="black"/>
                  </a:solidFill>
                  <a:latin typeface="Calibri" panose="020F0502020204030204"/>
                </a:rPr>
                <a:t>65</a:t>
              </a:r>
              <a:r>
                <a:rPr lang="cs-CZ" sz="1200" dirty="0">
                  <a:solidFill>
                    <a:prstClr val="black"/>
                  </a:solidFill>
                  <a:latin typeface="Calibri" panose="020F0502020204030204"/>
                </a:rPr>
                <a:t>–</a:t>
              </a:r>
              <a:r>
                <a:rPr lang="en-US" sz="1200" dirty="0">
                  <a:solidFill>
                    <a:prstClr val="black"/>
                  </a:solidFill>
                  <a:latin typeface="Calibri" panose="020F0502020204030204"/>
                </a:rPr>
                <a:t>69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C8A1DD4-D783-4203-A488-300B9D4A5473}"/>
                </a:ext>
              </a:extLst>
            </p:cNvPr>
            <p:cNvSpPr txBox="1"/>
            <p:nvPr/>
          </p:nvSpPr>
          <p:spPr>
            <a:xfrm>
              <a:off x="2903766" y="5074413"/>
              <a:ext cx="828639" cy="638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50000"/>
                </a:lnSpc>
                <a:defRPr/>
              </a:pPr>
              <a:r>
                <a:rPr lang="en-US" sz="1200" dirty="0">
                  <a:solidFill>
                    <a:prstClr val="black"/>
                  </a:solidFill>
                  <a:latin typeface="Calibri" panose="020F0502020204030204"/>
                </a:rPr>
                <a:t>70</a:t>
              </a:r>
              <a:r>
                <a:rPr lang="cs-CZ" sz="1200" dirty="0">
                  <a:solidFill>
                    <a:prstClr val="black"/>
                  </a:solidFill>
                  <a:latin typeface="Calibri" panose="020F0502020204030204"/>
                </a:rPr>
                <a:t>–</a:t>
              </a:r>
              <a:r>
                <a:rPr lang="en-US" sz="1200" dirty="0">
                  <a:solidFill>
                    <a:prstClr val="black"/>
                  </a:solidFill>
                  <a:latin typeface="Calibri" panose="020F0502020204030204"/>
                </a:rPr>
                <a:t>74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C4FCE70-019E-408E-8E5F-FE44D4F5DF5F}"/>
                </a:ext>
              </a:extLst>
            </p:cNvPr>
            <p:cNvSpPr txBox="1"/>
            <p:nvPr/>
          </p:nvSpPr>
          <p:spPr>
            <a:xfrm>
              <a:off x="3609886" y="5074413"/>
              <a:ext cx="828639" cy="638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50000"/>
                </a:lnSpc>
                <a:defRPr/>
              </a:pPr>
              <a:r>
                <a:rPr lang="en-US" sz="1200" dirty="0">
                  <a:solidFill>
                    <a:prstClr val="black"/>
                  </a:solidFill>
                  <a:latin typeface="Calibri" panose="020F0502020204030204"/>
                </a:rPr>
                <a:t>75</a:t>
              </a:r>
              <a:r>
                <a:rPr lang="cs-CZ" sz="1200" dirty="0">
                  <a:solidFill>
                    <a:prstClr val="black"/>
                  </a:solidFill>
                  <a:latin typeface="Calibri" panose="020F0502020204030204"/>
                </a:rPr>
                <a:t>–</a:t>
              </a:r>
              <a:r>
                <a:rPr lang="en-US" sz="1200" dirty="0">
                  <a:solidFill>
                    <a:prstClr val="black"/>
                  </a:solidFill>
                  <a:latin typeface="Calibri" panose="020F0502020204030204"/>
                </a:rPr>
                <a:t>79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B737704-BB53-4F81-8BBD-36A320C5972C}"/>
                </a:ext>
              </a:extLst>
            </p:cNvPr>
            <p:cNvSpPr txBox="1"/>
            <p:nvPr/>
          </p:nvSpPr>
          <p:spPr>
            <a:xfrm>
              <a:off x="4232884" y="5074413"/>
              <a:ext cx="828639" cy="638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50000"/>
                </a:lnSpc>
                <a:defRPr/>
              </a:pPr>
              <a:r>
                <a:rPr lang="en-US" sz="1200" dirty="0">
                  <a:solidFill>
                    <a:prstClr val="black"/>
                  </a:solidFill>
                  <a:latin typeface="Calibri" panose="020F0502020204030204"/>
                </a:rPr>
                <a:t>80</a:t>
              </a:r>
              <a:r>
                <a:rPr lang="cs-CZ" sz="1200" dirty="0">
                  <a:solidFill>
                    <a:prstClr val="black"/>
                  </a:solidFill>
                  <a:latin typeface="Calibri" panose="020F0502020204030204"/>
                </a:rPr>
                <a:t>–</a:t>
              </a:r>
              <a:r>
                <a:rPr lang="en-US" sz="1200" dirty="0">
                  <a:solidFill>
                    <a:prstClr val="black"/>
                  </a:solidFill>
                  <a:latin typeface="Calibri" panose="020F0502020204030204"/>
                </a:rPr>
                <a:t>84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36AFE7F-2FFD-484D-B29C-47CC04833866}"/>
                </a:ext>
              </a:extLst>
            </p:cNvPr>
            <p:cNvSpPr txBox="1"/>
            <p:nvPr/>
          </p:nvSpPr>
          <p:spPr>
            <a:xfrm>
              <a:off x="4796505" y="5074413"/>
              <a:ext cx="828639" cy="638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50000"/>
                </a:lnSpc>
                <a:defRPr/>
              </a:pPr>
              <a:r>
                <a:rPr lang="en-US" sz="1200" dirty="0">
                  <a:solidFill>
                    <a:prstClr val="black"/>
                  </a:solidFill>
                  <a:latin typeface="Calibri" panose="020F0502020204030204"/>
                </a:rPr>
                <a:t>≥85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A9122D5-7649-4F38-80F4-74A7568EBEBD}"/>
                </a:ext>
              </a:extLst>
            </p:cNvPr>
            <p:cNvCxnSpPr/>
            <p:nvPr/>
          </p:nvCxnSpPr>
          <p:spPr bwMode="auto">
            <a:xfrm>
              <a:off x="1456701" y="5148114"/>
              <a:ext cx="394657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7" name="Group 26"/>
            <p:cNvGrpSpPr/>
            <p:nvPr/>
          </p:nvGrpSpPr>
          <p:grpSpPr>
            <a:xfrm>
              <a:off x="1857148" y="3654101"/>
              <a:ext cx="3429889" cy="1441188"/>
              <a:chOff x="1857148" y="3654101"/>
              <a:chExt cx="4429032" cy="1441188"/>
            </a:xfrm>
          </p:grpSpPr>
          <p:sp>
            <p:nvSpPr>
              <p:cNvPr id="50" name="Freeform 10">
                <a:extLst>
                  <a:ext uri="{FF2B5EF4-FFF2-40B4-BE49-F238E27FC236}">
                    <a16:creationId xmlns:a16="http://schemas.microsoft.com/office/drawing/2014/main" id="{C0F0AB4C-432A-4953-8EA0-EFE51467DB17}"/>
                  </a:ext>
                </a:extLst>
              </p:cNvPr>
              <p:cNvSpPr/>
              <p:nvPr/>
            </p:nvSpPr>
            <p:spPr bwMode="auto">
              <a:xfrm>
                <a:off x="1935003" y="3722664"/>
                <a:ext cx="4275553" cy="1305394"/>
              </a:xfrm>
              <a:custGeom>
                <a:avLst/>
                <a:gdLst>
                  <a:gd name="connsiteX0" fmla="*/ 0 w 4707731"/>
                  <a:gd name="connsiteY0" fmla="*/ 1664494 h 1664494"/>
                  <a:gd name="connsiteX1" fmla="*/ 1000125 w 4707731"/>
                  <a:gd name="connsiteY1" fmla="*/ 1214438 h 1664494"/>
                  <a:gd name="connsiteX2" fmla="*/ 1935956 w 4707731"/>
                  <a:gd name="connsiteY2" fmla="*/ 807244 h 1664494"/>
                  <a:gd name="connsiteX3" fmla="*/ 2850356 w 4707731"/>
                  <a:gd name="connsiteY3" fmla="*/ 407194 h 1664494"/>
                  <a:gd name="connsiteX4" fmla="*/ 3786187 w 4707731"/>
                  <a:gd name="connsiteY4" fmla="*/ 0 h 1664494"/>
                  <a:gd name="connsiteX5" fmla="*/ 4707731 w 4707731"/>
                  <a:gd name="connsiteY5" fmla="*/ 28575 h 1664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7731" h="1664494">
                    <a:moveTo>
                      <a:pt x="0" y="1664494"/>
                    </a:moveTo>
                    <a:lnTo>
                      <a:pt x="1000125" y="1214438"/>
                    </a:lnTo>
                    <a:lnTo>
                      <a:pt x="1935956" y="807244"/>
                    </a:lnTo>
                    <a:lnTo>
                      <a:pt x="2850356" y="407194"/>
                    </a:lnTo>
                    <a:lnTo>
                      <a:pt x="3786187" y="0"/>
                    </a:lnTo>
                    <a:lnTo>
                      <a:pt x="4707731" y="28575"/>
                    </a:lnTo>
                  </a:path>
                </a:pathLst>
              </a:cu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B35C48D-7014-47FE-919F-47FB657389B0}"/>
                  </a:ext>
                </a:extLst>
              </p:cNvPr>
              <p:cNvSpPr/>
              <p:nvPr/>
            </p:nvSpPr>
            <p:spPr bwMode="auto">
              <a:xfrm>
                <a:off x="1857148" y="4960828"/>
                <a:ext cx="155711" cy="134461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EBB68C30-39E9-43B2-8D55-7AE2B705F022}"/>
                  </a:ext>
                </a:extLst>
              </p:cNvPr>
              <p:cNvSpPr/>
              <p:nvPr/>
            </p:nvSpPr>
            <p:spPr bwMode="auto">
              <a:xfrm>
                <a:off x="2765764" y="4616267"/>
                <a:ext cx="155711" cy="134461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C1ABED3-A287-483C-925F-9D1ED73D9D1D}"/>
                  </a:ext>
                </a:extLst>
              </p:cNvPr>
              <p:cNvSpPr/>
              <p:nvPr/>
            </p:nvSpPr>
            <p:spPr bwMode="auto">
              <a:xfrm>
                <a:off x="3613543" y="4288048"/>
                <a:ext cx="155711" cy="134461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766B7F3-8243-48A1-BFE7-B437D011B91E}"/>
                  </a:ext>
                </a:extLst>
              </p:cNvPr>
              <p:cNvSpPr/>
              <p:nvPr/>
            </p:nvSpPr>
            <p:spPr bwMode="auto">
              <a:xfrm>
                <a:off x="4448221" y="3976520"/>
                <a:ext cx="155711" cy="134461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E35DD98-4E88-409B-B460-41F72C2E5949}"/>
                  </a:ext>
                </a:extLst>
              </p:cNvPr>
              <p:cNvSpPr/>
              <p:nvPr/>
            </p:nvSpPr>
            <p:spPr bwMode="auto">
              <a:xfrm>
                <a:off x="5287037" y="3654101"/>
                <a:ext cx="155711" cy="134461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D38930DE-ED59-4B82-9EB4-B3D9EE30EDCD}"/>
                  </a:ext>
                </a:extLst>
              </p:cNvPr>
              <p:cNvSpPr/>
              <p:nvPr/>
            </p:nvSpPr>
            <p:spPr bwMode="auto">
              <a:xfrm>
                <a:off x="6130469" y="3670908"/>
                <a:ext cx="155711" cy="134461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93F2109-EFBA-4FA4-9090-668B88871D99}"/>
                </a:ext>
              </a:extLst>
            </p:cNvPr>
            <p:cNvSpPr txBox="1"/>
            <p:nvPr/>
          </p:nvSpPr>
          <p:spPr>
            <a:xfrm rot="16200000">
              <a:off x="-437281" y="4236323"/>
              <a:ext cx="2588618" cy="364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 panose="020F0502020204030204"/>
                </a:rPr>
                <a:t>Age-specific Procedures, no.</a:t>
              </a:r>
            </a:p>
          </p:txBody>
        </p:sp>
      </p:grpSp>
      <p:sp>
        <p:nvSpPr>
          <p:cNvPr id="53" name="Rounded Rectangle 52"/>
          <p:cNvSpPr/>
          <p:nvPr/>
        </p:nvSpPr>
        <p:spPr>
          <a:xfrm>
            <a:off x="1207213" y="2404752"/>
            <a:ext cx="2311601" cy="29391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1500" dirty="0">
                <a:solidFill>
                  <a:prstClr val="black"/>
                </a:solidFill>
                <a:latin typeface="Calibri" panose="020F0502020204030204"/>
              </a:rPr>
              <a:t>Průměrný věk – 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70</a:t>
            </a:r>
            <a:r>
              <a:rPr lang="cs-CZ" sz="1500" dirty="0">
                <a:solidFill>
                  <a:prstClr val="black"/>
                </a:solidFill>
                <a:latin typeface="Calibri" panose="020F0502020204030204"/>
              </a:rPr>
              <a:t> let</a:t>
            </a:r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4501215" y="2892204"/>
            <a:ext cx="566507" cy="1461229"/>
            <a:chOff x="13709650" y="2676526"/>
            <a:chExt cx="709613" cy="1822450"/>
          </a:xfr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</p:grpSpPr>
        <p:sp>
          <p:nvSpPr>
            <p:cNvPr id="58" name="Freeform 83"/>
            <p:cNvSpPr>
              <a:spLocks/>
            </p:cNvSpPr>
            <p:nvPr/>
          </p:nvSpPr>
          <p:spPr bwMode="auto">
            <a:xfrm>
              <a:off x="13900150" y="2676526"/>
              <a:ext cx="322263" cy="325438"/>
            </a:xfrm>
            <a:custGeom>
              <a:avLst/>
              <a:gdLst>
                <a:gd name="T0" fmla="*/ 166 w 333"/>
                <a:gd name="T1" fmla="*/ 336 h 336"/>
                <a:gd name="T2" fmla="*/ 284 w 333"/>
                <a:gd name="T3" fmla="*/ 287 h 336"/>
                <a:gd name="T4" fmla="*/ 333 w 333"/>
                <a:gd name="T5" fmla="*/ 167 h 336"/>
                <a:gd name="T6" fmla="*/ 284 w 333"/>
                <a:gd name="T7" fmla="*/ 49 h 336"/>
                <a:gd name="T8" fmla="*/ 166 w 333"/>
                <a:gd name="T9" fmla="*/ 0 h 336"/>
                <a:gd name="T10" fmla="*/ 49 w 333"/>
                <a:gd name="T11" fmla="*/ 49 h 336"/>
                <a:gd name="T12" fmla="*/ 0 w 333"/>
                <a:gd name="T13" fmla="*/ 167 h 336"/>
                <a:gd name="T14" fmla="*/ 49 w 333"/>
                <a:gd name="T15" fmla="*/ 284 h 336"/>
                <a:gd name="T16" fmla="*/ 166 w 333"/>
                <a:gd name="T1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3" h="336">
                  <a:moveTo>
                    <a:pt x="166" y="336"/>
                  </a:moveTo>
                  <a:cubicBezTo>
                    <a:pt x="213" y="336"/>
                    <a:pt x="252" y="319"/>
                    <a:pt x="284" y="287"/>
                  </a:cubicBezTo>
                  <a:cubicBezTo>
                    <a:pt x="316" y="255"/>
                    <a:pt x="333" y="213"/>
                    <a:pt x="333" y="167"/>
                  </a:cubicBezTo>
                  <a:cubicBezTo>
                    <a:pt x="333" y="123"/>
                    <a:pt x="316" y="84"/>
                    <a:pt x="284" y="49"/>
                  </a:cubicBezTo>
                  <a:cubicBezTo>
                    <a:pt x="252" y="18"/>
                    <a:pt x="210" y="0"/>
                    <a:pt x="166" y="0"/>
                  </a:cubicBezTo>
                  <a:cubicBezTo>
                    <a:pt x="120" y="0"/>
                    <a:pt x="81" y="18"/>
                    <a:pt x="49" y="49"/>
                  </a:cubicBezTo>
                  <a:cubicBezTo>
                    <a:pt x="17" y="81"/>
                    <a:pt x="0" y="123"/>
                    <a:pt x="0" y="167"/>
                  </a:cubicBezTo>
                  <a:cubicBezTo>
                    <a:pt x="0" y="211"/>
                    <a:pt x="17" y="253"/>
                    <a:pt x="49" y="284"/>
                  </a:cubicBezTo>
                  <a:cubicBezTo>
                    <a:pt x="81" y="319"/>
                    <a:pt x="120" y="336"/>
                    <a:pt x="166" y="3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reeform 84"/>
            <p:cNvSpPr>
              <a:spLocks/>
            </p:cNvSpPr>
            <p:nvPr/>
          </p:nvSpPr>
          <p:spPr bwMode="auto">
            <a:xfrm>
              <a:off x="13709650" y="3035301"/>
              <a:ext cx="709613" cy="1463675"/>
            </a:xfrm>
            <a:custGeom>
              <a:avLst/>
              <a:gdLst>
                <a:gd name="T0" fmla="*/ 680 w 732"/>
                <a:gd name="T1" fmla="*/ 44 h 1508"/>
                <a:gd name="T2" fmla="*/ 531 w 732"/>
                <a:gd name="T3" fmla="*/ 0 h 1508"/>
                <a:gd name="T4" fmla="*/ 206 w 732"/>
                <a:gd name="T5" fmla="*/ 0 h 1508"/>
                <a:gd name="T6" fmla="*/ 56 w 732"/>
                <a:gd name="T7" fmla="*/ 39 h 1508"/>
                <a:gd name="T8" fmla="*/ 0 w 732"/>
                <a:gd name="T9" fmla="*/ 162 h 1508"/>
                <a:gd name="T10" fmla="*/ 0 w 732"/>
                <a:gd name="T11" fmla="*/ 193 h 1508"/>
                <a:gd name="T12" fmla="*/ 0 w 732"/>
                <a:gd name="T13" fmla="*/ 688 h 1508"/>
                <a:gd name="T14" fmla="*/ 0 w 732"/>
                <a:gd name="T15" fmla="*/ 710 h 1508"/>
                <a:gd name="T16" fmla="*/ 64 w 732"/>
                <a:gd name="T17" fmla="*/ 774 h 1508"/>
                <a:gd name="T18" fmla="*/ 127 w 732"/>
                <a:gd name="T19" fmla="*/ 710 h 1508"/>
                <a:gd name="T20" fmla="*/ 127 w 732"/>
                <a:gd name="T21" fmla="*/ 203 h 1508"/>
                <a:gd name="T22" fmla="*/ 164 w 732"/>
                <a:gd name="T23" fmla="*/ 203 h 1508"/>
                <a:gd name="T24" fmla="*/ 164 w 732"/>
                <a:gd name="T25" fmla="*/ 732 h 1508"/>
                <a:gd name="T26" fmla="*/ 164 w 732"/>
                <a:gd name="T27" fmla="*/ 1405 h 1508"/>
                <a:gd name="T28" fmla="*/ 164 w 732"/>
                <a:gd name="T29" fmla="*/ 1425 h 1508"/>
                <a:gd name="T30" fmla="*/ 247 w 732"/>
                <a:gd name="T31" fmla="*/ 1508 h 1508"/>
                <a:gd name="T32" fmla="*/ 330 w 732"/>
                <a:gd name="T33" fmla="*/ 1425 h 1508"/>
                <a:gd name="T34" fmla="*/ 330 w 732"/>
                <a:gd name="T35" fmla="*/ 730 h 1508"/>
                <a:gd name="T36" fmla="*/ 330 w 732"/>
                <a:gd name="T37" fmla="*/ 727 h 1508"/>
                <a:gd name="T38" fmla="*/ 401 w 732"/>
                <a:gd name="T39" fmla="*/ 727 h 1508"/>
                <a:gd name="T40" fmla="*/ 401 w 732"/>
                <a:gd name="T41" fmla="*/ 730 h 1508"/>
                <a:gd name="T42" fmla="*/ 401 w 732"/>
                <a:gd name="T43" fmla="*/ 1422 h 1508"/>
                <a:gd name="T44" fmla="*/ 485 w 732"/>
                <a:gd name="T45" fmla="*/ 1506 h 1508"/>
                <a:gd name="T46" fmla="*/ 485 w 732"/>
                <a:gd name="T47" fmla="*/ 1506 h 1508"/>
                <a:gd name="T48" fmla="*/ 568 w 732"/>
                <a:gd name="T49" fmla="*/ 1422 h 1508"/>
                <a:gd name="T50" fmla="*/ 568 w 732"/>
                <a:gd name="T51" fmla="*/ 1420 h 1508"/>
                <a:gd name="T52" fmla="*/ 568 w 732"/>
                <a:gd name="T53" fmla="*/ 1403 h 1508"/>
                <a:gd name="T54" fmla="*/ 568 w 732"/>
                <a:gd name="T55" fmla="*/ 203 h 1508"/>
                <a:gd name="T56" fmla="*/ 605 w 732"/>
                <a:gd name="T57" fmla="*/ 203 h 1508"/>
                <a:gd name="T58" fmla="*/ 605 w 732"/>
                <a:gd name="T59" fmla="*/ 712 h 1508"/>
                <a:gd name="T60" fmla="*/ 668 w 732"/>
                <a:gd name="T61" fmla="*/ 776 h 1508"/>
                <a:gd name="T62" fmla="*/ 732 w 732"/>
                <a:gd name="T63" fmla="*/ 712 h 1508"/>
                <a:gd name="T64" fmla="*/ 732 w 732"/>
                <a:gd name="T65" fmla="*/ 661 h 1508"/>
                <a:gd name="T66" fmla="*/ 732 w 732"/>
                <a:gd name="T67" fmla="*/ 193 h 1508"/>
                <a:gd name="T68" fmla="*/ 732 w 732"/>
                <a:gd name="T69" fmla="*/ 167 h 1508"/>
                <a:gd name="T70" fmla="*/ 680 w 732"/>
                <a:gd name="T71" fmla="*/ 44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2" h="1508">
                  <a:moveTo>
                    <a:pt x="680" y="44"/>
                  </a:moveTo>
                  <a:cubicBezTo>
                    <a:pt x="644" y="15"/>
                    <a:pt x="595" y="0"/>
                    <a:pt x="531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144" y="0"/>
                    <a:pt x="95" y="12"/>
                    <a:pt x="56" y="39"/>
                  </a:cubicBezTo>
                  <a:cubicBezTo>
                    <a:pt x="17" y="66"/>
                    <a:pt x="0" y="105"/>
                    <a:pt x="0" y="162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0" y="710"/>
                    <a:pt x="0" y="710"/>
                    <a:pt x="0" y="710"/>
                  </a:cubicBezTo>
                  <a:cubicBezTo>
                    <a:pt x="0" y="744"/>
                    <a:pt x="29" y="774"/>
                    <a:pt x="64" y="774"/>
                  </a:cubicBezTo>
                  <a:cubicBezTo>
                    <a:pt x="98" y="774"/>
                    <a:pt x="127" y="744"/>
                    <a:pt x="127" y="710"/>
                  </a:cubicBezTo>
                  <a:cubicBezTo>
                    <a:pt x="127" y="203"/>
                    <a:pt x="127" y="203"/>
                    <a:pt x="127" y="203"/>
                  </a:cubicBezTo>
                  <a:cubicBezTo>
                    <a:pt x="164" y="203"/>
                    <a:pt x="164" y="203"/>
                    <a:pt x="164" y="203"/>
                  </a:cubicBezTo>
                  <a:cubicBezTo>
                    <a:pt x="164" y="732"/>
                    <a:pt x="164" y="732"/>
                    <a:pt x="164" y="732"/>
                  </a:cubicBezTo>
                  <a:cubicBezTo>
                    <a:pt x="164" y="1405"/>
                    <a:pt x="164" y="1405"/>
                    <a:pt x="164" y="1405"/>
                  </a:cubicBezTo>
                  <a:cubicBezTo>
                    <a:pt x="164" y="1425"/>
                    <a:pt x="164" y="1425"/>
                    <a:pt x="164" y="1425"/>
                  </a:cubicBezTo>
                  <a:cubicBezTo>
                    <a:pt x="164" y="1471"/>
                    <a:pt x="203" y="1508"/>
                    <a:pt x="247" y="1508"/>
                  </a:cubicBezTo>
                  <a:cubicBezTo>
                    <a:pt x="291" y="1508"/>
                    <a:pt x="330" y="1469"/>
                    <a:pt x="330" y="1425"/>
                  </a:cubicBezTo>
                  <a:cubicBezTo>
                    <a:pt x="330" y="730"/>
                    <a:pt x="330" y="730"/>
                    <a:pt x="330" y="730"/>
                  </a:cubicBezTo>
                  <a:cubicBezTo>
                    <a:pt x="330" y="727"/>
                    <a:pt x="330" y="727"/>
                    <a:pt x="330" y="727"/>
                  </a:cubicBezTo>
                  <a:cubicBezTo>
                    <a:pt x="401" y="727"/>
                    <a:pt x="401" y="727"/>
                    <a:pt x="401" y="727"/>
                  </a:cubicBezTo>
                  <a:cubicBezTo>
                    <a:pt x="401" y="730"/>
                    <a:pt x="401" y="730"/>
                    <a:pt x="401" y="730"/>
                  </a:cubicBezTo>
                  <a:cubicBezTo>
                    <a:pt x="401" y="1422"/>
                    <a:pt x="401" y="1422"/>
                    <a:pt x="401" y="1422"/>
                  </a:cubicBezTo>
                  <a:cubicBezTo>
                    <a:pt x="401" y="1469"/>
                    <a:pt x="441" y="1506"/>
                    <a:pt x="485" y="1506"/>
                  </a:cubicBezTo>
                  <a:cubicBezTo>
                    <a:pt x="485" y="1506"/>
                    <a:pt x="485" y="1506"/>
                    <a:pt x="485" y="1506"/>
                  </a:cubicBezTo>
                  <a:cubicBezTo>
                    <a:pt x="531" y="1506"/>
                    <a:pt x="568" y="1466"/>
                    <a:pt x="568" y="1422"/>
                  </a:cubicBezTo>
                  <a:cubicBezTo>
                    <a:pt x="568" y="1420"/>
                    <a:pt x="568" y="1420"/>
                    <a:pt x="568" y="1420"/>
                  </a:cubicBezTo>
                  <a:cubicBezTo>
                    <a:pt x="568" y="1415"/>
                    <a:pt x="568" y="1410"/>
                    <a:pt x="568" y="1403"/>
                  </a:cubicBezTo>
                  <a:cubicBezTo>
                    <a:pt x="568" y="203"/>
                    <a:pt x="568" y="203"/>
                    <a:pt x="568" y="203"/>
                  </a:cubicBezTo>
                  <a:cubicBezTo>
                    <a:pt x="605" y="203"/>
                    <a:pt x="605" y="203"/>
                    <a:pt x="605" y="203"/>
                  </a:cubicBezTo>
                  <a:cubicBezTo>
                    <a:pt x="605" y="712"/>
                    <a:pt x="605" y="712"/>
                    <a:pt x="605" y="712"/>
                  </a:cubicBezTo>
                  <a:cubicBezTo>
                    <a:pt x="605" y="747"/>
                    <a:pt x="634" y="776"/>
                    <a:pt x="668" y="776"/>
                  </a:cubicBezTo>
                  <a:cubicBezTo>
                    <a:pt x="703" y="776"/>
                    <a:pt x="732" y="747"/>
                    <a:pt x="732" y="712"/>
                  </a:cubicBezTo>
                  <a:cubicBezTo>
                    <a:pt x="732" y="661"/>
                    <a:pt x="732" y="661"/>
                    <a:pt x="732" y="661"/>
                  </a:cubicBezTo>
                  <a:cubicBezTo>
                    <a:pt x="732" y="193"/>
                    <a:pt x="732" y="193"/>
                    <a:pt x="732" y="193"/>
                  </a:cubicBezTo>
                  <a:cubicBezTo>
                    <a:pt x="732" y="167"/>
                    <a:pt x="732" y="167"/>
                    <a:pt x="732" y="167"/>
                  </a:cubicBezTo>
                  <a:cubicBezTo>
                    <a:pt x="732" y="113"/>
                    <a:pt x="715" y="74"/>
                    <a:pt x="68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5242929" y="3658017"/>
            <a:ext cx="348689" cy="700840"/>
            <a:chOff x="14506575" y="2679701"/>
            <a:chExt cx="938213" cy="1816100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grpSpPr>
        <p:sp>
          <p:nvSpPr>
            <p:cNvPr id="61" name="Freeform 85"/>
            <p:cNvSpPr>
              <a:spLocks/>
            </p:cNvSpPr>
            <p:nvPr/>
          </p:nvSpPr>
          <p:spPr bwMode="auto">
            <a:xfrm>
              <a:off x="14816138" y="2679701"/>
              <a:ext cx="323850" cy="322263"/>
            </a:xfrm>
            <a:custGeom>
              <a:avLst/>
              <a:gdLst>
                <a:gd name="T0" fmla="*/ 166 w 333"/>
                <a:gd name="T1" fmla="*/ 333 h 333"/>
                <a:gd name="T2" fmla="*/ 284 w 333"/>
                <a:gd name="T3" fmla="*/ 284 h 333"/>
                <a:gd name="T4" fmla="*/ 333 w 333"/>
                <a:gd name="T5" fmla="*/ 166 h 333"/>
                <a:gd name="T6" fmla="*/ 284 w 333"/>
                <a:gd name="T7" fmla="*/ 49 h 333"/>
                <a:gd name="T8" fmla="*/ 166 w 333"/>
                <a:gd name="T9" fmla="*/ 0 h 333"/>
                <a:gd name="T10" fmla="*/ 49 w 333"/>
                <a:gd name="T11" fmla="*/ 49 h 333"/>
                <a:gd name="T12" fmla="*/ 0 w 333"/>
                <a:gd name="T13" fmla="*/ 166 h 333"/>
                <a:gd name="T14" fmla="*/ 49 w 333"/>
                <a:gd name="T15" fmla="*/ 284 h 333"/>
                <a:gd name="T16" fmla="*/ 166 w 333"/>
                <a:gd name="T17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3" h="333">
                  <a:moveTo>
                    <a:pt x="166" y="333"/>
                  </a:moveTo>
                  <a:cubicBezTo>
                    <a:pt x="213" y="333"/>
                    <a:pt x="252" y="316"/>
                    <a:pt x="284" y="284"/>
                  </a:cubicBezTo>
                  <a:cubicBezTo>
                    <a:pt x="315" y="252"/>
                    <a:pt x="333" y="210"/>
                    <a:pt x="333" y="166"/>
                  </a:cubicBezTo>
                  <a:cubicBezTo>
                    <a:pt x="333" y="122"/>
                    <a:pt x="315" y="81"/>
                    <a:pt x="284" y="49"/>
                  </a:cubicBezTo>
                  <a:cubicBezTo>
                    <a:pt x="252" y="17"/>
                    <a:pt x="210" y="0"/>
                    <a:pt x="166" y="0"/>
                  </a:cubicBezTo>
                  <a:cubicBezTo>
                    <a:pt x="122" y="0"/>
                    <a:pt x="80" y="17"/>
                    <a:pt x="49" y="49"/>
                  </a:cubicBezTo>
                  <a:cubicBezTo>
                    <a:pt x="17" y="81"/>
                    <a:pt x="0" y="122"/>
                    <a:pt x="0" y="166"/>
                  </a:cubicBezTo>
                  <a:cubicBezTo>
                    <a:pt x="0" y="210"/>
                    <a:pt x="17" y="252"/>
                    <a:pt x="49" y="284"/>
                  </a:cubicBezTo>
                  <a:cubicBezTo>
                    <a:pt x="80" y="316"/>
                    <a:pt x="120" y="333"/>
                    <a:pt x="166" y="3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reeform 86"/>
            <p:cNvSpPr>
              <a:spLocks/>
            </p:cNvSpPr>
            <p:nvPr/>
          </p:nvSpPr>
          <p:spPr bwMode="auto">
            <a:xfrm>
              <a:off x="14506575" y="3044826"/>
              <a:ext cx="938213" cy="1450975"/>
            </a:xfrm>
            <a:custGeom>
              <a:avLst/>
              <a:gdLst>
                <a:gd name="T0" fmla="*/ 955 w 967"/>
                <a:gd name="T1" fmla="*/ 590 h 1496"/>
                <a:gd name="T2" fmla="*/ 779 w 967"/>
                <a:gd name="T3" fmla="*/ 86 h 1496"/>
                <a:gd name="T4" fmla="*/ 779 w 967"/>
                <a:gd name="T5" fmla="*/ 86 h 1496"/>
                <a:gd name="T6" fmla="*/ 774 w 967"/>
                <a:gd name="T7" fmla="*/ 73 h 1496"/>
                <a:gd name="T8" fmla="*/ 774 w 967"/>
                <a:gd name="T9" fmla="*/ 73 h 1496"/>
                <a:gd name="T10" fmla="*/ 745 w 967"/>
                <a:gd name="T11" fmla="*/ 37 h 1496"/>
                <a:gd name="T12" fmla="*/ 622 w 967"/>
                <a:gd name="T13" fmla="*/ 0 h 1496"/>
                <a:gd name="T14" fmla="*/ 353 w 967"/>
                <a:gd name="T15" fmla="*/ 0 h 1496"/>
                <a:gd name="T16" fmla="*/ 231 w 967"/>
                <a:gd name="T17" fmla="*/ 32 h 1496"/>
                <a:gd name="T18" fmla="*/ 196 w 967"/>
                <a:gd name="T19" fmla="*/ 71 h 1496"/>
                <a:gd name="T20" fmla="*/ 194 w 967"/>
                <a:gd name="T21" fmla="*/ 73 h 1496"/>
                <a:gd name="T22" fmla="*/ 194 w 967"/>
                <a:gd name="T23" fmla="*/ 73 h 1496"/>
                <a:gd name="T24" fmla="*/ 189 w 967"/>
                <a:gd name="T25" fmla="*/ 83 h 1496"/>
                <a:gd name="T26" fmla="*/ 13 w 967"/>
                <a:gd name="T27" fmla="*/ 587 h 1496"/>
                <a:gd name="T28" fmla="*/ 52 w 967"/>
                <a:gd name="T29" fmla="*/ 671 h 1496"/>
                <a:gd name="T30" fmla="*/ 135 w 967"/>
                <a:gd name="T31" fmla="*/ 631 h 1496"/>
                <a:gd name="T32" fmla="*/ 299 w 967"/>
                <a:gd name="T33" fmla="*/ 161 h 1496"/>
                <a:gd name="T34" fmla="*/ 316 w 967"/>
                <a:gd name="T35" fmla="*/ 161 h 1496"/>
                <a:gd name="T36" fmla="*/ 167 w 967"/>
                <a:gd name="T37" fmla="*/ 891 h 1496"/>
                <a:gd name="T38" fmla="*/ 284 w 967"/>
                <a:gd name="T39" fmla="*/ 891 h 1496"/>
                <a:gd name="T40" fmla="*/ 284 w 967"/>
                <a:gd name="T41" fmla="*/ 1412 h 1496"/>
                <a:gd name="T42" fmla="*/ 368 w 967"/>
                <a:gd name="T43" fmla="*/ 1496 h 1496"/>
                <a:gd name="T44" fmla="*/ 451 w 967"/>
                <a:gd name="T45" fmla="*/ 1412 h 1496"/>
                <a:gd name="T46" fmla="*/ 451 w 967"/>
                <a:gd name="T47" fmla="*/ 891 h 1496"/>
                <a:gd name="T48" fmla="*/ 519 w 967"/>
                <a:gd name="T49" fmla="*/ 891 h 1496"/>
                <a:gd name="T50" fmla="*/ 519 w 967"/>
                <a:gd name="T51" fmla="*/ 1412 h 1496"/>
                <a:gd name="T52" fmla="*/ 603 w 967"/>
                <a:gd name="T53" fmla="*/ 1496 h 1496"/>
                <a:gd name="T54" fmla="*/ 686 w 967"/>
                <a:gd name="T55" fmla="*/ 1412 h 1496"/>
                <a:gd name="T56" fmla="*/ 686 w 967"/>
                <a:gd name="T57" fmla="*/ 891 h 1496"/>
                <a:gd name="T58" fmla="*/ 803 w 967"/>
                <a:gd name="T59" fmla="*/ 891 h 1496"/>
                <a:gd name="T60" fmla="*/ 654 w 967"/>
                <a:gd name="T61" fmla="*/ 161 h 1496"/>
                <a:gd name="T62" fmla="*/ 669 w 967"/>
                <a:gd name="T63" fmla="*/ 161 h 1496"/>
                <a:gd name="T64" fmla="*/ 833 w 967"/>
                <a:gd name="T65" fmla="*/ 631 h 1496"/>
                <a:gd name="T66" fmla="*/ 916 w 967"/>
                <a:gd name="T67" fmla="*/ 671 h 1496"/>
                <a:gd name="T68" fmla="*/ 955 w 967"/>
                <a:gd name="T69" fmla="*/ 590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7" h="1496">
                  <a:moveTo>
                    <a:pt x="955" y="590"/>
                  </a:moveTo>
                  <a:cubicBezTo>
                    <a:pt x="779" y="86"/>
                    <a:pt x="779" y="86"/>
                    <a:pt x="779" y="86"/>
                  </a:cubicBezTo>
                  <a:cubicBezTo>
                    <a:pt x="779" y="86"/>
                    <a:pt x="779" y="86"/>
                    <a:pt x="779" y="86"/>
                  </a:cubicBezTo>
                  <a:cubicBezTo>
                    <a:pt x="776" y="81"/>
                    <a:pt x="776" y="78"/>
                    <a:pt x="774" y="73"/>
                  </a:cubicBezTo>
                  <a:cubicBezTo>
                    <a:pt x="774" y="73"/>
                    <a:pt x="774" y="73"/>
                    <a:pt x="774" y="73"/>
                  </a:cubicBezTo>
                  <a:cubicBezTo>
                    <a:pt x="767" y="59"/>
                    <a:pt x="757" y="46"/>
                    <a:pt x="745" y="37"/>
                  </a:cubicBezTo>
                  <a:cubicBezTo>
                    <a:pt x="715" y="12"/>
                    <a:pt x="674" y="0"/>
                    <a:pt x="622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02" y="0"/>
                    <a:pt x="262" y="10"/>
                    <a:pt x="231" y="32"/>
                  </a:cubicBezTo>
                  <a:cubicBezTo>
                    <a:pt x="216" y="41"/>
                    <a:pt x="204" y="56"/>
                    <a:pt x="196" y="71"/>
                  </a:cubicBezTo>
                  <a:cubicBezTo>
                    <a:pt x="196" y="71"/>
                    <a:pt x="196" y="73"/>
                    <a:pt x="194" y="73"/>
                  </a:cubicBezTo>
                  <a:cubicBezTo>
                    <a:pt x="194" y="73"/>
                    <a:pt x="194" y="73"/>
                    <a:pt x="194" y="73"/>
                  </a:cubicBezTo>
                  <a:cubicBezTo>
                    <a:pt x="191" y="76"/>
                    <a:pt x="191" y="81"/>
                    <a:pt x="189" y="83"/>
                  </a:cubicBezTo>
                  <a:cubicBezTo>
                    <a:pt x="13" y="587"/>
                    <a:pt x="13" y="587"/>
                    <a:pt x="13" y="587"/>
                  </a:cubicBezTo>
                  <a:cubicBezTo>
                    <a:pt x="0" y="622"/>
                    <a:pt x="20" y="658"/>
                    <a:pt x="52" y="671"/>
                  </a:cubicBezTo>
                  <a:cubicBezTo>
                    <a:pt x="86" y="683"/>
                    <a:pt x="123" y="663"/>
                    <a:pt x="135" y="631"/>
                  </a:cubicBezTo>
                  <a:cubicBezTo>
                    <a:pt x="299" y="161"/>
                    <a:pt x="299" y="161"/>
                    <a:pt x="299" y="161"/>
                  </a:cubicBezTo>
                  <a:cubicBezTo>
                    <a:pt x="316" y="161"/>
                    <a:pt x="316" y="161"/>
                    <a:pt x="316" y="161"/>
                  </a:cubicBezTo>
                  <a:cubicBezTo>
                    <a:pt x="167" y="891"/>
                    <a:pt x="167" y="891"/>
                    <a:pt x="167" y="891"/>
                  </a:cubicBezTo>
                  <a:cubicBezTo>
                    <a:pt x="284" y="891"/>
                    <a:pt x="284" y="891"/>
                    <a:pt x="284" y="891"/>
                  </a:cubicBezTo>
                  <a:cubicBezTo>
                    <a:pt x="284" y="1412"/>
                    <a:pt x="284" y="1412"/>
                    <a:pt x="284" y="1412"/>
                  </a:cubicBezTo>
                  <a:cubicBezTo>
                    <a:pt x="284" y="1459"/>
                    <a:pt x="324" y="1496"/>
                    <a:pt x="368" y="1496"/>
                  </a:cubicBezTo>
                  <a:cubicBezTo>
                    <a:pt x="412" y="1496"/>
                    <a:pt x="451" y="1456"/>
                    <a:pt x="451" y="1412"/>
                  </a:cubicBezTo>
                  <a:cubicBezTo>
                    <a:pt x="451" y="891"/>
                    <a:pt x="451" y="891"/>
                    <a:pt x="451" y="891"/>
                  </a:cubicBezTo>
                  <a:cubicBezTo>
                    <a:pt x="519" y="891"/>
                    <a:pt x="519" y="891"/>
                    <a:pt x="519" y="891"/>
                  </a:cubicBezTo>
                  <a:cubicBezTo>
                    <a:pt x="519" y="1412"/>
                    <a:pt x="519" y="1412"/>
                    <a:pt x="519" y="1412"/>
                  </a:cubicBezTo>
                  <a:cubicBezTo>
                    <a:pt x="519" y="1459"/>
                    <a:pt x="559" y="1496"/>
                    <a:pt x="603" y="1496"/>
                  </a:cubicBezTo>
                  <a:cubicBezTo>
                    <a:pt x="649" y="1496"/>
                    <a:pt x="686" y="1456"/>
                    <a:pt x="686" y="1412"/>
                  </a:cubicBezTo>
                  <a:cubicBezTo>
                    <a:pt x="686" y="891"/>
                    <a:pt x="686" y="891"/>
                    <a:pt x="686" y="891"/>
                  </a:cubicBezTo>
                  <a:cubicBezTo>
                    <a:pt x="803" y="891"/>
                    <a:pt x="803" y="891"/>
                    <a:pt x="803" y="891"/>
                  </a:cubicBezTo>
                  <a:cubicBezTo>
                    <a:pt x="654" y="161"/>
                    <a:pt x="654" y="161"/>
                    <a:pt x="654" y="161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833" y="631"/>
                    <a:pt x="833" y="631"/>
                    <a:pt x="833" y="631"/>
                  </a:cubicBezTo>
                  <a:cubicBezTo>
                    <a:pt x="845" y="666"/>
                    <a:pt x="882" y="683"/>
                    <a:pt x="916" y="671"/>
                  </a:cubicBezTo>
                  <a:cubicBezTo>
                    <a:pt x="950" y="661"/>
                    <a:pt x="967" y="624"/>
                    <a:pt x="955" y="5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63" name="Rounded Rectangle 62"/>
          <p:cNvSpPr/>
          <p:nvPr/>
        </p:nvSpPr>
        <p:spPr>
          <a:xfrm>
            <a:off x="3942009" y="2365663"/>
            <a:ext cx="2107056" cy="45541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1500" dirty="0">
                <a:solidFill>
                  <a:prstClr val="black"/>
                </a:solidFill>
                <a:latin typeface="Calibri" panose="020F0502020204030204"/>
              </a:rPr>
              <a:t>Vyšší incidence u mužů</a:t>
            </a:r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algn="ctr">
              <a:defRPr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cs-CZ" sz="15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:</a:t>
            </a:r>
            <a:r>
              <a:rPr lang="cs-CZ" sz="15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523161" y="2342727"/>
            <a:ext cx="2107056" cy="47834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1500" dirty="0">
                <a:solidFill>
                  <a:prstClr val="black"/>
                </a:solidFill>
                <a:latin typeface="Calibri" panose="020F0502020204030204"/>
              </a:rPr>
              <a:t>Často začíná jako prekancerózní léze</a:t>
            </a:r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67937" name="Group 167936"/>
          <p:cNvGrpSpPr/>
          <p:nvPr/>
        </p:nvGrpSpPr>
        <p:grpSpPr>
          <a:xfrm>
            <a:off x="6829240" y="2933491"/>
            <a:ext cx="1547663" cy="1015355"/>
            <a:chOff x="7413276" y="3643395"/>
            <a:chExt cx="2063551" cy="1353806"/>
          </a:xfrm>
        </p:grpSpPr>
        <p:grpSp>
          <p:nvGrpSpPr>
            <p:cNvPr id="417" name="Group 416">
              <a:extLst>
                <a:ext uri="{FF2B5EF4-FFF2-40B4-BE49-F238E27FC236}">
                  <a16:creationId xmlns:a16="http://schemas.microsoft.com/office/drawing/2014/main" id="{9D4ACB04-47CF-DF4E-9F39-A65F84B7A250}"/>
                </a:ext>
              </a:extLst>
            </p:cNvPr>
            <p:cNvGrpSpPr/>
            <p:nvPr/>
          </p:nvGrpSpPr>
          <p:grpSpPr>
            <a:xfrm>
              <a:off x="7413276" y="3674399"/>
              <a:ext cx="2063551" cy="1322802"/>
              <a:chOff x="6908822" y="2335944"/>
              <a:chExt cx="1839161" cy="1480595"/>
            </a:xfrm>
          </p:grpSpPr>
          <p:grpSp>
            <p:nvGrpSpPr>
              <p:cNvPr id="418" name="Group 417">
                <a:extLst>
                  <a:ext uri="{FF2B5EF4-FFF2-40B4-BE49-F238E27FC236}">
                    <a16:creationId xmlns:a16="http://schemas.microsoft.com/office/drawing/2014/main" id="{8A185A5C-B788-4C43-BF64-20EE996A589F}"/>
                  </a:ext>
                </a:extLst>
              </p:cNvPr>
              <p:cNvGrpSpPr/>
              <p:nvPr/>
            </p:nvGrpSpPr>
            <p:grpSpPr>
              <a:xfrm>
                <a:off x="6908822" y="3224500"/>
                <a:ext cx="1831658" cy="579985"/>
                <a:chOff x="3312301" y="3832226"/>
                <a:chExt cx="2441575" cy="773112"/>
              </a:xfrm>
              <a:effectLst>
                <a:outerShdw blurRad="127000" dist="38100" dir="5400000" algn="t" rotWithShape="0">
                  <a:srgbClr val="0E99FF"/>
                </a:outerShdw>
              </a:effectLst>
            </p:grpSpPr>
            <p:sp>
              <p:nvSpPr>
                <p:cNvPr id="736" name="Freeform 103">
                  <a:extLst>
                    <a:ext uri="{FF2B5EF4-FFF2-40B4-BE49-F238E27FC236}">
                      <a16:creationId xmlns:a16="http://schemas.microsoft.com/office/drawing/2014/main" id="{4CCEE8BF-9221-5D40-BC3A-5F9D86A134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0114" y="3832226"/>
                  <a:ext cx="119063" cy="115888"/>
                </a:xfrm>
                <a:custGeom>
                  <a:avLst/>
                  <a:gdLst>
                    <a:gd name="T0" fmla="*/ 16 w 32"/>
                    <a:gd name="T1" fmla="*/ 0 h 31"/>
                    <a:gd name="T2" fmla="*/ 10 w 32"/>
                    <a:gd name="T3" fmla="*/ 3 h 31"/>
                    <a:gd name="T4" fmla="*/ 8 w 32"/>
                    <a:gd name="T5" fmla="*/ 4 h 31"/>
                    <a:gd name="T6" fmla="*/ 1 w 32"/>
                    <a:gd name="T7" fmla="*/ 7 h 31"/>
                    <a:gd name="T8" fmla="*/ 1 w 32"/>
                    <a:gd name="T9" fmla="*/ 9 h 31"/>
                    <a:gd name="T10" fmla="*/ 1 w 32"/>
                    <a:gd name="T11" fmla="*/ 14 h 31"/>
                    <a:gd name="T12" fmla="*/ 1 w 32"/>
                    <a:gd name="T13" fmla="*/ 28 h 31"/>
                    <a:gd name="T14" fmla="*/ 1 w 32"/>
                    <a:gd name="T15" fmla="*/ 30 h 31"/>
                    <a:gd name="T16" fmla="*/ 12 w 32"/>
                    <a:gd name="T17" fmla="*/ 30 h 31"/>
                    <a:gd name="T18" fmla="*/ 18 w 32"/>
                    <a:gd name="T19" fmla="*/ 30 h 31"/>
                    <a:gd name="T20" fmla="*/ 28 w 32"/>
                    <a:gd name="T21" fmla="*/ 28 h 31"/>
                    <a:gd name="T22" fmla="*/ 30 w 32"/>
                    <a:gd name="T23" fmla="*/ 20 h 31"/>
                    <a:gd name="T24" fmla="*/ 32 w 32"/>
                    <a:gd name="T25" fmla="*/ 14 h 31"/>
                    <a:gd name="T26" fmla="*/ 32 w 32"/>
                    <a:gd name="T27" fmla="*/ 9 h 31"/>
                    <a:gd name="T28" fmla="*/ 31 w 32"/>
                    <a:gd name="T29" fmla="*/ 8 h 31"/>
                    <a:gd name="T30" fmla="*/ 28 w 32"/>
                    <a:gd name="T31" fmla="*/ 7 h 31"/>
                    <a:gd name="T32" fmla="*/ 16 w 32"/>
                    <a:gd name="T3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2" h="31">
                      <a:moveTo>
                        <a:pt x="16" y="0"/>
                      </a:moveTo>
                      <a:cubicBezTo>
                        <a:pt x="15" y="1"/>
                        <a:pt x="13" y="2"/>
                        <a:pt x="10" y="3"/>
                      </a:cubicBezTo>
                      <a:cubicBezTo>
                        <a:pt x="10" y="3"/>
                        <a:pt x="9" y="4"/>
                        <a:pt x="8" y="4"/>
                      </a:cubicBezTo>
                      <a:cubicBezTo>
                        <a:pt x="6" y="6"/>
                        <a:pt x="3" y="7"/>
                        <a:pt x="1" y="7"/>
                      </a:cubicBez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2" y="10"/>
                        <a:pt x="2" y="12"/>
                        <a:pt x="1" y="14"/>
                      </a:cubicBezTo>
                      <a:cubicBezTo>
                        <a:pt x="0" y="18"/>
                        <a:pt x="1" y="27"/>
                        <a:pt x="1" y="28"/>
                      </a:cubicBezTo>
                      <a:cubicBezTo>
                        <a:pt x="1" y="29"/>
                        <a:pt x="1" y="29"/>
                        <a:pt x="1" y="30"/>
                      </a:cubicBezTo>
                      <a:cubicBezTo>
                        <a:pt x="4" y="30"/>
                        <a:pt x="10" y="31"/>
                        <a:pt x="12" y="30"/>
                      </a:cubicBezTo>
                      <a:cubicBezTo>
                        <a:pt x="13" y="30"/>
                        <a:pt x="16" y="30"/>
                        <a:pt x="18" y="30"/>
                      </a:cubicBezTo>
                      <a:cubicBezTo>
                        <a:pt x="21" y="30"/>
                        <a:pt x="27" y="29"/>
                        <a:pt x="28" y="28"/>
                      </a:cubicBezTo>
                      <a:cubicBezTo>
                        <a:pt x="28" y="27"/>
                        <a:pt x="29" y="24"/>
                        <a:pt x="30" y="20"/>
                      </a:cubicBezTo>
                      <a:cubicBezTo>
                        <a:pt x="31" y="17"/>
                        <a:pt x="31" y="15"/>
                        <a:pt x="32" y="14"/>
                      </a:cubicBezTo>
                      <a:cubicBezTo>
                        <a:pt x="32" y="12"/>
                        <a:pt x="32" y="10"/>
                        <a:pt x="32" y="9"/>
                      </a:cubicBezTo>
                      <a:cubicBezTo>
                        <a:pt x="31" y="8"/>
                        <a:pt x="31" y="8"/>
                        <a:pt x="31" y="8"/>
                      </a:cubicBezTo>
                      <a:cubicBezTo>
                        <a:pt x="30" y="8"/>
                        <a:pt x="29" y="7"/>
                        <a:pt x="28" y="7"/>
                      </a:cubicBezTo>
                      <a:cubicBezTo>
                        <a:pt x="25" y="6"/>
                        <a:pt x="18" y="1"/>
                        <a:pt x="16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3298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37" name="Freeform 104">
                  <a:extLst>
                    <a:ext uri="{FF2B5EF4-FFF2-40B4-BE49-F238E27FC236}">
                      <a16:creationId xmlns:a16="http://schemas.microsoft.com/office/drawing/2014/main" id="{5C5B12B9-D62E-4548-B7C4-D799B9E2C5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2826" y="3859213"/>
                  <a:ext cx="115888" cy="115888"/>
                </a:xfrm>
                <a:custGeom>
                  <a:avLst/>
                  <a:gdLst>
                    <a:gd name="T0" fmla="*/ 27 w 31"/>
                    <a:gd name="T1" fmla="*/ 5 h 31"/>
                    <a:gd name="T2" fmla="*/ 23 w 31"/>
                    <a:gd name="T3" fmla="*/ 1 h 31"/>
                    <a:gd name="T4" fmla="*/ 15 w 31"/>
                    <a:gd name="T5" fmla="*/ 1 h 31"/>
                    <a:gd name="T6" fmla="*/ 8 w 31"/>
                    <a:gd name="T7" fmla="*/ 0 h 31"/>
                    <a:gd name="T8" fmla="*/ 7 w 31"/>
                    <a:gd name="T9" fmla="*/ 0 h 31"/>
                    <a:gd name="T10" fmla="*/ 7 w 31"/>
                    <a:gd name="T11" fmla="*/ 0 h 31"/>
                    <a:gd name="T12" fmla="*/ 5 w 31"/>
                    <a:gd name="T13" fmla="*/ 0 h 31"/>
                    <a:gd name="T14" fmla="*/ 3 w 31"/>
                    <a:gd name="T15" fmla="*/ 1 h 31"/>
                    <a:gd name="T16" fmla="*/ 4 w 31"/>
                    <a:gd name="T17" fmla="*/ 2 h 31"/>
                    <a:gd name="T18" fmla="*/ 3 w 31"/>
                    <a:gd name="T19" fmla="*/ 7 h 31"/>
                    <a:gd name="T20" fmla="*/ 2 w 31"/>
                    <a:gd name="T21" fmla="*/ 13 h 31"/>
                    <a:gd name="T22" fmla="*/ 0 w 31"/>
                    <a:gd name="T23" fmla="*/ 21 h 31"/>
                    <a:gd name="T24" fmla="*/ 11 w 31"/>
                    <a:gd name="T25" fmla="*/ 28 h 31"/>
                    <a:gd name="T26" fmla="*/ 14 w 31"/>
                    <a:gd name="T27" fmla="*/ 29 h 31"/>
                    <a:gd name="T28" fmla="*/ 21 w 31"/>
                    <a:gd name="T29" fmla="*/ 31 h 31"/>
                    <a:gd name="T30" fmla="*/ 31 w 31"/>
                    <a:gd name="T31" fmla="*/ 16 h 31"/>
                    <a:gd name="T32" fmla="*/ 31 w 31"/>
                    <a:gd name="T33" fmla="*/ 16 h 31"/>
                    <a:gd name="T34" fmla="*/ 31 w 31"/>
                    <a:gd name="T35" fmla="*/ 15 h 31"/>
                    <a:gd name="T36" fmla="*/ 27 w 31"/>
                    <a:gd name="T37" fmla="*/ 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1" h="31">
                      <a:moveTo>
                        <a:pt x="27" y="5"/>
                      </a:moveTo>
                      <a:cubicBezTo>
                        <a:pt x="27" y="4"/>
                        <a:pt x="24" y="2"/>
                        <a:pt x="23" y="1"/>
                      </a:cubicBezTo>
                      <a:cubicBezTo>
                        <a:pt x="22" y="1"/>
                        <a:pt x="18" y="1"/>
                        <a:pt x="15" y="1"/>
                      </a:cubicBezTo>
                      <a:cubicBezTo>
                        <a:pt x="11" y="1"/>
                        <a:pt x="9" y="1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0"/>
                        <a:pt x="5" y="0"/>
                      </a:cubicBezTo>
                      <a:cubicBezTo>
                        <a:pt x="5" y="0"/>
                        <a:pt x="4" y="0"/>
                        <a:pt x="3" y="1"/>
                      </a:cubicBezTo>
                      <a:cubicBezTo>
                        <a:pt x="3" y="1"/>
                        <a:pt x="3" y="1"/>
                        <a:pt x="4" y="2"/>
                      </a:cubicBezTo>
                      <a:cubicBezTo>
                        <a:pt x="4" y="3"/>
                        <a:pt x="4" y="5"/>
                        <a:pt x="3" y="7"/>
                      </a:cubicBezTo>
                      <a:cubicBezTo>
                        <a:pt x="3" y="9"/>
                        <a:pt x="3" y="11"/>
                        <a:pt x="2" y="13"/>
                      </a:cubicBezTo>
                      <a:cubicBezTo>
                        <a:pt x="1" y="16"/>
                        <a:pt x="0" y="20"/>
                        <a:pt x="0" y="21"/>
                      </a:cubicBezTo>
                      <a:cubicBezTo>
                        <a:pt x="1" y="22"/>
                        <a:pt x="6" y="27"/>
                        <a:pt x="11" y="28"/>
                      </a:cubicBezTo>
                      <a:cubicBezTo>
                        <a:pt x="12" y="28"/>
                        <a:pt x="13" y="29"/>
                        <a:pt x="14" y="29"/>
                      </a:cubicBezTo>
                      <a:cubicBezTo>
                        <a:pt x="17" y="30"/>
                        <a:pt x="20" y="31"/>
                        <a:pt x="21" y="31"/>
                      </a:cubicBezTo>
                      <a:cubicBezTo>
                        <a:pt x="22" y="30"/>
                        <a:pt x="31" y="17"/>
                        <a:pt x="31" y="16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1" y="14"/>
                        <a:pt x="29" y="9"/>
                        <a:pt x="27" y="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3298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38" name="Freeform 105">
                  <a:extLst>
                    <a:ext uri="{FF2B5EF4-FFF2-40B4-BE49-F238E27FC236}">
                      <a16:creationId xmlns:a16="http://schemas.microsoft.com/office/drawing/2014/main" id="{37FA854A-E1FD-5144-8586-81A023FA45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1689" y="3848101"/>
                  <a:ext cx="98425" cy="134938"/>
                </a:xfrm>
                <a:custGeom>
                  <a:avLst/>
                  <a:gdLst>
                    <a:gd name="T0" fmla="*/ 23 w 26"/>
                    <a:gd name="T1" fmla="*/ 4 h 36"/>
                    <a:gd name="T2" fmla="*/ 10 w 26"/>
                    <a:gd name="T3" fmla="*/ 0 h 36"/>
                    <a:gd name="T4" fmla="*/ 0 w 26"/>
                    <a:gd name="T5" fmla="*/ 12 h 36"/>
                    <a:gd name="T6" fmla="*/ 3 w 26"/>
                    <a:gd name="T7" fmla="*/ 36 h 36"/>
                    <a:gd name="T8" fmla="*/ 16 w 26"/>
                    <a:gd name="T9" fmla="*/ 33 h 36"/>
                    <a:gd name="T10" fmla="*/ 21 w 26"/>
                    <a:gd name="T11" fmla="*/ 28 h 36"/>
                    <a:gd name="T12" fmla="*/ 25 w 26"/>
                    <a:gd name="T13" fmla="*/ 25 h 36"/>
                    <a:gd name="T14" fmla="*/ 25 w 26"/>
                    <a:gd name="T15" fmla="*/ 10 h 36"/>
                    <a:gd name="T16" fmla="*/ 25 w 26"/>
                    <a:gd name="T17" fmla="*/ 5 h 36"/>
                    <a:gd name="T18" fmla="*/ 25 w 26"/>
                    <a:gd name="T19" fmla="*/ 4 h 36"/>
                    <a:gd name="T20" fmla="*/ 23 w 26"/>
                    <a:gd name="T21" fmla="*/ 4 h 36"/>
                    <a:gd name="T22" fmla="*/ 23 w 26"/>
                    <a:gd name="T23" fmla="*/ 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36">
                      <a:moveTo>
                        <a:pt x="23" y="4"/>
                      </a:moveTo>
                      <a:cubicBezTo>
                        <a:pt x="20" y="4"/>
                        <a:pt x="12" y="1"/>
                        <a:pt x="10" y="0"/>
                      </a:cubicBezTo>
                      <a:cubicBezTo>
                        <a:pt x="5" y="3"/>
                        <a:pt x="1" y="10"/>
                        <a:pt x="0" y="12"/>
                      </a:cubicBezTo>
                      <a:cubicBezTo>
                        <a:pt x="2" y="17"/>
                        <a:pt x="3" y="32"/>
                        <a:pt x="3" y="36"/>
                      </a:cubicBezTo>
                      <a:cubicBezTo>
                        <a:pt x="5" y="36"/>
                        <a:pt x="13" y="36"/>
                        <a:pt x="16" y="33"/>
                      </a:cubicBezTo>
                      <a:cubicBezTo>
                        <a:pt x="17" y="31"/>
                        <a:pt x="19" y="30"/>
                        <a:pt x="21" y="28"/>
                      </a:cubicBezTo>
                      <a:cubicBezTo>
                        <a:pt x="23" y="27"/>
                        <a:pt x="25" y="25"/>
                        <a:pt x="25" y="25"/>
                      </a:cubicBezTo>
                      <a:cubicBezTo>
                        <a:pt x="25" y="24"/>
                        <a:pt x="24" y="14"/>
                        <a:pt x="25" y="10"/>
                      </a:cubicBezTo>
                      <a:cubicBezTo>
                        <a:pt x="26" y="8"/>
                        <a:pt x="26" y="6"/>
                        <a:pt x="25" y="5"/>
                      </a:cubicBezTo>
                      <a:cubicBezTo>
                        <a:pt x="25" y="5"/>
                        <a:pt x="25" y="4"/>
                        <a:pt x="25" y="4"/>
                      </a:cubicBezTo>
                      <a:cubicBezTo>
                        <a:pt x="25" y="4"/>
                        <a:pt x="24" y="4"/>
                        <a:pt x="2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3298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39" name="Freeform 108">
                  <a:extLst>
                    <a:ext uri="{FF2B5EF4-FFF2-40B4-BE49-F238E27FC236}">
                      <a16:creationId xmlns:a16="http://schemas.microsoft.com/office/drawing/2014/main" id="{FC7ED516-0FE7-5440-9D27-25A0461798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3739" y="3895726"/>
                  <a:ext cx="112713" cy="123825"/>
                </a:xfrm>
                <a:custGeom>
                  <a:avLst/>
                  <a:gdLst>
                    <a:gd name="T0" fmla="*/ 10 w 30"/>
                    <a:gd name="T1" fmla="*/ 1 h 33"/>
                    <a:gd name="T2" fmla="*/ 0 w 30"/>
                    <a:gd name="T3" fmla="*/ 14 h 33"/>
                    <a:gd name="T4" fmla="*/ 7 w 30"/>
                    <a:gd name="T5" fmla="*/ 31 h 33"/>
                    <a:gd name="T6" fmla="*/ 13 w 30"/>
                    <a:gd name="T7" fmla="*/ 31 h 33"/>
                    <a:gd name="T8" fmla="*/ 20 w 30"/>
                    <a:gd name="T9" fmla="*/ 28 h 33"/>
                    <a:gd name="T10" fmla="*/ 30 w 30"/>
                    <a:gd name="T11" fmla="*/ 24 h 33"/>
                    <a:gd name="T12" fmla="*/ 27 w 30"/>
                    <a:gd name="T13" fmla="*/ 0 h 33"/>
                    <a:gd name="T14" fmla="*/ 10 w 30"/>
                    <a:gd name="T15" fmla="*/ 0 h 33"/>
                    <a:gd name="T16" fmla="*/ 10 w 30"/>
                    <a:gd name="T17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33">
                      <a:moveTo>
                        <a:pt x="10" y="1"/>
                      </a:moveTo>
                      <a:cubicBezTo>
                        <a:pt x="10" y="1"/>
                        <a:pt x="3" y="11"/>
                        <a:pt x="0" y="14"/>
                      </a:cubicBezTo>
                      <a:cubicBezTo>
                        <a:pt x="2" y="17"/>
                        <a:pt x="6" y="26"/>
                        <a:pt x="7" y="31"/>
                      </a:cubicBezTo>
                      <a:cubicBezTo>
                        <a:pt x="8" y="32"/>
                        <a:pt x="10" y="33"/>
                        <a:pt x="13" y="31"/>
                      </a:cubicBezTo>
                      <a:cubicBezTo>
                        <a:pt x="14" y="30"/>
                        <a:pt x="17" y="29"/>
                        <a:pt x="20" y="28"/>
                      </a:cubicBezTo>
                      <a:cubicBezTo>
                        <a:pt x="24" y="27"/>
                        <a:pt x="29" y="25"/>
                        <a:pt x="30" y="24"/>
                      </a:cubicBezTo>
                      <a:cubicBezTo>
                        <a:pt x="30" y="19"/>
                        <a:pt x="29" y="4"/>
                        <a:pt x="27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1"/>
                        <a:pt x="10" y="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3298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0" name="Freeform 109">
                  <a:extLst>
                    <a:ext uri="{FF2B5EF4-FFF2-40B4-BE49-F238E27FC236}">
                      <a16:creationId xmlns:a16="http://schemas.microsoft.com/office/drawing/2014/main" id="{36F91AB6-4F2A-8447-B55B-D774FD272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2301" y="3937001"/>
                  <a:ext cx="90488" cy="123825"/>
                </a:xfrm>
                <a:custGeom>
                  <a:avLst/>
                  <a:gdLst>
                    <a:gd name="T0" fmla="*/ 7 w 24"/>
                    <a:gd name="T1" fmla="*/ 1 h 33"/>
                    <a:gd name="T2" fmla="*/ 0 w 24"/>
                    <a:gd name="T3" fmla="*/ 1 h 33"/>
                    <a:gd name="T4" fmla="*/ 0 w 24"/>
                    <a:gd name="T5" fmla="*/ 32 h 33"/>
                    <a:gd name="T6" fmla="*/ 6 w 24"/>
                    <a:gd name="T7" fmla="*/ 32 h 33"/>
                    <a:gd name="T8" fmla="*/ 24 w 24"/>
                    <a:gd name="T9" fmla="*/ 22 h 33"/>
                    <a:gd name="T10" fmla="*/ 18 w 24"/>
                    <a:gd name="T11" fmla="*/ 4 h 33"/>
                    <a:gd name="T12" fmla="*/ 17 w 24"/>
                    <a:gd name="T13" fmla="*/ 5 h 33"/>
                    <a:gd name="T14" fmla="*/ 7 w 24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33">
                      <a:moveTo>
                        <a:pt x="7" y="1"/>
                      </a:moveTo>
                      <a:cubicBezTo>
                        <a:pt x="5" y="0"/>
                        <a:pt x="3" y="0"/>
                        <a:pt x="0" y="1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2" y="32"/>
                        <a:pt x="4" y="33"/>
                        <a:pt x="6" y="32"/>
                      </a:cubicBezTo>
                      <a:cubicBezTo>
                        <a:pt x="15" y="29"/>
                        <a:pt x="23" y="25"/>
                        <a:pt x="24" y="22"/>
                      </a:cubicBezTo>
                      <a:cubicBezTo>
                        <a:pt x="24" y="19"/>
                        <a:pt x="20" y="7"/>
                        <a:pt x="18" y="4"/>
                      </a:cubicBezTo>
                      <a:cubicBezTo>
                        <a:pt x="18" y="4"/>
                        <a:pt x="18" y="5"/>
                        <a:pt x="17" y="5"/>
                      </a:cubicBezTo>
                      <a:cubicBezTo>
                        <a:pt x="16" y="5"/>
                        <a:pt x="13" y="4"/>
                        <a:pt x="7" y="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3298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1" name="Freeform 165">
                  <a:extLst>
                    <a:ext uri="{FF2B5EF4-FFF2-40B4-BE49-F238E27FC236}">
                      <a16:creationId xmlns:a16="http://schemas.microsoft.com/office/drawing/2014/main" id="{727B6F4C-BC0F-C649-BD64-F55E0A7FF1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5376" y="3922713"/>
                  <a:ext cx="130175" cy="146050"/>
                </a:xfrm>
                <a:custGeom>
                  <a:avLst/>
                  <a:gdLst>
                    <a:gd name="T0" fmla="*/ 32 w 35"/>
                    <a:gd name="T1" fmla="*/ 6 h 39"/>
                    <a:gd name="T2" fmla="*/ 28 w 35"/>
                    <a:gd name="T3" fmla="*/ 5 h 39"/>
                    <a:gd name="T4" fmla="*/ 26 w 35"/>
                    <a:gd name="T5" fmla="*/ 4 h 39"/>
                    <a:gd name="T6" fmla="*/ 21 w 35"/>
                    <a:gd name="T7" fmla="*/ 3 h 39"/>
                    <a:gd name="T8" fmla="*/ 11 w 35"/>
                    <a:gd name="T9" fmla="*/ 0 h 39"/>
                    <a:gd name="T10" fmla="*/ 0 w 35"/>
                    <a:gd name="T11" fmla="*/ 15 h 39"/>
                    <a:gd name="T12" fmla="*/ 3 w 35"/>
                    <a:gd name="T13" fmla="*/ 25 h 39"/>
                    <a:gd name="T14" fmla="*/ 4 w 35"/>
                    <a:gd name="T15" fmla="*/ 27 h 39"/>
                    <a:gd name="T16" fmla="*/ 11 w 35"/>
                    <a:gd name="T17" fmla="*/ 38 h 39"/>
                    <a:gd name="T18" fmla="*/ 23 w 35"/>
                    <a:gd name="T19" fmla="*/ 35 h 39"/>
                    <a:gd name="T20" fmla="*/ 28 w 35"/>
                    <a:gd name="T21" fmla="*/ 30 h 39"/>
                    <a:gd name="T22" fmla="*/ 35 w 35"/>
                    <a:gd name="T23" fmla="*/ 21 h 39"/>
                    <a:gd name="T24" fmla="*/ 33 w 35"/>
                    <a:gd name="T25" fmla="*/ 6 h 39"/>
                    <a:gd name="T26" fmla="*/ 32 w 35"/>
                    <a:gd name="T27" fmla="*/ 6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39">
                      <a:moveTo>
                        <a:pt x="32" y="6"/>
                      </a:moveTo>
                      <a:cubicBezTo>
                        <a:pt x="31" y="6"/>
                        <a:pt x="29" y="5"/>
                        <a:pt x="28" y="5"/>
                      </a:cubicBezTo>
                      <a:cubicBezTo>
                        <a:pt x="27" y="4"/>
                        <a:pt x="27" y="4"/>
                        <a:pt x="26" y="4"/>
                      </a:cubicBezTo>
                      <a:cubicBezTo>
                        <a:pt x="25" y="4"/>
                        <a:pt x="23" y="3"/>
                        <a:pt x="21" y="3"/>
                      </a:cubicBezTo>
                      <a:cubicBezTo>
                        <a:pt x="16" y="2"/>
                        <a:pt x="12" y="1"/>
                        <a:pt x="11" y="0"/>
                      </a:cubicBezTo>
                      <a:cubicBezTo>
                        <a:pt x="9" y="4"/>
                        <a:pt x="2" y="13"/>
                        <a:pt x="0" y="15"/>
                      </a:cubicBezTo>
                      <a:cubicBezTo>
                        <a:pt x="0" y="17"/>
                        <a:pt x="1" y="22"/>
                        <a:pt x="3" y="25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6" y="31"/>
                        <a:pt x="9" y="38"/>
                        <a:pt x="11" y="38"/>
                      </a:cubicBezTo>
                      <a:cubicBezTo>
                        <a:pt x="15" y="39"/>
                        <a:pt x="22" y="38"/>
                        <a:pt x="23" y="35"/>
                      </a:cubicBezTo>
                      <a:cubicBezTo>
                        <a:pt x="24" y="34"/>
                        <a:pt x="26" y="32"/>
                        <a:pt x="28" y="30"/>
                      </a:cubicBezTo>
                      <a:cubicBezTo>
                        <a:pt x="30" y="27"/>
                        <a:pt x="34" y="22"/>
                        <a:pt x="35" y="21"/>
                      </a:cubicBezTo>
                      <a:cubicBezTo>
                        <a:pt x="34" y="19"/>
                        <a:pt x="33" y="14"/>
                        <a:pt x="33" y="6"/>
                      </a:cubicBezTo>
                      <a:cubicBezTo>
                        <a:pt x="33" y="6"/>
                        <a:pt x="32" y="6"/>
                        <a:pt x="32" y="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3298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2" name="Freeform 170">
                  <a:extLst>
                    <a:ext uri="{FF2B5EF4-FFF2-40B4-BE49-F238E27FC236}">
                      <a16:creationId xmlns:a16="http://schemas.microsoft.com/office/drawing/2014/main" id="{DF615300-1C8B-134F-AC99-69787C752F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2051" y="4005263"/>
                  <a:ext cx="128588" cy="160338"/>
                </a:xfrm>
                <a:custGeom>
                  <a:avLst/>
                  <a:gdLst>
                    <a:gd name="T0" fmla="*/ 26 w 34"/>
                    <a:gd name="T1" fmla="*/ 34 h 43"/>
                    <a:gd name="T2" fmla="*/ 33 w 34"/>
                    <a:gd name="T3" fmla="*/ 23 h 43"/>
                    <a:gd name="T4" fmla="*/ 33 w 34"/>
                    <a:gd name="T5" fmla="*/ 17 h 43"/>
                    <a:gd name="T6" fmla="*/ 33 w 34"/>
                    <a:gd name="T7" fmla="*/ 4 h 43"/>
                    <a:gd name="T8" fmla="*/ 32 w 34"/>
                    <a:gd name="T9" fmla="*/ 4 h 43"/>
                    <a:gd name="T10" fmla="*/ 18 w 34"/>
                    <a:gd name="T11" fmla="*/ 0 h 43"/>
                    <a:gd name="T12" fmla="*/ 11 w 34"/>
                    <a:gd name="T13" fmla="*/ 9 h 43"/>
                    <a:gd name="T14" fmla="*/ 7 w 34"/>
                    <a:gd name="T15" fmla="*/ 14 h 43"/>
                    <a:gd name="T16" fmla="*/ 0 w 34"/>
                    <a:gd name="T17" fmla="*/ 18 h 43"/>
                    <a:gd name="T18" fmla="*/ 3 w 34"/>
                    <a:gd name="T19" fmla="*/ 33 h 43"/>
                    <a:gd name="T20" fmla="*/ 12 w 34"/>
                    <a:gd name="T21" fmla="*/ 42 h 43"/>
                    <a:gd name="T22" fmla="*/ 13 w 34"/>
                    <a:gd name="T23" fmla="*/ 43 h 43"/>
                    <a:gd name="T24" fmla="*/ 26 w 34"/>
                    <a:gd name="T25" fmla="*/ 3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4" h="43">
                      <a:moveTo>
                        <a:pt x="26" y="34"/>
                      </a:moveTo>
                      <a:cubicBezTo>
                        <a:pt x="29" y="30"/>
                        <a:pt x="33" y="26"/>
                        <a:pt x="33" y="23"/>
                      </a:cubicBezTo>
                      <a:cubicBezTo>
                        <a:pt x="33" y="22"/>
                        <a:pt x="33" y="20"/>
                        <a:pt x="33" y="17"/>
                      </a:cubicBezTo>
                      <a:cubicBezTo>
                        <a:pt x="34" y="13"/>
                        <a:pt x="34" y="6"/>
                        <a:pt x="33" y="4"/>
                      </a:cubicBezTo>
                      <a:cubicBezTo>
                        <a:pt x="33" y="4"/>
                        <a:pt x="32" y="4"/>
                        <a:pt x="32" y="4"/>
                      </a:cubicBezTo>
                      <a:cubicBezTo>
                        <a:pt x="28" y="3"/>
                        <a:pt x="21" y="1"/>
                        <a:pt x="18" y="0"/>
                      </a:cubicBezTo>
                      <a:cubicBezTo>
                        <a:pt x="18" y="2"/>
                        <a:pt x="15" y="4"/>
                        <a:pt x="11" y="9"/>
                      </a:cubicBezTo>
                      <a:cubicBezTo>
                        <a:pt x="10" y="11"/>
                        <a:pt x="8" y="13"/>
                        <a:pt x="7" y="14"/>
                      </a:cubicBezTo>
                      <a:cubicBezTo>
                        <a:pt x="6" y="16"/>
                        <a:pt x="3" y="18"/>
                        <a:pt x="0" y="18"/>
                      </a:cubicBezTo>
                      <a:cubicBezTo>
                        <a:pt x="0" y="21"/>
                        <a:pt x="1" y="29"/>
                        <a:pt x="3" y="33"/>
                      </a:cubicBezTo>
                      <a:cubicBezTo>
                        <a:pt x="5" y="36"/>
                        <a:pt x="9" y="40"/>
                        <a:pt x="12" y="42"/>
                      </a:cubicBezTo>
                      <a:cubicBezTo>
                        <a:pt x="12" y="42"/>
                        <a:pt x="13" y="43"/>
                        <a:pt x="13" y="43"/>
                      </a:cubicBezTo>
                      <a:cubicBezTo>
                        <a:pt x="15" y="42"/>
                        <a:pt x="23" y="37"/>
                        <a:pt x="26" y="3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3298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3" name="Freeform 204">
                  <a:extLst>
                    <a:ext uri="{FF2B5EF4-FFF2-40B4-BE49-F238E27FC236}">
                      <a16:creationId xmlns:a16="http://schemas.microsoft.com/office/drawing/2014/main" id="{A6E9A38B-F2AB-6D43-A56B-C5A9CF7392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4139" y="4327526"/>
                  <a:ext cx="176213" cy="153988"/>
                </a:xfrm>
                <a:custGeom>
                  <a:avLst/>
                  <a:gdLst>
                    <a:gd name="T0" fmla="*/ 46 w 47"/>
                    <a:gd name="T1" fmla="*/ 12 h 41"/>
                    <a:gd name="T2" fmla="*/ 45 w 47"/>
                    <a:gd name="T3" fmla="*/ 10 h 41"/>
                    <a:gd name="T4" fmla="*/ 41 w 47"/>
                    <a:gd name="T5" fmla="*/ 4 h 41"/>
                    <a:gd name="T6" fmla="*/ 41 w 47"/>
                    <a:gd name="T7" fmla="*/ 4 h 41"/>
                    <a:gd name="T8" fmla="*/ 40 w 47"/>
                    <a:gd name="T9" fmla="*/ 4 h 41"/>
                    <a:gd name="T10" fmla="*/ 26 w 47"/>
                    <a:gd name="T11" fmla="*/ 0 h 41"/>
                    <a:gd name="T12" fmla="*/ 9 w 47"/>
                    <a:gd name="T13" fmla="*/ 17 h 41"/>
                    <a:gd name="T14" fmla="*/ 7 w 47"/>
                    <a:gd name="T15" fmla="*/ 18 h 41"/>
                    <a:gd name="T16" fmla="*/ 3 w 47"/>
                    <a:gd name="T17" fmla="*/ 19 h 41"/>
                    <a:gd name="T18" fmla="*/ 0 w 47"/>
                    <a:gd name="T19" fmla="*/ 19 h 41"/>
                    <a:gd name="T20" fmla="*/ 16 w 47"/>
                    <a:gd name="T21" fmla="*/ 35 h 41"/>
                    <a:gd name="T22" fmla="*/ 28 w 47"/>
                    <a:gd name="T23" fmla="*/ 41 h 41"/>
                    <a:gd name="T24" fmla="*/ 43 w 47"/>
                    <a:gd name="T25" fmla="*/ 21 h 41"/>
                    <a:gd name="T26" fmla="*/ 46 w 47"/>
                    <a:gd name="T27" fmla="*/ 12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7" h="41">
                      <a:moveTo>
                        <a:pt x="46" y="12"/>
                      </a:moveTo>
                      <a:cubicBezTo>
                        <a:pt x="46" y="12"/>
                        <a:pt x="45" y="11"/>
                        <a:pt x="45" y="10"/>
                      </a:cubicBezTo>
                      <a:cubicBezTo>
                        <a:pt x="44" y="8"/>
                        <a:pt x="42" y="5"/>
                        <a:pt x="41" y="4"/>
                      </a:cubicBezTo>
                      <a:cubicBezTo>
                        <a:pt x="41" y="4"/>
                        <a:pt x="41" y="4"/>
                        <a:pt x="41" y="4"/>
                      </a:cubicBezTo>
                      <a:cubicBezTo>
                        <a:pt x="40" y="4"/>
                        <a:pt x="40" y="4"/>
                        <a:pt x="40" y="4"/>
                      </a:cubicBezTo>
                      <a:cubicBezTo>
                        <a:pt x="36" y="4"/>
                        <a:pt x="29" y="1"/>
                        <a:pt x="26" y="0"/>
                      </a:cubicBezTo>
                      <a:cubicBezTo>
                        <a:pt x="25" y="3"/>
                        <a:pt x="20" y="8"/>
                        <a:pt x="9" y="17"/>
                      </a:cubicBezTo>
                      <a:cubicBezTo>
                        <a:pt x="8" y="17"/>
                        <a:pt x="8" y="18"/>
                        <a:pt x="7" y="18"/>
                      </a:cubicBezTo>
                      <a:cubicBezTo>
                        <a:pt x="6" y="19"/>
                        <a:pt x="5" y="19"/>
                        <a:pt x="3" y="19"/>
                      </a:cubicBezTo>
                      <a:cubicBezTo>
                        <a:pt x="2" y="19"/>
                        <a:pt x="1" y="19"/>
                        <a:pt x="0" y="19"/>
                      </a:cubicBezTo>
                      <a:cubicBezTo>
                        <a:pt x="8" y="28"/>
                        <a:pt x="14" y="33"/>
                        <a:pt x="16" y="35"/>
                      </a:cubicBezTo>
                      <a:cubicBezTo>
                        <a:pt x="22" y="38"/>
                        <a:pt x="27" y="40"/>
                        <a:pt x="28" y="41"/>
                      </a:cubicBezTo>
                      <a:cubicBezTo>
                        <a:pt x="33" y="35"/>
                        <a:pt x="42" y="24"/>
                        <a:pt x="43" y="21"/>
                      </a:cubicBezTo>
                      <a:cubicBezTo>
                        <a:pt x="44" y="19"/>
                        <a:pt x="47" y="14"/>
                        <a:pt x="46" y="1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3298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4" name="Freeform 205">
                  <a:extLst>
                    <a:ext uri="{FF2B5EF4-FFF2-40B4-BE49-F238E27FC236}">
                      <a16:creationId xmlns:a16="http://schemas.microsoft.com/office/drawing/2014/main" id="{B61858CA-1316-EE49-AB0C-0F2F6EC340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2701" y="4222751"/>
                  <a:ext cx="165100" cy="173038"/>
                </a:xfrm>
                <a:custGeom>
                  <a:avLst/>
                  <a:gdLst>
                    <a:gd name="T0" fmla="*/ 25 w 44"/>
                    <a:gd name="T1" fmla="*/ 45 h 46"/>
                    <a:gd name="T2" fmla="*/ 27 w 44"/>
                    <a:gd name="T3" fmla="*/ 43 h 46"/>
                    <a:gd name="T4" fmla="*/ 44 w 44"/>
                    <a:gd name="T5" fmla="*/ 27 h 46"/>
                    <a:gd name="T6" fmla="*/ 41 w 44"/>
                    <a:gd name="T7" fmla="*/ 11 h 46"/>
                    <a:gd name="T8" fmla="*/ 34 w 44"/>
                    <a:gd name="T9" fmla="*/ 8 h 46"/>
                    <a:gd name="T10" fmla="*/ 34 w 44"/>
                    <a:gd name="T11" fmla="*/ 8 h 46"/>
                    <a:gd name="T12" fmla="*/ 20 w 44"/>
                    <a:gd name="T13" fmla="*/ 0 h 46"/>
                    <a:gd name="T14" fmla="*/ 10 w 44"/>
                    <a:gd name="T15" fmla="*/ 10 h 46"/>
                    <a:gd name="T16" fmla="*/ 8 w 44"/>
                    <a:gd name="T17" fmla="*/ 12 h 46"/>
                    <a:gd name="T18" fmla="*/ 0 w 44"/>
                    <a:gd name="T19" fmla="*/ 18 h 46"/>
                    <a:gd name="T20" fmla="*/ 1 w 44"/>
                    <a:gd name="T21" fmla="*/ 20 h 46"/>
                    <a:gd name="T22" fmla="*/ 15 w 44"/>
                    <a:gd name="T23" fmla="*/ 43 h 46"/>
                    <a:gd name="T24" fmla="*/ 17 w 44"/>
                    <a:gd name="T25" fmla="*/ 45 h 46"/>
                    <a:gd name="T26" fmla="*/ 25 w 44"/>
                    <a:gd name="T27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4" h="46">
                      <a:moveTo>
                        <a:pt x="25" y="45"/>
                      </a:moveTo>
                      <a:cubicBezTo>
                        <a:pt x="25" y="44"/>
                        <a:pt x="26" y="44"/>
                        <a:pt x="27" y="43"/>
                      </a:cubicBezTo>
                      <a:cubicBezTo>
                        <a:pt x="41" y="32"/>
                        <a:pt x="44" y="28"/>
                        <a:pt x="44" y="27"/>
                      </a:cubicBezTo>
                      <a:cubicBezTo>
                        <a:pt x="44" y="23"/>
                        <a:pt x="43" y="12"/>
                        <a:pt x="41" y="11"/>
                      </a:cubicBezTo>
                      <a:cubicBezTo>
                        <a:pt x="40" y="9"/>
                        <a:pt x="36" y="8"/>
                        <a:pt x="34" y="8"/>
                      </a:cubicBezTo>
                      <a:cubicBezTo>
                        <a:pt x="34" y="8"/>
                        <a:pt x="34" y="8"/>
                        <a:pt x="34" y="8"/>
                      </a:cubicBezTo>
                      <a:cubicBezTo>
                        <a:pt x="30" y="8"/>
                        <a:pt x="23" y="2"/>
                        <a:pt x="20" y="0"/>
                      </a:cubicBezTo>
                      <a:cubicBezTo>
                        <a:pt x="19" y="2"/>
                        <a:pt x="15" y="6"/>
                        <a:pt x="10" y="10"/>
                      </a:cubicBezTo>
                      <a:cubicBezTo>
                        <a:pt x="9" y="11"/>
                        <a:pt x="9" y="11"/>
                        <a:pt x="8" y="12"/>
                      </a:cubicBezTo>
                      <a:cubicBezTo>
                        <a:pt x="6" y="14"/>
                        <a:pt x="2" y="17"/>
                        <a:pt x="0" y="18"/>
                      </a:cubicBezTo>
                      <a:cubicBezTo>
                        <a:pt x="0" y="19"/>
                        <a:pt x="1" y="19"/>
                        <a:pt x="1" y="20"/>
                      </a:cubicBezTo>
                      <a:cubicBezTo>
                        <a:pt x="1" y="20"/>
                        <a:pt x="12" y="39"/>
                        <a:pt x="15" y="43"/>
                      </a:cubicBezTo>
                      <a:cubicBezTo>
                        <a:pt x="15" y="43"/>
                        <a:pt x="16" y="44"/>
                        <a:pt x="17" y="45"/>
                      </a:cubicBezTo>
                      <a:cubicBezTo>
                        <a:pt x="19" y="45"/>
                        <a:pt x="24" y="46"/>
                        <a:pt x="25" y="4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3298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5" name="Freeform 207">
                  <a:extLst>
                    <a:ext uri="{FF2B5EF4-FFF2-40B4-BE49-F238E27FC236}">
                      <a16:creationId xmlns:a16="http://schemas.microsoft.com/office/drawing/2014/main" id="{B08E4654-88DB-9B41-BE1B-CD3ED6DEA8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4439" y="4106863"/>
                  <a:ext cx="146050" cy="179388"/>
                </a:xfrm>
                <a:custGeom>
                  <a:avLst/>
                  <a:gdLst>
                    <a:gd name="T0" fmla="*/ 25 w 39"/>
                    <a:gd name="T1" fmla="*/ 41 h 48"/>
                    <a:gd name="T2" fmla="*/ 27 w 39"/>
                    <a:gd name="T3" fmla="*/ 40 h 48"/>
                    <a:gd name="T4" fmla="*/ 38 w 39"/>
                    <a:gd name="T5" fmla="*/ 28 h 48"/>
                    <a:gd name="T6" fmla="*/ 34 w 39"/>
                    <a:gd name="T7" fmla="*/ 11 h 48"/>
                    <a:gd name="T8" fmla="*/ 27 w 39"/>
                    <a:gd name="T9" fmla="*/ 7 h 48"/>
                    <a:gd name="T10" fmla="*/ 26 w 39"/>
                    <a:gd name="T11" fmla="*/ 6 h 48"/>
                    <a:gd name="T12" fmla="*/ 20 w 39"/>
                    <a:gd name="T13" fmla="*/ 0 h 48"/>
                    <a:gd name="T14" fmla="*/ 13 w 39"/>
                    <a:gd name="T15" fmla="*/ 8 h 48"/>
                    <a:gd name="T16" fmla="*/ 13 w 39"/>
                    <a:gd name="T17" fmla="*/ 8 h 48"/>
                    <a:gd name="T18" fmla="*/ 0 w 39"/>
                    <a:gd name="T19" fmla="*/ 18 h 48"/>
                    <a:gd name="T20" fmla="*/ 0 w 39"/>
                    <a:gd name="T21" fmla="*/ 19 h 48"/>
                    <a:gd name="T22" fmla="*/ 3 w 39"/>
                    <a:gd name="T23" fmla="*/ 30 h 48"/>
                    <a:gd name="T24" fmla="*/ 15 w 39"/>
                    <a:gd name="T25" fmla="*/ 46 h 48"/>
                    <a:gd name="T26" fmla="*/ 16 w 39"/>
                    <a:gd name="T27" fmla="*/ 47 h 48"/>
                    <a:gd name="T28" fmla="*/ 25 w 39"/>
                    <a:gd name="T29" fmla="*/ 4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9" h="48">
                      <a:moveTo>
                        <a:pt x="25" y="41"/>
                      </a:moveTo>
                      <a:cubicBezTo>
                        <a:pt x="26" y="41"/>
                        <a:pt x="26" y="40"/>
                        <a:pt x="27" y="40"/>
                      </a:cubicBezTo>
                      <a:cubicBezTo>
                        <a:pt x="36" y="32"/>
                        <a:pt x="38" y="29"/>
                        <a:pt x="38" y="28"/>
                      </a:cubicBezTo>
                      <a:cubicBezTo>
                        <a:pt x="39" y="27"/>
                        <a:pt x="37" y="19"/>
                        <a:pt x="34" y="11"/>
                      </a:cubicBezTo>
                      <a:cubicBezTo>
                        <a:pt x="32" y="11"/>
                        <a:pt x="29" y="9"/>
                        <a:pt x="27" y="7"/>
                      </a:cubicBezTo>
                      <a:cubicBezTo>
                        <a:pt x="27" y="7"/>
                        <a:pt x="26" y="6"/>
                        <a:pt x="26" y="6"/>
                      </a:cubicBezTo>
                      <a:cubicBezTo>
                        <a:pt x="25" y="5"/>
                        <a:pt x="22" y="2"/>
                        <a:pt x="20" y="0"/>
                      </a:cubicBezTo>
                      <a:cubicBezTo>
                        <a:pt x="19" y="3"/>
                        <a:pt x="16" y="5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0" y="12"/>
                        <a:pt x="2" y="16"/>
                        <a:pt x="0" y="18"/>
                      </a:cubicBezTo>
                      <a:cubicBezTo>
                        <a:pt x="0" y="18"/>
                        <a:pt x="0" y="18"/>
                        <a:pt x="0" y="19"/>
                      </a:cubicBezTo>
                      <a:cubicBezTo>
                        <a:pt x="0" y="22"/>
                        <a:pt x="1" y="26"/>
                        <a:pt x="3" y="30"/>
                      </a:cubicBezTo>
                      <a:cubicBezTo>
                        <a:pt x="6" y="35"/>
                        <a:pt x="14" y="46"/>
                        <a:pt x="15" y="46"/>
                      </a:cubicBezTo>
                      <a:cubicBezTo>
                        <a:pt x="15" y="46"/>
                        <a:pt x="16" y="47"/>
                        <a:pt x="16" y="47"/>
                      </a:cubicBezTo>
                      <a:cubicBezTo>
                        <a:pt x="18" y="48"/>
                        <a:pt x="22" y="44"/>
                        <a:pt x="25" y="4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3298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6" name="Freeform 233">
                  <a:extLst>
                    <a:ext uri="{FF2B5EF4-FFF2-40B4-BE49-F238E27FC236}">
                      <a16:creationId xmlns:a16="http://schemas.microsoft.com/office/drawing/2014/main" id="{7ADFD395-E8D4-5F49-9AD1-B364B9F190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4876" y="4211638"/>
                  <a:ext cx="139700" cy="134938"/>
                </a:xfrm>
                <a:custGeom>
                  <a:avLst/>
                  <a:gdLst>
                    <a:gd name="T0" fmla="*/ 33 w 37"/>
                    <a:gd name="T1" fmla="*/ 3 h 36"/>
                    <a:gd name="T2" fmla="*/ 33 w 37"/>
                    <a:gd name="T3" fmla="*/ 3 h 36"/>
                    <a:gd name="T4" fmla="*/ 29 w 37"/>
                    <a:gd name="T5" fmla="*/ 2 h 36"/>
                    <a:gd name="T6" fmla="*/ 27 w 37"/>
                    <a:gd name="T7" fmla="*/ 2 h 36"/>
                    <a:gd name="T8" fmla="*/ 3 w 37"/>
                    <a:gd name="T9" fmla="*/ 3 h 36"/>
                    <a:gd name="T10" fmla="*/ 2 w 37"/>
                    <a:gd name="T11" fmla="*/ 3 h 36"/>
                    <a:gd name="T12" fmla="*/ 1 w 37"/>
                    <a:gd name="T13" fmla="*/ 8 h 36"/>
                    <a:gd name="T14" fmla="*/ 0 w 37"/>
                    <a:gd name="T15" fmla="*/ 9 h 36"/>
                    <a:gd name="T16" fmla="*/ 8 w 37"/>
                    <a:gd name="T17" fmla="*/ 34 h 36"/>
                    <a:gd name="T18" fmla="*/ 17 w 37"/>
                    <a:gd name="T19" fmla="*/ 36 h 36"/>
                    <a:gd name="T20" fmla="*/ 35 w 37"/>
                    <a:gd name="T21" fmla="*/ 28 h 36"/>
                    <a:gd name="T22" fmla="*/ 35 w 37"/>
                    <a:gd name="T23" fmla="*/ 26 h 36"/>
                    <a:gd name="T24" fmla="*/ 36 w 37"/>
                    <a:gd name="T25" fmla="*/ 26 h 36"/>
                    <a:gd name="T26" fmla="*/ 33 w 37"/>
                    <a:gd name="T27" fmla="*/ 3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36">
                      <a:moveTo>
                        <a:pt x="33" y="3"/>
                      </a:move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2" y="3"/>
                        <a:pt x="31" y="3"/>
                        <a:pt x="29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2" y="0"/>
                        <a:pt x="8" y="2"/>
                        <a:pt x="3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4"/>
                        <a:pt x="2" y="6"/>
                        <a:pt x="1" y="8"/>
                      </a:cubicBezTo>
                      <a:cubicBezTo>
                        <a:pt x="1" y="9"/>
                        <a:pt x="1" y="9"/>
                        <a:pt x="0" y="9"/>
                      </a:cubicBezTo>
                      <a:cubicBezTo>
                        <a:pt x="2" y="12"/>
                        <a:pt x="7" y="24"/>
                        <a:pt x="8" y="34"/>
                      </a:cubicBezTo>
                      <a:cubicBezTo>
                        <a:pt x="9" y="34"/>
                        <a:pt x="14" y="36"/>
                        <a:pt x="17" y="36"/>
                      </a:cubicBezTo>
                      <a:cubicBezTo>
                        <a:pt x="21" y="35"/>
                        <a:pt x="34" y="29"/>
                        <a:pt x="35" y="28"/>
                      </a:cubicBezTo>
                      <a:cubicBezTo>
                        <a:pt x="35" y="26"/>
                        <a:pt x="35" y="26"/>
                        <a:pt x="35" y="26"/>
                      </a:cubicBezTo>
                      <a:cubicBezTo>
                        <a:pt x="36" y="26"/>
                        <a:pt x="36" y="26"/>
                        <a:pt x="36" y="26"/>
                      </a:cubicBezTo>
                      <a:cubicBezTo>
                        <a:pt x="37" y="21"/>
                        <a:pt x="34" y="9"/>
                        <a:pt x="33" y="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3298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7" name="Freeform 234">
                  <a:extLst>
                    <a:ext uri="{FF2B5EF4-FFF2-40B4-BE49-F238E27FC236}">
                      <a16:creationId xmlns:a16="http://schemas.microsoft.com/office/drawing/2014/main" id="{783C32C8-1820-5546-BB36-D32DC7073C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4226" y="4244976"/>
                  <a:ext cx="142875" cy="150813"/>
                </a:xfrm>
                <a:custGeom>
                  <a:avLst/>
                  <a:gdLst>
                    <a:gd name="T0" fmla="*/ 38 w 38"/>
                    <a:gd name="T1" fmla="*/ 25 h 40"/>
                    <a:gd name="T2" fmla="*/ 37 w 38"/>
                    <a:gd name="T3" fmla="*/ 23 h 40"/>
                    <a:gd name="T4" fmla="*/ 38 w 38"/>
                    <a:gd name="T5" fmla="*/ 24 h 40"/>
                    <a:gd name="T6" fmla="*/ 31 w 38"/>
                    <a:gd name="T7" fmla="*/ 1 h 40"/>
                    <a:gd name="T8" fmla="*/ 29 w 38"/>
                    <a:gd name="T9" fmla="*/ 2 h 40"/>
                    <a:gd name="T10" fmla="*/ 25 w 38"/>
                    <a:gd name="T11" fmla="*/ 1 h 40"/>
                    <a:gd name="T12" fmla="*/ 12 w 38"/>
                    <a:gd name="T13" fmla="*/ 1 h 40"/>
                    <a:gd name="T14" fmla="*/ 7 w 38"/>
                    <a:gd name="T15" fmla="*/ 1 h 40"/>
                    <a:gd name="T16" fmla="*/ 4 w 38"/>
                    <a:gd name="T17" fmla="*/ 9 h 40"/>
                    <a:gd name="T18" fmla="*/ 1 w 38"/>
                    <a:gd name="T19" fmla="*/ 16 h 40"/>
                    <a:gd name="T20" fmla="*/ 0 w 38"/>
                    <a:gd name="T21" fmla="*/ 17 h 40"/>
                    <a:gd name="T22" fmla="*/ 14 w 38"/>
                    <a:gd name="T23" fmla="*/ 40 h 40"/>
                    <a:gd name="T24" fmla="*/ 23 w 38"/>
                    <a:gd name="T25" fmla="*/ 39 h 40"/>
                    <a:gd name="T26" fmla="*/ 38 w 38"/>
                    <a:gd name="T27" fmla="*/ 25 h 40"/>
                    <a:gd name="T28" fmla="*/ 38 w 38"/>
                    <a:gd name="T29" fmla="*/ 25 h 40"/>
                    <a:gd name="T30" fmla="*/ 38 w 38"/>
                    <a:gd name="T31" fmla="*/ 2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8" h="40">
                      <a:moveTo>
                        <a:pt x="38" y="25"/>
                      </a:moveTo>
                      <a:cubicBezTo>
                        <a:pt x="37" y="23"/>
                        <a:pt x="37" y="23"/>
                        <a:pt x="37" y="23"/>
                      </a:cubicBezTo>
                      <a:cubicBezTo>
                        <a:pt x="38" y="24"/>
                        <a:pt x="38" y="24"/>
                        <a:pt x="38" y="24"/>
                      </a:cubicBezTo>
                      <a:cubicBezTo>
                        <a:pt x="37" y="14"/>
                        <a:pt x="32" y="4"/>
                        <a:pt x="31" y="1"/>
                      </a:cubicBezTo>
                      <a:cubicBezTo>
                        <a:pt x="30" y="2"/>
                        <a:pt x="30" y="2"/>
                        <a:pt x="29" y="2"/>
                      </a:cubicBezTo>
                      <a:cubicBezTo>
                        <a:pt x="28" y="2"/>
                        <a:pt x="26" y="1"/>
                        <a:pt x="25" y="1"/>
                      </a:cubicBezTo>
                      <a:cubicBezTo>
                        <a:pt x="23" y="0"/>
                        <a:pt x="16" y="1"/>
                        <a:pt x="12" y="1"/>
                      </a:cubicBezTo>
                      <a:cubicBezTo>
                        <a:pt x="10" y="1"/>
                        <a:pt x="8" y="1"/>
                        <a:pt x="7" y="1"/>
                      </a:cubicBezTo>
                      <a:cubicBezTo>
                        <a:pt x="6" y="2"/>
                        <a:pt x="4" y="6"/>
                        <a:pt x="4" y="9"/>
                      </a:cubicBezTo>
                      <a:cubicBezTo>
                        <a:pt x="2" y="13"/>
                        <a:pt x="2" y="15"/>
                        <a:pt x="1" y="16"/>
                      </a:cubicBezTo>
                      <a:cubicBezTo>
                        <a:pt x="1" y="16"/>
                        <a:pt x="1" y="16"/>
                        <a:pt x="0" y="17"/>
                      </a:cubicBezTo>
                      <a:cubicBezTo>
                        <a:pt x="3" y="20"/>
                        <a:pt x="12" y="31"/>
                        <a:pt x="14" y="40"/>
                      </a:cubicBezTo>
                      <a:cubicBezTo>
                        <a:pt x="16" y="40"/>
                        <a:pt x="20" y="40"/>
                        <a:pt x="23" y="39"/>
                      </a:cubicBezTo>
                      <a:cubicBezTo>
                        <a:pt x="26" y="37"/>
                        <a:pt x="37" y="27"/>
                        <a:pt x="38" y="25"/>
                      </a:cubicBezTo>
                      <a:cubicBezTo>
                        <a:pt x="38" y="25"/>
                        <a:pt x="38" y="25"/>
                        <a:pt x="38" y="25"/>
                      </a:cubicBezTo>
                      <a:cubicBezTo>
                        <a:pt x="38" y="25"/>
                        <a:pt x="38" y="25"/>
                        <a:pt x="38" y="2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3298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8" name="Freeform 236">
                  <a:extLst>
                    <a:ext uri="{FF2B5EF4-FFF2-40B4-BE49-F238E27FC236}">
                      <a16:creationId xmlns:a16="http://schemas.microsoft.com/office/drawing/2014/main" id="{CACB013B-11C7-8243-864C-E3E346FD2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4214" y="4313238"/>
                  <a:ext cx="149225" cy="160338"/>
                </a:xfrm>
                <a:custGeom>
                  <a:avLst/>
                  <a:gdLst>
                    <a:gd name="T0" fmla="*/ 19 w 40"/>
                    <a:gd name="T1" fmla="*/ 1 h 43"/>
                    <a:gd name="T2" fmla="*/ 18 w 40"/>
                    <a:gd name="T3" fmla="*/ 1 h 43"/>
                    <a:gd name="T4" fmla="*/ 17 w 40"/>
                    <a:gd name="T5" fmla="*/ 1 h 43"/>
                    <a:gd name="T6" fmla="*/ 9 w 40"/>
                    <a:gd name="T7" fmla="*/ 0 h 43"/>
                    <a:gd name="T8" fmla="*/ 1 w 40"/>
                    <a:gd name="T9" fmla="*/ 14 h 43"/>
                    <a:gd name="T10" fmla="*/ 0 w 40"/>
                    <a:gd name="T11" fmla="*/ 16 h 43"/>
                    <a:gd name="T12" fmla="*/ 5 w 40"/>
                    <a:gd name="T13" fmla="*/ 20 h 43"/>
                    <a:gd name="T14" fmla="*/ 6 w 40"/>
                    <a:gd name="T15" fmla="*/ 23 h 43"/>
                    <a:gd name="T16" fmla="*/ 15 w 40"/>
                    <a:gd name="T17" fmla="*/ 42 h 43"/>
                    <a:gd name="T18" fmla="*/ 18 w 40"/>
                    <a:gd name="T19" fmla="*/ 42 h 43"/>
                    <a:gd name="T20" fmla="*/ 21 w 40"/>
                    <a:gd name="T21" fmla="*/ 42 h 43"/>
                    <a:gd name="T22" fmla="*/ 39 w 40"/>
                    <a:gd name="T23" fmla="*/ 24 h 43"/>
                    <a:gd name="T24" fmla="*/ 39 w 40"/>
                    <a:gd name="T25" fmla="*/ 22 h 43"/>
                    <a:gd name="T26" fmla="*/ 39 w 40"/>
                    <a:gd name="T27" fmla="*/ 22 h 43"/>
                    <a:gd name="T28" fmla="*/ 26 w 40"/>
                    <a:gd name="T29" fmla="*/ 0 h 43"/>
                    <a:gd name="T30" fmla="*/ 19 w 40"/>
                    <a:gd name="T31" fmla="*/ 1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0" h="43">
                      <a:moveTo>
                        <a:pt x="19" y="1"/>
                      </a:move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1"/>
                        <a:pt x="18" y="1"/>
                        <a:pt x="17" y="1"/>
                      </a:cubicBezTo>
                      <a:cubicBezTo>
                        <a:pt x="14" y="1"/>
                        <a:pt x="11" y="0"/>
                        <a:pt x="9" y="0"/>
                      </a:cubicBezTo>
                      <a:cubicBezTo>
                        <a:pt x="9" y="3"/>
                        <a:pt x="7" y="8"/>
                        <a:pt x="1" y="14"/>
                      </a:cubicBezTo>
                      <a:cubicBezTo>
                        <a:pt x="1" y="15"/>
                        <a:pt x="0" y="15"/>
                        <a:pt x="0" y="16"/>
                      </a:cubicBezTo>
                      <a:cubicBezTo>
                        <a:pt x="1" y="16"/>
                        <a:pt x="3" y="17"/>
                        <a:pt x="5" y="20"/>
                      </a:cubicBezTo>
                      <a:cubicBezTo>
                        <a:pt x="5" y="21"/>
                        <a:pt x="6" y="22"/>
                        <a:pt x="6" y="23"/>
                      </a:cubicBezTo>
                      <a:cubicBezTo>
                        <a:pt x="10" y="30"/>
                        <a:pt x="15" y="38"/>
                        <a:pt x="15" y="42"/>
                      </a:cubicBezTo>
                      <a:cubicBezTo>
                        <a:pt x="16" y="42"/>
                        <a:pt x="17" y="42"/>
                        <a:pt x="18" y="42"/>
                      </a:cubicBezTo>
                      <a:cubicBezTo>
                        <a:pt x="19" y="42"/>
                        <a:pt x="20" y="43"/>
                        <a:pt x="21" y="42"/>
                      </a:cubicBezTo>
                      <a:cubicBezTo>
                        <a:pt x="24" y="42"/>
                        <a:pt x="40" y="29"/>
                        <a:pt x="39" y="24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7" y="13"/>
                        <a:pt x="28" y="2"/>
                        <a:pt x="26" y="0"/>
                      </a:cubicBezTo>
                      <a:cubicBezTo>
                        <a:pt x="24" y="0"/>
                        <a:pt x="22" y="0"/>
                        <a:pt x="19" y="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3298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9" name="Freeform 237">
                  <a:extLst>
                    <a:ext uri="{FF2B5EF4-FFF2-40B4-BE49-F238E27FC236}">
                      <a16:creationId xmlns:a16="http://schemas.microsoft.com/office/drawing/2014/main" id="{376EE288-AA47-4744-98A0-B46714DC3D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1626" y="4437063"/>
                  <a:ext cx="138113" cy="160338"/>
                </a:xfrm>
                <a:custGeom>
                  <a:avLst/>
                  <a:gdLst>
                    <a:gd name="T0" fmla="*/ 34 w 37"/>
                    <a:gd name="T1" fmla="*/ 26 h 43"/>
                    <a:gd name="T2" fmla="*/ 36 w 37"/>
                    <a:gd name="T3" fmla="*/ 9 h 43"/>
                    <a:gd name="T4" fmla="*/ 26 w 37"/>
                    <a:gd name="T5" fmla="*/ 4 h 43"/>
                    <a:gd name="T6" fmla="*/ 21 w 37"/>
                    <a:gd name="T7" fmla="*/ 1 h 43"/>
                    <a:gd name="T8" fmla="*/ 12 w 37"/>
                    <a:gd name="T9" fmla="*/ 1 h 43"/>
                    <a:gd name="T10" fmla="*/ 0 w 37"/>
                    <a:gd name="T11" fmla="*/ 28 h 43"/>
                    <a:gd name="T12" fmla="*/ 4 w 37"/>
                    <a:gd name="T13" fmla="*/ 36 h 43"/>
                    <a:gd name="T14" fmla="*/ 28 w 37"/>
                    <a:gd name="T15" fmla="*/ 43 h 43"/>
                    <a:gd name="T16" fmla="*/ 29 w 37"/>
                    <a:gd name="T17" fmla="*/ 43 h 43"/>
                    <a:gd name="T18" fmla="*/ 33 w 37"/>
                    <a:gd name="T19" fmla="*/ 30 h 43"/>
                    <a:gd name="T20" fmla="*/ 34 w 37"/>
                    <a:gd name="T21" fmla="*/ 2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7" h="43">
                      <a:moveTo>
                        <a:pt x="34" y="26"/>
                      </a:moveTo>
                      <a:cubicBezTo>
                        <a:pt x="35" y="21"/>
                        <a:pt x="37" y="10"/>
                        <a:pt x="36" y="9"/>
                      </a:cubicBezTo>
                      <a:cubicBezTo>
                        <a:pt x="36" y="8"/>
                        <a:pt x="30" y="5"/>
                        <a:pt x="26" y="4"/>
                      </a:cubicBezTo>
                      <a:cubicBezTo>
                        <a:pt x="24" y="3"/>
                        <a:pt x="22" y="2"/>
                        <a:pt x="21" y="1"/>
                      </a:cubicBezTo>
                      <a:cubicBezTo>
                        <a:pt x="19" y="0"/>
                        <a:pt x="14" y="1"/>
                        <a:pt x="12" y="1"/>
                      </a:cubicBezTo>
                      <a:cubicBezTo>
                        <a:pt x="10" y="7"/>
                        <a:pt x="3" y="23"/>
                        <a:pt x="0" y="28"/>
                      </a:cubicBezTo>
                      <a:cubicBezTo>
                        <a:pt x="0" y="29"/>
                        <a:pt x="0" y="34"/>
                        <a:pt x="4" y="36"/>
                      </a:cubicBezTo>
                      <a:cubicBezTo>
                        <a:pt x="8" y="39"/>
                        <a:pt x="25" y="43"/>
                        <a:pt x="28" y="43"/>
                      </a:cubicBezTo>
                      <a:cubicBezTo>
                        <a:pt x="28" y="43"/>
                        <a:pt x="28" y="43"/>
                        <a:pt x="29" y="43"/>
                      </a:cubicBezTo>
                      <a:cubicBezTo>
                        <a:pt x="30" y="41"/>
                        <a:pt x="32" y="34"/>
                        <a:pt x="33" y="30"/>
                      </a:cubicBezTo>
                      <a:cubicBezTo>
                        <a:pt x="33" y="28"/>
                        <a:pt x="34" y="27"/>
                        <a:pt x="34" y="2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3298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0" name="Freeform 238">
                  <a:extLst>
                    <a:ext uri="{FF2B5EF4-FFF2-40B4-BE49-F238E27FC236}">
                      <a16:creationId xmlns:a16="http://schemas.microsoft.com/office/drawing/2014/main" id="{9D59F6B0-F7E0-4948-BD3A-EC831FB8BD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6851" y="4391026"/>
                  <a:ext cx="141288" cy="146050"/>
                </a:xfrm>
                <a:custGeom>
                  <a:avLst/>
                  <a:gdLst>
                    <a:gd name="T0" fmla="*/ 36 w 38"/>
                    <a:gd name="T1" fmla="*/ 6 h 39"/>
                    <a:gd name="T2" fmla="*/ 36 w 38"/>
                    <a:gd name="T3" fmla="*/ 6 h 39"/>
                    <a:gd name="T4" fmla="*/ 35 w 38"/>
                    <a:gd name="T5" fmla="*/ 4 h 39"/>
                    <a:gd name="T6" fmla="*/ 32 w 38"/>
                    <a:gd name="T7" fmla="*/ 2 h 39"/>
                    <a:gd name="T8" fmla="*/ 30 w 38"/>
                    <a:gd name="T9" fmla="*/ 3 h 39"/>
                    <a:gd name="T10" fmla="*/ 18 w 38"/>
                    <a:gd name="T11" fmla="*/ 0 h 39"/>
                    <a:gd name="T12" fmla="*/ 15 w 38"/>
                    <a:gd name="T13" fmla="*/ 5 h 39"/>
                    <a:gd name="T14" fmla="*/ 0 w 38"/>
                    <a:gd name="T15" fmla="*/ 25 h 39"/>
                    <a:gd name="T16" fmla="*/ 3 w 38"/>
                    <a:gd name="T17" fmla="*/ 28 h 39"/>
                    <a:gd name="T18" fmla="*/ 10 w 38"/>
                    <a:gd name="T19" fmla="*/ 33 h 39"/>
                    <a:gd name="T20" fmla="*/ 26 w 38"/>
                    <a:gd name="T21" fmla="*/ 39 h 39"/>
                    <a:gd name="T22" fmla="*/ 38 w 38"/>
                    <a:gd name="T23" fmla="*/ 11 h 39"/>
                    <a:gd name="T24" fmla="*/ 36 w 38"/>
                    <a:gd name="T25" fmla="*/ 6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39">
                      <a:moveTo>
                        <a:pt x="36" y="6"/>
                      </a:moveTo>
                      <a:cubicBezTo>
                        <a:pt x="36" y="6"/>
                        <a:pt x="36" y="6"/>
                        <a:pt x="36" y="6"/>
                      </a:cubicBezTo>
                      <a:cubicBezTo>
                        <a:pt x="36" y="6"/>
                        <a:pt x="35" y="5"/>
                        <a:pt x="35" y="4"/>
                      </a:cubicBezTo>
                      <a:cubicBezTo>
                        <a:pt x="34" y="3"/>
                        <a:pt x="33" y="2"/>
                        <a:pt x="32" y="2"/>
                      </a:cubicBezTo>
                      <a:cubicBezTo>
                        <a:pt x="31" y="3"/>
                        <a:pt x="31" y="3"/>
                        <a:pt x="30" y="3"/>
                      </a:cubicBezTo>
                      <a:cubicBezTo>
                        <a:pt x="26" y="3"/>
                        <a:pt x="20" y="1"/>
                        <a:pt x="18" y="0"/>
                      </a:cubicBezTo>
                      <a:cubicBezTo>
                        <a:pt x="17" y="1"/>
                        <a:pt x="16" y="3"/>
                        <a:pt x="15" y="5"/>
                      </a:cubicBezTo>
                      <a:cubicBezTo>
                        <a:pt x="14" y="9"/>
                        <a:pt x="3" y="21"/>
                        <a:pt x="0" y="25"/>
                      </a:cubicBezTo>
                      <a:cubicBezTo>
                        <a:pt x="1" y="25"/>
                        <a:pt x="2" y="26"/>
                        <a:pt x="3" y="28"/>
                      </a:cubicBezTo>
                      <a:cubicBezTo>
                        <a:pt x="5" y="30"/>
                        <a:pt x="8" y="32"/>
                        <a:pt x="10" y="33"/>
                      </a:cubicBezTo>
                      <a:cubicBezTo>
                        <a:pt x="13" y="35"/>
                        <a:pt x="23" y="38"/>
                        <a:pt x="26" y="39"/>
                      </a:cubicBezTo>
                      <a:cubicBezTo>
                        <a:pt x="32" y="26"/>
                        <a:pt x="38" y="13"/>
                        <a:pt x="38" y="11"/>
                      </a:cubicBezTo>
                      <a:cubicBezTo>
                        <a:pt x="38" y="9"/>
                        <a:pt x="38" y="9"/>
                        <a:pt x="36" y="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3298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1" name="Freeform 239">
                  <a:extLst>
                    <a:ext uri="{FF2B5EF4-FFF2-40B4-BE49-F238E27FC236}">
                      <a16:creationId xmlns:a16="http://schemas.microsoft.com/office/drawing/2014/main" id="{7D5B7571-9FE2-EC4A-B5FC-38FBE045B7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7514" y="4478338"/>
                  <a:ext cx="120650" cy="127000"/>
                </a:xfrm>
                <a:custGeom>
                  <a:avLst/>
                  <a:gdLst>
                    <a:gd name="T0" fmla="*/ 23 w 32"/>
                    <a:gd name="T1" fmla="*/ 3 h 34"/>
                    <a:gd name="T2" fmla="*/ 23 w 32"/>
                    <a:gd name="T3" fmla="*/ 3 h 34"/>
                    <a:gd name="T4" fmla="*/ 7 w 32"/>
                    <a:gd name="T5" fmla="*/ 0 h 34"/>
                    <a:gd name="T6" fmla="*/ 5 w 32"/>
                    <a:gd name="T7" fmla="*/ 16 h 34"/>
                    <a:gd name="T8" fmla="*/ 4 w 32"/>
                    <a:gd name="T9" fmla="*/ 19 h 34"/>
                    <a:gd name="T10" fmla="*/ 0 w 32"/>
                    <a:gd name="T11" fmla="*/ 32 h 34"/>
                    <a:gd name="T12" fmla="*/ 4 w 32"/>
                    <a:gd name="T13" fmla="*/ 33 h 34"/>
                    <a:gd name="T14" fmla="*/ 11 w 32"/>
                    <a:gd name="T15" fmla="*/ 34 h 34"/>
                    <a:gd name="T16" fmla="*/ 30 w 32"/>
                    <a:gd name="T17" fmla="*/ 31 h 34"/>
                    <a:gd name="T18" fmla="*/ 32 w 32"/>
                    <a:gd name="T19" fmla="*/ 29 h 34"/>
                    <a:gd name="T20" fmla="*/ 25 w 32"/>
                    <a:gd name="T21" fmla="*/ 19 h 34"/>
                    <a:gd name="T22" fmla="*/ 23 w 32"/>
                    <a:gd name="T23" fmla="*/ 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" h="34">
                      <a:moveTo>
                        <a:pt x="23" y="3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19" y="3"/>
                        <a:pt x="11" y="1"/>
                        <a:pt x="7" y="0"/>
                      </a:cubicBezTo>
                      <a:cubicBezTo>
                        <a:pt x="7" y="4"/>
                        <a:pt x="6" y="12"/>
                        <a:pt x="5" y="16"/>
                      </a:cubicBezTo>
                      <a:cubicBezTo>
                        <a:pt x="5" y="17"/>
                        <a:pt x="4" y="18"/>
                        <a:pt x="4" y="19"/>
                      </a:cubicBezTo>
                      <a:cubicBezTo>
                        <a:pt x="3" y="25"/>
                        <a:pt x="2" y="29"/>
                        <a:pt x="0" y="32"/>
                      </a:cubicBezTo>
                      <a:cubicBezTo>
                        <a:pt x="1" y="32"/>
                        <a:pt x="3" y="32"/>
                        <a:pt x="4" y="33"/>
                      </a:cubicBezTo>
                      <a:cubicBezTo>
                        <a:pt x="7" y="33"/>
                        <a:pt x="9" y="34"/>
                        <a:pt x="11" y="34"/>
                      </a:cubicBezTo>
                      <a:cubicBezTo>
                        <a:pt x="16" y="34"/>
                        <a:pt x="29" y="32"/>
                        <a:pt x="30" y="31"/>
                      </a:cubicBezTo>
                      <a:cubicBezTo>
                        <a:pt x="31" y="30"/>
                        <a:pt x="32" y="29"/>
                        <a:pt x="32" y="29"/>
                      </a:cubicBezTo>
                      <a:cubicBezTo>
                        <a:pt x="31" y="27"/>
                        <a:pt x="27" y="21"/>
                        <a:pt x="25" y="19"/>
                      </a:cubicBezTo>
                      <a:cubicBezTo>
                        <a:pt x="24" y="16"/>
                        <a:pt x="23" y="7"/>
                        <a:pt x="23" y="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3298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2" name="Freeform 261">
                  <a:extLst>
                    <a:ext uri="{FF2B5EF4-FFF2-40B4-BE49-F238E27FC236}">
                      <a16:creationId xmlns:a16="http://schemas.microsoft.com/office/drawing/2014/main" id="{31264AE3-6232-FE47-BE3F-5117DD79BF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5701" y="4178301"/>
                  <a:ext cx="153988" cy="152400"/>
                </a:xfrm>
                <a:custGeom>
                  <a:avLst/>
                  <a:gdLst>
                    <a:gd name="T0" fmla="*/ 40 w 41"/>
                    <a:gd name="T1" fmla="*/ 13 h 41"/>
                    <a:gd name="T2" fmla="*/ 35 w 41"/>
                    <a:gd name="T3" fmla="*/ 5 h 41"/>
                    <a:gd name="T4" fmla="*/ 23 w 41"/>
                    <a:gd name="T5" fmla="*/ 1 h 41"/>
                    <a:gd name="T6" fmla="*/ 14 w 41"/>
                    <a:gd name="T7" fmla="*/ 1 h 41"/>
                    <a:gd name="T8" fmla="*/ 13 w 41"/>
                    <a:gd name="T9" fmla="*/ 2 h 41"/>
                    <a:gd name="T10" fmla="*/ 9 w 41"/>
                    <a:gd name="T11" fmla="*/ 4 h 41"/>
                    <a:gd name="T12" fmla="*/ 0 w 41"/>
                    <a:gd name="T13" fmla="*/ 10 h 41"/>
                    <a:gd name="T14" fmla="*/ 0 w 41"/>
                    <a:gd name="T15" fmla="*/ 38 h 41"/>
                    <a:gd name="T16" fmla="*/ 18 w 41"/>
                    <a:gd name="T17" fmla="*/ 41 h 41"/>
                    <a:gd name="T18" fmla="*/ 28 w 41"/>
                    <a:gd name="T19" fmla="*/ 39 h 41"/>
                    <a:gd name="T20" fmla="*/ 39 w 41"/>
                    <a:gd name="T21" fmla="*/ 20 h 41"/>
                    <a:gd name="T22" fmla="*/ 40 w 41"/>
                    <a:gd name="T23" fmla="*/ 13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41">
                      <a:moveTo>
                        <a:pt x="40" y="13"/>
                      </a:moveTo>
                      <a:cubicBezTo>
                        <a:pt x="37" y="12"/>
                        <a:pt x="36" y="8"/>
                        <a:pt x="35" y="5"/>
                      </a:cubicBezTo>
                      <a:cubicBezTo>
                        <a:pt x="33" y="4"/>
                        <a:pt x="27" y="3"/>
                        <a:pt x="23" y="1"/>
                      </a:cubicBezTo>
                      <a:cubicBezTo>
                        <a:pt x="20" y="0"/>
                        <a:pt x="17" y="1"/>
                        <a:pt x="14" y="1"/>
                      </a:cubicBezTo>
                      <a:cubicBezTo>
                        <a:pt x="14" y="1"/>
                        <a:pt x="13" y="2"/>
                        <a:pt x="13" y="2"/>
                      </a:cubicBezTo>
                      <a:cubicBezTo>
                        <a:pt x="12" y="2"/>
                        <a:pt x="10" y="3"/>
                        <a:pt x="9" y="4"/>
                      </a:cubicBezTo>
                      <a:cubicBezTo>
                        <a:pt x="6" y="7"/>
                        <a:pt x="3" y="9"/>
                        <a:pt x="0" y="10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2" y="38"/>
                        <a:pt x="10" y="41"/>
                        <a:pt x="18" y="41"/>
                      </a:cubicBezTo>
                      <a:cubicBezTo>
                        <a:pt x="26" y="40"/>
                        <a:pt x="28" y="39"/>
                        <a:pt x="28" y="39"/>
                      </a:cubicBezTo>
                      <a:cubicBezTo>
                        <a:pt x="31" y="37"/>
                        <a:pt x="36" y="28"/>
                        <a:pt x="39" y="20"/>
                      </a:cubicBezTo>
                      <a:cubicBezTo>
                        <a:pt x="41" y="15"/>
                        <a:pt x="40" y="14"/>
                        <a:pt x="40" y="1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3298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3" name="Freeform 262">
                  <a:extLst>
                    <a:ext uri="{FF2B5EF4-FFF2-40B4-BE49-F238E27FC236}">
                      <a16:creationId xmlns:a16="http://schemas.microsoft.com/office/drawing/2014/main" id="{4890D10E-E001-0746-BE2B-C1C3CB8A63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8414" y="4230688"/>
                  <a:ext cx="161925" cy="123825"/>
                </a:xfrm>
                <a:custGeom>
                  <a:avLst/>
                  <a:gdLst>
                    <a:gd name="T0" fmla="*/ 43 w 43"/>
                    <a:gd name="T1" fmla="*/ 14 h 33"/>
                    <a:gd name="T2" fmla="*/ 39 w 43"/>
                    <a:gd name="T3" fmla="*/ 10 h 33"/>
                    <a:gd name="T4" fmla="*/ 36 w 43"/>
                    <a:gd name="T5" fmla="*/ 5 h 33"/>
                    <a:gd name="T6" fmla="*/ 35 w 43"/>
                    <a:gd name="T7" fmla="*/ 4 h 33"/>
                    <a:gd name="T8" fmla="*/ 27 w 43"/>
                    <a:gd name="T9" fmla="*/ 2 h 33"/>
                    <a:gd name="T10" fmla="*/ 23 w 43"/>
                    <a:gd name="T11" fmla="*/ 1 h 33"/>
                    <a:gd name="T12" fmla="*/ 12 w 43"/>
                    <a:gd name="T13" fmla="*/ 0 h 33"/>
                    <a:gd name="T14" fmla="*/ 11 w 43"/>
                    <a:gd name="T15" fmla="*/ 7 h 33"/>
                    <a:gd name="T16" fmla="*/ 0 w 43"/>
                    <a:gd name="T17" fmla="*/ 26 h 33"/>
                    <a:gd name="T18" fmla="*/ 14 w 43"/>
                    <a:gd name="T19" fmla="*/ 32 h 33"/>
                    <a:gd name="T20" fmla="*/ 32 w 43"/>
                    <a:gd name="T21" fmla="*/ 32 h 33"/>
                    <a:gd name="T22" fmla="*/ 43 w 43"/>
                    <a:gd name="T23" fmla="*/ 14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3" h="33">
                      <a:moveTo>
                        <a:pt x="43" y="14"/>
                      </a:moveTo>
                      <a:cubicBezTo>
                        <a:pt x="42" y="13"/>
                        <a:pt x="40" y="12"/>
                        <a:pt x="39" y="10"/>
                      </a:cubicBezTo>
                      <a:cubicBezTo>
                        <a:pt x="38" y="8"/>
                        <a:pt x="37" y="6"/>
                        <a:pt x="36" y="5"/>
                      </a:cubicBezTo>
                      <a:cubicBezTo>
                        <a:pt x="35" y="5"/>
                        <a:pt x="35" y="4"/>
                        <a:pt x="35" y="4"/>
                      </a:cubicBezTo>
                      <a:cubicBezTo>
                        <a:pt x="34" y="3"/>
                        <a:pt x="30" y="2"/>
                        <a:pt x="27" y="2"/>
                      </a:cubicBezTo>
                      <a:cubicBezTo>
                        <a:pt x="26" y="2"/>
                        <a:pt x="25" y="1"/>
                        <a:pt x="23" y="1"/>
                      </a:cubicBezTo>
                      <a:cubicBezTo>
                        <a:pt x="19" y="1"/>
                        <a:pt x="15" y="0"/>
                        <a:pt x="12" y="0"/>
                      </a:cubicBezTo>
                      <a:cubicBezTo>
                        <a:pt x="12" y="1"/>
                        <a:pt x="12" y="3"/>
                        <a:pt x="11" y="7"/>
                      </a:cubicBezTo>
                      <a:cubicBezTo>
                        <a:pt x="10" y="8"/>
                        <a:pt x="4" y="22"/>
                        <a:pt x="0" y="26"/>
                      </a:cubicBezTo>
                      <a:cubicBezTo>
                        <a:pt x="2" y="27"/>
                        <a:pt x="8" y="31"/>
                        <a:pt x="14" y="32"/>
                      </a:cubicBezTo>
                      <a:cubicBezTo>
                        <a:pt x="21" y="33"/>
                        <a:pt x="30" y="32"/>
                        <a:pt x="32" y="32"/>
                      </a:cubicBezTo>
                      <a:cubicBezTo>
                        <a:pt x="36" y="29"/>
                        <a:pt x="42" y="18"/>
                        <a:pt x="43" y="1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3298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4" name="Freeform 263">
                  <a:extLst>
                    <a:ext uri="{FF2B5EF4-FFF2-40B4-BE49-F238E27FC236}">
                      <a16:creationId xmlns:a16="http://schemas.microsoft.com/office/drawing/2014/main" id="{C0B5EF38-0051-3545-929E-ED2ABDB36F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6639" y="4162426"/>
                  <a:ext cx="112713" cy="161925"/>
                </a:xfrm>
                <a:custGeom>
                  <a:avLst/>
                  <a:gdLst>
                    <a:gd name="T0" fmla="*/ 25 w 30"/>
                    <a:gd name="T1" fmla="*/ 10 h 43"/>
                    <a:gd name="T2" fmla="*/ 24 w 30"/>
                    <a:gd name="T3" fmla="*/ 8 h 43"/>
                    <a:gd name="T4" fmla="*/ 18 w 30"/>
                    <a:gd name="T5" fmla="*/ 6 h 43"/>
                    <a:gd name="T6" fmla="*/ 14 w 30"/>
                    <a:gd name="T7" fmla="*/ 4 h 43"/>
                    <a:gd name="T8" fmla="*/ 12 w 30"/>
                    <a:gd name="T9" fmla="*/ 0 h 43"/>
                    <a:gd name="T10" fmla="*/ 12 w 30"/>
                    <a:gd name="T11" fmla="*/ 0 h 43"/>
                    <a:gd name="T12" fmla="*/ 12 w 30"/>
                    <a:gd name="T13" fmla="*/ 0 h 43"/>
                    <a:gd name="T14" fmla="*/ 2 w 30"/>
                    <a:gd name="T15" fmla="*/ 14 h 43"/>
                    <a:gd name="T16" fmla="*/ 2 w 30"/>
                    <a:gd name="T17" fmla="*/ 15 h 43"/>
                    <a:gd name="T18" fmla="*/ 0 w 30"/>
                    <a:gd name="T19" fmla="*/ 16 h 43"/>
                    <a:gd name="T20" fmla="*/ 2 w 30"/>
                    <a:gd name="T21" fmla="*/ 41 h 43"/>
                    <a:gd name="T22" fmla="*/ 8 w 30"/>
                    <a:gd name="T23" fmla="*/ 43 h 43"/>
                    <a:gd name="T24" fmla="*/ 30 w 30"/>
                    <a:gd name="T25" fmla="*/ 42 h 43"/>
                    <a:gd name="T26" fmla="*/ 30 w 30"/>
                    <a:gd name="T27" fmla="*/ 15 h 43"/>
                    <a:gd name="T28" fmla="*/ 25 w 30"/>
                    <a:gd name="T29" fmla="*/ 1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0" h="43">
                      <a:moveTo>
                        <a:pt x="25" y="10"/>
                      </a:moveTo>
                      <a:cubicBezTo>
                        <a:pt x="24" y="10"/>
                        <a:pt x="24" y="9"/>
                        <a:pt x="24" y="8"/>
                      </a:cubicBezTo>
                      <a:cubicBezTo>
                        <a:pt x="23" y="7"/>
                        <a:pt x="20" y="6"/>
                        <a:pt x="18" y="6"/>
                      </a:cubicBezTo>
                      <a:cubicBezTo>
                        <a:pt x="17" y="5"/>
                        <a:pt x="15" y="5"/>
                        <a:pt x="14" y="4"/>
                      </a:cubicBezTo>
                      <a:cubicBezTo>
                        <a:pt x="13" y="3"/>
                        <a:pt x="12" y="1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3" y="8"/>
                        <a:pt x="6" y="12"/>
                        <a:pt x="2" y="14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1" y="15"/>
                        <a:pt x="1" y="15"/>
                        <a:pt x="0" y="16"/>
                      </a:cubicBezTo>
                      <a:cubicBezTo>
                        <a:pt x="1" y="20"/>
                        <a:pt x="4" y="35"/>
                        <a:pt x="2" y="41"/>
                      </a:cubicBezTo>
                      <a:cubicBezTo>
                        <a:pt x="3" y="42"/>
                        <a:pt x="5" y="43"/>
                        <a:pt x="8" y="43"/>
                      </a:cubicBezTo>
                      <a:cubicBezTo>
                        <a:pt x="25" y="43"/>
                        <a:pt x="29" y="42"/>
                        <a:pt x="30" y="42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28" y="15"/>
                        <a:pt x="26" y="12"/>
                        <a:pt x="25" y="1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3298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5" name="Freeform 295">
                  <a:extLst>
                    <a:ext uri="{FF2B5EF4-FFF2-40B4-BE49-F238E27FC236}">
                      <a16:creationId xmlns:a16="http://schemas.microsoft.com/office/drawing/2014/main" id="{2E20E2B1-69DB-9D41-B9FD-EFD7534194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26876" y="4343401"/>
                  <a:ext cx="127000" cy="119063"/>
                </a:xfrm>
                <a:custGeom>
                  <a:avLst/>
                  <a:gdLst>
                    <a:gd name="T0" fmla="*/ 21 w 34"/>
                    <a:gd name="T1" fmla="*/ 0 h 32"/>
                    <a:gd name="T2" fmla="*/ 13 w 34"/>
                    <a:gd name="T3" fmla="*/ 5 h 32"/>
                    <a:gd name="T4" fmla="*/ 5 w 34"/>
                    <a:gd name="T5" fmla="*/ 9 h 32"/>
                    <a:gd name="T6" fmla="*/ 5 w 34"/>
                    <a:gd name="T7" fmla="*/ 9 h 32"/>
                    <a:gd name="T8" fmla="*/ 0 w 34"/>
                    <a:gd name="T9" fmla="*/ 23 h 32"/>
                    <a:gd name="T10" fmla="*/ 5 w 34"/>
                    <a:gd name="T11" fmla="*/ 30 h 32"/>
                    <a:gd name="T12" fmla="*/ 34 w 34"/>
                    <a:gd name="T13" fmla="*/ 30 h 32"/>
                    <a:gd name="T14" fmla="*/ 34 w 34"/>
                    <a:gd name="T15" fmla="*/ 4 h 32"/>
                    <a:gd name="T16" fmla="*/ 22 w 34"/>
                    <a:gd name="T17" fmla="*/ 1 h 32"/>
                    <a:gd name="T18" fmla="*/ 21 w 34"/>
                    <a:gd name="T1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32">
                      <a:moveTo>
                        <a:pt x="21" y="0"/>
                      </a:moveTo>
                      <a:cubicBezTo>
                        <a:pt x="20" y="1"/>
                        <a:pt x="16" y="3"/>
                        <a:pt x="13" y="5"/>
                      </a:cubicBezTo>
                      <a:cubicBezTo>
                        <a:pt x="10" y="7"/>
                        <a:pt x="7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3" y="15"/>
                        <a:pt x="0" y="22"/>
                        <a:pt x="0" y="23"/>
                      </a:cubicBezTo>
                      <a:cubicBezTo>
                        <a:pt x="1" y="25"/>
                        <a:pt x="3" y="30"/>
                        <a:pt x="5" y="30"/>
                      </a:cubicBezTo>
                      <a:cubicBezTo>
                        <a:pt x="8" y="31"/>
                        <a:pt x="24" y="32"/>
                        <a:pt x="34" y="30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29" y="4"/>
                        <a:pt x="24" y="2"/>
                        <a:pt x="22" y="1"/>
                      </a:cubicBezTo>
                      <a:cubicBezTo>
                        <a:pt x="22" y="1"/>
                        <a:pt x="22" y="1"/>
                        <a:pt x="21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3298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6" name="Freeform 298">
                  <a:extLst>
                    <a:ext uri="{FF2B5EF4-FFF2-40B4-BE49-F238E27FC236}">
                      <a16:creationId xmlns:a16="http://schemas.microsoft.com/office/drawing/2014/main" id="{34CAA2E0-DBDF-6641-8D1A-5E524D8C10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3051" y="4330701"/>
                  <a:ext cx="134938" cy="109538"/>
                </a:xfrm>
                <a:custGeom>
                  <a:avLst/>
                  <a:gdLst>
                    <a:gd name="T0" fmla="*/ 29 w 36"/>
                    <a:gd name="T1" fmla="*/ 5 h 29"/>
                    <a:gd name="T2" fmla="*/ 21 w 36"/>
                    <a:gd name="T3" fmla="*/ 0 h 29"/>
                    <a:gd name="T4" fmla="*/ 21 w 36"/>
                    <a:gd name="T5" fmla="*/ 1 h 29"/>
                    <a:gd name="T6" fmla="*/ 4 w 36"/>
                    <a:gd name="T7" fmla="*/ 3 h 29"/>
                    <a:gd name="T8" fmla="*/ 1 w 36"/>
                    <a:gd name="T9" fmla="*/ 19 h 29"/>
                    <a:gd name="T10" fmla="*/ 32 w 36"/>
                    <a:gd name="T11" fmla="*/ 29 h 29"/>
                    <a:gd name="T12" fmla="*/ 31 w 36"/>
                    <a:gd name="T13" fmla="*/ 26 h 29"/>
                    <a:gd name="T14" fmla="*/ 36 w 36"/>
                    <a:gd name="T15" fmla="*/ 12 h 29"/>
                    <a:gd name="T16" fmla="*/ 29 w 36"/>
                    <a:gd name="T17" fmla="*/ 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29">
                      <a:moveTo>
                        <a:pt x="29" y="5"/>
                      </a:moveTo>
                      <a:cubicBezTo>
                        <a:pt x="28" y="3"/>
                        <a:pt x="24" y="1"/>
                        <a:pt x="21" y="0"/>
                      </a:cubicBezTo>
                      <a:cubicBezTo>
                        <a:pt x="21" y="0"/>
                        <a:pt x="21" y="1"/>
                        <a:pt x="21" y="1"/>
                      </a:cubicBezTo>
                      <a:cubicBezTo>
                        <a:pt x="20" y="1"/>
                        <a:pt x="9" y="3"/>
                        <a:pt x="4" y="3"/>
                      </a:cubicBezTo>
                      <a:cubicBezTo>
                        <a:pt x="1" y="11"/>
                        <a:pt x="0" y="18"/>
                        <a:pt x="1" y="19"/>
                      </a:cubicBezTo>
                      <a:cubicBezTo>
                        <a:pt x="2" y="21"/>
                        <a:pt x="22" y="28"/>
                        <a:pt x="32" y="29"/>
                      </a:cubicBezTo>
                      <a:cubicBezTo>
                        <a:pt x="32" y="28"/>
                        <a:pt x="32" y="27"/>
                        <a:pt x="31" y="26"/>
                      </a:cubicBezTo>
                      <a:cubicBezTo>
                        <a:pt x="31" y="25"/>
                        <a:pt x="34" y="16"/>
                        <a:pt x="36" y="12"/>
                      </a:cubicBezTo>
                      <a:cubicBezTo>
                        <a:pt x="33" y="11"/>
                        <a:pt x="31" y="8"/>
                        <a:pt x="29" y="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3298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7" name="Freeform 299">
                  <a:extLst>
                    <a:ext uri="{FF2B5EF4-FFF2-40B4-BE49-F238E27FC236}">
                      <a16:creationId xmlns:a16="http://schemas.microsoft.com/office/drawing/2014/main" id="{54CAE359-0B62-2F42-9360-622A6451C5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57001" y="4283076"/>
                  <a:ext cx="152400" cy="119063"/>
                </a:xfrm>
                <a:custGeom>
                  <a:avLst/>
                  <a:gdLst>
                    <a:gd name="T0" fmla="*/ 24 w 41"/>
                    <a:gd name="T1" fmla="*/ 0 h 32"/>
                    <a:gd name="T2" fmla="*/ 13 w 41"/>
                    <a:gd name="T3" fmla="*/ 1 h 32"/>
                    <a:gd name="T4" fmla="*/ 11 w 41"/>
                    <a:gd name="T5" fmla="*/ 1 h 32"/>
                    <a:gd name="T6" fmla="*/ 0 w 41"/>
                    <a:gd name="T7" fmla="*/ 19 h 32"/>
                    <a:gd name="T8" fmla="*/ 20 w 41"/>
                    <a:gd name="T9" fmla="*/ 30 h 32"/>
                    <a:gd name="T10" fmla="*/ 38 w 41"/>
                    <a:gd name="T11" fmla="*/ 32 h 32"/>
                    <a:gd name="T12" fmla="*/ 41 w 41"/>
                    <a:gd name="T13" fmla="*/ 16 h 32"/>
                    <a:gd name="T14" fmla="*/ 41 w 41"/>
                    <a:gd name="T15" fmla="*/ 16 h 32"/>
                    <a:gd name="T16" fmla="*/ 24 w 41"/>
                    <a:gd name="T1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" h="32">
                      <a:moveTo>
                        <a:pt x="24" y="0"/>
                      </a:moveTo>
                      <a:cubicBezTo>
                        <a:pt x="22" y="1"/>
                        <a:pt x="17" y="1"/>
                        <a:pt x="13" y="1"/>
                      </a:cubicBezTo>
                      <a:cubicBezTo>
                        <a:pt x="12" y="1"/>
                        <a:pt x="11" y="1"/>
                        <a:pt x="11" y="1"/>
                      </a:cubicBezTo>
                      <a:cubicBezTo>
                        <a:pt x="10" y="4"/>
                        <a:pt x="4" y="15"/>
                        <a:pt x="0" y="19"/>
                      </a:cubicBezTo>
                      <a:cubicBezTo>
                        <a:pt x="3" y="22"/>
                        <a:pt x="14" y="29"/>
                        <a:pt x="20" y="30"/>
                      </a:cubicBezTo>
                      <a:cubicBezTo>
                        <a:pt x="27" y="32"/>
                        <a:pt x="35" y="32"/>
                        <a:pt x="38" y="32"/>
                      </a:cubicBezTo>
                      <a:cubicBezTo>
                        <a:pt x="37" y="28"/>
                        <a:pt x="40" y="20"/>
                        <a:pt x="41" y="1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0" y="16"/>
                        <a:pt x="27" y="4"/>
                        <a:pt x="2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3298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19" name="Group 418">
                <a:extLst>
                  <a:ext uri="{FF2B5EF4-FFF2-40B4-BE49-F238E27FC236}">
                    <a16:creationId xmlns:a16="http://schemas.microsoft.com/office/drawing/2014/main" id="{F80D3DBD-DF45-5048-8355-713309C4628C}"/>
                  </a:ext>
                </a:extLst>
              </p:cNvPr>
              <p:cNvGrpSpPr/>
              <p:nvPr/>
            </p:nvGrpSpPr>
            <p:grpSpPr>
              <a:xfrm>
                <a:off x="6916324" y="3002868"/>
                <a:ext cx="1831659" cy="737189"/>
                <a:chOff x="3312301" y="3465513"/>
                <a:chExt cx="2441576" cy="982663"/>
              </a:xfrm>
            </p:grpSpPr>
            <p:sp>
              <p:nvSpPr>
                <p:cNvPr id="641" name="Freeform 51">
                  <a:extLst>
                    <a:ext uri="{FF2B5EF4-FFF2-40B4-BE49-F238E27FC236}">
                      <a16:creationId xmlns:a16="http://schemas.microsoft.com/office/drawing/2014/main" id="{8CF8C262-844C-4346-A3E5-5F41668A6E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3289" y="3636963"/>
                  <a:ext cx="131763" cy="131763"/>
                </a:xfrm>
                <a:custGeom>
                  <a:avLst/>
                  <a:gdLst>
                    <a:gd name="T0" fmla="*/ 29 w 35"/>
                    <a:gd name="T1" fmla="*/ 7 h 35"/>
                    <a:gd name="T2" fmla="*/ 24 w 35"/>
                    <a:gd name="T3" fmla="*/ 0 h 35"/>
                    <a:gd name="T4" fmla="*/ 13 w 35"/>
                    <a:gd name="T5" fmla="*/ 7 h 35"/>
                    <a:gd name="T6" fmla="*/ 9 w 35"/>
                    <a:gd name="T7" fmla="*/ 8 h 35"/>
                    <a:gd name="T8" fmla="*/ 7 w 35"/>
                    <a:gd name="T9" fmla="*/ 7 h 35"/>
                    <a:gd name="T10" fmla="*/ 2 w 35"/>
                    <a:gd name="T11" fmla="*/ 17 h 35"/>
                    <a:gd name="T12" fmla="*/ 0 w 35"/>
                    <a:gd name="T13" fmla="*/ 23 h 35"/>
                    <a:gd name="T14" fmla="*/ 0 w 35"/>
                    <a:gd name="T15" fmla="*/ 25 h 35"/>
                    <a:gd name="T16" fmla="*/ 9 w 35"/>
                    <a:gd name="T17" fmla="*/ 31 h 35"/>
                    <a:gd name="T18" fmla="*/ 17 w 35"/>
                    <a:gd name="T19" fmla="*/ 34 h 35"/>
                    <a:gd name="T20" fmla="*/ 20 w 35"/>
                    <a:gd name="T21" fmla="*/ 32 h 35"/>
                    <a:gd name="T22" fmla="*/ 29 w 35"/>
                    <a:gd name="T23" fmla="*/ 23 h 35"/>
                    <a:gd name="T24" fmla="*/ 32 w 35"/>
                    <a:gd name="T25" fmla="*/ 16 h 35"/>
                    <a:gd name="T26" fmla="*/ 33 w 35"/>
                    <a:gd name="T27" fmla="*/ 11 h 35"/>
                    <a:gd name="T28" fmla="*/ 35 w 35"/>
                    <a:gd name="T29" fmla="*/ 10 h 35"/>
                    <a:gd name="T30" fmla="*/ 31 w 35"/>
                    <a:gd name="T31" fmla="*/ 8 h 35"/>
                    <a:gd name="T32" fmla="*/ 29 w 35"/>
                    <a:gd name="T33" fmla="*/ 7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5" h="35">
                      <a:moveTo>
                        <a:pt x="29" y="7"/>
                      </a:moveTo>
                      <a:cubicBezTo>
                        <a:pt x="27" y="6"/>
                        <a:pt x="25" y="2"/>
                        <a:pt x="24" y="0"/>
                      </a:cubicBezTo>
                      <a:cubicBezTo>
                        <a:pt x="20" y="3"/>
                        <a:pt x="16" y="6"/>
                        <a:pt x="13" y="7"/>
                      </a:cubicBezTo>
                      <a:cubicBezTo>
                        <a:pt x="12" y="7"/>
                        <a:pt x="10" y="8"/>
                        <a:pt x="9" y="8"/>
                      </a:cubicBezTo>
                      <a:cubicBezTo>
                        <a:pt x="9" y="8"/>
                        <a:pt x="8" y="8"/>
                        <a:pt x="7" y="7"/>
                      </a:cubicBezTo>
                      <a:cubicBezTo>
                        <a:pt x="6" y="11"/>
                        <a:pt x="4" y="14"/>
                        <a:pt x="2" y="17"/>
                      </a:cubicBezTo>
                      <a:cubicBezTo>
                        <a:pt x="0" y="19"/>
                        <a:pt x="0" y="21"/>
                        <a:pt x="0" y="23"/>
                      </a:cubicBezTo>
                      <a:cubicBezTo>
                        <a:pt x="0" y="24"/>
                        <a:pt x="0" y="24"/>
                        <a:pt x="0" y="25"/>
                      </a:cubicBezTo>
                      <a:cubicBezTo>
                        <a:pt x="2" y="26"/>
                        <a:pt x="7" y="28"/>
                        <a:pt x="9" y="31"/>
                      </a:cubicBezTo>
                      <a:cubicBezTo>
                        <a:pt x="12" y="34"/>
                        <a:pt x="15" y="35"/>
                        <a:pt x="17" y="34"/>
                      </a:cubicBezTo>
                      <a:cubicBezTo>
                        <a:pt x="17" y="34"/>
                        <a:pt x="18" y="33"/>
                        <a:pt x="20" y="32"/>
                      </a:cubicBezTo>
                      <a:cubicBezTo>
                        <a:pt x="24" y="28"/>
                        <a:pt x="28" y="24"/>
                        <a:pt x="29" y="23"/>
                      </a:cubicBezTo>
                      <a:cubicBezTo>
                        <a:pt x="30" y="23"/>
                        <a:pt x="31" y="18"/>
                        <a:pt x="32" y="16"/>
                      </a:cubicBezTo>
                      <a:cubicBezTo>
                        <a:pt x="32" y="13"/>
                        <a:pt x="32" y="12"/>
                        <a:pt x="33" y="11"/>
                      </a:cubicBezTo>
                      <a:cubicBezTo>
                        <a:pt x="33" y="11"/>
                        <a:pt x="34" y="10"/>
                        <a:pt x="35" y="10"/>
                      </a:cubicBezTo>
                      <a:cubicBezTo>
                        <a:pt x="34" y="9"/>
                        <a:pt x="33" y="9"/>
                        <a:pt x="31" y="8"/>
                      </a:cubicBezTo>
                      <a:cubicBezTo>
                        <a:pt x="31" y="8"/>
                        <a:pt x="30" y="7"/>
                        <a:pt x="29" y="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42" name="Freeform 64">
                  <a:extLst>
                    <a:ext uri="{FF2B5EF4-FFF2-40B4-BE49-F238E27FC236}">
                      <a16:creationId xmlns:a16="http://schemas.microsoft.com/office/drawing/2014/main" id="{45C8FB64-8D38-FF43-B7AD-2196FAE2C8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3739" y="3465513"/>
                  <a:ext cx="142875" cy="100013"/>
                </a:xfrm>
                <a:custGeom>
                  <a:avLst/>
                  <a:gdLst>
                    <a:gd name="T0" fmla="*/ 22 w 38"/>
                    <a:gd name="T1" fmla="*/ 24 h 27"/>
                    <a:gd name="T2" fmla="*/ 32 w 38"/>
                    <a:gd name="T3" fmla="*/ 18 h 27"/>
                    <a:gd name="T4" fmla="*/ 33 w 38"/>
                    <a:gd name="T5" fmla="*/ 17 h 27"/>
                    <a:gd name="T6" fmla="*/ 34 w 38"/>
                    <a:gd name="T7" fmla="*/ 17 h 27"/>
                    <a:gd name="T8" fmla="*/ 37 w 38"/>
                    <a:gd name="T9" fmla="*/ 12 h 27"/>
                    <a:gd name="T10" fmla="*/ 38 w 38"/>
                    <a:gd name="T11" fmla="*/ 8 h 27"/>
                    <a:gd name="T12" fmla="*/ 38 w 38"/>
                    <a:gd name="T13" fmla="*/ 0 h 27"/>
                    <a:gd name="T14" fmla="*/ 20 w 38"/>
                    <a:gd name="T15" fmla="*/ 2 h 27"/>
                    <a:gd name="T16" fmla="*/ 14 w 38"/>
                    <a:gd name="T17" fmla="*/ 2 h 27"/>
                    <a:gd name="T18" fmla="*/ 0 w 38"/>
                    <a:gd name="T19" fmla="*/ 4 h 27"/>
                    <a:gd name="T20" fmla="*/ 8 w 38"/>
                    <a:gd name="T21" fmla="*/ 26 h 27"/>
                    <a:gd name="T22" fmla="*/ 9 w 38"/>
                    <a:gd name="T23" fmla="*/ 27 h 27"/>
                    <a:gd name="T24" fmla="*/ 22 w 38"/>
                    <a:gd name="T25" fmla="*/ 2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27">
                      <a:moveTo>
                        <a:pt x="22" y="24"/>
                      </a:moveTo>
                      <a:cubicBezTo>
                        <a:pt x="26" y="22"/>
                        <a:pt x="30" y="20"/>
                        <a:pt x="32" y="18"/>
                      </a:cubicBezTo>
                      <a:cubicBezTo>
                        <a:pt x="32" y="18"/>
                        <a:pt x="32" y="17"/>
                        <a:pt x="33" y="17"/>
                      </a:cubicBezTo>
                      <a:cubicBezTo>
                        <a:pt x="33" y="17"/>
                        <a:pt x="33" y="17"/>
                        <a:pt x="34" y="17"/>
                      </a:cubicBezTo>
                      <a:cubicBezTo>
                        <a:pt x="36" y="15"/>
                        <a:pt x="37" y="13"/>
                        <a:pt x="37" y="12"/>
                      </a:cubicBezTo>
                      <a:cubicBezTo>
                        <a:pt x="37" y="11"/>
                        <a:pt x="38" y="10"/>
                        <a:pt x="38" y="8"/>
                      </a:cubicBezTo>
                      <a:cubicBezTo>
                        <a:pt x="38" y="5"/>
                        <a:pt x="38" y="2"/>
                        <a:pt x="38" y="0"/>
                      </a:cubicBezTo>
                      <a:cubicBezTo>
                        <a:pt x="31" y="0"/>
                        <a:pt x="26" y="1"/>
                        <a:pt x="20" y="2"/>
                      </a:cubicBezTo>
                      <a:cubicBezTo>
                        <a:pt x="18" y="2"/>
                        <a:pt x="16" y="2"/>
                        <a:pt x="14" y="2"/>
                      </a:cubicBezTo>
                      <a:cubicBezTo>
                        <a:pt x="10" y="3"/>
                        <a:pt x="5" y="4"/>
                        <a:pt x="0" y="4"/>
                      </a:cubicBezTo>
                      <a:cubicBezTo>
                        <a:pt x="3" y="9"/>
                        <a:pt x="8" y="22"/>
                        <a:pt x="8" y="26"/>
                      </a:cubicBezTo>
                      <a:cubicBezTo>
                        <a:pt x="8" y="26"/>
                        <a:pt x="8" y="27"/>
                        <a:pt x="9" y="27"/>
                      </a:cubicBezTo>
                      <a:cubicBezTo>
                        <a:pt x="10" y="27"/>
                        <a:pt x="15" y="27"/>
                        <a:pt x="22" y="2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43" name="Freeform 66">
                  <a:extLst>
                    <a:ext uri="{FF2B5EF4-FFF2-40B4-BE49-F238E27FC236}">
                      <a16:creationId xmlns:a16="http://schemas.microsoft.com/office/drawing/2014/main" id="{A9193BD6-55CD-E849-835B-5CA21C0750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6289" y="3622676"/>
                  <a:ext cx="146050" cy="138113"/>
                </a:xfrm>
                <a:custGeom>
                  <a:avLst/>
                  <a:gdLst>
                    <a:gd name="T0" fmla="*/ 33 w 39"/>
                    <a:gd name="T1" fmla="*/ 7 h 37"/>
                    <a:gd name="T2" fmla="*/ 25 w 39"/>
                    <a:gd name="T3" fmla="*/ 0 h 37"/>
                    <a:gd name="T4" fmla="*/ 20 w 39"/>
                    <a:gd name="T5" fmla="*/ 4 h 37"/>
                    <a:gd name="T6" fmla="*/ 19 w 39"/>
                    <a:gd name="T7" fmla="*/ 4 h 37"/>
                    <a:gd name="T8" fmla="*/ 1 w 39"/>
                    <a:gd name="T9" fmla="*/ 11 h 37"/>
                    <a:gd name="T10" fmla="*/ 1 w 39"/>
                    <a:gd name="T11" fmla="*/ 17 h 37"/>
                    <a:gd name="T12" fmla="*/ 0 w 39"/>
                    <a:gd name="T13" fmla="*/ 30 h 37"/>
                    <a:gd name="T14" fmla="*/ 11 w 39"/>
                    <a:gd name="T15" fmla="*/ 35 h 37"/>
                    <a:gd name="T16" fmla="*/ 19 w 39"/>
                    <a:gd name="T17" fmla="*/ 37 h 37"/>
                    <a:gd name="T18" fmla="*/ 25 w 39"/>
                    <a:gd name="T19" fmla="*/ 33 h 37"/>
                    <a:gd name="T20" fmla="*/ 32 w 39"/>
                    <a:gd name="T21" fmla="*/ 30 h 37"/>
                    <a:gd name="T22" fmla="*/ 32 w 39"/>
                    <a:gd name="T23" fmla="*/ 27 h 37"/>
                    <a:gd name="T24" fmla="*/ 34 w 39"/>
                    <a:gd name="T25" fmla="*/ 20 h 37"/>
                    <a:gd name="T26" fmla="*/ 39 w 39"/>
                    <a:gd name="T27" fmla="*/ 11 h 37"/>
                    <a:gd name="T28" fmla="*/ 34 w 39"/>
                    <a:gd name="T29" fmla="*/ 8 h 37"/>
                    <a:gd name="T30" fmla="*/ 33 w 39"/>
                    <a:gd name="T31" fmla="*/ 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9" h="37">
                      <a:moveTo>
                        <a:pt x="33" y="7"/>
                      </a:moveTo>
                      <a:cubicBezTo>
                        <a:pt x="30" y="6"/>
                        <a:pt x="27" y="2"/>
                        <a:pt x="25" y="0"/>
                      </a:cubicBezTo>
                      <a:cubicBezTo>
                        <a:pt x="24" y="1"/>
                        <a:pt x="22" y="2"/>
                        <a:pt x="20" y="4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7" y="6"/>
                        <a:pt x="8" y="10"/>
                        <a:pt x="1" y="11"/>
                      </a:cubicBezTo>
                      <a:cubicBezTo>
                        <a:pt x="1" y="12"/>
                        <a:pt x="1" y="15"/>
                        <a:pt x="1" y="17"/>
                      </a:cubicBezTo>
                      <a:cubicBezTo>
                        <a:pt x="1" y="23"/>
                        <a:pt x="0" y="27"/>
                        <a:pt x="0" y="30"/>
                      </a:cubicBezTo>
                      <a:cubicBezTo>
                        <a:pt x="2" y="31"/>
                        <a:pt x="8" y="33"/>
                        <a:pt x="11" y="35"/>
                      </a:cubicBezTo>
                      <a:cubicBezTo>
                        <a:pt x="14" y="37"/>
                        <a:pt x="18" y="37"/>
                        <a:pt x="19" y="37"/>
                      </a:cubicBezTo>
                      <a:cubicBezTo>
                        <a:pt x="20" y="36"/>
                        <a:pt x="22" y="35"/>
                        <a:pt x="25" y="33"/>
                      </a:cubicBezTo>
                      <a:cubicBezTo>
                        <a:pt x="28" y="32"/>
                        <a:pt x="31" y="30"/>
                        <a:pt x="32" y="30"/>
                      </a:cubicBezTo>
                      <a:cubicBezTo>
                        <a:pt x="32" y="29"/>
                        <a:pt x="32" y="28"/>
                        <a:pt x="32" y="27"/>
                      </a:cubicBezTo>
                      <a:cubicBezTo>
                        <a:pt x="32" y="25"/>
                        <a:pt x="33" y="23"/>
                        <a:pt x="34" y="20"/>
                      </a:cubicBezTo>
                      <a:cubicBezTo>
                        <a:pt x="36" y="17"/>
                        <a:pt x="38" y="14"/>
                        <a:pt x="39" y="11"/>
                      </a:cubicBezTo>
                      <a:cubicBezTo>
                        <a:pt x="37" y="10"/>
                        <a:pt x="35" y="9"/>
                        <a:pt x="34" y="8"/>
                      </a:cubicBezTo>
                      <a:lnTo>
                        <a:pt x="33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44" name="Freeform 68">
                  <a:extLst>
                    <a:ext uri="{FF2B5EF4-FFF2-40B4-BE49-F238E27FC236}">
                      <a16:creationId xmlns:a16="http://schemas.microsoft.com/office/drawing/2014/main" id="{29894246-9648-8B41-AEB7-5C3C9DC01C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5501" y="3465513"/>
                  <a:ext cx="119063" cy="146050"/>
                </a:xfrm>
                <a:custGeom>
                  <a:avLst/>
                  <a:gdLst>
                    <a:gd name="T0" fmla="*/ 10 w 32"/>
                    <a:gd name="T1" fmla="*/ 36 h 39"/>
                    <a:gd name="T2" fmla="*/ 12 w 32"/>
                    <a:gd name="T3" fmla="*/ 37 h 39"/>
                    <a:gd name="T4" fmla="*/ 13 w 32"/>
                    <a:gd name="T5" fmla="*/ 38 h 39"/>
                    <a:gd name="T6" fmla="*/ 13 w 32"/>
                    <a:gd name="T7" fmla="*/ 38 h 39"/>
                    <a:gd name="T8" fmla="*/ 13 w 32"/>
                    <a:gd name="T9" fmla="*/ 38 h 39"/>
                    <a:gd name="T10" fmla="*/ 15 w 32"/>
                    <a:gd name="T11" fmla="*/ 39 h 39"/>
                    <a:gd name="T12" fmla="*/ 15 w 32"/>
                    <a:gd name="T13" fmla="*/ 38 h 39"/>
                    <a:gd name="T14" fmla="*/ 28 w 32"/>
                    <a:gd name="T15" fmla="*/ 22 h 39"/>
                    <a:gd name="T16" fmla="*/ 32 w 32"/>
                    <a:gd name="T17" fmla="*/ 19 h 39"/>
                    <a:gd name="T18" fmla="*/ 27 w 32"/>
                    <a:gd name="T19" fmla="*/ 2 h 39"/>
                    <a:gd name="T20" fmla="*/ 12 w 32"/>
                    <a:gd name="T21" fmla="*/ 0 h 39"/>
                    <a:gd name="T22" fmla="*/ 5 w 32"/>
                    <a:gd name="T23" fmla="*/ 0 h 39"/>
                    <a:gd name="T24" fmla="*/ 5 w 32"/>
                    <a:gd name="T25" fmla="*/ 8 h 39"/>
                    <a:gd name="T26" fmla="*/ 4 w 32"/>
                    <a:gd name="T27" fmla="*/ 12 h 39"/>
                    <a:gd name="T28" fmla="*/ 0 w 32"/>
                    <a:gd name="T29" fmla="*/ 19 h 39"/>
                    <a:gd name="T30" fmla="*/ 10 w 32"/>
                    <a:gd name="T31" fmla="*/ 36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2" h="39">
                      <a:moveTo>
                        <a:pt x="10" y="36"/>
                      </a:moveTo>
                      <a:cubicBezTo>
                        <a:pt x="11" y="36"/>
                        <a:pt x="12" y="37"/>
                        <a:pt x="12" y="37"/>
                      </a:cubicBezTo>
                      <a:cubicBezTo>
                        <a:pt x="13" y="37"/>
                        <a:pt x="13" y="38"/>
                        <a:pt x="13" y="38"/>
                      </a:cubicBezTo>
                      <a:cubicBezTo>
                        <a:pt x="13" y="38"/>
                        <a:pt x="13" y="38"/>
                        <a:pt x="13" y="38"/>
                      </a:cubicBezTo>
                      <a:cubicBezTo>
                        <a:pt x="13" y="38"/>
                        <a:pt x="13" y="38"/>
                        <a:pt x="13" y="38"/>
                      </a:cubicBezTo>
                      <a:cubicBezTo>
                        <a:pt x="14" y="38"/>
                        <a:pt x="14" y="38"/>
                        <a:pt x="15" y="39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6" y="36"/>
                        <a:pt x="25" y="24"/>
                        <a:pt x="28" y="22"/>
                      </a:cubicBezTo>
                      <a:cubicBezTo>
                        <a:pt x="30" y="21"/>
                        <a:pt x="31" y="20"/>
                        <a:pt x="32" y="19"/>
                      </a:cubicBezTo>
                      <a:cubicBezTo>
                        <a:pt x="31" y="16"/>
                        <a:pt x="26" y="8"/>
                        <a:pt x="27" y="2"/>
                      </a:cubicBezTo>
                      <a:cubicBezTo>
                        <a:pt x="21" y="1"/>
                        <a:pt x="16" y="0"/>
                        <a:pt x="12" y="0"/>
                      </a:cubicBezTo>
                      <a:cubicBezTo>
                        <a:pt x="9" y="0"/>
                        <a:pt x="7" y="0"/>
                        <a:pt x="5" y="0"/>
                      </a:cubicBezTo>
                      <a:cubicBezTo>
                        <a:pt x="5" y="2"/>
                        <a:pt x="5" y="5"/>
                        <a:pt x="5" y="8"/>
                      </a:cubicBezTo>
                      <a:cubicBezTo>
                        <a:pt x="5" y="10"/>
                        <a:pt x="4" y="11"/>
                        <a:pt x="4" y="12"/>
                      </a:cubicBezTo>
                      <a:cubicBezTo>
                        <a:pt x="4" y="14"/>
                        <a:pt x="2" y="17"/>
                        <a:pt x="0" y="19"/>
                      </a:cubicBezTo>
                      <a:cubicBezTo>
                        <a:pt x="3" y="25"/>
                        <a:pt x="9" y="34"/>
                        <a:pt x="10" y="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45" name="Freeform 80">
                  <a:extLst>
                    <a:ext uri="{FF2B5EF4-FFF2-40B4-BE49-F238E27FC236}">
                      <a16:creationId xmlns:a16="http://schemas.microsoft.com/office/drawing/2014/main" id="{DED0EEA3-15AA-A747-B1DE-9F802E64C7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2301" y="3790951"/>
                  <a:ext cx="107950" cy="157163"/>
                </a:xfrm>
                <a:custGeom>
                  <a:avLst/>
                  <a:gdLst>
                    <a:gd name="T0" fmla="*/ 8 w 29"/>
                    <a:gd name="T1" fmla="*/ 38 h 42"/>
                    <a:gd name="T2" fmla="*/ 18 w 29"/>
                    <a:gd name="T3" fmla="*/ 41 h 42"/>
                    <a:gd name="T4" fmla="*/ 27 w 29"/>
                    <a:gd name="T5" fmla="*/ 28 h 42"/>
                    <a:gd name="T6" fmla="*/ 25 w 29"/>
                    <a:gd name="T7" fmla="*/ 3 h 42"/>
                    <a:gd name="T8" fmla="*/ 20 w 29"/>
                    <a:gd name="T9" fmla="*/ 4 h 42"/>
                    <a:gd name="T10" fmla="*/ 20 w 29"/>
                    <a:gd name="T11" fmla="*/ 4 h 42"/>
                    <a:gd name="T12" fmla="*/ 7 w 29"/>
                    <a:gd name="T13" fmla="*/ 0 h 42"/>
                    <a:gd name="T14" fmla="*/ 5 w 29"/>
                    <a:gd name="T15" fmla="*/ 4 h 42"/>
                    <a:gd name="T16" fmla="*/ 2 w 29"/>
                    <a:gd name="T17" fmla="*/ 6 h 42"/>
                    <a:gd name="T18" fmla="*/ 0 w 29"/>
                    <a:gd name="T19" fmla="*/ 6 h 42"/>
                    <a:gd name="T20" fmla="*/ 0 w 29"/>
                    <a:gd name="T21" fmla="*/ 37 h 42"/>
                    <a:gd name="T22" fmla="*/ 8 w 29"/>
                    <a:gd name="T23" fmla="*/ 38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42">
                      <a:moveTo>
                        <a:pt x="8" y="38"/>
                      </a:moveTo>
                      <a:cubicBezTo>
                        <a:pt x="14" y="41"/>
                        <a:pt x="17" y="42"/>
                        <a:pt x="18" y="41"/>
                      </a:cubicBezTo>
                      <a:cubicBezTo>
                        <a:pt x="18" y="41"/>
                        <a:pt x="25" y="32"/>
                        <a:pt x="27" y="28"/>
                      </a:cubicBezTo>
                      <a:cubicBezTo>
                        <a:pt x="29" y="25"/>
                        <a:pt x="27" y="5"/>
                        <a:pt x="25" y="3"/>
                      </a:cubicBezTo>
                      <a:cubicBezTo>
                        <a:pt x="23" y="4"/>
                        <a:pt x="22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17" y="4"/>
                        <a:pt x="9" y="1"/>
                        <a:pt x="7" y="0"/>
                      </a:cubicBezTo>
                      <a:cubicBezTo>
                        <a:pt x="6" y="2"/>
                        <a:pt x="6" y="3"/>
                        <a:pt x="5" y="4"/>
                      </a:cubicBezTo>
                      <a:cubicBezTo>
                        <a:pt x="5" y="5"/>
                        <a:pt x="3" y="6"/>
                        <a:pt x="2" y="6"/>
                      </a:cubicBezTo>
                      <a:cubicBezTo>
                        <a:pt x="1" y="6"/>
                        <a:pt x="1" y="6"/>
                        <a:pt x="0" y="6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3" y="37"/>
                        <a:pt x="6" y="37"/>
                        <a:pt x="8" y="3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46" name="Freeform 81">
                  <a:extLst>
                    <a:ext uri="{FF2B5EF4-FFF2-40B4-BE49-F238E27FC236}">
                      <a16:creationId xmlns:a16="http://schemas.microsoft.com/office/drawing/2014/main" id="{A1B3BDDC-EF8E-E143-A906-B17FB197E3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2301" y="3482976"/>
                  <a:ext cx="96838" cy="109538"/>
                </a:xfrm>
                <a:custGeom>
                  <a:avLst/>
                  <a:gdLst>
                    <a:gd name="T0" fmla="*/ 13 w 26"/>
                    <a:gd name="T1" fmla="*/ 29 h 29"/>
                    <a:gd name="T2" fmla="*/ 25 w 26"/>
                    <a:gd name="T3" fmla="*/ 21 h 29"/>
                    <a:gd name="T4" fmla="*/ 17 w 26"/>
                    <a:gd name="T5" fmla="*/ 0 h 29"/>
                    <a:gd name="T6" fmla="*/ 0 w 26"/>
                    <a:gd name="T7" fmla="*/ 2 h 29"/>
                    <a:gd name="T8" fmla="*/ 0 w 26"/>
                    <a:gd name="T9" fmla="*/ 27 h 29"/>
                    <a:gd name="T10" fmla="*/ 13 w 26"/>
                    <a:gd name="T11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29">
                      <a:moveTo>
                        <a:pt x="13" y="29"/>
                      </a:moveTo>
                      <a:cubicBezTo>
                        <a:pt x="17" y="27"/>
                        <a:pt x="25" y="23"/>
                        <a:pt x="25" y="21"/>
                      </a:cubicBezTo>
                      <a:cubicBezTo>
                        <a:pt x="26" y="19"/>
                        <a:pt x="19" y="2"/>
                        <a:pt x="17" y="0"/>
                      </a:cubicBezTo>
                      <a:cubicBezTo>
                        <a:pt x="11" y="0"/>
                        <a:pt x="5" y="1"/>
                        <a:pt x="0" y="2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5" y="28"/>
                        <a:pt x="11" y="29"/>
                        <a:pt x="13" y="2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47" name="Freeform 82">
                  <a:extLst>
                    <a:ext uri="{FF2B5EF4-FFF2-40B4-BE49-F238E27FC236}">
                      <a16:creationId xmlns:a16="http://schemas.microsoft.com/office/drawing/2014/main" id="{1097901E-82A5-5245-A875-21A8BD475A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2301" y="3686176"/>
                  <a:ext cx="22225" cy="120650"/>
                </a:xfrm>
                <a:custGeom>
                  <a:avLst/>
                  <a:gdLst>
                    <a:gd name="T0" fmla="*/ 4 w 6"/>
                    <a:gd name="T1" fmla="*/ 31 h 32"/>
                    <a:gd name="T2" fmla="*/ 6 w 6"/>
                    <a:gd name="T3" fmla="*/ 20 h 32"/>
                    <a:gd name="T4" fmla="*/ 5 w 6"/>
                    <a:gd name="T5" fmla="*/ 1 h 32"/>
                    <a:gd name="T6" fmla="*/ 4 w 6"/>
                    <a:gd name="T7" fmla="*/ 1 h 32"/>
                    <a:gd name="T8" fmla="*/ 0 w 6"/>
                    <a:gd name="T9" fmla="*/ 0 h 32"/>
                    <a:gd name="T10" fmla="*/ 0 w 6"/>
                    <a:gd name="T11" fmla="*/ 32 h 32"/>
                    <a:gd name="T12" fmla="*/ 4 w 6"/>
                    <a:gd name="T13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32">
                      <a:moveTo>
                        <a:pt x="4" y="31"/>
                      </a:moveTo>
                      <a:cubicBezTo>
                        <a:pt x="4" y="29"/>
                        <a:pt x="6" y="24"/>
                        <a:pt x="6" y="20"/>
                      </a:cubicBezTo>
                      <a:cubicBezTo>
                        <a:pt x="5" y="16"/>
                        <a:pt x="5" y="5"/>
                        <a:pt x="5" y="1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3" y="1"/>
                        <a:pt x="2" y="1"/>
                        <a:pt x="0" y="0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2" y="32"/>
                        <a:pt x="3" y="32"/>
                        <a:pt x="4" y="3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48" name="Freeform 83">
                  <a:extLst>
                    <a:ext uri="{FF2B5EF4-FFF2-40B4-BE49-F238E27FC236}">
                      <a16:creationId xmlns:a16="http://schemas.microsoft.com/office/drawing/2014/main" id="{11098209-FA7B-A047-BF24-E0CBD96ABE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2301" y="3570288"/>
                  <a:ext cx="104775" cy="112713"/>
                </a:xfrm>
                <a:custGeom>
                  <a:avLst/>
                  <a:gdLst>
                    <a:gd name="T0" fmla="*/ 6 w 28"/>
                    <a:gd name="T1" fmla="*/ 30 h 30"/>
                    <a:gd name="T2" fmla="*/ 21 w 28"/>
                    <a:gd name="T3" fmla="*/ 22 h 30"/>
                    <a:gd name="T4" fmla="*/ 24 w 28"/>
                    <a:gd name="T5" fmla="*/ 20 h 30"/>
                    <a:gd name="T6" fmla="*/ 28 w 28"/>
                    <a:gd name="T7" fmla="*/ 7 h 30"/>
                    <a:gd name="T8" fmla="*/ 26 w 28"/>
                    <a:gd name="T9" fmla="*/ 0 h 30"/>
                    <a:gd name="T10" fmla="*/ 13 w 28"/>
                    <a:gd name="T11" fmla="*/ 8 h 30"/>
                    <a:gd name="T12" fmla="*/ 12 w 28"/>
                    <a:gd name="T13" fmla="*/ 8 h 30"/>
                    <a:gd name="T14" fmla="*/ 0 w 28"/>
                    <a:gd name="T15" fmla="*/ 6 h 30"/>
                    <a:gd name="T16" fmla="*/ 0 w 28"/>
                    <a:gd name="T17" fmla="*/ 29 h 30"/>
                    <a:gd name="T18" fmla="*/ 6 w 28"/>
                    <a:gd name="T19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" h="30">
                      <a:moveTo>
                        <a:pt x="6" y="30"/>
                      </a:moveTo>
                      <a:cubicBezTo>
                        <a:pt x="8" y="29"/>
                        <a:pt x="17" y="24"/>
                        <a:pt x="21" y="22"/>
                      </a:cubicBezTo>
                      <a:cubicBezTo>
                        <a:pt x="22" y="21"/>
                        <a:pt x="24" y="21"/>
                        <a:pt x="24" y="20"/>
                      </a:cubicBezTo>
                      <a:cubicBezTo>
                        <a:pt x="25" y="20"/>
                        <a:pt x="27" y="12"/>
                        <a:pt x="28" y="7"/>
                      </a:cubicBezTo>
                      <a:cubicBezTo>
                        <a:pt x="28" y="4"/>
                        <a:pt x="27" y="2"/>
                        <a:pt x="26" y="0"/>
                      </a:cubicBezTo>
                      <a:cubicBezTo>
                        <a:pt x="23" y="4"/>
                        <a:pt x="13" y="8"/>
                        <a:pt x="13" y="8"/>
                      </a:cubicBezTo>
                      <a:cubicBezTo>
                        <a:pt x="13" y="8"/>
                        <a:pt x="12" y="8"/>
                        <a:pt x="12" y="8"/>
                      </a:cubicBezTo>
                      <a:cubicBezTo>
                        <a:pt x="9" y="8"/>
                        <a:pt x="4" y="7"/>
                        <a:pt x="0" y="6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2" y="30"/>
                        <a:pt x="4" y="30"/>
                        <a:pt x="6" y="3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49" name="Freeform 84">
                  <a:extLst>
                    <a:ext uri="{FF2B5EF4-FFF2-40B4-BE49-F238E27FC236}">
                      <a16:creationId xmlns:a16="http://schemas.microsoft.com/office/drawing/2014/main" id="{53A803B9-8E0B-2545-9CC1-3ACEBAD597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0276" y="3471863"/>
                  <a:ext cx="157163" cy="93663"/>
                </a:xfrm>
                <a:custGeom>
                  <a:avLst/>
                  <a:gdLst>
                    <a:gd name="T0" fmla="*/ 6 w 42"/>
                    <a:gd name="T1" fmla="*/ 17 h 25"/>
                    <a:gd name="T2" fmla="*/ 22 w 42"/>
                    <a:gd name="T3" fmla="*/ 25 h 25"/>
                    <a:gd name="T4" fmla="*/ 39 w 42"/>
                    <a:gd name="T5" fmla="*/ 20 h 25"/>
                    <a:gd name="T6" fmla="*/ 41 w 42"/>
                    <a:gd name="T7" fmla="*/ 10 h 25"/>
                    <a:gd name="T8" fmla="*/ 42 w 42"/>
                    <a:gd name="T9" fmla="*/ 6 h 25"/>
                    <a:gd name="T10" fmla="*/ 36 w 42"/>
                    <a:gd name="T11" fmla="*/ 5 h 25"/>
                    <a:gd name="T12" fmla="*/ 18 w 42"/>
                    <a:gd name="T13" fmla="*/ 3 h 25"/>
                    <a:gd name="T14" fmla="*/ 1 w 42"/>
                    <a:gd name="T15" fmla="*/ 0 h 25"/>
                    <a:gd name="T16" fmla="*/ 6 w 42"/>
                    <a:gd name="T17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" h="25">
                      <a:moveTo>
                        <a:pt x="6" y="17"/>
                      </a:moveTo>
                      <a:cubicBezTo>
                        <a:pt x="12" y="20"/>
                        <a:pt x="20" y="25"/>
                        <a:pt x="22" y="25"/>
                      </a:cubicBezTo>
                      <a:cubicBezTo>
                        <a:pt x="25" y="25"/>
                        <a:pt x="37" y="23"/>
                        <a:pt x="39" y="20"/>
                      </a:cubicBezTo>
                      <a:cubicBezTo>
                        <a:pt x="40" y="18"/>
                        <a:pt x="41" y="13"/>
                        <a:pt x="41" y="10"/>
                      </a:cubicBezTo>
                      <a:cubicBezTo>
                        <a:pt x="42" y="8"/>
                        <a:pt x="42" y="7"/>
                        <a:pt x="42" y="6"/>
                      </a:cubicBezTo>
                      <a:cubicBezTo>
                        <a:pt x="40" y="6"/>
                        <a:pt x="38" y="6"/>
                        <a:pt x="36" y="5"/>
                      </a:cubicBezTo>
                      <a:cubicBezTo>
                        <a:pt x="32" y="5"/>
                        <a:pt x="25" y="4"/>
                        <a:pt x="18" y="3"/>
                      </a:cubicBezTo>
                      <a:cubicBezTo>
                        <a:pt x="12" y="2"/>
                        <a:pt x="6" y="1"/>
                        <a:pt x="1" y="0"/>
                      </a:cubicBezTo>
                      <a:cubicBezTo>
                        <a:pt x="0" y="6"/>
                        <a:pt x="5" y="15"/>
                        <a:pt x="6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50" name="Freeform 85">
                  <a:extLst>
                    <a:ext uri="{FF2B5EF4-FFF2-40B4-BE49-F238E27FC236}">
                      <a16:creationId xmlns:a16="http://schemas.microsoft.com/office/drawing/2014/main" id="{696DD99D-A343-6449-B459-EC68835E7F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7889" y="3540126"/>
                  <a:ext cx="138113" cy="123825"/>
                </a:xfrm>
                <a:custGeom>
                  <a:avLst/>
                  <a:gdLst>
                    <a:gd name="T0" fmla="*/ 20 w 37"/>
                    <a:gd name="T1" fmla="*/ 0 h 33"/>
                    <a:gd name="T2" fmla="*/ 15 w 37"/>
                    <a:gd name="T3" fmla="*/ 4 h 33"/>
                    <a:gd name="T4" fmla="*/ 3 w 37"/>
                    <a:gd name="T5" fmla="*/ 19 h 33"/>
                    <a:gd name="T6" fmla="*/ 1 w 37"/>
                    <a:gd name="T7" fmla="*/ 20 h 33"/>
                    <a:gd name="T8" fmla="*/ 1 w 37"/>
                    <a:gd name="T9" fmla="*/ 21 h 33"/>
                    <a:gd name="T10" fmla="*/ 0 w 37"/>
                    <a:gd name="T11" fmla="*/ 20 h 33"/>
                    <a:gd name="T12" fmla="*/ 7 w 37"/>
                    <a:gd name="T13" fmla="*/ 28 h 33"/>
                    <a:gd name="T14" fmla="*/ 8 w 37"/>
                    <a:gd name="T15" fmla="*/ 28 h 33"/>
                    <a:gd name="T16" fmla="*/ 19 w 37"/>
                    <a:gd name="T17" fmla="*/ 31 h 33"/>
                    <a:gd name="T18" fmla="*/ 35 w 37"/>
                    <a:gd name="T19" fmla="*/ 18 h 33"/>
                    <a:gd name="T20" fmla="*/ 36 w 37"/>
                    <a:gd name="T21" fmla="*/ 9 h 33"/>
                    <a:gd name="T22" fmla="*/ 36 w 37"/>
                    <a:gd name="T23" fmla="*/ 9 h 33"/>
                    <a:gd name="T24" fmla="*/ 20 w 37"/>
                    <a:gd name="T25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33">
                      <a:moveTo>
                        <a:pt x="20" y="0"/>
                      </a:moveTo>
                      <a:cubicBezTo>
                        <a:pt x="19" y="1"/>
                        <a:pt x="17" y="2"/>
                        <a:pt x="15" y="4"/>
                      </a:cubicBezTo>
                      <a:cubicBezTo>
                        <a:pt x="13" y="5"/>
                        <a:pt x="4" y="17"/>
                        <a:pt x="3" y="19"/>
                      </a:cubicBezTo>
                      <a:cubicBezTo>
                        <a:pt x="2" y="20"/>
                        <a:pt x="2" y="20"/>
                        <a:pt x="1" y="20"/>
                      </a:cubicBezTo>
                      <a:cubicBezTo>
                        <a:pt x="1" y="20"/>
                        <a:pt x="1" y="21"/>
                        <a:pt x="1" y="21"/>
                      </a:cubicBezTo>
                      <a:cubicBezTo>
                        <a:pt x="0" y="21"/>
                        <a:pt x="0" y="20"/>
                        <a:pt x="0" y="20"/>
                      </a:cubicBezTo>
                      <a:cubicBezTo>
                        <a:pt x="1" y="22"/>
                        <a:pt x="5" y="26"/>
                        <a:pt x="7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11" y="30"/>
                        <a:pt x="15" y="33"/>
                        <a:pt x="19" y="31"/>
                      </a:cubicBezTo>
                      <a:cubicBezTo>
                        <a:pt x="24" y="30"/>
                        <a:pt x="34" y="21"/>
                        <a:pt x="35" y="18"/>
                      </a:cubicBezTo>
                      <a:cubicBezTo>
                        <a:pt x="36" y="14"/>
                        <a:pt x="37" y="11"/>
                        <a:pt x="36" y="9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3" y="9"/>
                        <a:pt x="23" y="2"/>
                        <a:pt x="2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51" name="Freeform 86">
                  <a:extLst>
                    <a:ext uri="{FF2B5EF4-FFF2-40B4-BE49-F238E27FC236}">
                      <a16:creationId xmlns:a16="http://schemas.microsoft.com/office/drawing/2014/main" id="{9644D626-BEC1-6C40-8596-42EF409867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6951" y="3562351"/>
                  <a:ext cx="192088" cy="127000"/>
                </a:xfrm>
                <a:custGeom>
                  <a:avLst/>
                  <a:gdLst>
                    <a:gd name="T0" fmla="*/ 38 w 51"/>
                    <a:gd name="T1" fmla="*/ 10 h 34"/>
                    <a:gd name="T2" fmla="*/ 17 w 51"/>
                    <a:gd name="T3" fmla="*/ 0 h 34"/>
                    <a:gd name="T4" fmla="*/ 6 w 51"/>
                    <a:gd name="T5" fmla="*/ 3 h 34"/>
                    <a:gd name="T6" fmla="*/ 5 w 51"/>
                    <a:gd name="T7" fmla="*/ 12 h 34"/>
                    <a:gd name="T8" fmla="*/ 0 w 51"/>
                    <a:gd name="T9" fmla="*/ 18 h 34"/>
                    <a:gd name="T10" fmla="*/ 5 w 51"/>
                    <a:gd name="T11" fmla="*/ 25 h 34"/>
                    <a:gd name="T12" fmla="*/ 7 w 51"/>
                    <a:gd name="T13" fmla="*/ 26 h 34"/>
                    <a:gd name="T14" fmla="*/ 18 w 51"/>
                    <a:gd name="T15" fmla="*/ 30 h 34"/>
                    <a:gd name="T16" fmla="*/ 30 w 51"/>
                    <a:gd name="T17" fmla="*/ 33 h 34"/>
                    <a:gd name="T18" fmla="*/ 36 w 51"/>
                    <a:gd name="T19" fmla="*/ 34 h 34"/>
                    <a:gd name="T20" fmla="*/ 39 w 51"/>
                    <a:gd name="T21" fmla="*/ 30 h 34"/>
                    <a:gd name="T22" fmla="*/ 41 w 51"/>
                    <a:gd name="T23" fmla="*/ 26 h 34"/>
                    <a:gd name="T24" fmla="*/ 43 w 51"/>
                    <a:gd name="T25" fmla="*/ 23 h 34"/>
                    <a:gd name="T26" fmla="*/ 51 w 51"/>
                    <a:gd name="T27" fmla="*/ 14 h 34"/>
                    <a:gd name="T28" fmla="*/ 41 w 51"/>
                    <a:gd name="T29" fmla="*/ 11 h 34"/>
                    <a:gd name="T30" fmla="*/ 38 w 51"/>
                    <a:gd name="T31" fmla="*/ 1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1" h="34">
                      <a:moveTo>
                        <a:pt x="38" y="10"/>
                      </a:moveTo>
                      <a:cubicBezTo>
                        <a:pt x="33" y="8"/>
                        <a:pt x="20" y="1"/>
                        <a:pt x="17" y="0"/>
                      </a:cubicBezTo>
                      <a:cubicBezTo>
                        <a:pt x="14" y="2"/>
                        <a:pt x="9" y="2"/>
                        <a:pt x="6" y="3"/>
                      </a:cubicBezTo>
                      <a:cubicBezTo>
                        <a:pt x="7" y="5"/>
                        <a:pt x="6" y="9"/>
                        <a:pt x="5" y="12"/>
                      </a:cubicBezTo>
                      <a:cubicBezTo>
                        <a:pt x="4" y="14"/>
                        <a:pt x="3" y="16"/>
                        <a:pt x="0" y="18"/>
                      </a:cubicBezTo>
                      <a:cubicBezTo>
                        <a:pt x="1" y="20"/>
                        <a:pt x="3" y="24"/>
                        <a:pt x="5" y="25"/>
                      </a:cubicBezTo>
                      <a:cubicBezTo>
                        <a:pt x="6" y="26"/>
                        <a:pt x="7" y="26"/>
                        <a:pt x="7" y="26"/>
                      </a:cubicBezTo>
                      <a:cubicBezTo>
                        <a:pt x="10" y="28"/>
                        <a:pt x="14" y="30"/>
                        <a:pt x="18" y="30"/>
                      </a:cubicBezTo>
                      <a:cubicBezTo>
                        <a:pt x="21" y="30"/>
                        <a:pt x="26" y="32"/>
                        <a:pt x="30" y="33"/>
                      </a:cubicBezTo>
                      <a:cubicBezTo>
                        <a:pt x="32" y="33"/>
                        <a:pt x="35" y="34"/>
                        <a:pt x="36" y="34"/>
                      </a:cubicBezTo>
                      <a:cubicBezTo>
                        <a:pt x="37" y="34"/>
                        <a:pt x="38" y="31"/>
                        <a:pt x="39" y="30"/>
                      </a:cubicBezTo>
                      <a:cubicBezTo>
                        <a:pt x="39" y="28"/>
                        <a:pt x="40" y="27"/>
                        <a:pt x="41" y="26"/>
                      </a:cubicBezTo>
                      <a:cubicBezTo>
                        <a:pt x="42" y="25"/>
                        <a:pt x="43" y="24"/>
                        <a:pt x="43" y="23"/>
                      </a:cubicBezTo>
                      <a:cubicBezTo>
                        <a:pt x="46" y="20"/>
                        <a:pt x="50" y="16"/>
                        <a:pt x="51" y="14"/>
                      </a:cubicBezTo>
                      <a:cubicBezTo>
                        <a:pt x="48" y="13"/>
                        <a:pt x="45" y="12"/>
                        <a:pt x="41" y="11"/>
                      </a:cubicBezTo>
                      <a:cubicBezTo>
                        <a:pt x="40" y="11"/>
                        <a:pt x="39" y="10"/>
                        <a:pt x="38" y="1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52" name="Freeform 87">
                  <a:extLst>
                    <a:ext uri="{FF2B5EF4-FFF2-40B4-BE49-F238E27FC236}">
                      <a16:creationId xmlns:a16="http://schemas.microsoft.com/office/drawing/2014/main" id="{D3DA85E3-AFDB-BD4E-B4C1-17D8072D23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3901" y="3741738"/>
                  <a:ext cx="112713" cy="147638"/>
                </a:xfrm>
                <a:custGeom>
                  <a:avLst/>
                  <a:gdLst>
                    <a:gd name="T0" fmla="*/ 13 w 30"/>
                    <a:gd name="T1" fmla="*/ 0 h 39"/>
                    <a:gd name="T2" fmla="*/ 12 w 30"/>
                    <a:gd name="T3" fmla="*/ 1 h 39"/>
                    <a:gd name="T4" fmla="*/ 7 w 30"/>
                    <a:gd name="T5" fmla="*/ 8 h 39"/>
                    <a:gd name="T6" fmla="*/ 4 w 30"/>
                    <a:gd name="T7" fmla="*/ 12 h 39"/>
                    <a:gd name="T8" fmla="*/ 0 w 30"/>
                    <a:gd name="T9" fmla="*/ 15 h 39"/>
                    <a:gd name="T10" fmla="*/ 0 w 30"/>
                    <a:gd name="T11" fmla="*/ 16 h 39"/>
                    <a:gd name="T12" fmla="*/ 2 w 30"/>
                    <a:gd name="T13" fmla="*/ 39 h 39"/>
                    <a:gd name="T14" fmla="*/ 19 w 30"/>
                    <a:gd name="T15" fmla="*/ 39 h 39"/>
                    <a:gd name="T16" fmla="*/ 30 w 30"/>
                    <a:gd name="T17" fmla="*/ 26 h 39"/>
                    <a:gd name="T18" fmla="*/ 30 w 30"/>
                    <a:gd name="T19" fmla="*/ 7 h 39"/>
                    <a:gd name="T20" fmla="*/ 24 w 30"/>
                    <a:gd name="T21" fmla="*/ 4 h 39"/>
                    <a:gd name="T22" fmla="*/ 13 w 30"/>
                    <a:gd name="T2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39">
                      <a:moveTo>
                        <a:pt x="13" y="0"/>
                      </a:moveTo>
                      <a:cubicBezTo>
                        <a:pt x="13" y="1"/>
                        <a:pt x="13" y="1"/>
                        <a:pt x="12" y="1"/>
                      </a:cubicBezTo>
                      <a:cubicBezTo>
                        <a:pt x="11" y="3"/>
                        <a:pt x="8" y="6"/>
                        <a:pt x="7" y="8"/>
                      </a:cubicBezTo>
                      <a:cubicBezTo>
                        <a:pt x="6" y="10"/>
                        <a:pt x="5" y="11"/>
                        <a:pt x="4" y="12"/>
                      </a:cubicBezTo>
                      <a:cubicBezTo>
                        <a:pt x="3" y="13"/>
                        <a:pt x="1" y="15"/>
                        <a:pt x="0" y="15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" y="20"/>
                        <a:pt x="3" y="33"/>
                        <a:pt x="2" y="39"/>
                      </a:cubicBezTo>
                      <a:cubicBezTo>
                        <a:pt x="19" y="39"/>
                        <a:pt x="19" y="39"/>
                        <a:pt x="19" y="39"/>
                      </a:cubicBezTo>
                      <a:cubicBezTo>
                        <a:pt x="20" y="37"/>
                        <a:pt x="25" y="30"/>
                        <a:pt x="30" y="26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28" y="6"/>
                        <a:pt x="25" y="5"/>
                        <a:pt x="24" y="4"/>
                      </a:cubicBezTo>
                      <a:cubicBezTo>
                        <a:pt x="21" y="3"/>
                        <a:pt x="16" y="1"/>
                        <a:pt x="13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53" name="Freeform 89">
                  <a:extLst>
                    <a:ext uri="{FF2B5EF4-FFF2-40B4-BE49-F238E27FC236}">
                      <a16:creationId xmlns:a16="http://schemas.microsoft.com/office/drawing/2014/main" id="{2FED08B4-8DF6-4E4A-A6AA-B89E153347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9289" y="3648076"/>
                  <a:ext cx="122238" cy="150813"/>
                </a:xfrm>
                <a:custGeom>
                  <a:avLst/>
                  <a:gdLst>
                    <a:gd name="T0" fmla="*/ 22 w 33"/>
                    <a:gd name="T1" fmla="*/ 36 h 40"/>
                    <a:gd name="T2" fmla="*/ 25 w 33"/>
                    <a:gd name="T3" fmla="*/ 32 h 40"/>
                    <a:gd name="T4" fmla="*/ 31 w 33"/>
                    <a:gd name="T5" fmla="*/ 25 h 40"/>
                    <a:gd name="T6" fmla="*/ 33 w 33"/>
                    <a:gd name="T7" fmla="*/ 10 h 40"/>
                    <a:gd name="T8" fmla="*/ 33 w 33"/>
                    <a:gd name="T9" fmla="*/ 4 h 40"/>
                    <a:gd name="T10" fmla="*/ 30 w 33"/>
                    <a:gd name="T11" fmla="*/ 4 h 40"/>
                    <a:gd name="T12" fmla="*/ 19 w 33"/>
                    <a:gd name="T13" fmla="*/ 0 h 40"/>
                    <a:gd name="T14" fmla="*/ 18 w 33"/>
                    <a:gd name="T15" fmla="*/ 1 h 40"/>
                    <a:gd name="T16" fmla="*/ 15 w 33"/>
                    <a:gd name="T17" fmla="*/ 3 h 40"/>
                    <a:gd name="T18" fmla="*/ 0 w 33"/>
                    <a:gd name="T19" fmla="*/ 11 h 40"/>
                    <a:gd name="T20" fmla="*/ 1 w 33"/>
                    <a:gd name="T21" fmla="*/ 30 h 40"/>
                    <a:gd name="T22" fmla="*/ 0 w 33"/>
                    <a:gd name="T23" fmla="*/ 36 h 40"/>
                    <a:gd name="T24" fmla="*/ 13 w 33"/>
                    <a:gd name="T25" fmla="*/ 40 h 40"/>
                    <a:gd name="T26" fmla="*/ 22 w 33"/>
                    <a:gd name="T2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" h="40">
                      <a:moveTo>
                        <a:pt x="22" y="36"/>
                      </a:moveTo>
                      <a:cubicBezTo>
                        <a:pt x="23" y="35"/>
                        <a:pt x="24" y="34"/>
                        <a:pt x="25" y="32"/>
                      </a:cubicBezTo>
                      <a:cubicBezTo>
                        <a:pt x="27" y="29"/>
                        <a:pt x="29" y="26"/>
                        <a:pt x="31" y="25"/>
                      </a:cubicBezTo>
                      <a:cubicBezTo>
                        <a:pt x="32" y="24"/>
                        <a:pt x="33" y="15"/>
                        <a:pt x="33" y="10"/>
                      </a:cubicBezTo>
                      <a:cubicBezTo>
                        <a:pt x="33" y="7"/>
                        <a:pt x="33" y="5"/>
                        <a:pt x="33" y="4"/>
                      </a:cubicBezTo>
                      <a:cubicBezTo>
                        <a:pt x="32" y="4"/>
                        <a:pt x="31" y="4"/>
                        <a:pt x="30" y="4"/>
                      </a:cubicBezTo>
                      <a:cubicBezTo>
                        <a:pt x="24" y="2"/>
                        <a:pt x="21" y="1"/>
                        <a:pt x="19" y="0"/>
                      </a:cubicBezTo>
                      <a:cubicBezTo>
                        <a:pt x="19" y="0"/>
                        <a:pt x="18" y="1"/>
                        <a:pt x="18" y="1"/>
                      </a:cubicBezTo>
                      <a:cubicBezTo>
                        <a:pt x="17" y="1"/>
                        <a:pt x="16" y="2"/>
                        <a:pt x="15" y="3"/>
                      </a:cubicBezTo>
                      <a:cubicBezTo>
                        <a:pt x="9" y="6"/>
                        <a:pt x="3" y="9"/>
                        <a:pt x="0" y="11"/>
                      </a:cubicBezTo>
                      <a:cubicBezTo>
                        <a:pt x="0" y="14"/>
                        <a:pt x="0" y="26"/>
                        <a:pt x="1" y="30"/>
                      </a:cubicBezTo>
                      <a:cubicBezTo>
                        <a:pt x="1" y="32"/>
                        <a:pt x="1" y="34"/>
                        <a:pt x="0" y="36"/>
                      </a:cubicBezTo>
                      <a:cubicBezTo>
                        <a:pt x="3" y="37"/>
                        <a:pt x="10" y="40"/>
                        <a:pt x="13" y="40"/>
                      </a:cubicBezTo>
                      <a:cubicBezTo>
                        <a:pt x="16" y="40"/>
                        <a:pt x="20" y="38"/>
                        <a:pt x="22" y="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54" name="Freeform 90">
                  <a:extLst>
                    <a:ext uri="{FF2B5EF4-FFF2-40B4-BE49-F238E27FC236}">
                      <a16:creationId xmlns:a16="http://schemas.microsoft.com/office/drawing/2014/main" id="{F0FA40D2-5287-754F-80D8-845A90BE3D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3901" y="3540126"/>
                  <a:ext cx="146050" cy="123825"/>
                </a:xfrm>
                <a:custGeom>
                  <a:avLst/>
                  <a:gdLst>
                    <a:gd name="T0" fmla="*/ 32 w 39"/>
                    <a:gd name="T1" fmla="*/ 25 h 33"/>
                    <a:gd name="T2" fmla="*/ 33 w 39"/>
                    <a:gd name="T3" fmla="*/ 24 h 33"/>
                    <a:gd name="T4" fmla="*/ 39 w 39"/>
                    <a:gd name="T5" fmla="*/ 19 h 33"/>
                    <a:gd name="T6" fmla="*/ 38 w 39"/>
                    <a:gd name="T7" fmla="*/ 19 h 33"/>
                    <a:gd name="T8" fmla="*/ 36 w 39"/>
                    <a:gd name="T9" fmla="*/ 17 h 33"/>
                    <a:gd name="T10" fmla="*/ 25 w 39"/>
                    <a:gd name="T11" fmla="*/ 0 h 33"/>
                    <a:gd name="T12" fmla="*/ 14 w 39"/>
                    <a:gd name="T13" fmla="*/ 6 h 33"/>
                    <a:gd name="T14" fmla="*/ 2 w 39"/>
                    <a:gd name="T15" fmla="*/ 9 h 33"/>
                    <a:gd name="T16" fmla="*/ 3 w 39"/>
                    <a:gd name="T17" fmla="*/ 15 h 33"/>
                    <a:gd name="T18" fmla="*/ 0 w 39"/>
                    <a:gd name="T19" fmla="*/ 27 h 33"/>
                    <a:gd name="T20" fmla="*/ 10 w 39"/>
                    <a:gd name="T21" fmla="*/ 31 h 33"/>
                    <a:gd name="T22" fmla="*/ 32 w 39"/>
                    <a:gd name="T23" fmla="*/ 25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9" h="33">
                      <a:moveTo>
                        <a:pt x="32" y="25"/>
                      </a:moveTo>
                      <a:cubicBezTo>
                        <a:pt x="33" y="24"/>
                        <a:pt x="33" y="24"/>
                        <a:pt x="33" y="24"/>
                      </a:cubicBezTo>
                      <a:cubicBezTo>
                        <a:pt x="34" y="23"/>
                        <a:pt x="38" y="20"/>
                        <a:pt x="39" y="19"/>
                      </a:cubicBezTo>
                      <a:cubicBezTo>
                        <a:pt x="39" y="19"/>
                        <a:pt x="38" y="19"/>
                        <a:pt x="38" y="19"/>
                      </a:cubicBezTo>
                      <a:cubicBezTo>
                        <a:pt x="38" y="18"/>
                        <a:pt x="37" y="18"/>
                        <a:pt x="36" y="17"/>
                      </a:cubicBezTo>
                      <a:cubicBezTo>
                        <a:pt x="34" y="16"/>
                        <a:pt x="27" y="4"/>
                        <a:pt x="25" y="0"/>
                      </a:cubicBezTo>
                      <a:cubicBezTo>
                        <a:pt x="21" y="3"/>
                        <a:pt x="17" y="5"/>
                        <a:pt x="14" y="6"/>
                      </a:cubicBezTo>
                      <a:cubicBezTo>
                        <a:pt x="8" y="8"/>
                        <a:pt x="4" y="9"/>
                        <a:pt x="2" y="9"/>
                      </a:cubicBezTo>
                      <a:cubicBezTo>
                        <a:pt x="2" y="10"/>
                        <a:pt x="3" y="13"/>
                        <a:pt x="3" y="15"/>
                      </a:cubicBezTo>
                      <a:cubicBezTo>
                        <a:pt x="2" y="18"/>
                        <a:pt x="1" y="24"/>
                        <a:pt x="0" y="27"/>
                      </a:cubicBezTo>
                      <a:cubicBezTo>
                        <a:pt x="1" y="28"/>
                        <a:pt x="5" y="29"/>
                        <a:pt x="10" y="31"/>
                      </a:cubicBezTo>
                      <a:cubicBezTo>
                        <a:pt x="17" y="33"/>
                        <a:pt x="29" y="26"/>
                        <a:pt x="32" y="2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55" name="Freeform 91">
                  <a:extLst>
                    <a:ext uri="{FF2B5EF4-FFF2-40B4-BE49-F238E27FC236}">
                      <a16:creationId xmlns:a16="http://schemas.microsoft.com/office/drawing/2014/main" id="{E947EABE-3510-B345-8B3B-0B735AC6C4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2964" y="3735388"/>
                  <a:ext cx="117475" cy="119063"/>
                </a:xfrm>
                <a:custGeom>
                  <a:avLst/>
                  <a:gdLst>
                    <a:gd name="T0" fmla="*/ 16 w 31"/>
                    <a:gd name="T1" fmla="*/ 0 h 32"/>
                    <a:gd name="T2" fmla="*/ 15 w 31"/>
                    <a:gd name="T3" fmla="*/ 1 h 32"/>
                    <a:gd name="T4" fmla="*/ 8 w 31"/>
                    <a:gd name="T5" fmla="*/ 5 h 32"/>
                    <a:gd name="T6" fmla="*/ 2 w 31"/>
                    <a:gd name="T7" fmla="*/ 8 h 32"/>
                    <a:gd name="T8" fmla="*/ 0 w 31"/>
                    <a:gd name="T9" fmla="*/ 9 h 32"/>
                    <a:gd name="T10" fmla="*/ 0 w 31"/>
                    <a:gd name="T11" fmla="*/ 28 h 32"/>
                    <a:gd name="T12" fmla="*/ 12 w 31"/>
                    <a:gd name="T13" fmla="*/ 32 h 32"/>
                    <a:gd name="T14" fmla="*/ 22 w 31"/>
                    <a:gd name="T15" fmla="*/ 29 h 32"/>
                    <a:gd name="T16" fmla="*/ 24 w 31"/>
                    <a:gd name="T17" fmla="*/ 27 h 32"/>
                    <a:gd name="T18" fmla="*/ 31 w 31"/>
                    <a:gd name="T19" fmla="*/ 23 h 32"/>
                    <a:gd name="T20" fmla="*/ 31 w 31"/>
                    <a:gd name="T21" fmla="*/ 11 h 32"/>
                    <a:gd name="T22" fmla="*/ 24 w 31"/>
                    <a:gd name="T23" fmla="*/ 6 h 32"/>
                    <a:gd name="T24" fmla="*/ 16 w 31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" h="32">
                      <a:moveTo>
                        <a:pt x="16" y="0"/>
                      </a:move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4" y="2"/>
                        <a:pt x="11" y="4"/>
                        <a:pt x="8" y="5"/>
                      </a:cubicBezTo>
                      <a:cubicBezTo>
                        <a:pt x="5" y="6"/>
                        <a:pt x="3" y="8"/>
                        <a:pt x="2" y="8"/>
                      </a:cubicBezTo>
                      <a:cubicBezTo>
                        <a:pt x="1" y="9"/>
                        <a:pt x="1" y="9"/>
                        <a:pt x="0" y="9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2" y="29"/>
                        <a:pt x="9" y="32"/>
                        <a:pt x="12" y="32"/>
                      </a:cubicBezTo>
                      <a:cubicBezTo>
                        <a:pt x="14" y="32"/>
                        <a:pt x="18" y="31"/>
                        <a:pt x="22" y="29"/>
                      </a:cubicBezTo>
                      <a:cubicBezTo>
                        <a:pt x="23" y="28"/>
                        <a:pt x="23" y="28"/>
                        <a:pt x="24" y="27"/>
                      </a:cubicBezTo>
                      <a:cubicBezTo>
                        <a:pt x="30" y="24"/>
                        <a:pt x="31" y="23"/>
                        <a:pt x="31" y="23"/>
                      </a:cubicBezTo>
                      <a:cubicBezTo>
                        <a:pt x="31" y="11"/>
                        <a:pt x="31" y="11"/>
                        <a:pt x="31" y="11"/>
                      </a:cubicBezTo>
                      <a:cubicBezTo>
                        <a:pt x="28" y="10"/>
                        <a:pt x="25" y="7"/>
                        <a:pt x="24" y="6"/>
                      </a:cubicBezTo>
                      <a:cubicBezTo>
                        <a:pt x="22" y="4"/>
                        <a:pt x="17" y="2"/>
                        <a:pt x="16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56" name="Freeform 97">
                  <a:extLst>
                    <a:ext uri="{FF2B5EF4-FFF2-40B4-BE49-F238E27FC236}">
                      <a16:creationId xmlns:a16="http://schemas.microsoft.com/office/drawing/2014/main" id="{4E1EFE4E-6ACD-714B-B912-84B6FE661E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98089" y="3536951"/>
                  <a:ext cx="182563" cy="88900"/>
                </a:xfrm>
                <a:custGeom>
                  <a:avLst/>
                  <a:gdLst>
                    <a:gd name="T0" fmla="*/ 48 w 49"/>
                    <a:gd name="T1" fmla="*/ 19 h 24"/>
                    <a:gd name="T2" fmla="*/ 47 w 49"/>
                    <a:gd name="T3" fmla="*/ 5 h 24"/>
                    <a:gd name="T4" fmla="*/ 39 w 49"/>
                    <a:gd name="T5" fmla="*/ 5 h 24"/>
                    <a:gd name="T6" fmla="*/ 4 w 49"/>
                    <a:gd name="T7" fmla="*/ 0 h 24"/>
                    <a:gd name="T8" fmla="*/ 4 w 49"/>
                    <a:gd name="T9" fmla="*/ 5 h 24"/>
                    <a:gd name="T10" fmla="*/ 3 w 49"/>
                    <a:gd name="T11" fmla="*/ 7 h 24"/>
                    <a:gd name="T12" fmla="*/ 0 w 49"/>
                    <a:gd name="T13" fmla="*/ 19 h 24"/>
                    <a:gd name="T14" fmla="*/ 17 w 49"/>
                    <a:gd name="T15" fmla="*/ 24 h 24"/>
                    <a:gd name="T16" fmla="*/ 48 w 49"/>
                    <a:gd name="T17" fmla="*/ 1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9" h="24">
                      <a:moveTo>
                        <a:pt x="48" y="19"/>
                      </a:moveTo>
                      <a:cubicBezTo>
                        <a:pt x="49" y="17"/>
                        <a:pt x="48" y="7"/>
                        <a:pt x="47" y="5"/>
                      </a:cubicBezTo>
                      <a:cubicBezTo>
                        <a:pt x="44" y="5"/>
                        <a:pt x="41" y="5"/>
                        <a:pt x="39" y="5"/>
                      </a:cubicBezTo>
                      <a:cubicBezTo>
                        <a:pt x="31" y="7"/>
                        <a:pt x="16" y="4"/>
                        <a:pt x="4" y="0"/>
                      </a:cubicBezTo>
                      <a:cubicBezTo>
                        <a:pt x="4" y="1"/>
                        <a:pt x="4" y="3"/>
                        <a:pt x="4" y="5"/>
                      </a:cubicBezTo>
                      <a:cubicBezTo>
                        <a:pt x="4" y="5"/>
                        <a:pt x="4" y="6"/>
                        <a:pt x="3" y="7"/>
                      </a:cubicBezTo>
                      <a:cubicBezTo>
                        <a:pt x="3" y="12"/>
                        <a:pt x="1" y="16"/>
                        <a:pt x="0" y="19"/>
                      </a:cubicBezTo>
                      <a:cubicBezTo>
                        <a:pt x="3" y="20"/>
                        <a:pt x="11" y="24"/>
                        <a:pt x="17" y="24"/>
                      </a:cubicBezTo>
                      <a:cubicBezTo>
                        <a:pt x="26" y="24"/>
                        <a:pt x="46" y="20"/>
                        <a:pt x="48" y="1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57" name="Freeform 99">
                  <a:extLst>
                    <a:ext uri="{FF2B5EF4-FFF2-40B4-BE49-F238E27FC236}">
                      <a16:creationId xmlns:a16="http://schemas.microsoft.com/office/drawing/2014/main" id="{C50450AD-73AE-B042-8782-9BE5FA0296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1751" y="3603626"/>
                  <a:ext cx="165100" cy="150813"/>
                </a:xfrm>
                <a:custGeom>
                  <a:avLst/>
                  <a:gdLst>
                    <a:gd name="T0" fmla="*/ 25 w 44"/>
                    <a:gd name="T1" fmla="*/ 0 h 40"/>
                    <a:gd name="T2" fmla="*/ 25 w 44"/>
                    <a:gd name="T3" fmla="*/ 1 h 40"/>
                    <a:gd name="T4" fmla="*/ 0 w 44"/>
                    <a:gd name="T5" fmla="*/ 7 h 40"/>
                    <a:gd name="T6" fmla="*/ 0 w 44"/>
                    <a:gd name="T7" fmla="*/ 9 h 40"/>
                    <a:gd name="T8" fmla="*/ 0 w 44"/>
                    <a:gd name="T9" fmla="*/ 16 h 40"/>
                    <a:gd name="T10" fmla="*/ 8 w 44"/>
                    <a:gd name="T11" fmla="*/ 26 h 40"/>
                    <a:gd name="T12" fmla="*/ 15 w 44"/>
                    <a:gd name="T13" fmla="*/ 35 h 40"/>
                    <a:gd name="T14" fmla="*/ 18 w 44"/>
                    <a:gd name="T15" fmla="*/ 39 h 40"/>
                    <a:gd name="T16" fmla="*/ 32 w 44"/>
                    <a:gd name="T17" fmla="*/ 38 h 40"/>
                    <a:gd name="T18" fmla="*/ 44 w 44"/>
                    <a:gd name="T19" fmla="*/ 27 h 40"/>
                    <a:gd name="T20" fmla="*/ 43 w 44"/>
                    <a:gd name="T21" fmla="*/ 24 h 40"/>
                    <a:gd name="T22" fmla="*/ 32 w 44"/>
                    <a:gd name="T23" fmla="*/ 5 h 40"/>
                    <a:gd name="T24" fmla="*/ 30 w 44"/>
                    <a:gd name="T25" fmla="*/ 5 h 40"/>
                    <a:gd name="T26" fmla="*/ 25 w 44"/>
                    <a:gd name="T27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4" h="40">
                      <a:moveTo>
                        <a:pt x="25" y="0"/>
                      </a:move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4" y="4"/>
                        <a:pt x="10" y="6"/>
                        <a:pt x="0" y="7"/>
                      </a:cubicBezTo>
                      <a:cubicBezTo>
                        <a:pt x="0" y="8"/>
                        <a:pt x="0" y="9"/>
                        <a:pt x="0" y="9"/>
                      </a:cubicBezTo>
                      <a:cubicBezTo>
                        <a:pt x="0" y="12"/>
                        <a:pt x="0" y="13"/>
                        <a:pt x="0" y="16"/>
                      </a:cubicBezTo>
                      <a:cubicBezTo>
                        <a:pt x="0" y="18"/>
                        <a:pt x="4" y="24"/>
                        <a:pt x="8" y="26"/>
                      </a:cubicBezTo>
                      <a:cubicBezTo>
                        <a:pt x="10" y="28"/>
                        <a:pt x="13" y="31"/>
                        <a:pt x="15" y="35"/>
                      </a:cubicBezTo>
                      <a:cubicBezTo>
                        <a:pt x="16" y="36"/>
                        <a:pt x="17" y="38"/>
                        <a:pt x="18" y="39"/>
                      </a:cubicBezTo>
                      <a:cubicBezTo>
                        <a:pt x="20" y="40"/>
                        <a:pt x="27" y="40"/>
                        <a:pt x="32" y="38"/>
                      </a:cubicBezTo>
                      <a:cubicBezTo>
                        <a:pt x="37" y="36"/>
                        <a:pt x="43" y="33"/>
                        <a:pt x="44" y="27"/>
                      </a:cubicBezTo>
                      <a:cubicBezTo>
                        <a:pt x="44" y="26"/>
                        <a:pt x="43" y="24"/>
                        <a:pt x="43" y="24"/>
                      </a:cubicBezTo>
                      <a:cubicBezTo>
                        <a:pt x="40" y="20"/>
                        <a:pt x="33" y="7"/>
                        <a:pt x="32" y="5"/>
                      </a:cubicBezTo>
                      <a:cubicBezTo>
                        <a:pt x="31" y="5"/>
                        <a:pt x="30" y="5"/>
                        <a:pt x="30" y="5"/>
                      </a:cubicBezTo>
                      <a:cubicBezTo>
                        <a:pt x="28" y="4"/>
                        <a:pt x="26" y="2"/>
                        <a:pt x="25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58" name="Freeform 110">
                  <a:extLst>
                    <a:ext uri="{FF2B5EF4-FFF2-40B4-BE49-F238E27FC236}">
                      <a16:creationId xmlns:a16="http://schemas.microsoft.com/office/drawing/2014/main" id="{26D8950F-A851-DA49-AB7F-B2C776C549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564" y="3495676"/>
                  <a:ext cx="142875" cy="115888"/>
                </a:xfrm>
                <a:custGeom>
                  <a:avLst/>
                  <a:gdLst>
                    <a:gd name="T0" fmla="*/ 3 w 38"/>
                    <a:gd name="T1" fmla="*/ 15 h 31"/>
                    <a:gd name="T2" fmla="*/ 0 w 38"/>
                    <a:gd name="T3" fmla="*/ 17 h 31"/>
                    <a:gd name="T4" fmla="*/ 19 w 38"/>
                    <a:gd name="T5" fmla="*/ 26 h 31"/>
                    <a:gd name="T6" fmla="*/ 22 w 38"/>
                    <a:gd name="T7" fmla="*/ 27 h 31"/>
                    <a:gd name="T8" fmla="*/ 34 w 38"/>
                    <a:gd name="T9" fmla="*/ 29 h 31"/>
                    <a:gd name="T10" fmla="*/ 37 w 38"/>
                    <a:gd name="T11" fmla="*/ 17 h 31"/>
                    <a:gd name="T12" fmla="*/ 38 w 38"/>
                    <a:gd name="T13" fmla="*/ 15 h 31"/>
                    <a:gd name="T14" fmla="*/ 38 w 38"/>
                    <a:gd name="T15" fmla="*/ 11 h 31"/>
                    <a:gd name="T16" fmla="*/ 24 w 38"/>
                    <a:gd name="T17" fmla="*/ 6 h 31"/>
                    <a:gd name="T18" fmla="*/ 6 w 38"/>
                    <a:gd name="T19" fmla="*/ 0 h 31"/>
                    <a:gd name="T20" fmla="*/ 6 w 38"/>
                    <a:gd name="T21" fmla="*/ 4 h 31"/>
                    <a:gd name="T22" fmla="*/ 3 w 38"/>
                    <a:gd name="T23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31">
                      <a:moveTo>
                        <a:pt x="3" y="15"/>
                      </a:moveTo>
                      <a:cubicBezTo>
                        <a:pt x="2" y="16"/>
                        <a:pt x="1" y="16"/>
                        <a:pt x="0" y="17"/>
                      </a:cubicBezTo>
                      <a:cubicBezTo>
                        <a:pt x="4" y="19"/>
                        <a:pt x="15" y="24"/>
                        <a:pt x="19" y="26"/>
                      </a:cubicBezTo>
                      <a:cubicBezTo>
                        <a:pt x="20" y="26"/>
                        <a:pt x="21" y="27"/>
                        <a:pt x="22" y="27"/>
                      </a:cubicBezTo>
                      <a:cubicBezTo>
                        <a:pt x="26" y="28"/>
                        <a:pt x="32" y="31"/>
                        <a:pt x="34" y="29"/>
                      </a:cubicBezTo>
                      <a:cubicBezTo>
                        <a:pt x="35" y="28"/>
                        <a:pt x="37" y="20"/>
                        <a:pt x="37" y="17"/>
                      </a:cubicBezTo>
                      <a:cubicBezTo>
                        <a:pt x="38" y="17"/>
                        <a:pt x="38" y="16"/>
                        <a:pt x="38" y="15"/>
                      </a:cubicBezTo>
                      <a:cubicBezTo>
                        <a:pt x="38" y="13"/>
                        <a:pt x="38" y="11"/>
                        <a:pt x="38" y="11"/>
                      </a:cubicBezTo>
                      <a:cubicBezTo>
                        <a:pt x="32" y="9"/>
                        <a:pt x="27" y="7"/>
                        <a:pt x="24" y="6"/>
                      </a:cubicBezTo>
                      <a:cubicBezTo>
                        <a:pt x="16" y="3"/>
                        <a:pt x="11" y="1"/>
                        <a:pt x="6" y="0"/>
                      </a:cubicBezTo>
                      <a:cubicBezTo>
                        <a:pt x="6" y="1"/>
                        <a:pt x="6" y="3"/>
                        <a:pt x="6" y="4"/>
                      </a:cubicBezTo>
                      <a:cubicBezTo>
                        <a:pt x="5" y="8"/>
                        <a:pt x="4" y="13"/>
                        <a:pt x="3" y="1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59" name="Freeform 111">
                  <a:extLst>
                    <a:ext uri="{FF2B5EF4-FFF2-40B4-BE49-F238E27FC236}">
                      <a16:creationId xmlns:a16="http://schemas.microsoft.com/office/drawing/2014/main" id="{35A4FF0D-9ED4-9F46-A7AF-01390BCC27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7764" y="3611563"/>
                  <a:ext cx="146050" cy="101600"/>
                </a:xfrm>
                <a:custGeom>
                  <a:avLst/>
                  <a:gdLst>
                    <a:gd name="T0" fmla="*/ 4 w 39"/>
                    <a:gd name="T1" fmla="*/ 22 h 27"/>
                    <a:gd name="T2" fmla="*/ 17 w 39"/>
                    <a:gd name="T3" fmla="*/ 25 h 27"/>
                    <a:gd name="T4" fmla="*/ 25 w 39"/>
                    <a:gd name="T5" fmla="*/ 25 h 27"/>
                    <a:gd name="T6" fmla="*/ 27 w 39"/>
                    <a:gd name="T7" fmla="*/ 24 h 27"/>
                    <a:gd name="T8" fmla="*/ 39 w 39"/>
                    <a:gd name="T9" fmla="*/ 14 h 27"/>
                    <a:gd name="T10" fmla="*/ 39 w 39"/>
                    <a:gd name="T11" fmla="*/ 7 h 27"/>
                    <a:gd name="T12" fmla="*/ 39 w 39"/>
                    <a:gd name="T13" fmla="*/ 6 h 27"/>
                    <a:gd name="T14" fmla="*/ 34 w 39"/>
                    <a:gd name="T15" fmla="*/ 6 h 27"/>
                    <a:gd name="T16" fmla="*/ 33 w 39"/>
                    <a:gd name="T17" fmla="*/ 6 h 27"/>
                    <a:gd name="T18" fmla="*/ 14 w 39"/>
                    <a:gd name="T19" fmla="*/ 0 h 27"/>
                    <a:gd name="T20" fmla="*/ 13 w 39"/>
                    <a:gd name="T21" fmla="*/ 1 h 27"/>
                    <a:gd name="T22" fmla="*/ 5 w 39"/>
                    <a:gd name="T23" fmla="*/ 11 h 27"/>
                    <a:gd name="T24" fmla="*/ 3 w 39"/>
                    <a:gd name="T25" fmla="*/ 14 h 27"/>
                    <a:gd name="T26" fmla="*/ 1 w 39"/>
                    <a:gd name="T27" fmla="*/ 18 h 27"/>
                    <a:gd name="T28" fmla="*/ 0 w 39"/>
                    <a:gd name="T29" fmla="*/ 19 h 27"/>
                    <a:gd name="T30" fmla="*/ 1 w 39"/>
                    <a:gd name="T31" fmla="*/ 22 h 27"/>
                    <a:gd name="T32" fmla="*/ 4 w 39"/>
                    <a:gd name="T33" fmla="*/ 2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9" h="27">
                      <a:moveTo>
                        <a:pt x="4" y="22"/>
                      </a:moveTo>
                      <a:cubicBezTo>
                        <a:pt x="8" y="23"/>
                        <a:pt x="14" y="24"/>
                        <a:pt x="17" y="25"/>
                      </a:cubicBezTo>
                      <a:cubicBezTo>
                        <a:pt x="21" y="27"/>
                        <a:pt x="22" y="27"/>
                        <a:pt x="25" y="25"/>
                      </a:cubicBezTo>
                      <a:cubicBezTo>
                        <a:pt x="26" y="25"/>
                        <a:pt x="26" y="25"/>
                        <a:pt x="27" y="24"/>
                      </a:cubicBezTo>
                      <a:cubicBezTo>
                        <a:pt x="34" y="20"/>
                        <a:pt x="38" y="17"/>
                        <a:pt x="39" y="14"/>
                      </a:cubicBezTo>
                      <a:cubicBezTo>
                        <a:pt x="39" y="11"/>
                        <a:pt x="39" y="10"/>
                        <a:pt x="39" y="7"/>
                      </a:cubicBezTo>
                      <a:cubicBezTo>
                        <a:pt x="39" y="7"/>
                        <a:pt x="39" y="6"/>
                        <a:pt x="39" y="6"/>
                      </a:cubicBezTo>
                      <a:cubicBezTo>
                        <a:pt x="37" y="6"/>
                        <a:pt x="36" y="6"/>
                        <a:pt x="34" y="6"/>
                      </a:cubicBezTo>
                      <a:cubicBezTo>
                        <a:pt x="34" y="6"/>
                        <a:pt x="34" y="6"/>
                        <a:pt x="33" y="6"/>
                      </a:cubicBezTo>
                      <a:cubicBezTo>
                        <a:pt x="26" y="6"/>
                        <a:pt x="16" y="1"/>
                        <a:pt x="14" y="0"/>
                      </a:cubicBezTo>
                      <a:cubicBezTo>
                        <a:pt x="14" y="0"/>
                        <a:pt x="13" y="0"/>
                        <a:pt x="13" y="1"/>
                      </a:cubicBezTo>
                      <a:cubicBezTo>
                        <a:pt x="12" y="3"/>
                        <a:pt x="9" y="7"/>
                        <a:pt x="5" y="11"/>
                      </a:cubicBezTo>
                      <a:cubicBezTo>
                        <a:pt x="4" y="12"/>
                        <a:pt x="4" y="13"/>
                        <a:pt x="3" y="14"/>
                      </a:cubicBezTo>
                      <a:cubicBezTo>
                        <a:pt x="2" y="15"/>
                        <a:pt x="1" y="16"/>
                        <a:pt x="1" y="18"/>
                      </a:cubicBezTo>
                      <a:cubicBezTo>
                        <a:pt x="1" y="18"/>
                        <a:pt x="0" y="18"/>
                        <a:pt x="0" y="19"/>
                      </a:cubicBezTo>
                      <a:cubicBezTo>
                        <a:pt x="0" y="20"/>
                        <a:pt x="0" y="22"/>
                        <a:pt x="1" y="22"/>
                      </a:cubicBezTo>
                      <a:cubicBezTo>
                        <a:pt x="1" y="22"/>
                        <a:pt x="2" y="22"/>
                        <a:pt x="4" y="2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60" name="Freeform 112">
                  <a:extLst>
                    <a:ext uri="{FF2B5EF4-FFF2-40B4-BE49-F238E27FC236}">
                      <a16:creationId xmlns:a16="http://schemas.microsoft.com/office/drawing/2014/main" id="{85C6F194-45DD-E642-BD41-62F5A67732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7601" y="3694113"/>
                  <a:ext cx="123825" cy="130175"/>
                </a:xfrm>
                <a:custGeom>
                  <a:avLst/>
                  <a:gdLst>
                    <a:gd name="T0" fmla="*/ 25 w 33"/>
                    <a:gd name="T1" fmla="*/ 5 h 35"/>
                    <a:gd name="T2" fmla="*/ 12 w 33"/>
                    <a:gd name="T3" fmla="*/ 2 h 35"/>
                    <a:gd name="T4" fmla="*/ 8 w 33"/>
                    <a:gd name="T5" fmla="*/ 2 h 35"/>
                    <a:gd name="T6" fmla="*/ 6 w 33"/>
                    <a:gd name="T7" fmla="*/ 0 h 35"/>
                    <a:gd name="T8" fmla="*/ 5 w 33"/>
                    <a:gd name="T9" fmla="*/ 1 h 35"/>
                    <a:gd name="T10" fmla="*/ 0 w 33"/>
                    <a:gd name="T11" fmla="*/ 19 h 35"/>
                    <a:gd name="T12" fmla="*/ 6 w 33"/>
                    <a:gd name="T13" fmla="*/ 33 h 35"/>
                    <a:gd name="T14" fmla="*/ 20 w 33"/>
                    <a:gd name="T15" fmla="*/ 33 h 35"/>
                    <a:gd name="T16" fmla="*/ 28 w 33"/>
                    <a:gd name="T17" fmla="*/ 31 h 35"/>
                    <a:gd name="T18" fmla="*/ 32 w 33"/>
                    <a:gd name="T19" fmla="*/ 30 h 35"/>
                    <a:gd name="T20" fmla="*/ 30 w 33"/>
                    <a:gd name="T21" fmla="*/ 7 h 35"/>
                    <a:gd name="T22" fmla="*/ 29 w 33"/>
                    <a:gd name="T23" fmla="*/ 7 h 35"/>
                    <a:gd name="T24" fmla="*/ 25 w 33"/>
                    <a:gd name="T25" fmla="*/ 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" h="35">
                      <a:moveTo>
                        <a:pt x="25" y="5"/>
                      </a:moveTo>
                      <a:cubicBezTo>
                        <a:pt x="21" y="4"/>
                        <a:pt x="15" y="3"/>
                        <a:pt x="12" y="2"/>
                      </a:cubicBezTo>
                      <a:cubicBezTo>
                        <a:pt x="10" y="2"/>
                        <a:pt x="9" y="2"/>
                        <a:pt x="8" y="2"/>
                      </a:cubicBezTo>
                      <a:cubicBezTo>
                        <a:pt x="7" y="2"/>
                        <a:pt x="7" y="1"/>
                        <a:pt x="6" y="0"/>
                      </a:cubicBezTo>
                      <a:cubicBezTo>
                        <a:pt x="6" y="0"/>
                        <a:pt x="6" y="1"/>
                        <a:pt x="5" y="1"/>
                      </a:cubicBezTo>
                      <a:cubicBezTo>
                        <a:pt x="6" y="5"/>
                        <a:pt x="2" y="15"/>
                        <a:pt x="0" y="19"/>
                      </a:cubicBezTo>
                      <a:cubicBezTo>
                        <a:pt x="2" y="25"/>
                        <a:pt x="5" y="32"/>
                        <a:pt x="6" y="33"/>
                      </a:cubicBezTo>
                      <a:cubicBezTo>
                        <a:pt x="8" y="34"/>
                        <a:pt x="15" y="35"/>
                        <a:pt x="20" y="33"/>
                      </a:cubicBezTo>
                      <a:cubicBezTo>
                        <a:pt x="22" y="32"/>
                        <a:pt x="25" y="31"/>
                        <a:pt x="28" y="31"/>
                      </a:cubicBezTo>
                      <a:cubicBezTo>
                        <a:pt x="29" y="31"/>
                        <a:pt x="32" y="30"/>
                        <a:pt x="32" y="30"/>
                      </a:cubicBezTo>
                      <a:cubicBezTo>
                        <a:pt x="33" y="27"/>
                        <a:pt x="32" y="10"/>
                        <a:pt x="30" y="7"/>
                      </a:cubicBezTo>
                      <a:cubicBezTo>
                        <a:pt x="30" y="7"/>
                        <a:pt x="30" y="7"/>
                        <a:pt x="29" y="7"/>
                      </a:cubicBezTo>
                      <a:cubicBezTo>
                        <a:pt x="28" y="7"/>
                        <a:pt x="27" y="6"/>
                        <a:pt x="25" y="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61" name="Freeform 114">
                  <a:extLst>
                    <a:ext uri="{FF2B5EF4-FFF2-40B4-BE49-F238E27FC236}">
                      <a16:creationId xmlns:a16="http://schemas.microsoft.com/office/drawing/2014/main" id="{42417978-B8A9-AB44-9BA2-D1B158180C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6664" y="3675063"/>
                  <a:ext cx="128588" cy="138113"/>
                </a:xfrm>
                <a:custGeom>
                  <a:avLst/>
                  <a:gdLst>
                    <a:gd name="T0" fmla="*/ 30 w 34"/>
                    <a:gd name="T1" fmla="*/ 17 h 37"/>
                    <a:gd name="T2" fmla="*/ 24 w 34"/>
                    <a:gd name="T3" fmla="*/ 9 h 37"/>
                    <a:gd name="T4" fmla="*/ 16 w 34"/>
                    <a:gd name="T5" fmla="*/ 0 h 37"/>
                    <a:gd name="T6" fmla="*/ 4 w 34"/>
                    <a:gd name="T7" fmla="*/ 9 h 37"/>
                    <a:gd name="T8" fmla="*/ 2 w 34"/>
                    <a:gd name="T9" fmla="*/ 10 h 37"/>
                    <a:gd name="T10" fmla="*/ 0 w 34"/>
                    <a:gd name="T11" fmla="*/ 11 h 37"/>
                    <a:gd name="T12" fmla="*/ 2 w 34"/>
                    <a:gd name="T13" fmla="*/ 35 h 37"/>
                    <a:gd name="T14" fmla="*/ 2 w 34"/>
                    <a:gd name="T15" fmla="*/ 35 h 37"/>
                    <a:gd name="T16" fmla="*/ 9 w 34"/>
                    <a:gd name="T17" fmla="*/ 35 h 37"/>
                    <a:gd name="T18" fmla="*/ 31 w 34"/>
                    <a:gd name="T19" fmla="*/ 26 h 37"/>
                    <a:gd name="T20" fmla="*/ 34 w 34"/>
                    <a:gd name="T21" fmla="*/ 22 h 37"/>
                    <a:gd name="T22" fmla="*/ 34 w 34"/>
                    <a:gd name="T23" fmla="*/ 21 h 37"/>
                    <a:gd name="T24" fmla="*/ 30 w 34"/>
                    <a:gd name="T25" fmla="*/ 1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4" h="37">
                      <a:moveTo>
                        <a:pt x="30" y="17"/>
                      </a:moveTo>
                      <a:cubicBezTo>
                        <a:pt x="28" y="14"/>
                        <a:pt x="26" y="10"/>
                        <a:pt x="24" y="9"/>
                      </a:cubicBezTo>
                      <a:cubicBezTo>
                        <a:pt x="20" y="7"/>
                        <a:pt x="17" y="2"/>
                        <a:pt x="16" y="0"/>
                      </a:cubicBezTo>
                      <a:cubicBezTo>
                        <a:pt x="13" y="3"/>
                        <a:pt x="8" y="7"/>
                        <a:pt x="4" y="9"/>
                      </a:cubicBezTo>
                      <a:cubicBezTo>
                        <a:pt x="3" y="9"/>
                        <a:pt x="3" y="10"/>
                        <a:pt x="2" y="10"/>
                      </a:cubicBezTo>
                      <a:cubicBezTo>
                        <a:pt x="1" y="11"/>
                        <a:pt x="0" y="11"/>
                        <a:pt x="0" y="11"/>
                      </a:cubicBezTo>
                      <a:cubicBezTo>
                        <a:pt x="2" y="17"/>
                        <a:pt x="2" y="33"/>
                        <a:pt x="2" y="35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3" y="36"/>
                        <a:pt x="6" y="37"/>
                        <a:pt x="9" y="35"/>
                      </a:cubicBezTo>
                      <a:cubicBezTo>
                        <a:pt x="13" y="33"/>
                        <a:pt x="27" y="26"/>
                        <a:pt x="31" y="26"/>
                      </a:cubicBezTo>
                      <a:cubicBezTo>
                        <a:pt x="33" y="25"/>
                        <a:pt x="34" y="23"/>
                        <a:pt x="34" y="22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32" y="21"/>
                        <a:pt x="31" y="19"/>
                        <a:pt x="3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62" name="Freeform 117">
                  <a:extLst>
                    <a:ext uri="{FF2B5EF4-FFF2-40B4-BE49-F238E27FC236}">
                      <a16:creationId xmlns:a16="http://schemas.microsoft.com/office/drawing/2014/main" id="{09409CC5-9556-CE48-9A57-E6F33ACF7A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3614" y="3730626"/>
                  <a:ext cx="85725" cy="123825"/>
                </a:xfrm>
                <a:custGeom>
                  <a:avLst/>
                  <a:gdLst>
                    <a:gd name="T0" fmla="*/ 20 w 23"/>
                    <a:gd name="T1" fmla="*/ 28 h 33"/>
                    <a:gd name="T2" fmla="*/ 23 w 23"/>
                    <a:gd name="T3" fmla="*/ 11 h 33"/>
                    <a:gd name="T4" fmla="*/ 15 w 23"/>
                    <a:gd name="T5" fmla="*/ 0 h 33"/>
                    <a:gd name="T6" fmla="*/ 14 w 23"/>
                    <a:gd name="T7" fmla="*/ 0 h 33"/>
                    <a:gd name="T8" fmla="*/ 5 w 23"/>
                    <a:gd name="T9" fmla="*/ 8 h 33"/>
                    <a:gd name="T10" fmla="*/ 2 w 23"/>
                    <a:gd name="T11" fmla="*/ 11 h 33"/>
                    <a:gd name="T12" fmla="*/ 1 w 23"/>
                    <a:gd name="T13" fmla="*/ 11 h 33"/>
                    <a:gd name="T14" fmla="*/ 1 w 23"/>
                    <a:gd name="T15" fmla="*/ 24 h 33"/>
                    <a:gd name="T16" fmla="*/ 0 w 23"/>
                    <a:gd name="T17" fmla="*/ 26 h 33"/>
                    <a:gd name="T18" fmla="*/ 12 w 23"/>
                    <a:gd name="T19" fmla="*/ 32 h 33"/>
                    <a:gd name="T20" fmla="*/ 18 w 23"/>
                    <a:gd name="T21" fmla="*/ 32 h 33"/>
                    <a:gd name="T22" fmla="*/ 19 w 23"/>
                    <a:gd name="T23" fmla="*/ 32 h 33"/>
                    <a:gd name="T24" fmla="*/ 19 w 23"/>
                    <a:gd name="T25" fmla="*/ 30 h 33"/>
                    <a:gd name="T26" fmla="*/ 20 w 23"/>
                    <a:gd name="T27" fmla="*/ 28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3" h="33">
                      <a:moveTo>
                        <a:pt x="20" y="28"/>
                      </a:moveTo>
                      <a:cubicBezTo>
                        <a:pt x="20" y="25"/>
                        <a:pt x="22" y="14"/>
                        <a:pt x="23" y="11"/>
                      </a:cubicBezTo>
                      <a:cubicBezTo>
                        <a:pt x="21" y="10"/>
                        <a:pt x="17" y="4"/>
                        <a:pt x="15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1"/>
                        <a:pt x="8" y="5"/>
                        <a:pt x="5" y="8"/>
                      </a:cubicBezTo>
                      <a:cubicBezTo>
                        <a:pt x="4" y="9"/>
                        <a:pt x="3" y="10"/>
                        <a:pt x="2" y="11"/>
                      </a:cubicBezTo>
                      <a:cubicBezTo>
                        <a:pt x="2" y="11"/>
                        <a:pt x="2" y="11"/>
                        <a:pt x="1" y="11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1" y="25"/>
                        <a:pt x="0" y="26"/>
                      </a:cubicBezTo>
                      <a:cubicBezTo>
                        <a:pt x="3" y="27"/>
                        <a:pt x="9" y="31"/>
                        <a:pt x="12" y="32"/>
                      </a:cubicBezTo>
                      <a:cubicBezTo>
                        <a:pt x="14" y="33"/>
                        <a:pt x="16" y="33"/>
                        <a:pt x="18" y="32"/>
                      </a:cubicBezTo>
                      <a:cubicBezTo>
                        <a:pt x="18" y="32"/>
                        <a:pt x="19" y="32"/>
                        <a:pt x="19" y="32"/>
                      </a:cubicBezTo>
                      <a:cubicBezTo>
                        <a:pt x="19" y="32"/>
                        <a:pt x="19" y="31"/>
                        <a:pt x="19" y="30"/>
                      </a:cubicBezTo>
                      <a:cubicBezTo>
                        <a:pt x="20" y="29"/>
                        <a:pt x="20" y="29"/>
                        <a:pt x="20" y="2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63" name="Freeform 118">
                  <a:extLst>
                    <a:ext uri="{FF2B5EF4-FFF2-40B4-BE49-F238E27FC236}">
                      <a16:creationId xmlns:a16="http://schemas.microsoft.com/office/drawing/2014/main" id="{45FE64C7-C94B-CA44-9B68-DB948AA345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5539" y="3813176"/>
                  <a:ext cx="157163" cy="123825"/>
                </a:xfrm>
                <a:custGeom>
                  <a:avLst/>
                  <a:gdLst>
                    <a:gd name="T0" fmla="*/ 38 w 42"/>
                    <a:gd name="T1" fmla="*/ 10 h 33"/>
                    <a:gd name="T2" fmla="*/ 33 w 42"/>
                    <a:gd name="T3" fmla="*/ 1 h 33"/>
                    <a:gd name="T4" fmla="*/ 31 w 42"/>
                    <a:gd name="T5" fmla="*/ 0 h 33"/>
                    <a:gd name="T6" fmla="*/ 31 w 42"/>
                    <a:gd name="T7" fmla="*/ 0 h 33"/>
                    <a:gd name="T8" fmla="*/ 26 w 42"/>
                    <a:gd name="T9" fmla="*/ 1 h 33"/>
                    <a:gd name="T10" fmla="*/ 19 w 42"/>
                    <a:gd name="T11" fmla="*/ 2 h 33"/>
                    <a:gd name="T12" fmla="*/ 11 w 42"/>
                    <a:gd name="T13" fmla="*/ 4 h 33"/>
                    <a:gd name="T14" fmla="*/ 6 w 42"/>
                    <a:gd name="T15" fmla="*/ 3 h 33"/>
                    <a:gd name="T16" fmla="*/ 0 w 42"/>
                    <a:gd name="T17" fmla="*/ 17 h 33"/>
                    <a:gd name="T18" fmla="*/ 3 w 42"/>
                    <a:gd name="T19" fmla="*/ 27 h 33"/>
                    <a:gd name="T20" fmla="*/ 13 w 42"/>
                    <a:gd name="T21" fmla="*/ 30 h 33"/>
                    <a:gd name="T22" fmla="*/ 19 w 42"/>
                    <a:gd name="T23" fmla="*/ 31 h 33"/>
                    <a:gd name="T24" fmla="*/ 20 w 42"/>
                    <a:gd name="T25" fmla="*/ 32 h 33"/>
                    <a:gd name="T26" fmla="*/ 25 w 42"/>
                    <a:gd name="T27" fmla="*/ 32 h 33"/>
                    <a:gd name="T28" fmla="*/ 36 w 42"/>
                    <a:gd name="T29" fmla="*/ 23 h 33"/>
                    <a:gd name="T30" fmla="*/ 42 w 42"/>
                    <a:gd name="T31" fmla="*/ 17 h 33"/>
                    <a:gd name="T32" fmla="*/ 40 w 42"/>
                    <a:gd name="T33" fmla="*/ 13 h 33"/>
                    <a:gd name="T34" fmla="*/ 38 w 42"/>
                    <a:gd name="T35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2" h="33">
                      <a:moveTo>
                        <a:pt x="38" y="10"/>
                      </a:moveTo>
                      <a:cubicBezTo>
                        <a:pt x="37" y="8"/>
                        <a:pt x="34" y="2"/>
                        <a:pt x="33" y="1"/>
                      </a:cubicBezTo>
                      <a:cubicBezTo>
                        <a:pt x="32" y="0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0" y="0"/>
                        <a:pt x="28" y="0"/>
                        <a:pt x="26" y="1"/>
                      </a:cubicBezTo>
                      <a:cubicBezTo>
                        <a:pt x="24" y="1"/>
                        <a:pt x="21" y="2"/>
                        <a:pt x="19" y="2"/>
                      </a:cubicBezTo>
                      <a:cubicBezTo>
                        <a:pt x="16" y="3"/>
                        <a:pt x="13" y="4"/>
                        <a:pt x="11" y="4"/>
                      </a:cubicBezTo>
                      <a:cubicBezTo>
                        <a:pt x="9" y="4"/>
                        <a:pt x="8" y="4"/>
                        <a:pt x="6" y="3"/>
                      </a:cubicBezTo>
                      <a:cubicBezTo>
                        <a:pt x="6" y="11"/>
                        <a:pt x="2" y="15"/>
                        <a:pt x="0" y="17"/>
                      </a:cubicBezTo>
                      <a:cubicBezTo>
                        <a:pt x="1" y="20"/>
                        <a:pt x="3" y="25"/>
                        <a:pt x="3" y="27"/>
                      </a:cubicBezTo>
                      <a:cubicBezTo>
                        <a:pt x="4" y="28"/>
                        <a:pt x="10" y="29"/>
                        <a:pt x="13" y="30"/>
                      </a:cubicBezTo>
                      <a:cubicBezTo>
                        <a:pt x="16" y="30"/>
                        <a:pt x="18" y="31"/>
                        <a:pt x="19" y="31"/>
                      </a:cubicBezTo>
                      <a:cubicBezTo>
                        <a:pt x="19" y="31"/>
                        <a:pt x="20" y="31"/>
                        <a:pt x="20" y="32"/>
                      </a:cubicBezTo>
                      <a:cubicBezTo>
                        <a:pt x="23" y="33"/>
                        <a:pt x="24" y="33"/>
                        <a:pt x="25" y="32"/>
                      </a:cubicBezTo>
                      <a:cubicBezTo>
                        <a:pt x="27" y="32"/>
                        <a:pt x="32" y="26"/>
                        <a:pt x="36" y="23"/>
                      </a:cubicBezTo>
                      <a:cubicBezTo>
                        <a:pt x="39" y="20"/>
                        <a:pt x="41" y="19"/>
                        <a:pt x="42" y="17"/>
                      </a:cubicBezTo>
                      <a:cubicBezTo>
                        <a:pt x="41" y="16"/>
                        <a:pt x="41" y="15"/>
                        <a:pt x="40" y="13"/>
                      </a:cubicBezTo>
                      <a:cubicBezTo>
                        <a:pt x="39" y="12"/>
                        <a:pt x="39" y="11"/>
                        <a:pt x="38" y="1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64" name="Freeform 129">
                  <a:extLst>
                    <a:ext uri="{FF2B5EF4-FFF2-40B4-BE49-F238E27FC236}">
                      <a16:creationId xmlns:a16="http://schemas.microsoft.com/office/drawing/2014/main" id="{CCBD1F76-E6EA-8F45-8A19-233EF95F35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13939" y="3678238"/>
                  <a:ext cx="107950" cy="93663"/>
                </a:xfrm>
                <a:custGeom>
                  <a:avLst/>
                  <a:gdLst>
                    <a:gd name="T0" fmla="*/ 8 w 29"/>
                    <a:gd name="T1" fmla="*/ 24 h 25"/>
                    <a:gd name="T2" fmla="*/ 11 w 29"/>
                    <a:gd name="T3" fmla="*/ 24 h 25"/>
                    <a:gd name="T4" fmla="*/ 23 w 29"/>
                    <a:gd name="T5" fmla="*/ 22 h 25"/>
                    <a:gd name="T6" fmla="*/ 28 w 29"/>
                    <a:gd name="T7" fmla="*/ 5 h 25"/>
                    <a:gd name="T8" fmla="*/ 22 w 29"/>
                    <a:gd name="T9" fmla="*/ 4 h 25"/>
                    <a:gd name="T10" fmla="*/ 11 w 29"/>
                    <a:gd name="T11" fmla="*/ 1 h 25"/>
                    <a:gd name="T12" fmla="*/ 7 w 29"/>
                    <a:gd name="T13" fmla="*/ 0 h 25"/>
                    <a:gd name="T14" fmla="*/ 3 w 29"/>
                    <a:gd name="T15" fmla="*/ 2 h 25"/>
                    <a:gd name="T16" fmla="*/ 2 w 29"/>
                    <a:gd name="T17" fmla="*/ 5 h 25"/>
                    <a:gd name="T18" fmla="*/ 0 w 29"/>
                    <a:gd name="T19" fmla="*/ 12 h 25"/>
                    <a:gd name="T20" fmla="*/ 8 w 29"/>
                    <a:gd name="T2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9" h="25">
                      <a:moveTo>
                        <a:pt x="8" y="24"/>
                      </a:moveTo>
                      <a:cubicBezTo>
                        <a:pt x="9" y="24"/>
                        <a:pt x="10" y="24"/>
                        <a:pt x="11" y="24"/>
                      </a:cubicBezTo>
                      <a:cubicBezTo>
                        <a:pt x="14" y="24"/>
                        <a:pt x="21" y="25"/>
                        <a:pt x="23" y="22"/>
                      </a:cubicBezTo>
                      <a:cubicBezTo>
                        <a:pt x="25" y="19"/>
                        <a:pt x="29" y="9"/>
                        <a:pt x="28" y="5"/>
                      </a:cubicBezTo>
                      <a:cubicBezTo>
                        <a:pt x="27" y="5"/>
                        <a:pt x="25" y="4"/>
                        <a:pt x="22" y="4"/>
                      </a:cubicBezTo>
                      <a:cubicBezTo>
                        <a:pt x="19" y="2"/>
                        <a:pt x="14" y="1"/>
                        <a:pt x="11" y="1"/>
                      </a:cubicBezTo>
                      <a:cubicBezTo>
                        <a:pt x="10" y="1"/>
                        <a:pt x="8" y="1"/>
                        <a:pt x="7" y="0"/>
                      </a:cubicBezTo>
                      <a:cubicBezTo>
                        <a:pt x="5" y="1"/>
                        <a:pt x="3" y="1"/>
                        <a:pt x="3" y="2"/>
                      </a:cubicBezTo>
                      <a:cubicBezTo>
                        <a:pt x="2" y="2"/>
                        <a:pt x="2" y="4"/>
                        <a:pt x="2" y="5"/>
                      </a:cubicBezTo>
                      <a:cubicBezTo>
                        <a:pt x="1" y="8"/>
                        <a:pt x="1" y="11"/>
                        <a:pt x="0" y="12"/>
                      </a:cubicBezTo>
                      <a:cubicBezTo>
                        <a:pt x="3" y="18"/>
                        <a:pt x="7" y="23"/>
                        <a:pt x="8" y="2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65" name="Freeform 131">
                  <a:extLst>
                    <a:ext uri="{FF2B5EF4-FFF2-40B4-BE49-F238E27FC236}">
                      <a16:creationId xmlns:a16="http://schemas.microsoft.com/office/drawing/2014/main" id="{3998D0FC-CED5-1F41-AAF1-2BF6D0D51F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2989" y="3771901"/>
                  <a:ext cx="96838" cy="98425"/>
                </a:xfrm>
                <a:custGeom>
                  <a:avLst/>
                  <a:gdLst>
                    <a:gd name="T0" fmla="*/ 18 w 26"/>
                    <a:gd name="T1" fmla="*/ 0 h 26"/>
                    <a:gd name="T2" fmla="*/ 11 w 26"/>
                    <a:gd name="T3" fmla="*/ 1 h 26"/>
                    <a:gd name="T4" fmla="*/ 5 w 26"/>
                    <a:gd name="T5" fmla="*/ 1 h 26"/>
                    <a:gd name="T6" fmla="*/ 4 w 26"/>
                    <a:gd name="T7" fmla="*/ 1 h 26"/>
                    <a:gd name="T8" fmla="*/ 1 w 26"/>
                    <a:gd name="T9" fmla="*/ 17 h 26"/>
                    <a:gd name="T10" fmla="*/ 0 w 26"/>
                    <a:gd name="T11" fmla="*/ 20 h 26"/>
                    <a:gd name="T12" fmla="*/ 0 w 26"/>
                    <a:gd name="T13" fmla="*/ 21 h 26"/>
                    <a:gd name="T14" fmla="*/ 0 w 26"/>
                    <a:gd name="T15" fmla="*/ 21 h 26"/>
                    <a:gd name="T16" fmla="*/ 7 w 26"/>
                    <a:gd name="T17" fmla="*/ 22 h 26"/>
                    <a:gd name="T18" fmla="*/ 16 w 26"/>
                    <a:gd name="T19" fmla="*/ 22 h 26"/>
                    <a:gd name="T20" fmla="*/ 21 w 26"/>
                    <a:gd name="T21" fmla="*/ 26 h 26"/>
                    <a:gd name="T22" fmla="*/ 26 w 26"/>
                    <a:gd name="T23" fmla="*/ 14 h 26"/>
                    <a:gd name="T24" fmla="*/ 25 w 26"/>
                    <a:gd name="T25" fmla="*/ 13 h 26"/>
                    <a:gd name="T26" fmla="*/ 18 w 26"/>
                    <a:gd name="T2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6" h="26">
                      <a:moveTo>
                        <a:pt x="18" y="0"/>
                      </a:moveTo>
                      <a:cubicBezTo>
                        <a:pt x="16" y="1"/>
                        <a:pt x="13" y="1"/>
                        <a:pt x="11" y="1"/>
                      </a:cubicBezTo>
                      <a:cubicBezTo>
                        <a:pt x="9" y="1"/>
                        <a:pt x="7" y="1"/>
                        <a:pt x="5" y="1"/>
                      </a:cubicBezTo>
                      <a:cubicBezTo>
                        <a:pt x="5" y="1"/>
                        <a:pt x="4" y="1"/>
                        <a:pt x="4" y="1"/>
                      </a:cubicBezTo>
                      <a:cubicBezTo>
                        <a:pt x="3" y="5"/>
                        <a:pt x="1" y="15"/>
                        <a:pt x="1" y="17"/>
                      </a:cubicBezTo>
                      <a:cubicBezTo>
                        <a:pt x="1" y="18"/>
                        <a:pt x="0" y="19"/>
                        <a:pt x="0" y="20"/>
                      </a:cubicBezTo>
                      <a:cubicBezTo>
                        <a:pt x="0" y="20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2"/>
                        <a:pt x="4" y="22"/>
                        <a:pt x="7" y="22"/>
                      </a:cubicBezTo>
                      <a:cubicBezTo>
                        <a:pt x="12" y="22"/>
                        <a:pt x="15" y="22"/>
                        <a:pt x="16" y="22"/>
                      </a:cubicBezTo>
                      <a:cubicBezTo>
                        <a:pt x="16" y="23"/>
                        <a:pt x="19" y="25"/>
                        <a:pt x="21" y="26"/>
                      </a:cubicBezTo>
                      <a:cubicBezTo>
                        <a:pt x="22" y="25"/>
                        <a:pt x="26" y="21"/>
                        <a:pt x="26" y="14"/>
                      </a:cubicBezTo>
                      <a:cubicBezTo>
                        <a:pt x="26" y="14"/>
                        <a:pt x="25" y="14"/>
                        <a:pt x="25" y="13"/>
                      </a:cubicBezTo>
                      <a:cubicBezTo>
                        <a:pt x="23" y="12"/>
                        <a:pt x="20" y="4"/>
                        <a:pt x="1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66" name="Freeform 176">
                  <a:extLst>
                    <a:ext uri="{FF2B5EF4-FFF2-40B4-BE49-F238E27FC236}">
                      <a16:creationId xmlns:a16="http://schemas.microsoft.com/office/drawing/2014/main" id="{8BC5FE89-CF97-A945-A5FE-33F72274BB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3364" y="3994151"/>
                  <a:ext cx="68263" cy="96838"/>
                </a:xfrm>
                <a:custGeom>
                  <a:avLst/>
                  <a:gdLst>
                    <a:gd name="T0" fmla="*/ 18 w 18"/>
                    <a:gd name="T1" fmla="*/ 20 h 26"/>
                    <a:gd name="T2" fmla="*/ 18 w 18"/>
                    <a:gd name="T3" fmla="*/ 0 h 26"/>
                    <a:gd name="T4" fmla="*/ 9 w 18"/>
                    <a:gd name="T5" fmla="*/ 4 h 26"/>
                    <a:gd name="T6" fmla="*/ 0 w 18"/>
                    <a:gd name="T7" fmla="*/ 18 h 26"/>
                    <a:gd name="T8" fmla="*/ 0 w 18"/>
                    <a:gd name="T9" fmla="*/ 19 h 26"/>
                    <a:gd name="T10" fmla="*/ 2 w 18"/>
                    <a:gd name="T11" fmla="*/ 26 h 26"/>
                    <a:gd name="T12" fmla="*/ 17 w 18"/>
                    <a:gd name="T13" fmla="*/ 23 h 26"/>
                    <a:gd name="T14" fmla="*/ 18 w 18"/>
                    <a:gd name="T15" fmla="*/ 2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" h="26">
                      <a:moveTo>
                        <a:pt x="18" y="20"/>
                      </a:moveTo>
                      <a:cubicBezTo>
                        <a:pt x="18" y="18"/>
                        <a:pt x="18" y="9"/>
                        <a:pt x="18" y="0"/>
                      </a:cubicBezTo>
                      <a:cubicBezTo>
                        <a:pt x="14" y="2"/>
                        <a:pt x="11" y="4"/>
                        <a:pt x="9" y="4"/>
                      </a:cubicBezTo>
                      <a:cubicBezTo>
                        <a:pt x="8" y="9"/>
                        <a:pt x="2" y="17"/>
                        <a:pt x="0" y="18"/>
                      </a:cubicBezTo>
                      <a:cubicBezTo>
                        <a:pt x="0" y="18"/>
                        <a:pt x="0" y="18"/>
                        <a:pt x="0" y="19"/>
                      </a:cubicBezTo>
                      <a:cubicBezTo>
                        <a:pt x="0" y="22"/>
                        <a:pt x="1" y="26"/>
                        <a:pt x="2" y="26"/>
                      </a:cubicBezTo>
                      <a:cubicBezTo>
                        <a:pt x="4" y="26"/>
                        <a:pt x="15" y="25"/>
                        <a:pt x="17" y="23"/>
                      </a:cubicBezTo>
                      <a:cubicBezTo>
                        <a:pt x="17" y="22"/>
                        <a:pt x="17" y="20"/>
                        <a:pt x="18" y="2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67" name="Freeform 178">
                  <a:extLst>
                    <a:ext uri="{FF2B5EF4-FFF2-40B4-BE49-F238E27FC236}">
                      <a16:creationId xmlns:a16="http://schemas.microsoft.com/office/drawing/2014/main" id="{F390BDAC-5D4F-C549-A5EE-A4A211DAA2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8914" y="3727451"/>
                  <a:ext cx="119063" cy="146050"/>
                </a:xfrm>
                <a:custGeom>
                  <a:avLst/>
                  <a:gdLst>
                    <a:gd name="T0" fmla="*/ 24 w 32"/>
                    <a:gd name="T1" fmla="*/ 1 h 39"/>
                    <a:gd name="T2" fmla="*/ 18 w 32"/>
                    <a:gd name="T3" fmla="*/ 1 h 39"/>
                    <a:gd name="T4" fmla="*/ 13 w 32"/>
                    <a:gd name="T5" fmla="*/ 1 h 39"/>
                    <a:gd name="T6" fmla="*/ 13 w 32"/>
                    <a:gd name="T7" fmla="*/ 1 h 39"/>
                    <a:gd name="T8" fmla="*/ 9 w 32"/>
                    <a:gd name="T9" fmla="*/ 0 h 39"/>
                    <a:gd name="T10" fmla="*/ 3 w 32"/>
                    <a:gd name="T11" fmla="*/ 16 h 39"/>
                    <a:gd name="T12" fmla="*/ 2 w 32"/>
                    <a:gd name="T13" fmla="*/ 22 h 39"/>
                    <a:gd name="T14" fmla="*/ 1 w 32"/>
                    <a:gd name="T15" fmla="*/ 36 h 39"/>
                    <a:gd name="T16" fmla="*/ 2 w 32"/>
                    <a:gd name="T17" fmla="*/ 37 h 39"/>
                    <a:gd name="T18" fmla="*/ 8 w 32"/>
                    <a:gd name="T19" fmla="*/ 39 h 39"/>
                    <a:gd name="T20" fmla="*/ 19 w 32"/>
                    <a:gd name="T21" fmla="*/ 37 h 39"/>
                    <a:gd name="T22" fmla="*/ 23 w 32"/>
                    <a:gd name="T23" fmla="*/ 36 h 39"/>
                    <a:gd name="T24" fmla="*/ 24 w 32"/>
                    <a:gd name="T25" fmla="*/ 36 h 39"/>
                    <a:gd name="T26" fmla="*/ 31 w 32"/>
                    <a:gd name="T27" fmla="*/ 30 h 39"/>
                    <a:gd name="T28" fmla="*/ 30 w 32"/>
                    <a:gd name="T29" fmla="*/ 21 h 39"/>
                    <a:gd name="T30" fmla="*/ 29 w 32"/>
                    <a:gd name="T31" fmla="*/ 13 h 39"/>
                    <a:gd name="T32" fmla="*/ 28 w 32"/>
                    <a:gd name="T33" fmla="*/ 13 h 39"/>
                    <a:gd name="T34" fmla="*/ 24 w 32"/>
                    <a:gd name="T35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2" h="39">
                      <a:moveTo>
                        <a:pt x="24" y="1"/>
                      </a:moveTo>
                      <a:cubicBezTo>
                        <a:pt x="22" y="1"/>
                        <a:pt x="20" y="1"/>
                        <a:pt x="18" y="1"/>
                      </a:cubicBezTo>
                      <a:cubicBezTo>
                        <a:pt x="16" y="1"/>
                        <a:pt x="14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1"/>
                        <a:pt x="11" y="1"/>
                        <a:pt x="9" y="0"/>
                      </a:cubicBezTo>
                      <a:cubicBezTo>
                        <a:pt x="7" y="6"/>
                        <a:pt x="3" y="14"/>
                        <a:pt x="3" y="16"/>
                      </a:cubicBezTo>
                      <a:cubicBezTo>
                        <a:pt x="3" y="17"/>
                        <a:pt x="3" y="19"/>
                        <a:pt x="2" y="22"/>
                      </a:cubicBezTo>
                      <a:cubicBezTo>
                        <a:pt x="2" y="26"/>
                        <a:pt x="0" y="35"/>
                        <a:pt x="1" y="36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3" y="39"/>
                        <a:pt x="4" y="39"/>
                        <a:pt x="8" y="39"/>
                      </a:cubicBezTo>
                      <a:cubicBezTo>
                        <a:pt x="12" y="39"/>
                        <a:pt x="16" y="38"/>
                        <a:pt x="19" y="37"/>
                      </a:cubicBezTo>
                      <a:cubicBezTo>
                        <a:pt x="21" y="37"/>
                        <a:pt x="22" y="36"/>
                        <a:pt x="23" y="36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28" y="35"/>
                        <a:pt x="32" y="34"/>
                        <a:pt x="31" y="30"/>
                      </a:cubicBezTo>
                      <a:cubicBezTo>
                        <a:pt x="31" y="28"/>
                        <a:pt x="31" y="24"/>
                        <a:pt x="30" y="21"/>
                      </a:cubicBezTo>
                      <a:cubicBezTo>
                        <a:pt x="29" y="17"/>
                        <a:pt x="29" y="14"/>
                        <a:pt x="29" y="13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25" y="12"/>
                        <a:pt x="24" y="5"/>
                        <a:pt x="24" y="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68" name="Freeform 179">
                  <a:extLst>
                    <a:ext uri="{FF2B5EF4-FFF2-40B4-BE49-F238E27FC236}">
                      <a16:creationId xmlns:a16="http://schemas.microsoft.com/office/drawing/2014/main" id="{9CA975AD-A206-474E-A19A-1050D45861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5251" y="3713163"/>
                  <a:ext cx="123825" cy="149225"/>
                </a:xfrm>
                <a:custGeom>
                  <a:avLst/>
                  <a:gdLst>
                    <a:gd name="T0" fmla="*/ 29 w 33"/>
                    <a:gd name="T1" fmla="*/ 0 h 40"/>
                    <a:gd name="T2" fmla="*/ 16 w 33"/>
                    <a:gd name="T3" fmla="*/ 10 h 40"/>
                    <a:gd name="T4" fmla="*/ 5 w 33"/>
                    <a:gd name="T5" fmla="*/ 13 h 40"/>
                    <a:gd name="T6" fmla="*/ 2 w 33"/>
                    <a:gd name="T7" fmla="*/ 12 h 40"/>
                    <a:gd name="T8" fmla="*/ 0 w 33"/>
                    <a:gd name="T9" fmla="*/ 16 h 40"/>
                    <a:gd name="T10" fmla="*/ 6 w 33"/>
                    <a:gd name="T11" fmla="*/ 29 h 40"/>
                    <a:gd name="T12" fmla="*/ 9 w 33"/>
                    <a:gd name="T13" fmla="*/ 31 h 40"/>
                    <a:gd name="T14" fmla="*/ 24 w 33"/>
                    <a:gd name="T15" fmla="*/ 40 h 40"/>
                    <a:gd name="T16" fmla="*/ 25 w 33"/>
                    <a:gd name="T17" fmla="*/ 26 h 40"/>
                    <a:gd name="T18" fmla="*/ 26 w 33"/>
                    <a:gd name="T19" fmla="*/ 20 h 40"/>
                    <a:gd name="T20" fmla="*/ 33 w 33"/>
                    <a:gd name="T21" fmla="*/ 3 h 40"/>
                    <a:gd name="T22" fmla="*/ 29 w 33"/>
                    <a:gd name="T23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40">
                      <a:moveTo>
                        <a:pt x="29" y="0"/>
                      </a:moveTo>
                      <a:cubicBezTo>
                        <a:pt x="27" y="6"/>
                        <a:pt x="21" y="8"/>
                        <a:pt x="16" y="10"/>
                      </a:cubicBezTo>
                      <a:cubicBezTo>
                        <a:pt x="13" y="12"/>
                        <a:pt x="9" y="13"/>
                        <a:pt x="5" y="13"/>
                      </a:cubicBezTo>
                      <a:cubicBezTo>
                        <a:pt x="4" y="13"/>
                        <a:pt x="3" y="12"/>
                        <a:pt x="2" y="12"/>
                      </a:cubicBezTo>
                      <a:cubicBezTo>
                        <a:pt x="2" y="13"/>
                        <a:pt x="1" y="14"/>
                        <a:pt x="0" y="16"/>
                      </a:cubicBezTo>
                      <a:cubicBezTo>
                        <a:pt x="1" y="20"/>
                        <a:pt x="4" y="28"/>
                        <a:pt x="6" y="29"/>
                      </a:cubicBezTo>
                      <a:cubicBezTo>
                        <a:pt x="6" y="29"/>
                        <a:pt x="7" y="30"/>
                        <a:pt x="9" y="31"/>
                      </a:cubicBezTo>
                      <a:cubicBezTo>
                        <a:pt x="12" y="35"/>
                        <a:pt x="17" y="39"/>
                        <a:pt x="24" y="40"/>
                      </a:cubicBezTo>
                      <a:cubicBezTo>
                        <a:pt x="24" y="37"/>
                        <a:pt x="24" y="32"/>
                        <a:pt x="25" y="26"/>
                      </a:cubicBezTo>
                      <a:cubicBezTo>
                        <a:pt x="26" y="23"/>
                        <a:pt x="26" y="21"/>
                        <a:pt x="26" y="20"/>
                      </a:cubicBezTo>
                      <a:cubicBezTo>
                        <a:pt x="26" y="17"/>
                        <a:pt x="31" y="6"/>
                        <a:pt x="33" y="3"/>
                      </a:cubicBezTo>
                      <a:cubicBezTo>
                        <a:pt x="31" y="2"/>
                        <a:pt x="30" y="1"/>
                        <a:pt x="2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69" name="Freeform 191">
                  <a:extLst>
                    <a:ext uri="{FF2B5EF4-FFF2-40B4-BE49-F238E27FC236}">
                      <a16:creationId xmlns:a16="http://schemas.microsoft.com/office/drawing/2014/main" id="{99D622E1-D9F4-8845-9BA5-3879088AE7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3814" y="3978276"/>
                  <a:ext cx="138113" cy="165100"/>
                </a:xfrm>
                <a:custGeom>
                  <a:avLst/>
                  <a:gdLst>
                    <a:gd name="T0" fmla="*/ 6 w 37"/>
                    <a:gd name="T1" fmla="*/ 38 h 44"/>
                    <a:gd name="T2" fmla="*/ 8 w 37"/>
                    <a:gd name="T3" fmla="*/ 40 h 44"/>
                    <a:gd name="T4" fmla="*/ 16 w 37"/>
                    <a:gd name="T5" fmla="*/ 43 h 44"/>
                    <a:gd name="T6" fmla="*/ 30 w 37"/>
                    <a:gd name="T7" fmla="*/ 33 h 44"/>
                    <a:gd name="T8" fmla="*/ 32 w 37"/>
                    <a:gd name="T9" fmla="*/ 28 h 44"/>
                    <a:gd name="T10" fmla="*/ 36 w 37"/>
                    <a:gd name="T11" fmla="*/ 19 h 44"/>
                    <a:gd name="T12" fmla="*/ 36 w 37"/>
                    <a:gd name="T13" fmla="*/ 7 h 44"/>
                    <a:gd name="T14" fmla="*/ 34 w 37"/>
                    <a:gd name="T15" fmla="*/ 5 h 44"/>
                    <a:gd name="T16" fmla="*/ 32 w 37"/>
                    <a:gd name="T17" fmla="*/ 3 h 44"/>
                    <a:gd name="T18" fmla="*/ 32 w 37"/>
                    <a:gd name="T19" fmla="*/ 3 h 44"/>
                    <a:gd name="T20" fmla="*/ 30 w 37"/>
                    <a:gd name="T21" fmla="*/ 2 h 44"/>
                    <a:gd name="T22" fmla="*/ 25 w 37"/>
                    <a:gd name="T23" fmla="*/ 1 h 44"/>
                    <a:gd name="T24" fmla="*/ 21 w 37"/>
                    <a:gd name="T25" fmla="*/ 0 h 44"/>
                    <a:gd name="T26" fmla="*/ 14 w 37"/>
                    <a:gd name="T27" fmla="*/ 4 h 44"/>
                    <a:gd name="T28" fmla="*/ 8 w 37"/>
                    <a:gd name="T29" fmla="*/ 8 h 44"/>
                    <a:gd name="T30" fmla="*/ 0 w 37"/>
                    <a:gd name="T31" fmla="*/ 11 h 44"/>
                    <a:gd name="T32" fmla="*/ 0 w 37"/>
                    <a:gd name="T33" fmla="*/ 24 h 44"/>
                    <a:gd name="T34" fmla="*/ 0 w 37"/>
                    <a:gd name="T35" fmla="*/ 30 h 44"/>
                    <a:gd name="T36" fmla="*/ 0 w 37"/>
                    <a:gd name="T37" fmla="*/ 32 h 44"/>
                    <a:gd name="T38" fmla="*/ 6 w 37"/>
                    <a:gd name="T39" fmla="*/ 3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7" h="44">
                      <a:moveTo>
                        <a:pt x="6" y="38"/>
                      </a:moveTo>
                      <a:cubicBezTo>
                        <a:pt x="6" y="39"/>
                        <a:pt x="7" y="39"/>
                        <a:pt x="8" y="40"/>
                      </a:cubicBezTo>
                      <a:cubicBezTo>
                        <a:pt x="10" y="41"/>
                        <a:pt x="13" y="44"/>
                        <a:pt x="16" y="43"/>
                      </a:cubicBezTo>
                      <a:cubicBezTo>
                        <a:pt x="23" y="41"/>
                        <a:pt x="28" y="37"/>
                        <a:pt x="30" y="33"/>
                      </a:cubicBezTo>
                      <a:cubicBezTo>
                        <a:pt x="31" y="31"/>
                        <a:pt x="31" y="29"/>
                        <a:pt x="32" y="28"/>
                      </a:cubicBezTo>
                      <a:cubicBezTo>
                        <a:pt x="33" y="24"/>
                        <a:pt x="34" y="21"/>
                        <a:pt x="36" y="19"/>
                      </a:cubicBezTo>
                      <a:cubicBezTo>
                        <a:pt x="37" y="16"/>
                        <a:pt x="37" y="9"/>
                        <a:pt x="36" y="7"/>
                      </a:cubicBezTo>
                      <a:cubicBezTo>
                        <a:pt x="35" y="7"/>
                        <a:pt x="35" y="6"/>
                        <a:pt x="34" y="5"/>
                      </a:cubicBezTo>
                      <a:cubicBezTo>
                        <a:pt x="34" y="4"/>
                        <a:pt x="33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1" y="3"/>
                        <a:pt x="30" y="3"/>
                        <a:pt x="30" y="2"/>
                      </a:cubicBezTo>
                      <a:cubicBezTo>
                        <a:pt x="28" y="2"/>
                        <a:pt x="27" y="2"/>
                        <a:pt x="25" y="1"/>
                      </a:cubicBezTo>
                      <a:cubicBezTo>
                        <a:pt x="23" y="0"/>
                        <a:pt x="22" y="0"/>
                        <a:pt x="21" y="0"/>
                      </a:cubicBezTo>
                      <a:cubicBezTo>
                        <a:pt x="20" y="1"/>
                        <a:pt x="17" y="2"/>
                        <a:pt x="14" y="4"/>
                      </a:cubicBezTo>
                      <a:cubicBezTo>
                        <a:pt x="12" y="5"/>
                        <a:pt x="10" y="7"/>
                        <a:pt x="8" y="8"/>
                      </a:cubicBezTo>
                      <a:cubicBezTo>
                        <a:pt x="5" y="10"/>
                        <a:pt x="3" y="11"/>
                        <a:pt x="0" y="11"/>
                      </a:cubicBezTo>
                      <a:cubicBezTo>
                        <a:pt x="1" y="13"/>
                        <a:pt x="1" y="18"/>
                        <a:pt x="0" y="24"/>
                      </a:cubicBezTo>
                      <a:cubicBezTo>
                        <a:pt x="0" y="27"/>
                        <a:pt x="0" y="29"/>
                        <a:pt x="0" y="30"/>
                      </a:cubicBezTo>
                      <a:cubicBezTo>
                        <a:pt x="0" y="30"/>
                        <a:pt x="0" y="31"/>
                        <a:pt x="0" y="32"/>
                      </a:cubicBezTo>
                      <a:cubicBezTo>
                        <a:pt x="2" y="34"/>
                        <a:pt x="5" y="38"/>
                        <a:pt x="6" y="3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70" name="Freeform 192">
                  <a:extLst>
                    <a:ext uri="{FF2B5EF4-FFF2-40B4-BE49-F238E27FC236}">
                      <a16:creationId xmlns:a16="http://schemas.microsoft.com/office/drawing/2014/main" id="{74A85B83-4870-2548-B377-239F1C6BEC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5551" y="3881438"/>
                  <a:ext cx="139700" cy="131763"/>
                </a:xfrm>
                <a:custGeom>
                  <a:avLst/>
                  <a:gdLst>
                    <a:gd name="T0" fmla="*/ 35 w 37"/>
                    <a:gd name="T1" fmla="*/ 12 h 35"/>
                    <a:gd name="T2" fmla="*/ 32 w 37"/>
                    <a:gd name="T3" fmla="*/ 5 h 35"/>
                    <a:gd name="T4" fmla="*/ 27 w 37"/>
                    <a:gd name="T5" fmla="*/ 3 h 35"/>
                    <a:gd name="T6" fmla="*/ 20 w 37"/>
                    <a:gd name="T7" fmla="*/ 1 h 35"/>
                    <a:gd name="T8" fmla="*/ 17 w 37"/>
                    <a:gd name="T9" fmla="*/ 0 h 35"/>
                    <a:gd name="T10" fmla="*/ 11 w 37"/>
                    <a:gd name="T11" fmla="*/ 6 h 35"/>
                    <a:gd name="T12" fmla="*/ 0 w 37"/>
                    <a:gd name="T13" fmla="*/ 16 h 35"/>
                    <a:gd name="T14" fmla="*/ 1 w 37"/>
                    <a:gd name="T15" fmla="*/ 31 h 35"/>
                    <a:gd name="T16" fmla="*/ 15 w 37"/>
                    <a:gd name="T17" fmla="*/ 35 h 35"/>
                    <a:gd name="T18" fmla="*/ 25 w 37"/>
                    <a:gd name="T19" fmla="*/ 32 h 35"/>
                    <a:gd name="T20" fmla="*/ 31 w 37"/>
                    <a:gd name="T21" fmla="*/ 29 h 35"/>
                    <a:gd name="T22" fmla="*/ 37 w 37"/>
                    <a:gd name="T23" fmla="*/ 24 h 35"/>
                    <a:gd name="T24" fmla="*/ 35 w 37"/>
                    <a:gd name="T25" fmla="*/ 12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35">
                      <a:moveTo>
                        <a:pt x="35" y="12"/>
                      </a:moveTo>
                      <a:cubicBezTo>
                        <a:pt x="35" y="11"/>
                        <a:pt x="34" y="8"/>
                        <a:pt x="32" y="5"/>
                      </a:cubicBezTo>
                      <a:cubicBezTo>
                        <a:pt x="31" y="5"/>
                        <a:pt x="30" y="4"/>
                        <a:pt x="27" y="3"/>
                      </a:cubicBezTo>
                      <a:cubicBezTo>
                        <a:pt x="25" y="1"/>
                        <a:pt x="22" y="1"/>
                        <a:pt x="20" y="1"/>
                      </a:cubicBezTo>
                      <a:cubicBezTo>
                        <a:pt x="19" y="1"/>
                        <a:pt x="18" y="0"/>
                        <a:pt x="17" y="0"/>
                      </a:cubicBezTo>
                      <a:cubicBezTo>
                        <a:pt x="16" y="1"/>
                        <a:pt x="14" y="4"/>
                        <a:pt x="11" y="6"/>
                      </a:cubicBezTo>
                      <a:cubicBezTo>
                        <a:pt x="5" y="11"/>
                        <a:pt x="2" y="14"/>
                        <a:pt x="0" y="16"/>
                      </a:cubicBezTo>
                      <a:cubicBezTo>
                        <a:pt x="0" y="22"/>
                        <a:pt x="0" y="30"/>
                        <a:pt x="1" y="31"/>
                      </a:cubicBezTo>
                      <a:cubicBezTo>
                        <a:pt x="3" y="32"/>
                        <a:pt x="11" y="34"/>
                        <a:pt x="15" y="35"/>
                      </a:cubicBezTo>
                      <a:cubicBezTo>
                        <a:pt x="19" y="35"/>
                        <a:pt x="21" y="35"/>
                        <a:pt x="25" y="32"/>
                      </a:cubicBezTo>
                      <a:cubicBezTo>
                        <a:pt x="27" y="31"/>
                        <a:pt x="29" y="30"/>
                        <a:pt x="31" y="29"/>
                      </a:cubicBezTo>
                      <a:cubicBezTo>
                        <a:pt x="33" y="27"/>
                        <a:pt x="36" y="25"/>
                        <a:pt x="37" y="24"/>
                      </a:cubicBezTo>
                      <a:cubicBezTo>
                        <a:pt x="36" y="22"/>
                        <a:pt x="35" y="13"/>
                        <a:pt x="35" y="1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71" name="Freeform 195">
                  <a:extLst>
                    <a:ext uri="{FF2B5EF4-FFF2-40B4-BE49-F238E27FC236}">
                      <a16:creationId xmlns:a16="http://schemas.microsoft.com/office/drawing/2014/main" id="{EB26EBAB-62C6-3C4A-95DB-4688BBDA63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5576" y="3944938"/>
                  <a:ext cx="104775" cy="115888"/>
                </a:xfrm>
                <a:custGeom>
                  <a:avLst/>
                  <a:gdLst>
                    <a:gd name="T0" fmla="*/ 10 w 28"/>
                    <a:gd name="T1" fmla="*/ 29 h 31"/>
                    <a:gd name="T2" fmla="*/ 20 w 28"/>
                    <a:gd name="T3" fmla="*/ 30 h 31"/>
                    <a:gd name="T4" fmla="*/ 28 w 28"/>
                    <a:gd name="T5" fmla="*/ 17 h 31"/>
                    <a:gd name="T6" fmla="*/ 25 w 28"/>
                    <a:gd name="T7" fmla="*/ 13 h 31"/>
                    <a:gd name="T8" fmla="*/ 23 w 28"/>
                    <a:gd name="T9" fmla="*/ 10 h 31"/>
                    <a:gd name="T10" fmla="*/ 14 w 28"/>
                    <a:gd name="T11" fmla="*/ 0 h 31"/>
                    <a:gd name="T12" fmla="*/ 5 w 28"/>
                    <a:gd name="T13" fmla="*/ 10 h 31"/>
                    <a:gd name="T14" fmla="*/ 0 w 28"/>
                    <a:gd name="T15" fmla="*/ 12 h 31"/>
                    <a:gd name="T16" fmla="*/ 1 w 28"/>
                    <a:gd name="T17" fmla="*/ 13 h 31"/>
                    <a:gd name="T18" fmla="*/ 2 w 28"/>
                    <a:gd name="T19" fmla="*/ 15 h 31"/>
                    <a:gd name="T20" fmla="*/ 3 w 28"/>
                    <a:gd name="T21" fmla="*/ 25 h 31"/>
                    <a:gd name="T22" fmla="*/ 9 w 28"/>
                    <a:gd name="T23" fmla="*/ 29 h 31"/>
                    <a:gd name="T24" fmla="*/ 10 w 28"/>
                    <a:gd name="T25" fmla="*/ 2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1">
                      <a:moveTo>
                        <a:pt x="10" y="29"/>
                      </a:moveTo>
                      <a:cubicBezTo>
                        <a:pt x="13" y="29"/>
                        <a:pt x="19" y="31"/>
                        <a:pt x="20" y="30"/>
                      </a:cubicBezTo>
                      <a:cubicBezTo>
                        <a:pt x="21" y="28"/>
                        <a:pt x="27" y="22"/>
                        <a:pt x="28" y="17"/>
                      </a:cubicBezTo>
                      <a:cubicBezTo>
                        <a:pt x="27" y="17"/>
                        <a:pt x="26" y="15"/>
                        <a:pt x="25" y="13"/>
                      </a:cubicBezTo>
                      <a:cubicBezTo>
                        <a:pt x="24" y="12"/>
                        <a:pt x="24" y="11"/>
                        <a:pt x="23" y="10"/>
                      </a:cubicBezTo>
                      <a:cubicBezTo>
                        <a:pt x="22" y="8"/>
                        <a:pt x="17" y="3"/>
                        <a:pt x="14" y="0"/>
                      </a:cubicBezTo>
                      <a:cubicBezTo>
                        <a:pt x="11" y="5"/>
                        <a:pt x="6" y="9"/>
                        <a:pt x="5" y="10"/>
                      </a:cubicBezTo>
                      <a:cubicBezTo>
                        <a:pt x="3" y="11"/>
                        <a:pt x="2" y="12"/>
                        <a:pt x="0" y="12"/>
                      </a:cubicBezTo>
                      <a:cubicBezTo>
                        <a:pt x="1" y="12"/>
                        <a:pt x="1" y="13"/>
                        <a:pt x="1" y="13"/>
                      </a:cubicBezTo>
                      <a:cubicBezTo>
                        <a:pt x="1" y="14"/>
                        <a:pt x="2" y="15"/>
                        <a:pt x="2" y="15"/>
                      </a:cubicBezTo>
                      <a:cubicBezTo>
                        <a:pt x="3" y="17"/>
                        <a:pt x="4" y="21"/>
                        <a:pt x="3" y="25"/>
                      </a:cubicBezTo>
                      <a:cubicBezTo>
                        <a:pt x="4" y="26"/>
                        <a:pt x="7" y="28"/>
                        <a:pt x="9" y="29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72" name="Freeform 198">
                  <a:extLst>
                    <a:ext uri="{FF2B5EF4-FFF2-40B4-BE49-F238E27FC236}">
                      <a16:creationId xmlns:a16="http://schemas.microsoft.com/office/drawing/2014/main" id="{31F01C25-E0A0-D44B-B103-BE5B91B03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4314" y="3870326"/>
                  <a:ext cx="93663" cy="134938"/>
                </a:xfrm>
                <a:custGeom>
                  <a:avLst/>
                  <a:gdLst>
                    <a:gd name="T0" fmla="*/ 9 w 25"/>
                    <a:gd name="T1" fmla="*/ 29 h 36"/>
                    <a:gd name="T2" fmla="*/ 11 w 25"/>
                    <a:gd name="T3" fmla="*/ 32 h 36"/>
                    <a:gd name="T4" fmla="*/ 13 w 25"/>
                    <a:gd name="T5" fmla="*/ 36 h 36"/>
                    <a:gd name="T6" fmla="*/ 24 w 25"/>
                    <a:gd name="T7" fmla="*/ 29 h 36"/>
                    <a:gd name="T8" fmla="*/ 24 w 25"/>
                    <a:gd name="T9" fmla="*/ 22 h 36"/>
                    <a:gd name="T10" fmla="*/ 25 w 25"/>
                    <a:gd name="T11" fmla="*/ 18 h 36"/>
                    <a:gd name="T12" fmla="*/ 23 w 25"/>
                    <a:gd name="T13" fmla="*/ 10 h 36"/>
                    <a:gd name="T14" fmla="*/ 16 w 25"/>
                    <a:gd name="T15" fmla="*/ 0 h 36"/>
                    <a:gd name="T16" fmla="*/ 13 w 25"/>
                    <a:gd name="T17" fmla="*/ 1 h 36"/>
                    <a:gd name="T18" fmla="*/ 3 w 25"/>
                    <a:gd name="T19" fmla="*/ 3 h 36"/>
                    <a:gd name="T20" fmla="*/ 2 w 25"/>
                    <a:gd name="T21" fmla="*/ 13 h 36"/>
                    <a:gd name="T22" fmla="*/ 0 w 25"/>
                    <a:gd name="T23" fmla="*/ 18 h 36"/>
                    <a:gd name="T24" fmla="*/ 9 w 25"/>
                    <a:gd name="T25" fmla="*/ 2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6">
                      <a:moveTo>
                        <a:pt x="9" y="29"/>
                      </a:moveTo>
                      <a:cubicBezTo>
                        <a:pt x="10" y="30"/>
                        <a:pt x="10" y="31"/>
                        <a:pt x="11" y="32"/>
                      </a:cubicBezTo>
                      <a:cubicBezTo>
                        <a:pt x="11" y="33"/>
                        <a:pt x="12" y="36"/>
                        <a:pt x="13" y="36"/>
                      </a:cubicBezTo>
                      <a:cubicBezTo>
                        <a:pt x="15" y="35"/>
                        <a:pt x="22" y="32"/>
                        <a:pt x="24" y="29"/>
                      </a:cubicBezTo>
                      <a:cubicBezTo>
                        <a:pt x="24" y="27"/>
                        <a:pt x="24" y="25"/>
                        <a:pt x="24" y="22"/>
                      </a:cubicBezTo>
                      <a:cubicBezTo>
                        <a:pt x="24" y="20"/>
                        <a:pt x="25" y="18"/>
                        <a:pt x="25" y="18"/>
                      </a:cubicBezTo>
                      <a:cubicBezTo>
                        <a:pt x="24" y="16"/>
                        <a:pt x="23" y="11"/>
                        <a:pt x="23" y="10"/>
                      </a:cubicBezTo>
                      <a:cubicBezTo>
                        <a:pt x="20" y="8"/>
                        <a:pt x="17" y="3"/>
                        <a:pt x="16" y="0"/>
                      </a:cubicBezTo>
                      <a:cubicBezTo>
                        <a:pt x="15" y="1"/>
                        <a:pt x="14" y="1"/>
                        <a:pt x="13" y="1"/>
                      </a:cubicBezTo>
                      <a:cubicBezTo>
                        <a:pt x="9" y="2"/>
                        <a:pt x="6" y="3"/>
                        <a:pt x="3" y="3"/>
                      </a:cubicBezTo>
                      <a:cubicBezTo>
                        <a:pt x="3" y="6"/>
                        <a:pt x="2" y="13"/>
                        <a:pt x="2" y="13"/>
                      </a:cubicBezTo>
                      <a:cubicBezTo>
                        <a:pt x="2" y="15"/>
                        <a:pt x="1" y="17"/>
                        <a:pt x="0" y="18"/>
                      </a:cubicBezTo>
                      <a:cubicBezTo>
                        <a:pt x="2" y="20"/>
                        <a:pt x="8" y="26"/>
                        <a:pt x="9" y="2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73" name="Freeform 199">
                  <a:extLst>
                    <a:ext uri="{FF2B5EF4-FFF2-40B4-BE49-F238E27FC236}">
                      <a16:creationId xmlns:a16="http://schemas.microsoft.com/office/drawing/2014/main" id="{238B3120-0821-F948-8D3F-9935A2BA0D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0476" y="3776663"/>
                  <a:ext cx="146050" cy="115888"/>
                </a:xfrm>
                <a:custGeom>
                  <a:avLst/>
                  <a:gdLst>
                    <a:gd name="T0" fmla="*/ 33 w 39"/>
                    <a:gd name="T1" fmla="*/ 14 h 31"/>
                    <a:gd name="T2" fmla="*/ 27 w 39"/>
                    <a:gd name="T3" fmla="*/ 0 h 31"/>
                    <a:gd name="T4" fmla="*/ 25 w 39"/>
                    <a:gd name="T5" fmla="*/ 1 h 31"/>
                    <a:gd name="T6" fmla="*/ 4 w 39"/>
                    <a:gd name="T7" fmla="*/ 10 h 31"/>
                    <a:gd name="T8" fmla="*/ 0 w 39"/>
                    <a:gd name="T9" fmla="*/ 11 h 31"/>
                    <a:gd name="T10" fmla="*/ 4 w 39"/>
                    <a:gd name="T11" fmla="*/ 19 h 31"/>
                    <a:gd name="T12" fmla="*/ 6 w 39"/>
                    <a:gd name="T13" fmla="*/ 22 h 31"/>
                    <a:gd name="T14" fmla="*/ 8 w 39"/>
                    <a:gd name="T15" fmla="*/ 26 h 31"/>
                    <a:gd name="T16" fmla="*/ 11 w 39"/>
                    <a:gd name="T17" fmla="*/ 27 h 31"/>
                    <a:gd name="T18" fmla="*/ 19 w 39"/>
                    <a:gd name="T19" fmla="*/ 29 h 31"/>
                    <a:gd name="T20" fmla="*/ 26 w 39"/>
                    <a:gd name="T21" fmla="*/ 31 h 31"/>
                    <a:gd name="T22" fmla="*/ 32 w 39"/>
                    <a:gd name="T23" fmla="*/ 26 h 31"/>
                    <a:gd name="T24" fmla="*/ 39 w 39"/>
                    <a:gd name="T25" fmla="*/ 20 h 31"/>
                    <a:gd name="T26" fmla="*/ 35 w 39"/>
                    <a:gd name="T27" fmla="*/ 16 h 31"/>
                    <a:gd name="T28" fmla="*/ 33 w 39"/>
                    <a:gd name="T29" fmla="*/ 1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9" h="31">
                      <a:moveTo>
                        <a:pt x="33" y="14"/>
                      </a:moveTo>
                      <a:cubicBezTo>
                        <a:pt x="30" y="12"/>
                        <a:pt x="28" y="4"/>
                        <a:pt x="27" y="0"/>
                      </a:cubicBezTo>
                      <a:cubicBezTo>
                        <a:pt x="26" y="0"/>
                        <a:pt x="26" y="0"/>
                        <a:pt x="25" y="1"/>
                      </a:cubicBezTo>
                      <a:cubicBezTo>
                        <a:pt x="22" y="1"/>
                        <a:pt x="8" y="7"/>
                        <a:pt x="4" y="10"/>
                      </a:cubicBezTo>
                      <a:cubicBezTo>
                        <a:pt x="2" y="11"/>
                        <a:pt x="1" y="11"/>
                        <a:pt x="0" y="11"/>
                      </a:cubicBezTo>
                      <a:cubicBezTo>
                        <a:pt x="1" y="13"/>
                        <a:pt x="3" y="17"/>
                        <a:pt x="4" y="19"/>
                      </a:cubicBezTo>
                      <a:cubicBezTo>
                        <a:pt x="5" y="20"/>
                        <a:pt x="5" y="21"/>
                        <a:pt x="6" y="22"/>
                      </a:cubicBezTo>
                      <a:cubicBezTo>
                        <a:pt x="7" y="24"/>
                        <a:pt x="7" y="26"/>
                        <a:pt x="8" y="26"/>
                      </a:cubicBezTo>
                      <a:cubicBezTo>
                        <a:pt x="9" y="26"/>
                        <a:pt x="10" y="27"/>
                        <a:pt x="11" y="27"/>
                      </a:cubicBezTo>
                      <a:cubicBezTo>
                        <a:pt x="13" y="27"/>
                        <a:pt x="17" y="28"/>
                        <a:pt x="19" y="29"/>
                      </a:cubicBezTo>
                      <a:cubicBezTo>
                        <a:pt x="23" y="31"/>
                        <a:pt x="24" y="31"/>
                        <a:pt x="26" y="31"/>
                      </a:cubicBezTo>
                      <a:cubicBezTo>
                        <a:pt x="27" y="31"/>
                        <a:pt x="30" y="28"/>
                        <a:pt x="32" y="26"/>
                      </a:cubicBezTo>
                      <a:cubicBezTo>
                        <a:pt x="36" y="23"/>
                        <a:pt x="38" y="21"/>
                        <a:pt x="39" y="20"/>
                      </a:cubicBezTo>
                      <a:cubicBezTo>
                        <a:pt x="38" y="18"/>
                        <a:pt x="36" y="17"/>
                        <a:pt x="35" y="16"/>
                      </a:cubicBezTo>
                      <a:cubicBezTo>
                        <a:pt x="34" y="15"/>
                        <a:pt x="33" y="14"/>
                        <a:pt x="33" y="1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74" name="Freeform 200">
                  <a:extLst>
                    <a:ext uri="{FF2B5EF4-FFF2-40B4-BE49-F238E27FC236}">
                      <a16:creationId xmlns:a16="http://schemas.microsoft.com/office/drawing/2014/main" id="{22936FA5-0384-144B-860A-BC8BDFE6F8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7314" y="3854451"/>
                  <a:ext cx="131763" cy="128588"/>
                </a:xfrm>
                <a:custGeom>
                  <a:avLst/>
                  <a:gdLst>
                    <a:gd name="T0" fmla="*/ 27 w 35"/>
                    <a:gd name="T1" fmla="*/ 4 h 34"/>
                    <a:gd name="T2" fmla="*/ 27 w 35"/>
                    <a:gd name="T3" fmla="*/ 4 h 34"/>
                    <a:gd name="T4" fmla="*/ 15 w 35"/>
                    <a:gd name="T5" fmla="*/ 0 h 34"/>
                    <a:gd name="T6" fmla="*/ 8 w 35"/>
                    <a:gd name="T7" fmla="*/ 6 h 34"/>
                    <a:gd name="T8" fmla="*/ 0 w 35"/>
                    <a:gd name="T9" fmla="*/ 12 h 34"/>
                    <a:gd name="T10" fmla="*/ 0 w 35"/>
                    <a:gd name="T11" fmla="*/ 12 h 34"/>
                    <a:gd name="T12" fmla="*/ 0 w 35"/>
                    <a:gd name="T13" fmla="*/ 12 h 34"/>
                    <a:gd name="T14" fmla="*/ 2 w 35"/>
                    <a:gd name="T15" fmla="*/ 19 h 34"/>
                    <a:gd name="T16" fmla="*/ 4 w 35"/>
                    <a:gd name="T17" fmla="*/ 31 h 34"/>
                    <a:gd name="T18" fmla="*/ 9 w 35"/>
                    <a:gd name="T19" fmla="*/ 32 h 34"/>
                    <a:gd name="T20" fmla="*/ 13 w 35"/>
                    <a:gd name="T21" fmla="*/ 34 h 34"/>
                    <a:gd name="T22" fmla="*/ 21 w 35"/>
                    <a:gd name="T23" fmla="*/ 33 h 34"/>
                    <a:gd name="T24" fmla="*/ 34 w 35"/>
                    <a:gd name="T25" fmla="*/ 17 h 34"/>
                    <a:gd name="T26" fmla="*/ 35 w 35"/>
                    <a:gd name="T27" fmla="*/ 7 h 34"/>
                    <a:gd name="T28" fmla="*/ 34 w 35"/>
                    <a:gd name="T29" fmla="*/ 7 h 34"/>
                    <a:gd name="T30" fmla="*/ 27 w 35"/>
                    <a:gd name="T31" fmla="*/ 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5" h="34">
                      <a:moveTo>
                        <a:pt x="27" y="4"/>
                      </a:move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2" y="4"/>
                        <a:pt x="18" y="2"/>
                        <a:pt x="15" y="0"/>
                      </a:cubicBezTo>
                      <a:cubicBezTo>
                        <a:pt x="14" y="0"/>
                        <a:pt x="10" y="4"/>
                        <a:pt x="8" y="6"/>
                      </a:cubicBezTo>
                      <a:cubicBezTo>
                        <a:pt x="3" y="11"/>
                        <a:pt x="1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3" y="18"/>
                        <a:pt x="2" y="19"/>
                        <a:pt x="2" y="19"/>
                      </a:cubicBezTo>
                      <a:cubicBezTo>
                        <a:pt x="2" y="20"/>
                        <a:pt x="3" y="29"/>
                        <a:pt x="4" y="31"/>
                      </a:cubicBezTo>
                      <a:cubicBezTo>
                        <a:pt x="4" y="31"/>
                        <a:pt x="7" y="32"/>
                        <a:pt x="9" y="32"/>
                      </a:cubicBezTo>
                      <a:cubicBezTo>
                        <a:pt x="10" y="33"/>
                        <a:pt x="12" y="33"/>
                        <a:pt x="13" y="34"/>
                      </a:cubicBezTo>
                      <a:cubicBezTo>
                        <a:pt x="16" y="34"/>
                        <a:pt x="20" y="34"/>
                        <a:pt x="21" y="33"/>
                      </a:cubicBezTo>
                      <a:cubicBezTo>
                        <a:pt x="24" y="31"/>
                        <a:pt x="34" y="21"/>
                        <a:pt x="34" y="17"/>
                      </a:cubicBezTo>
                      <a:cubicBezTo>
                        <a:pt x="35" y="13"/>
                        <a:pt x="35" y="9"/>
                        <a:pt x="35" y="7"/>
                      </a:cubicBezTo>
                      <a:cubicBezTo>
                        <a:pt x="35" y="7"/>
                        <a:pt x="34" y="7"/>
                        <a:pt x="34" y="7"/>
                      </a:cubicBezTo>
                      <a:cubicBezTo>
                        <a:pt x="30" y="7"/>
                        <a:pt x="29" y="6"/>
                        <a:pt x="27" y="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75" name="Freeform 211">
                  <a:extLst>
                    <a:ext uri="{FF2B5EF4-FFF2-40B4-BE49-F238E27FC236}">
                      <a16:creationId xmlns:a16="http://schemas.microsoft.com/office/drawing/2014/main" id="{97F245AF-E1C7-5F48-BCB0-CB678835B1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1839" y="3989388"/>
                  <a:ext cx="147638" cy="117475"/>
                </a:xfrm>
                <a:custGeom>
                  <a:avLst/>
                  <a:gdLst>
                    <a:gd name="T0" fmla="*/ 18 w 39"/>
                    <a:gd name="T1" fmla="*/ 0 h 31"/>
                    <a:gd name="T2" fmla="*/ 14 w 39"/>
                    <a:gd name="T3" fmla="*/ 2 h 31"/>
                    <a:gd name="T4" fmla="*/ 10 w 39"/>
                    <a:gd name="T5" fmla="*/ 9 h 31"/>
                    <a:gd name="T6" fmla="*/ 1 w 39"/>
                    <a:gd name="T7" fmla="*/ 23 h 31"/>
                    <a:gd name="T8" fmla="*/ 0 w 39"/>
                    <a:gd name="T9" fmla="*/ 24 h 31"/>
                    <a:gd name="T10" fmla="*/ 6 w 39"/>
                    <a:gd name="T11" fmla="*/ 29 h 31"/>
                    <a:gd name="T12" fmla="*/ 17 w 39"/>
                    <a:gd name="T13" fmla="*/ 29 h 31"/>
                    <a:gd name="T14" fmla="*/ 23 w 39"/>
                    <a:gd name="T15" fmla="*/ 22 h 31"/>
                    <a:gd name="T16" fmla="*/ 35 w 39"/>
                    <a:gd name="T17" fmla="*/ 11 h 31"/>
                    <a:gd name="T18" fmla="*/ 39 w 39"/>
                    <a:gd name="T19" fmla="*/ 6 h 31"/>
                    <a:gd name="T20" fmla="*/ 32 w 39"/>
                    <a:gd name="T21" fmla="*/ 5 h 31"/>
                    <a:gd name="T22" fmla="*/ 18 w 39"/>
                    <a:gd name="T2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9" h="31">
                      <a:moveTo>
                        <a:pt x="18" y="0"/>
                      </a:moveTo>
                      <a:cubicBezTo>
                        <a:pt x="17" y="1"/>
                        <a:pt x="15" y="1"/>
                        <a:pt x="14" y="2"/>
                      </a:cubicBezTo>
                      <a:cubicBezTo>
                        <a:pt x="13" y="3"/>
                        <a:pt x="11" y="7"/>
                        <a:pt x="10" y="9"/>
                      </a:cubicBezTo>
                      <a:cubicBezTo>
                        <a:pt x="9" y="12"/>
                        <a:pt x="3" y="21"/>
                        <a:pt x="1" y="23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1" y="26"/>
                        <a:pt x="3" y="28"/>
                        <a:pt x="6" y="29"/>
                      </a:cubicBezTo>
                      <a:cubicBezTo>
                        <a:pt x="9" y="30"/>
                        <a:pt x="14" y="31"/>
                        <a:pt x="17" y="29"/>
                      </a:cubicBezTo>
                      <a:cubicBezTo>
                        <a:pt x="18" y="28"/>
                        <a:pt x="20" y="25"/>
                        <a:pt x="23" y="22"/>
                      </a:cubicBezTo>
                      <a:cubicBezTo>
                        <a:pt x="29" y="16"/>
                        <a:pt x="34" y="12"/>
                        <a:pt x="35" y="11"/>
                      </a:cubicBezTo>
                      <a:cubicBezTo>
                        <a:pt x="38" y="10"/>
                        <a:pt x="38" y="8"/>
                        <a:pt x="39" y="6"/>
                      </a:cubicBezTo>
                      <a:cubicBezTo>
                        <a:pt x="36" y="6"/>
                        <a:pt x="33" y="6"/>
                        <a:pt x="32" y="5"/>
                      </a:cubicBezTo>
                      <a:cubicBezTo>
                        <a:pt x="21" y="3"/>
                        <a:pt x="19" y="2"/>
                        <a:pt x="1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76" name="Freeform 215">
                  <a:extLst>
                    <a:ext uri="{FF2B5EF4-FFF2-40B4-BE49-F238E27FC236}">
                      <a16:creationId xmlns:a16="http://schemas.microsoft.com/office/drawing/2014/main" id="{47A47FEF-37C6-8647-9134-470EDB88A0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9376" y="4121151"/>
                  <a:ext cx="146050" cy="123825"/>
                </a:xfrm>
                <a:custGeom>
                  <a:avLst/>
                  <a:gdLst>
                    <a:gd name="T0" fmla="*/ 38 w 39"/>
                    <a:gd name="T1" fmla="*/ 28 h 33"/>
                    <a:gd name="T2" fmla="*/ 34 w 39"/>
                    <a:gd name="T3" fmla="*/ 18 h 33"/>
                    <a:gd name="T4" fmla="*/ 32 w 39"/>
                    <a:gd name="T5" fmla="*/ 15 h 33"/>
                    <a:gd name="T6" fmla="*/ 32 w 39"/>
                    <a:gd name="T7" fmla="*/ 13 h 33"/>
                    <a:gd name="T8" fmla="*/ 14 w 39"/>
                    <a:gd name="T9" fmla="*/ 0 h 33"/>
                    <a:gd name="T10" fmla="*/ 2 w 39"/>
                    <a:gd name="T11" fmla="*/ 7 h 33"/>
                    <a:gd name="T12" fmla="*/ 0 w 39"/>
                    <a:gd name="T13" fmla="*/ 7 h 33"/>
                    <a:gd name="T14" fmla="*/ 4 w 39"/>
                    <a:gd name="T15" fmla="*/ 25 h 33"/>
                    <a:gd name="T16" fmla="*/ 4 w 39"/>
                    <a:gd name="T17" fmla="*/ 26 h 33"/>
                    <a:gd name="T18" fmla="*/ 16 w 39"/>
                    <a:gd name="T19" fmla="*/ 33 h 33"/>
                    <a:gd name="T20" fmla="*/ 38 w 39"/>
                    <a:gd name="T21" fmla="*/ 28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9" h="33">
                      <a:moveTo>
                        <a:pt x="38" y="28"/>
                      </a:moveTo>
                      <a:cubicBezTo>
                        <a:pt x="39" y="27"/>
                        <a:pt x="35" y="20"/>
                        <a:pt x="34" y="18"/>
                      </a:cubicBezTo>
                      <a:cubicBezTo>
                        <a:pt x="33" y="17"/>
                        <a:pt x="32" y="16"/>
                        <a:pt x="32" y="15"/>
                      </a:cubicBezTo>
                      <a:cubicBezTo>
                        <a:pt x="32" y="15"/>
                        <a:pt x="32" y="14"/>
                        <a:pt x="32" y="13"/>
                      </a:cubicBezTo>
                      <a:cubicBezTo>
                        <a:pt x="31" y="12"/>
                        <a:pt x="23" y="5"/>
                        <a:pt x="14" y="0"/>
                      </a:cubicBezTo>
                      <a:cubicBezTo>
                        <a:pt x="12" y="3"/>
                        <a:pt x="7" y="5"/>
                        <a:pt x="2" y="7"/>
                      </a:cubicBezTo>
                      <a:cubicBezTo>
                        <a:pt x="1" y="7"/>
                        <a:pt x="1" y="7"/>
                        <a:pt x="0" y="7"/>
                      </a:cubicBezTo>
                      <a:cubicBezTo>
                        <a:pt x="2" y="14"/>
                        <a:pt x="5" y="24"/>
                        <a:pt x="4" y="25"/>
                      </a:cubicBezTo>
                      <a:cubicBezTo>
                        <a:pt x="4" y="25"/>
                        <a:pt x="4" y="26"/>
                        <a:pt x="4" y="26"/>
                      </a:cubicBezTo>
                      <a:cubicBezTo>
                        <a:pt x="7" y="28"/>
                        <a:pt x="13" y="33"/>
                        <a:pt x="16" y="33"/>
                      </a:cubicBezTo>
                      <a:cubicBezTo>
                        <a:pt x="21" y="32"/>
                        <a:pt x="37" y="30"/>
                        <a:pt x="38" y="2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77" name="Freeform 216">
                  <a:extLst>
                    <a:ext uri="{FF2B5EF4-FFF2-40B4-BE49-F238E27FC236}">
                      <a16:creationId xmlns:a16="http://schemas.microsoft.com/office/drawing/2014/main" id="{E4558526-CA94-0246-882F-6BB0A103E9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0426" y="4005263"/>
                  <a:ext cx="149225" cy="96838"/>
                </a:xfrm>
                <a:custGeom>
                  <a:avLst/>
                  <a:gdLst>
                    <a:gd name="T0" fmla="*/ 26 w 40"/>
                    <a:gd name="T1" fmla="*/ 0 h 26"/>
                    <a:gd name="T2" fmla="*/ 24 w 40"/>
                    <a:gd name="T3" fmla="*/ 1 h 26"/>
                    <a:gd name="T4" fmla="*/ 9 w 40"/>
                    <a:gd name="T5" fmla="*/ 2 h 26"/>
                    <a:gd name="T6" fmla="*/ 7 w 40"/>
                    <a:gd name="T7" fmla="*/ 2 h 26"/>
                    <a:gd name="T8" fmla="*/ 2 w 40"/>
                    <a:gd name="T9" fmla="*/ 9 h 26"/>
                    <a:gd name="T10" fmla="*/ 0 w 40"/>
                    <a:gd name="T11" fmla="*/ 10 h 26"/>
                    <a:gd name="T12" fmla="*/ 15 w 40"/>
                    <a:gd name="T13" fmla="*/ 26 h 26"/>
                    <a:gd name="T14" fmla="*/ 19 w 40"/>
                    <a:gd name="T15" fmla="*/ 25 h 26"/>
                    <a:gd name="T16" fmla="*/ 36 w 40"/>
                    <a:gd name="T17" fmla="*/ 23 h 26"/>
                    <a:gd name="T18" fmla="*/ 40 w 40"/>
                    <a:gd name="T19" fmla="*/ 19 h 26"/>
                    <a:gd name="T20" fmla="*/ 40 w 40"/>
                    <a:gd name="T21" fmla="*/ 16 h 26"/>
                    <a:gd name="T22" fmla="*/ 40 w 40"/>
                    <a:gd name="T23" fmla="*/ 6 h 26"/>
                    <a:gd name="T24" fmla="*/ 37 w 40"/>
                    <a:gd name="T25" fmla="*/ 4 h 26"/>
                    <a:gd name="T26" fmla="*/ 26 w 40"/>
                    <a:gd name="T2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0" h="26">
                      <a:moveTo>
                        <a:pt x="26" y="0"/>
                      </a:moveTo>
                      <a:cubicBezTo>
                        <a:pt x="25" y="1"/>
                        <a:pt x="25" y="1"/>
                        <a:pt x="24" y="1"/>
                      </a:cubicBezTo>
                      <a:cubicBezTo>
                        <a:pt x="23" y="2"/>
                        <a:pt x="16" y="2"/>
                        <a:pt x="9" y="2"/>
                      </a:cubicBezTo>
                      <a:cubicBezTo>
                        <a:pt x="8" y="2"/>
                        <a:pt x="7" y="2"/>
                        <a:pt x="7" y="2"/>
                      </a:cubicBezTo>
                      <a:cubicBezTo>
                        <a:pt x="6" y="5"/>
                        <a:pt x="5" y="7"/>
                        <a:pt x="2" y="9"/>
                      </a:cubicBezTo>
                      <a:cubicBezTo>
                        <a:pt x="2" y="9"/>
                        <a:pt x="1" y="10"/>
                        <a:pt x="0" y="10"/>
                      </a:cubicBezTo>
                      <a:cubicBezTo>
                        <a:pt x="6" y="18"/>
                        <a:pt x="13" y="25"/>
                        <a:pt x="15" y="26"/>
                      </a:cubicBezTo>
                      <a:cubicBezTo>
                        <a:pt x="15" y="26"/>
                        <a:pt x="17" y="25"/>
                        <a:pt x="19" y="25"/>
                      </a:cubicBezTo>
                      <a:cubicBezTo>
                        <a:pt x="24" y="25"/>
                        <a:pt x="33" y="25"/>
                        <a:pt x="36" y="23"/>
                      </a:cubicBezTo>
                      <a:cubicBezTo>
                        <a:pt x="40" y="22"/>
                        <a:pt x="40" y="22"/>
                        <a:pt x="40" y="19"/>
                      </a:cubicBezTo>
                      <a:cubicBezTo>
                        <a:pt x="40" y="18"/>
                        <a:pt x="40" y="17"/>
                        <a:pt x="40" y="16"/>
                      </a:cubicBezTo>
                      <a:cubicBezTo>
                        <a:pt x="40" y="11"/>
                        <a:pt x="40" y="7"/>
                        <a:pt x="40" y="6"/>
                      </a:cubicBezTo>
                      <a:cubicBezTo>
                        <a:pt x="39" y="5"/>
                        <a:pt x="38" y="4"/>
                        <a:pt x="37" y="4"/>
                      </a:cubicBezTo>
                      <a:cubicBezTo>
                        <a:pt x="36" y="3"/>
                        <a:pt x="30" y="1"/>
                        <a:pt x="26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78" name="Freeform 218">
                  <a:extLst>
                    <a:ext uri="{FF2B5EF4-FFF2-40B4-BE49-F238E27FC236}">
                      <a16:creationId xmlns:a16="http://schemas.microsoft.com/office/drawing/2014/main" id="{7DA66D85-D4A1-B541-9635-DE86AE9012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3851" y="4313238"/>
                  <a:ext cx="123825" cy="134938"/>
                </a:xfrm>
                <a:custGeom>
                  <a:avLst/>
                  <a:gdLst>
                    <a:gd name="T0" fmla="*/ 23 w 33"/>
                    <a:gd name="T1" fmla="*/ 32 h 36"/>
                    <a:gd name="T2" fmla="*/ 33 w 33"/>
                    <a:gd name="T3" fmla="*/ 16 h 36"/>
                    <a:gd name="T4" fmla="*/ 33 w 33"/>
                    <a:gd name="T5" fmla="*/ 16 h 36"/>
                    <a:gd name="T6" fmla="*/ 27 w 33"/>
                    <a:gd name="T7" fmla="*/ 0 h 36"/>
                    <a:gd name="T8" fmla="*/ 20 w 33"/>
                    <a:gd name="T9" fmla="*/ 1 h 36"/>
                    <a:gd name="T10" fmla="*/ 20 w 33"/>
                    <a:gd name="T11" fmla="*/ 4 h 36"/>
                    <a:gd name="T12" fmla="*/ 0 w 33"/>
                    <a:gd name="T13" fmla="*/ 22 h 36"/>
                    <a:gd name="T14" fmla="*/ 3 w 33"/>
                    <a:gd name="T15" fmla="*/ 24 h 36"/>
                    <a:gd name="T16" fmla="*/ 4 w 33"/>
                    <a:gd name="T17" fmla="*/ 26 h 36"/>
                    <a:gd name="T18" fmla="*/ 4 w 33"/>
                    <a:gd name="T19" fmla="*/ 26 h 36"/>
                    <a:gd name="T20" fmla="*/ 6 w 33"/>
                    <a:gd name="T21" fmla="*/ 32 h 36"/>
                    <a:gd name="T22" fmla="*/ 6 w 33"/>
                    <a:gd name="T23" fmla="*/ 32 h 36"/>
                    <a:gd name="T24" fmla="*/ 16 w 33"/>
                    <a:gd name="T25" fmla="*/ 32 h 36"/>
                    <a:gd name="T26" fmla="*/ 21 w 33"/>
                    <a:gd name="T27" fmla="*/ 35 h 36"/>
                    <a:gd name="T28" fmla="*/ 23 w 33"/>
                    <a:gd name="T29" fmla="*/ 36 h 36"/>
                    <a:gd name="T30" fmla="*/ 23 w 33"/>
                    <a:gd name="T31" fmla="*/ 3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3" h="36">
                      <a:moveTo>
                        <a:pt x="23" y="32"/>
                      </a:moveTo>
                      <a:cubicBezTo>
                        <a:pt x="24" y="29"/>
                        <a:pt x="29" y="16"/>
                        <a:pt x="33" y="16"/>
                      </a:cubicBezTo>
                      <a:cubicBezTo>
                        <a:pt x="33" y="16"/>
                        <a:pt x="33" y="16"/>
                        <a:pt x="33" y="16"/>
                      </a:cubicBezTo>
                      <a:cubicBezTo>
                        <a:pt x="30" y="12"/>
                        <a:pt x="28" y="4"/>
                        <a:pt x="27" y="0"/>
                      </a:cubicBezTo>
                      <a:cubicBezTo>
                        <a:pt x="25" y="0"/>
                        <a:pt x="23" y="0"/>
                        <a:pt x="20" y="1"/>
                      </a:cubicBezTo>
                      <a:cubicBezTo>
                        <a:pt x="21" y="2"/>
                        <a:pt x="21" y="3"/>
                        <a:pt x="20" y="4"/>
                      </a:cubicBezTo>
                      <a:cubicBezTo>
                        <a:pt x="20" y="6"/>
                        <a:pt x="5" y="18"/>
                        <a:pt x="0" y="22"/>
                      </a:cubicBezTo>
                      <a:cubicBezTo>
                        <a:pt x="1" y="22"/>
                        <a:pt x="2" y="23"/>
                        <a:pt x="3" y="24"/>
                      </a:cubicBezTo>
                      <a:cubicBezTo>
                        <a:pt x="3" y="25"/>
                        <a:pt x="3" y="25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6" y="28"/>
                        <a:pt x="6" y="29"/>
                        <a:pt x="6" y="32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9" y="32"/>
                        <a:pt x="13" y="31"/>
                        <a:pt x="16" y="32"/>
                      </a:cubicBezTo>
                      <a:cubicBezTo>
                        <a:pt x="17" y="33"/>
                        <a:pt x="19" y="34"/>
                        <a:pt x="21" y="35"/>
                      </a:cubicBezTo>
                      <a:cubicBezTo>
                        <a:pt x="22" y="35"/>
                        <a:pt x="23" y="36"/>
                        <a:pt x="23" y="36"/>
                      </a:cubicBezTo>
                      <a:cubicBezTo>
                        <a:pt x="23" y="35"/>
                        <a:pt x="23" y="33"/>
                        <a:pt x="23" y="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79" name="Freeform 219">
                  <a:extLst>
                    <a:ext uri="{FF2B5EF4-FFF2-40B4-BE49-F238E27FC236}">
                      <a16:creationId xmlns:a16="http://schemas.microsoft.com/office/drawing/2014/main" id="{36342620-7024-8342-A20D-1922B65057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4476" y="4308476"/>
                  <a:ext cx="150813" cy="87313"/>
                </a:xfrm>
                <a:custGeom>
                  <a:avLst/>
                  <a:gdLst>
                    <a:gd name="T0" fmla="*/ 18 w 40"/>
                    <a:gd name="T1" fmla="*/ 23 h 23"/>
                    <a:gd name="T2" fmla="*/ 39 w 40"/>
                    <a:gd name="T3" fmla="*/ 4 h 23"/>
                    <a:gd name="T4" fmla="*/ 39 w 40"/>
                    <a:gd name="T5" fmla="*/ 2 h 23"/>
                    <a:gd name="T6" fmla="*/ 38 w 40"/>
                    <a:gd name="T7" fmla="*/ 2 h 23"/>
                    <a:gd name="T8" fmla="*/ 31 w 40"/>
                    <a:gd name="T9" fmla="*/ 0 h 23"/>
                    <a:gd name="T10" fmla="*/ 30 w 40"/>
                    <a:gd name="T11" fmla="*/ 0 h 23"/>
                    <a:gd name="T12" fmla="*/ 20 w 40"/>
                    <a:gd name="T13" fmla="*/ 4 h 23"/>
                    <a:gd name="T14" fmla="*/ 0 w 40"/>
                    <a:gd name="T15" fmla="*/ 9 h 23"/>
                    <a:gd name="T16" fmla="*/ 3 w 40"/>
                    <a:gd name="T17" fmla="*/ 14 h 23"/>
                    <a:gd name="T18" fmla="*/ 5 w 40"/>
                    <a:gd name="T19" fmla="*/ 16 h 23"/>
                    <a:gd name="T20" fmla="*/ 5 w 40"/>
                    <a:gd name="T21" fmla="*/ 20 h 23"/>
                    <a:gd name="T22" fmla="*/ 18 w 40"/>
                    <a:gd name="T2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" h="23">
                      <a:moveTo>
                        <a:pt x="18" y="23"/>
                      </a:moveTo>
                      <a:cubicBezTo>
                        <a:pt x="21" y="21"/>
                        <a:pt x="38" y="6"/>
                        <a:pt x="39" y="4"/>
                      </a:cubicBezTo>
                      <a:cubicBezTo>
                        <a:pt x="40" y="3"/>
                        <a:pt x="40" y="3"/>
                        <a:pt x="39" y="2"/>
                      </a:cubicBezTo>
                      <a:cubicBezTo>
                        <a:pt x="39" y="2"/>
                        <a:pt x="39" y="2"/>
                        <a:pt x="38" y="2"/>
                      </a:cubicBezTo>
                      <a:cubicBezTo>
                        <a:pt x="35" y="2"/>
                        <a:pt x="32" y="1"/>
                        <a:pt x="31" y="0"/>
                      </a:cubicBezTo>
                      <a:cubicBezTo>
                        <a:pt x="31" y="0"/>
                        <a:pt x="31" y="0"/>
                        <a:pt x="30" y="0"/>
                      </a:cubicBezTo>
                      <a:cubicBezTo>
                        <a:pt x="29" y="1"/>
                        <a:pt x="24" y="3"/>
                        <a:pt x="20" y="4"/>
                      </a:cubicBezTo>
                      <a:cubicBezTo>
                        <a:pt x="16" y="6"/>
                        <a:pt x="7" y="8"/>
                        <a:pt x="0" y="9"/>
                      </a:cubicBezTo>
                      <a:cubicBezTo>
                        <a:pt x="1" y="10"/>
                        <a:pt x="2" y="11"/>
                        <a:pt x="3" y="14"/>
                      </a:cubicBezTo>
                      <a:cubicBezTo>
                        <a:pt x="4" y="15"/>
                        <a:pt x="4" y="15"/>
                        <a:pt x="5" y="16"/>
                      </a:cubicBezTo>
                      <a:cubicBezTo>
                        <a:pt x="5" y="17"/>
                        <a:pt x="5" y="18"/>
                        <a:pt x="5" y="20"/>
                      </a:cubicBezTo>
                      <a:cubicBezTo>
                        <a:pt x="11" y="22"/>
                        <a:pt x="17" y="23"/>
                        <a:pt x="18" y="2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0" name="Freeform 220">
                  <a:extLst>
                    <a:ext uri="{FF2B5EF4-FFF2-40B4-BE49-F238E27FC236}">
                      <a16:creationId xmlns:a16="http://schemas.microsoft.com/office/drawing/2014/main" id="{947273EC-BA80-3740-B93C-CDB5E4478F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8751" y="4206876"/>
                  <a:ext cx="198438" cy="128588"/>
                </a:xfrm>
                <a:custGeom>
                  <a:avLst/>
                  <a:gdLst>
                    <a:gd name="T0" fmla="*/ 42 w 53"/>
                    <a:gd name="T1" fmla="*/ 30 h 34"/>
                    <a:gd name="T2" fmla="*/ 53 w 53"/>
                    <a:gd name="T3" fmla="*/ 25 h 34"/>
                    <a:gd name="T4" fmla="*/ 53 w 53"/>
                    <a:gd name="T5" fmla="*/ 6 h 34"/>
                    <a:gd name="T6" fmla="*/ 41 w 53"/>
                    <a:gd name="T7" fmla="*/ 0 h 34"/>
                    <a:gd name="T8" fmla="*/ 19 w 53"/>
                    <a:gd name="T9" fmla="*/ 6 h 34"/>
                    <a:gd name="T10" fmla="*/ 0 w 53"/>
                    <a:gd name="T11" fmla="*/ 11 h 34"/>
                    <a:gd name="T12" fmla="*/ 4 w 53"/>
                    <a:gd name="T13" fmla="*/ 13 h 34"/>
                    <a:gd name="T14" fmla="*/ 7 w 53"/>
                    <a:gd name="T15" fmla="*/ 30 h 34"/>
                    <a:gd name="T16" fmla="*/ 20 w 53"/>
                    <a:gd name="T17" fmla="*/ 34 h 34"/>
                    <a:gd name="T18" fmla="*/ 42 w 53"/>
                    <a:gd name="T19" fmla="*/ 3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34">
                      <a:moveTo>
                        <a:pt x="42" y="30"/>
                      </a:moveTo>
                      <a:cubicBezTo>
                        <a:pt x="46" y="28"/>
                        <a:pt x="51" y="26"/>
                        <a:pt x="53" y="25"/>
                      </a:cubicBezTo>
                      <a:cubicBezTo>
                        <a:pt x="52" y="20"/>
                        <a:pt x="53" y="11"/>
                        <a:pt x="53" y="6"/>
                      </a:cubicBezTo>
                      <a:cubicBezTo>
                        <a:pt x="50" y="5"/>
                        <a:pt x="43" y="1"/>
                        <a:pt x="41" y="0"/>
                      </a:cubicBezTo>
                      <a:cubicBezTo>
                        <a:pt x="38" y="2"/>
                        <a:pt x="26" y="5"/>
                        <a:pt x="19" y="6"/>
                      </a:cubicBezTo>
                      <a:cubicBezTo>
                        <a:pt x="17" y="8"/>
                        <a:pt x="7" y="10"/>
                        <a:pt x="0" y="11"/>
                      </a:cubicBezTo>
                      <a:cubicBezTo>
                        <a:pt x="2" y="12"/>
                        <a:pt x="3" y="12"/>
                        <a:pt x="4" y="13"/>
                      </a:cubicBezTo>
                      <a:cubicBezTo>
                        <a:pt x="6" y="16"/>
                        <a:pt x="7" y="27"/>
                        <a:pt x="7" y="30"/>
                      </a:cubicBezTo>
                      <a:cubicBezTo>
                        <a:pt x="9" y="31"/>
                        <a:pt x="16" y="34"/>
                        <a:pt x="20" y="34"/>
                      </a:cubicBezTo>
                      <a:cubicBezTo>
                        <a:pt x="24" y="34"/>
                        <a:pt x="38" y="32"/>
                        <a:pt x="42" y="3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1" name="Freeform 223">
                  <a:extLst>
                    <a:ext uri="{FF2B5EF4-FFF2-40B4-BE49-F238E27FC236}">
                      <a16:creationId xmlns:a16="http://schemas.microsoft.com/office/drawing/2014/main" id="{196DE268-8F24-2841-9977-EA8DE264D2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3101" y="4203701"/>
                  <a:ext cx="130175" cy="104775"/>
                </a:xfrm>
                <a:custGeom>
                  <a:avLst/>
                  <a:gdLst>
                    <a:gd name="T0" fmla="*/ 5 w 35"/>
                    <a:gd name="T1" fmla="*/ 5 h 28"/>
                    <a:gd name="T2" fmla="*/ 0 w 35"/>
                    <a:gd name="T3" fmla="*/ 4 h 28"/>
                    <a:gd name="T4" fmla="*/ 0 w 35"/>
                    <a:gd name="T5" fmla="*/ 4 h 28"/>
                    <a:gd name="T6" fmla="*/ 12 w 35"/>
                    <a:gd name="T7" fmla="*/ 25 h 28"/>
                    <a:gd name="T8" fmla="*/ 12 w 35"/>
                    <a:gd name="T9" fmla="*/ 25 h 28"/>
                    <a:gd name="T10" fmla="*/ 12 w 35"/>
                    <a:gd name="T11" fmla="*/ 27 h 28"/>
                    <a:gd name="T12" fmla="*/ 21 w 35"/>
                    <a:gd name="T13" fmla="*/ 28 h 28"/>
                    <a:gd name="T14" fmla="*/ 22 w 35"/>
                    <a:gd name="T15" fmla="*/ 28 h 28"/>
                    <a:gd name="T16" fmla="*/ 29 w 35"/>
                    <a:gd name="T17" fmla="*/ 26 h 28"/>
                    <a:gd name="T18" fmla="*/ 32 w 35"/>
                    <a:gd name="T19" fmla="*/ 20 h 28"/>
                    <a:gd name="T20" fmla="*/ 35 w 35"/>
                    <a:gd name="T21" fmla="*/ 12 h 28"/>
                    <a:gd name="T22" fmla="*/ 31 w 35"/>
                    <a:gd name="T23" fmla="*/ 4 h 28"/>
                    <a:gd name="T24" fmla="*/ 30 w 35"/>
                    <a:gd name="T25" fmla="*/ 0 h 28"/>
                    <a:gd name="T26" fmla="*/ 5 w 35"/>
                    <a:gd name="T27" fmla="*/ 5 h 28"/>
                    <a:gd name="T28" fmla="*/ 5 w 35"/>
                    <a:gd name="T29" fmla="*/ 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5" h="28">
                      <a:moveTo>
                        <a:pt x="5" y="5"/>
                      </a:moveTo>
                      <a:cubicBezTo>
                        <a:pt x="3" y="5"/>
                        <a:pt x="2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3" y="5"/>
                        <a:pt x="7" y="12"/>
                        <a:pt x="12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2" y="26"/>
                        <a:pt x="12" y="26"/>
                        <a:pt x="12" y="27"/>
                      </a:cubicBezTo>
                      <a:cubicBezTo>
                        <a:pt x="14" y="27"/>
                        <a:pt x="18" y="28"/>
                        <a:pt x="21" y="28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6" y="27"/>
                        <a:pt x="28" y="27"/>
                        <a:pt x="29" y="26"/>
                      </a:cubicBezTo>
                      <a:cubicBezTo>
                        <a:pt x="30" y="25"/>
                        <a:pt x="31" y="22"/>
                        <a:pt x="32" y="20"/>
                      </a:cubicBezTo>
                      <a:cubicBezTo>
                        <a:pt x="33" y="16"/>
                        <a:pt x="34" y="13"/>
                        <a:pt x="35" y="12"/>
                      </a:cubicBezTo>
                      <a:cubicBezTo>
                        <a:pt x="33" y="11"/>
                        <a:pt x="32" y="8"/>
                        <a:pt x="31" y="4"/>
                      </a:cubicBezTo>
                      <a:cubicBezTo>
                        <a:pt x="31" y="3"/>
                        <a:pt x="30" y="0"/>
                        <a:pt x="30" y="0"/>
                      </a:cubicBezTo>
                      <a:cubicBezTo>
                        <a:pt x="25" y="1"/>
                        <a:pt x="8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2" name="Freeform 225">
                  <a:extLst>
                    <a:ext uri="{FF2B5EF4-FFF2-40B4-BE49-F238E27FC236}">
                      <a16:creationId xmlns:a16="http://schemas.microsoft.com/office/drawing/2014/main" id="{08741482-34B2-AA44-94EF-4ACF409035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7064" y="4084638"/>
                  <a:ext cx="153988" cy="130175"/>
                </a:xfrm>
                <a:custGeom>
                  <a:avLst/>
                  <a:gdLst>
                    <a:gd name="T0" fmla="*/ 26 w 41"/>
                    <a:gd name="T1" fmla="*/ 0 h 35"/>
                    <a:gd name="T2" fmla="*/ 6 w 41"/>
                    <a:gd name="T3" fmla="*/ 15 h 35"/>
                    <a:gd name="T4" fmla="*/ 3 w 41"/>
                    <a:gd name="T5" fmla="*/ 16 h 35"/>
                    <a:gd name="T6" fmla="*/ 0 w 41"/>
                    <a:gd name="T7" fmla="*/ 15 h 35"/>
                    <a:gd name="T8" fmla="*/ 9 w 41"/>
                    <a:gd name="T9" fmla="*/ 31 h 35"/>
                    <a:gd name="T10" fmla="*/ 11 w 41"/>
                    <a:gd name="T11" fmla="*/ 32 h 35"/>
                    <a:gd name="T12" fmla="*/ 17 w 41"/>
                    <a:gd name="T13" fmla="*/ 35 h 35"/>
                    <a:gd name="T14" fmla="*/ 41 w 41"/>
                    <a:gd name="T15" fmla="*/ 30 h 35"/>
                    <a:gd name="T16" fmla="*/ 40 w 41"/>
                    <a:gd name="T17" fmla="*/ 7 h 35"/>
                    <a:gd name="T18" fmla="*/ 33 w 41"/>
                    <a:gd name="T19" fmla="*/ 6 h 35"/>
                    <a:gd name="T20" fmla="*/ 26 w 41"/>
                    <a:gd name="T21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1" h="35">
                      <a:moveTo>
                        <a:pt x="26" y="0"/>
                      </a:moveTo>
                      <a:cubicBezTo>
                        <a:pt x="22" y="5"/>
                        <a:pt x="7" y="15"/>
                        <a:pt x="6" y="15"/>
                      </a:cubicBezTo>
                      <a:cubicBezTo>
                        <a:pt x="5" y="16"/>
                        <a:pt x="4" y="16"/>
                        <a:pt x="3" y="16"/>
                      </a:cubicBezTo>
                      <a:cubicBezTo>
                        <a:pt x="2" y="16"/>
                        <a:pt x="1" y="15"/>
                        <a:pt x="0" y="15"/>
                      </a:cubicBezTo>
                      <a:cubicBezTo>
                        <a:pt x="4" y="23"/>
                        <a:pt x="8" y="31"/>
                        <a:pt x="9" y="31"/>
                      </a:cubicBezTo>
                      <a:cubicBezTo>
                        <a:pt x="10" y="31"/>
                        <a:pt x="10" y="32"/>
                        <a:pt x="11" y="32"/>
                      </a:cubicBezTo>
                      <a:cubicBezTo>
                        <a:pt x="12" y="33"/>
                        <a:pt x="15" y="35"/>
                        <a:pt x="17" y="35"/>
                      </a:cubicBezTo>
                      <a:cubicBezTo>
                        <a:pt x="20" y="35"/>
                        <a:pt x="36" y="31"/>
                        <a:pt x="41" y="30"/>
                      </a:cubicBezTo>
                      <a:cubicBezTo>
                        <a:pt x="40" y="26"/>
                        <a:pt x="40" y="15"/>
                        <a:pt x="40" y="7"/>
                      </a:cubicBezTo>
                      <a:cubicBezTo>
                        <a:pt x="38" y="7"/>
                        <a:pt x="35" y="6"/>
                        <a:pt x="33" y="6"/>
                      </a:cubicBezTo>
                      <a:cubicBezTo>
                        <a:pt x="30" y="4"/>
                        <a:pt x="27" y="2"/>
                        <a:pt x="26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3" name="Freeform 226">
                  <a:extLst>
                    <a:ext uri="{FF2B5EF4-FFF2-40B4-BE49-F238E27FC236}">
                      <a16:creationId xmlns:a16="http://schemas.microsoft.com/office/drawing/2014/main" id="{7DEB1D9C-F32B-F146-A5FC-28E6857C3B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6526" y="4046538"/>
                  <a:ext cx="96838" cy="115888"/>
                </a:xfrm>
                <a:custGeom>
                  <a:avLst/>
                  <a:gdLst>
                    <a:gd name="T0" fmla="*/ 23 w 26"/>
                    <a:gd name="T1" fmla="*/ 5 h 31"/>
                    <a:gd name="T2" fmla="*/ 15 w 26"/>
                    <a:gd name="T3" fmla="*/ 4 h 31"/>
                    <a:gd name="T4" fmla="*/ 14 w 26"/>
                    <a:gd name="T5" fmla="*/ 3 h 31"/>
                    <a:gd name="T6" fmla="*/ 8 w 26"/>
                    <a:gd name="T7" fmla="*/ 0 h 31"/>
                    <a:gd name="T8" fmla="*/ 7 w 26"/>
                    <a:gd name="T9" fmla="*/ 2 h 31"/>
                    <a:gd name="T10" fmla="*/ 4 w 26"/>
                    <a:gd name="T11" fmla="*/ 10 h 31"/>
                    <a:gd name="T12" fmla="*/ 2 w 26"/>
                    <a:gd name="T13" fmla="*/ 15 h 31"/>
                    <a:gd name="T14" fmla="*/ 0 w 26"/>
                    <a:gd name="T15" fmla="*/ 18 h 31"/>
                    <a:gd name="T16" fmla="*/ 17 w 26"/>
                    <a:gd name="T17" fmla="*/ 31 h 31"/>
                    <a:gd name="T18" fmla="*/ 20 w 26"/>
                    <a:gd name="T19" fmla="*/ 24 h 31"/>
                    <a:gd name="T20" fmla="*/ 26 w 26"/>
                    <a:gd name="T21" fmla="*/ 13 h 31"/>
                    <a:gd name="T22" fmla="*/ 24 w 26"/>
                    <a:gd name="T23" fmla="*/ 5 h 31"/>
                    <a:gd name="T24" fmla="*/ 23 w 26"/>
                    <a:gd name="T25" fmla="*/ 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31">
                      <a:moveTo>
                        <a:pt x="23" y="5"/>
                      </a:moveTo>
                      <a:cubicBezTo>
                        <a:pt x="21" y="5"/>
                        <a:pt x="18" y="4"/>
                        <a:pt x="15" y="4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2" y="3"/>
                        <a:pt x="9" y="1"/>
                        <a:pt x="8" y="0"/>
                      </a:cubicBezTo>
                      <a:cubicBezTo>
                        <a:pt x="8" y="1"/>
                        <a:pt x="8" y="1"/>
                        <a:pt x="7" y="2"/>
                      </a:cubicBezTo>
                      <a:cubicBezTo>
                        <a:pt x="6" y="4"/>
                        <a:pt x="5" y="7"/>
                        <a:pt x="4" y="10"/>
                      </a:cubicBezTo>
                      <a:cubicBezTo>
                        <a:pt x="3" y="12"/>
                        <a:pt x="2" y="13"/>
                        <a:pt x="2" y="15"/>
                      </a:cubicBezTo>
                      <a:cubicBezTo>
                        <a:pt x="1" y="16"/>
                        <a:pt x="1" y="17"/>
                        <a:pt x="0" y="18"/>
                      </a:cubicBezTo>
                      <a:cubicBezTo>
                        <a:pt x="7" y="22"/>
                        <a:pt x="14" y="28"/>
                        <a:pt x="17" y="31"/>
                      </a:cubicBezTo>
                      <a:cubicBezTo>
                        <a:pt x="18" y="28"/>
                        <a:pt x="19" y="26"/>
                        <a:pt x="20" y="24"/>
                      </a:cubicBezTo>
                      <a:cubicBezTo>
                        <a:pt x="22" y="21"/>
                        <a:pt x="25" y="16"/>
                        <a:pt x="26" y="13"/>
                      </a:cubicBezTo>
                      <a:cubicBezTo>
                        <a:pt x="25" y="11"/>
                        <a:pt x="24" y="8"/>
                        <a:pt x="24" y="5"/>
                      </a:cubicBezTo>
                      <a:cubicBezTo>
                        <a:pt x="23" y="5"/>
                        <a:pt x="23" y="5"/>
                        <a:pt x="23" y="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4" name="Freeform 227">
                  <a:extLst>
                    <a:ext uri="{FF2B5EF4-FFF2-40B4-BE49-F238E27FC236}">
                      <a16:creationId xmlns:a16="http://schemas.microsoft.com/office/drawing/2014/main" id="{214AC617-14C5-684C-9A62-BA5E1F167D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3201" y="4087813"/>
                  <a:ext cx="112713" cy="134938"/>
                </a:xfrm>
                <a:custGeom>
                  <a:avLst/>
                  <a:gdLst>
                    <a:gd name="T0" fmla="*/ 30 w 30"/>
                    <a:gd name="T1" fmla="*/ 4 h 36"/>
                    <a:gd name="T2" fmla="*/ 28 w 30"/>
                    <a:gd name="T3" fmla="*/ 4 h 36"/>
                    <a:gd name="T4" fmla="*/ 25 w 30"/>
                    <a:gd name="T5" fmla="*/ 1 h 36"/>
                    <a:gd name="T6" fmla="*/ 25 w 30"/>
                    <a:gd name="T7" fmla="*/ 0 h 36"/>
                    <a:gd name="T8" fmla="*/ 10 w 30"/>
                    <a:gd name="T9" fmla="*/ 3 h 36"/>
                    <a:gd name="T10" fmla="*/ 10 w 30"/>
                    <a:gd name="T11" fmla="*/ 3 h 36"/>
                    <a:gd name="T12" fmla="*/ 4 w 30"/>
                    <a:gd name="T13" fmla="*/ 15 h 36"/>
                    <a:gd name="T14" fmla="*/ 1 w 30"/>
                    <a:gd name="T15" fmla="*/ 24 h 36"/>
                    <a:gd name="T16" fmla="*/ 2 w 30"/>
                    <a:gd name="T17" fmla="*/ 26 h 36"/>
                    <a:gd name="T18" fmla="*/ 7 w 30"/>
                    <a:gd name="T19" fmla="*/ 36 h 36"/>
                    <a:gd name="T20" fmla="*/ 28 w 30"/>
                    <a:gd name="T21" fmla="*/ 30 h 36"/>
                    <a:gd name="T22" fmla="*/ 30 w 30"/>
                    <a:gd name="T23" fmla="*/ 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36">
                      <a:moveTo>
                        <a:pt x="30" y="4"/>
                      </a:moveTo>
                      <a:cubicBezTo>
                        <a:pt x="29" y="4"/>
                        <a:pt x="29" y="4"/>
                        <a:pt x="28" y="4"/>
                      </a:cubicBezTo>
                      <a:cubicBezTo>
                        <a:pt x="27" y="4"/>
                        <a:pt x="26" y="3"/>
                        <a:pt x="25" y="1"/>
                      </a:cubicBezTo>
                      <a:cubicBezTo>
                        <a:pt x="25" y="1"/>
                        <a:pt x="25" y="1"/>
                        <a:pt x="25" y="0"/>
                      </a:cubicBezTo>
                      <a:cubicBezTo>
                        <a:pt x="22" y="2"/>
                        <a:pt x="12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8" y="7"/>
                        <a:pt x="6" y="12"/>
                        <a:pt x="4" y="15"/>
                      </a:cubicBezTo>
                      <a:cubicBezTo>
                        <a:pt x="1" y="17"/>
                        <a:pt x="0" y="22"/>
                        <a:pt x="1" y="24"/>
                      </a:cubicBezTo>
                      <a:cubicBezTo>
                        <a:pt x="1" y="24"/>
                        <a:pt x="2" y="25"/>
                        <a:pt x="2" y="26"/>
                      </a:cubicBezTo>
                      <a:cubicBezTo>
                        <a:pt x="5" y="31"/>
                        <a:pt x="7" y="34"/>
                        <a:pt x="7" y="36"/>
                      </a:cubicBezTo>
                      <a:cubicBezTo>
                        <a:pt x="17" y="34"/>
                        <a:pt x="27" y="32"/>
                        <a:pt x="28" y="30"/>
                      </a:cubicBezTo>
                      <a:cubicBezTo>
                        <a:pt x="28" y="29"/>
                        <a:pt x="30" y="12"/>
                        <a:pt x="30" y="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5" name="Freeform 229">
                  <a:extLst>
                    <a:ext uri="{FF2B5EF4-FFF2-40B4-BE49-F238E27FC236}">
                      <a16:creationId xmlns:a16="http://schemas.microsoft.com/office/drawing/2014/main" id="{4A42ACBE-527C-F84F-85FB-617ADDE879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4226" y="4049713"/>
                  <a:ext cx="128588" cy="195263"/>
                </a:xfrm>
                <a:custGeom>
                  <a:avLst/>
                  <a:gdLst>
                    <a:gd name="T0" fmla="*/ 18 w 34"/>
                    <a:gd name="T1" fmla="*/ 0 h 52"/>
                    <a:gd name="T2" fmla="*/ 11 w 34"/>
                    <a:gd name="T3" fmla="*/ 8 h 52"/>
                    <a:gd name="T4" fmla="*/ 4 w 34"/>
                    <a:gd name="T5" fmla="*/ 14 h 52"/>
                    <a:gd name="T6" fmla="*/ 0 w 34"/>
                    <a:gd name="T7" fmla="*/ 16 h 52"/>
                    <a:gd name="T8" fmla="*/ 1 w 34"/>
                    <a:gd name="T9" fmla="*/ 39 h 52"/>
                    <a:gd name="T10" fmla="*/ 3 w 34"/>
                    <a:gd name="T11" fmla="*/ 45 h 52"/>
                    <a:gd name="T12" fmla="*/ 5 w 34"/>
                    <a:gd name="T13" fmla="*/ 51 h 52"/>
                    <a:gd name="T14" fmla="*/ 11 w 34"/>
                    <a:gd name="T15" fmla="*/ 51 h 52"/>
                    <a:gd name="T16" fmla="*/ 25 w 34"/>
                    <a:gd name="T17" fmla="*/ 51 h 52"/>
                    <a:gd name="T18" fmla="*/ 31 w 34"/>
                    <a:gd name="T19" fmla="*/ 51 h 52"/>
                    <a:gd name="T20" fmla="*/ 31 w 34"/>
                    <a:gd name="T21" fmla="*/ 51 h 52"/>
                    <a:gd name="T22" fmla="*/ 31 w 34"/>
                    <a:gd name="T23" fmla="*/ 45 h 52"/>
                    <a:gd name="T24" fmla="*/ 31 w 34"/>
                    <a:gd name="T25" fmla="*/ 43 h 52"/>
                    <a:gd name="T26" fmla="*/ 30 w 34"/>
                    <a:gd name="T27" fmla="*/ 42 h 52"/>
                    <a:gd name="T28" fmla="*/ 34 w 34"/>
                    <a:gd name="T29" fmla="*/ 15 h 52"/>
                    <a:gd name="T30" fmla="*/ 18 w 34"/>
                    <a:gd name="T31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4" h="52">
                      <a:moveTo>
                        <a:pt x="18" y="0"/>
                      </a:moveTo>
                      <a:cubicBezTo>
                        <a:pt x="16" y="2"/>
                        <a:pt x="13" y="5"/>
                        <a:pt x="11" y="8"/>
                      </a:cubicBezTo>
                      <a:cubicBezTo>
                        <a:pt x="8" y="11"/>
                        <a:pt x="5" y="13"/>
                        <a:pt x="4" y="14"/>
                      </a:cubicBezTo>
                      <a:cubicBezTo>
                        <a:pt x="3" y="15"/>
                        <a:pt x="2" y="16"/>
                        <a:pt x="0" y="16"/>
                      </a:cubicBezTo>
                      <a:cubicBezTo>
                        <a:pt x="0" y="26"/>
                        <a:pt x="0" y="37"/>
                        <a:pt x="1" y="39"/>
                      </a:cubicBezTo>
                      <a:cubicBezTo>
                        <a:pt x="2" y="39"/>
                        <a:pt x="2" y="41"/>
                        <a:pt x="3" y="45"/>
                      </a:cubicBezTo>
                      <a:cubicBezTo>
                        <a:pt x="3" y="47"/>
                        <a:pt x="4" y="51"/>
                        <a:pt x="5" y="51"/>
                      </a:cubicBezTo>
                      <a:cubicBezTo>
                        <a:pt x="6" y="51"/>
                        <a:pt x="9" y="51"/>
                        <a:pt x="11" y="51"/>
                      </a:cubicBezTo>
                      <a:cubicBezTo>
                        <a:pt x="18" y="51"/>
                        <a:pt x="23" y="50"/>
                        <a:pt x="25" y="51"/>
                      </a:cubicBezTo>
                      <a:cubicBezTo>
                        <a:pt x="27" y="52"/>
                        <a:pt x="30" y="52"/>
                        <a:pt x="31" y="51"/>
                      </a:cubicBezTo>
                      <a:cubicBezTo>
                        <a:pt x="31" y="51"/>
                        <a:pt x="31" y="51"/>
                        <a:pt x="31" y="51"/>
                      </a:cubicBezTo>
                      <a:cubicBezTo>
                        <a:pt x="32" y="49"/>
                        <a:pt x="32" y="46"/>
                        <a:pt x="31" y="45"/>
                      </a:cubicBezTo>
                      <a:cubicBezTo>
                        <a:pt x="31" y="44"/>
                        <a:pt x="31" y="44"/>
                        <a:pt x="31" y="43"/>
                      </a:cubicBezTo>
                      <a:cubicBezTo>
                        <a:pt x="30" y="43"/>
                        <a:pt x="30" y="42"/>
                        <a:pt x="30" y="42"/>
                      </a:cubicBezTo>
                      <a:cubicBezTo>
                        <a:pt x="30" y="40"/>
                        <a:pt x="32" y="23"/>
                        <a:pt x="34" y="15"/>
                      </a:cubicBezTo>
                      <a:cubicBezTo>
                        <a:pt x="30" y="14"/>
                        <a:pt x="24" y="6"/>
                        <a:pt x="1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6" name="Freeform 230">
                  <a:extLst>
                    <a:ext uri="{FF2B5EF4-FFF2-40B4-BE49-F238E27FC236}">
                      <a16:creationId xmlns:a16="http://schemas.microsoft.com/office/drawing/2014/main" id="{12AE1B18-48BF-F146-9807-5FAEA14F23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4876" y="4098926"/>
                  <a:ext cx="168275" cy="115888"/>
                </a:xfrm>
                <a:custGeom>
                  <a:avLst/>
                  <a:gdLst>
                    <a:gd name="T0" fmla="*/ 7 w 45"/>
                    <a:gd name="T1" fmla="*/ 2 h 31"/>
                    <a:gd name="T2" fmla="*/ 4 w 45"/>
                    <a:gd name="T3" fmla="*/ 3 h 31"/>
                    <a:gd name="T4" fmla="*/ 0 w 45"/>
                    <a:gd name="T5" fmla="*/ 28 h 31"/>
                    <a:gd name="T6" fmla="*/ 1 w 45"/>
                    <a:gd name="T7" fmla="*/ 30 h 31"/>
                    <a:gd name="T8" fmla="*/ 3 w 45"/>
                    <a:gd name="T9" fmla="*/ 31 h 31"/>
                    <a:gd name="T10" fmla="*/ 27 w 45"/>
                    <a:gd name="T11" fmla="*/ 30 h 31"/>
                    <a:gd name="T12" fmla="*/ 29 w 45"/>
                    <a:gd name="T13" fmla="*/ 30 h 31"/>
                    <a:gd name="T14" fmla="*/ 36 w 45"/>
                    <a:gd name="T15" fmla="*/ 30 h 31"/>
                    <a:gd name="T16" fmla="*/ 36 w 45"/>
                    <a:gd name="T17" fmla="*/ 30 h 31"/>
                    <a:gd name="T18" fmla="*/ 45 w 45"/>
                    <a:gd name="T19" fmla="*/ 18 h 31"/>
                    <a:gd name="T20" fmla="*/ 45 w 45"/>
                    <a:gd name="T21" fmla="*/ 18 h 31"/>
                    <a:gd name="T22" fmla="*/ 36 w 45"/>
                    <a:gd name="T23" fmla="*/ 11 h 31"/>
                    <a:gd name="T24" fmla="*/ 26 w 45"/>
                    <a:gd name="T25" fmla="*/ 0 h 31"/>
                    <a:gd name="T26" fmla="*/ 25 w 45"/>
                    <a:gd name="T27" fmla="*/ 0 h 31"/>
                    <a:gd name="T28" fmla="*/ 7 w 45"/>
                    <a:gd name="T29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5" h="31">
                      <a:moveTo>
                        <a:pt x="7" y="2"/>
                      </a:moveTo>
                      <a:cubicBezTo>
                        <a:pt x="6" y="2"/>
                        <a:pt x="4" y="3"/>
                        <a:pt x="4" y="3"/>
                      </a:cubicBezTo>
                      <a:cubicBezTo>
                        <a:pt x="2" y="14"/>
                        <a:pt x="0" y="27"/>
                        <a:pt x="0" y="28"/>
                      </a:cubicBezTo>
                      <a:cubicBezTo>
                        <a:pt x="0" y="29"/>
                        <a:pt x="0" y="29"/>
                        <a:pt x="1" y="30"/>
                      </a:cubicBezTo>
                      <a:cubicBezTo>
                        <a:pt x="1" y="31"/>
                        <a:pt x="1" y="31"/>
                        <a:pt x="3" y="31"/>
                      </a:cubicBezTo>
                      <a:cubicBezTo>
                        <a:pt x="3" y="31"/>
                        <a:pt x="21" y="28"/>
                        <a:pt x="27" y="30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33" y="31"/>
                        <a:pt x="34" y="31"/>
                        <a:pt x="36" y="30"/>
                      </a:cubicBezTo>
                      <a:cubicBezTo>
                        <a:pt x="36" y="30"/>
                        <a:pt x="36" y="30"/>
                        <a:pt x="36" y="30"/>
                      </a:cubicBezTo>
                      <a:cubicBezTo>
                        <a:pt x="39" y="28"/>
                        <a:pt x="45" y="24"/>
                        <a:pt x="45" y="18"/>
                      </a:cubicBezTo>
                      <a:cubicBezTo>
                        <a:pt x="45" y="18"/>
                        <a:pt x="45" y="18"/>
                        <a:pt x="45" y="18"/>
                      </a:cubicBezTo>
                      <a:cubicBezTo>
                        <a:pt x="42" y="18"/>
                        <a:pt x="37" y="13"/>
                        <a:pt x="36" y="11"/>
                      </a:cubicBezTo>
                      <a:cubicBezTo>
                        <a:pt x="34" y="10"/>
                        <a:pt x="28" y="2"/>
                        <a:pt x="26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2" y="1"/>
                        <a:pt x="13" y="2"/>
                        <a:pt x="7" y="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7" name="Freeform 243">
                  <a:extLst>
                    <a:ext uri="{FF2B5EF4-FFF2-40B4-BE49-F238E27FC236}">
                      <a16:creationId xmlns:a16="http://schemas.microsoft.com/office/drawing/2014/main" id="{D6D2CF9F-4CD5-554E-9132-3A1540F44F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039" y="3983038"/>
                  <a:ext cx="123825" cy="88900"/>
                </a:xfrm>
                <a:custGeom>
                  <a:avLst/>
                  <a:gdLst>
                    <a:gd name="T0" fmla="*/ 27 w 33"/>
                    <a:gd name="T1" fmla="*/ 10 h 24"/>
                    <a:gd name="T2" fmla="*/ 21 w 33"/>
                    <a:gd name="T3" fmla="*/ 4 h 24"/>
                    <a:gd name="T4" fmla="*/ 19 w 33"/>
                    <a:gd name="T5" fmla="*/ 0 h 24"/>
                    <a:gd name="T6" fmla="*/ 11 w 33"/>
                    <a:gd name="T7" fmla="*/ 1 h 24"/>
                    <a:gd name="T8" fmla="*/ 8 w 33"/>
                    <a:gd name="T9" fmla="*/ 1 h 24"/>
                    <a:gd name="T10" fmla="*/ 0 w 33"/>
                    <a:gd name="T11" fmla="*/ 0 h 24"/>
                    <a:gd name="T12" fmla="*/ 0 w 33"/>
                    <a:gd name="T13" fmla="*/ 6 h 24"/>
                    <a:gd name="T14" fmla="*/ 0 w 33"/>
                    <a:gd name="T15" fmla="*/ 13 h 24"/>
                    <a:gd name="T16" fmla="*/ 11 w 33"/>
                    <a:gd name="T17" fmla="*/ 19 h 24"/>
                    <a:gd name="T18" fmla="*/ 27 w 33"/>
                    <a:gd name="T19" fmla="*/ 24 h 24"/>
                    <a:gd name="T20" fmla="*/ 33 w 33"/>
                    <a:gd name="T21" fmla="*/ 23 h 24"/>
                    <a:gd name="T22" fmla="*/ 33 w 33"/>
                    <a:gd name="T23" fmla="*/ 16 h 24"/>
                    <a:gd name="T24" fmla="*/ 27 w 33"/>
                    <a:gd name="T25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" h="24">
                      <a:moveTo>
                        <a:pt x="27" y="10"/>
                      </a:moveTo>
                      <a:cubicBezTo>
                        <a:pt x="25" y="7"/>
                        <a:pt x="23" y="5"/>
                        <a:pt x="21" y="4"/>
                      </a:cubicBezTo>
                      <a:cubicBezTo>
                        <a:pt x="20" y="3"/>
                        <a:pt x="19" y="1"/>
                        <a:pt x="19" y="0"/>
                      </a:cubicBezTo>
                      <a:cubicBezTo>
                        <a:pt x="17" y="0"/>
                        <a:pt x="14" y="1"/>
                        <a:pt x="11" y="1"/>
                      </a:cubicBezTo>
                      <a:cubicBezTo>
                        <a:pt x="10" y="1"/>
                        <a:pt x="9" y="1"/>
                        <a:pt x="8" y="1"/>
                      </a:cubicBezTo>
                      <a:cubicBezTo>
                        <a:pt x="5" y="1"/>
                        <a:pt x="2" y="1"/>
                        <a:pt x="0" y="0"/>
                      </a:cubicBezTo>
                      <a:cubicBezTo>
                        <a:pt x="0" y="1"/>
                        <a:pt x="0" y="4"/>
                        <a:pt x="0" y="6"/>
                      </a:cubicBezTo>
                      <a:cubicBezTo>
                        <a:pt x="0" y="9"/>
                        <a:pt x="0" y="11"/>
                        <a:pt x="0" y="13"/>
                      </a:cubicBezTo>
                      <a:cubicBezTo>
                        <a:pt x="2" y="14"/>
                        <a:pt x="8" y="17"/>
                        <a:pt x="11" y="19"/>
                      </a:cubicBezTo>
                      <a:cubicBezTo>
                        <a:pt x="14" y="21"/>
                        <a:pt x="23" y="24"/>
                        <a:pt x="27" y="24"/>
                      </a:cubicBezTo>
                      <a:cubicBezTo>
                        <a:pt x="29" y="24"/>
                        <a:pt x="31" y="23"/>
                        <a:pt x="33" y="23"/>
                      </a:cubicBezTo>
                      <a:cubicBezTo>
                        <a:pt x="32" y="21"/>
                        <a:pt x="32" y="18"/>
                        <a:pt x="33" y="16"/>
                      </a:cubicBezTo>
                      <a:cubicBezTo>
                        <a:pt x="31" y="15"/>
                        <a:pt x="29" y="13"/>
                        <a:pt x="27" y="1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8" name="Freeform 244">
                  <a:extLst>
                    <a:ext uri="{FF2B5EF4-FFF2-40B4-BE49-F238E27FC236}">
                      <a16:creationId xmlns:a16="http://schemas.microsoft.com/office/drawing/2014/main" id="{CEB0AC8C-317D-D04B-80F4-EC01706345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0801" y="3919538"/>
                  <a:ext cx="104775" cy="119063"/>
                </a:xfrm>
                <a:custGeom>
                  <a:avLst/>
                  <a:gdLst>
                    <a:gd name="T0" fmla="*/ 26 w 28"/>
                    <a:gd name="T1" fmla="*/ 12 h 32"/>
                    <a:gd name="T2" fmla="*/ 26 w 28"/>
                    <a:gd name="T3" fmla="*/ 11 h 32"/>
                    <a:gd name="T4" fmla="*/ 22 w 28"/>
                    <a:gd name="T5" fmla="*/ 2 h 32"/>
                    <a:gd name="T6" fmla="*/ 19 w 28"/>
                    <a:gd name="T7" fmla="*/ 1 h 32"/>
                    <a:gd name="T8" fmla="*/ 18 w 28"/>
                    <a:gd name="T9" fmla="*/ 0 h 32"/>
                    <a:gd name="T10" fmla="*/ 6 w 28"/>
                    <a:gd name="T11" fmla="*/ 2 h 32"/>
                    <a:gd name="T12" fmla="*/ 5 w 28"/>
                    <a:gd name="T13" fmla="*/ 2 h 32"/>
                    <a:gd name="T14" fmla="*/ 2 w 28"/>
                    <a:gd name="T15" fmla="*/ 18 h 32"/>
                    <a:gd name="T16" fmla="*/ 1 w 28"/>
                    <a:gd name="T17" fmla="*/ 29 h 32"/>
                    <a:gd name="T18" fmla="*/ 6 w 28"/>
                    <a:gd name="T19" fmla="*/ 29 h 32"/>
                    <a:gd name="T20" fmla="*/ 13 w 28"/>
                    <a:gd name="T21" fmla="*/ 30 h 32"/>
                    <a:gd name="T22" fmla="*/ 19 w 28"/>
                    <a:gd name="T23" fmla="*/ 32 h 32"/>
                    <a:gd name="T24" fmla="*/ 19 w 28"/>
                    <a:gd name="T25" fmla="*/ 31 h 32"/>
                    <a:gd name="T26" fmla="*/ 28 w 28"/>
                    <a:gd name="T27" fmla="*/ 21 h 32"/>
                    <a:gd name="T28" fmla="*/ 28 w 28"/>
                    <a:gd name="T29" fmla="*/ 18 h 32"/>
                    <a:gd name="T30" fmla="*/ 26 w 28"/>
                    <a:gd name="T31" fmla="*/ 1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8" h="32">
                      <a:moveTo>
                        <a:pt x="26" y="12"/>
                      </a:moveTo>
                      <a:cubicBezTo>
                        <a:pt x="26" y="12"/>
                        <a:pt x="26" y="11"/>
                        <a:pt x="26" y="11"/>
                      </a:cubicBezTo>
                      <a:cubicBezTo>
                        <a:pt x="25" y="9"/>
                        <a:pt x="23" y="4"/>
                        <a:pt x="22" y="2"/>
                      </a:cubicBezTo>
                      <a:cubicBezTo>
                        <a:pt x="20" y="2"/>
                        <a:pt x="19" y="1"/>
                        <a:pt x="19" y="1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7" y="0"/>
                        <a:pt x="9" y="1"/>
                        <a:pt x="6" y="2"/>
                      </a:cubicBezTo>
                      <a:cubicBezTo>
                        <a:pt x="6" y="2"/>
                        <a:pt x="6" y="2"/>
                        <a:pt x="5" y="2"/>
                      </a:cubicBezTo>
                      <a:cubicBezTo>
                        <a:pt x="5" y="6"/>
                        <a:pt x="3" y="17"/>
                        <a:pt x="2" y="18"/>
                      </a:cubicBezTo>
                      <a:cubicBezTo>
                        <a:pt x="2" y="20"/>
                        <a:pt x="0" y="28"/>
                        <a:pt x="1" y="29"/>
                      </a:cubicBezTo>
                      <a:cubicBezTo>
                        <a:pt x="1" y="29"/>
                        <a:pt x="4" y="29"/>
                        <a:pt x="6" y="29"/>
                      </a:cubicBezTo>
                      <a:cubicBezTo>
                        <a:pt x="9" y="29"/>
                        <a:pt x="12" y="30"/>
                        <a:pt x="13" y="30"/>
                      </a:cubicBezTo>
                      <a:cubicBezTo>
                        <a:pt x="15" y="31"/>
                        <a:pt x="18" y="31"/>
                        <a:pt x="19" y="32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20" y="29"/>
                        <a:pt x="26" y="22"/>
                        <a:pt x="28" y="21"/>
                      </a:cubicBezTo>
                      <a:cubicBezTo>
                        <a:pt x="28" y="21"/>
                        <a:pt x="28" y="19"/>
                        <a:pt x="28" y="18"/>
                      </a:cubicBezTo>
                      <a:cubicBezTo>
                        <a:pt x="26" y="17"/>
                        <a:pt x="26" y="14"/>
                        <a:pt x="26" y="1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9" name="Freeform 245">
                  <a:extLst>
                    <a:ext uri="{FF2B5EF4-FFF2-40B4-BE49-F238E27FC236}">
                      <a16:creationId xmlns:a16="http://schemas.microsoft.com/office/drawing/2014/main" id="{01FB63FE-A32A-C14C-B5BD-DDC19ECF80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0626" y="3986213"/>
                  <a:ext cx="130175" cy="93663"/>
                </a:xfrm>
                <a:custGeom>
                  <a:avLst/>
                  <a:gdLst>
                    <a:gd name="T0" fmla="*/ 35 w 35"/>
                    <a:gd name="T1" fmla="*/ 1 h 25"/>
                    <a:gd name="T2" fmla="*/ 29 w 35"/>
                    <a:gd name="T3" fmla="*/ 1 h 25"/>
                    <a:gd name="T4" fmla="*/ 20 w 35"/>
                    <a:gd name="T5" fmla="*/ 0 h 25"/>
                    <a:gd name="T6" fmla="*/ 19 w 35"/>
                    <a:gd name="T7" fmla="*/ 0 h 25"/>
                    <a:gd name="T8" fmla="*/ 17 w 35"/>
                    <a:gd name="T9" fmla="*/ 0 h 25"/>
                    <a:gd name="T10" fmla="*/ 8 w 35"/>
                    <a:gd name="T11" fmla="*/ 9 h 25"/>
                    <a:gd name="T12" fmla="*/ 1 w 35"/>
                    <a:gd name="T13" fmla="*/ 15 h 25"/>
                    <a:gd name="T14" fmla="*/ 1 w 35"/>
                    <a:gd name="T15" fmla="*/ 22 h 25"/>
                    <a:gd name="T16" fmla="*/ 12 w 35"/>
                    <a:gd name="T17" fmla="*/ 24 h 25"/>
                    <a:gd name="T18" fmla="*/ 16 w 35"/>
                    <a:gd name="T19" fmla="*/ 25 h 25"/>
                    <a:gd name="T20" fmla="*/ 20 w 35"/>
                    <a:gd name="T21" fmla="*/ 25 h 25"/>
                    <a:gd name="T22" fmla="*/ 21 w 35"/>
                    <a:gd name="T23" fmla="*/ 23 h 25"/>
                    <a:gd name="T24" fmla="*/ 25 w 35"/>
                    <a:gd name="T25" fmla="*/ 16 h 25"/>
                    <a:gd name="T26" fmla="*/ 34 w 35"/>
                    <a:gd name="T27" fmla="*/ 11 h 25"/>
                    <a:gd name="T28" fmla="*/ 35 w 35"/>
                    <a:gd name="T29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5" h="25">
                      <a:moveTo>
                        <a:pt x="35" y="1"/>
                      </a:moveTo>
                      <a:cubicBezTo>
                        <a:pt x="33" y="1"/>
                        <a:pt x="31" y="1"/>
                        <a:pt x="29" y="1"/>
                      </a:cubicBezTo>
                      <a:cubicBezTo>
                        <a:pt x="25" y="1"/>
                        <a:pt x="21" y="1"/>
                        <a:pt x="20" y="0"/>
                      </a:cubicBezTo>
                      <a:cubicBezTo>
                        <a:pt x="20" y="0"/>
                        <a:pt x="19" y="0"/>
                        <a:pt x="19" y="0"/>
                      </a:cubicBezTo>
                      <a:cubicBezTo>
                        <a:pt x="18" y="0"/>
                        <a:pt x="17" y="0"/>
                        <a:pt x="17" y="0"/>
                      </a:cubicBezTo>
                      <a:cubicBezTo>
                        <a:pt x="14" y="1"/>
                        <a:pt x="11" y="5"/>
                        <a:pt x="8" y="9"/>
                      </a:cubicBezTo>
                      <a:cubicBezTo>
                        <a:pt x="4" y="13"/>
                        <a:pt x="2" y="15"/>
                        <a:pt x="1" y="15"/>
                      </a:cubicBezTo>
                      <a:cubicBezTo>
                        <a:pt x="0" y="18"/>
                        <a:pt x="0" y="21"/>
                        <a:pt x="1" y="22"/>
                      </a:cubicBezTo>
                      <a:cubicBezTo>
                        <a:pt x="2" y="23"/>
                        <a:pt x="8" y="24"/>
                        <a:pt x="12" y="24"/>
                      </a:cubicBezTo>
                      <a:cubicBezTo>
                        <a:pt x="13" y="24"/>
                        <a:pt x="15" y="24"/>
                        <a:pt x="16" y="25"/>
                      </a:cubicBezTo>
                      <a:cubicBezTo>
                        <a:pt x="18" y="25"/>
                        <a:pt x="20" y="25"/>
                        <a:pt x="20" y="25"/>
                      </a:cubicBezTo>
                      <a:cubicBezTo>
                        <a:pt x="20" y="24"/>
                        <a:pt x="20" y="24"/>
                        <a:pt x="21" y="23"/>
                      </a:cubicBezTo>
                      <a:cubicBezTo>
                        <a:pt x="21" y="21"/>
                        <a:pt x="23" y="18"/>
                        <a:pt x="25" y="16"/>
                      </a:cubicBezTo>
                      <a:cubicBezTo>
                        <a:pt x="27" y="15"/>
                        <a:pt x="32" y="12"/>
                        <a:pt x="34" y="11"/>
                      </a:cubicBezTo>
                      <a:cubicBezTo>
                        <a:pt x="33" y="9"/>
                        <a:pt x="34" y="3"/>
                        <a:pt x="35" y="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0" name="Freeform 246">
                  <a:extLst>
                    <a:ext uri="{FF2B5EF4-FFF2-40B4-BE49-F238E27FC236}">
                      <a16:creationId xmlns:a16="http://schemas.microsoft.com/office/drawing/2014/main" id="{72B75B01-DAF3-D348-A596-C1E5A73C9C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3176" y="4035426"/>
                  <a:ext cx="115888" cy="96838"/>
                </a:xfrm>
                <a:custGeom>
                  <a:avLst/>
                  <a:gdLst>
                    <a:gd name="T0" fmla="*/ 19 w 31"/>
                    <a:gd name="T1" fmla="*/ 0 h 26"/>
                    <a:gd name="T2" fmla="*/ 13 w 31"/>
                    <a:gd name="T3" fmla="*/ 0 h 26"/>
                    <a:gd name="T4" fmla="*/ 4 w 31"/>
                    <a:gd name="T5" fmla="*/ 5 h 26"/>
                    <a:gd name="T6" fmla="*/ 0 w 31"/>
                    <a:gd name="T7" fmla="*/ 11 h 26"/>
                    <a:gd name="T8" fmla="*/ 0 w 31"/>
                    <a:gd name="T9" fmla="*/ 12 h 26"/>
                    <a:gd name="T10" fmla="*/ 8 w 31"/>
                    <a:gd name="T11" fmla="*/ 20 h 26"/>
                    <a:gd name="T12" fmla="*/ 8 w 31"/>
                    <a:gd name="T13" fmla="*/ 20 h 26"/>
                    <a:gd name="T14" fmla="*/ 15 w 31"/>
                    <a:gd name="T15" fmla="*/ 26 h 26"/>
                    <a:gd name="T16" fmla="*/ 25 w 31"/>
                    <a:gd name="T17" fmla="*/ 20 h 26"/>
                    <a:gd name="T18" fmla="*/ 28 w 31"/>
                    <a:gd name="T19" fmla="*/ 14 h 26"/>
                    <a:gd name="T20" fmla="*/ 31 w 31"/>
                    <a:gd name="T21" fmla="*/ 5 h 26"/>
                    <a:gd name="T22" fmla="*/ 31 w 31"/>
                    <a:gd name="T23" fmla="*/ 2 h 26"/>
                    <a:gd name="T24" fmla="*/ 26 w 31"/>
                    <a:gd name="T25" fmla="*/ 1 h 26"/>
                    <a:gd name="T26" fmla="*/ 19 w 31"/>
                    <a:gd name="T2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26">
                      <a:moveTo>
                        <a:pt x="19" y="0"/>
                      </a:moveTo>
                      <a:cubicBezTo>
                        <a:pt x="16" y="0"/>
                        <a:pt x="14" y="0"/>
                        <a:pt x="13" y="0"/>
                      </a:cubicBezTo>
                      <a:cubicBezTo>
                        <a:pt x="11" y="1"/>
                        <a:pt x="6" y="3"/>
                        <a:pt x="4" y="5"/>
                      </a:cubicBezTo>
                      <a:cubicBezTo>
                        <a:pt x="2" y="6"/>
                        <a:pt x="1" y="9"/>
                        <a:pt x="0" y="11"/>
                      </a:cubicBezTo>
                      <a:cubicBezTo>
                        <a:pt x="0" y="11"/>
                        <a:pt x="0" y="11"/>
                        <a:pt x="0" y="12"/>
                      </a:cubicBezTo>
                      <a:cubicBezTo>
                        <a:pt x="2" y="13"/>
                        <a:pt x="6" y="16"/>
                        <a:pt x="8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11" y="24"/>
                        <a:pt x="12" y="26"/>
                        <a:pt x="15" y="26"/>
                      </a:cubicBezTo>
                      <a:cubicBezTo>
                        <a:pt x="15" y="26"/>
                        <a:pt x="23" y="26"/>
                        <a:pt x="25" y="20"/>
                      </a:cubicBezTo>
                      <a:cubicBezTo>
                        <a:pt x="26" y="18"/>
                        <a:pt x="27" y="16"/>
                        <a:pt x="28" y="14"/>
                      </a:cubicBezTo>
                      <a:cubicBezTo>
                        <a:pt x="29" y="9"/>
                        <a:pt x="30" y="6"/>
                        <a:pt x="31" y="5"/>
                      </a:cubicBezTo>
                      <a:cubicBezTo>
                        <a:pt x="31" y="5"/>
                        <a:pt x="31" y="4"/>
                        <a:pt x="31" y="2"/>
                      </a:cubicBezTo>
                      <a:cubicBezTo>
                        <a:pt x="30" y="2"/>
                        <a:pt x="27" y="2"/>
                        <a:pt x="26" y="1"/>
                      </a:cubicBezTo>
                      <a:cubicBezTo>
                        <a:pt x="24" y="1"/>
                        <a:pt x="22" y="0"/>
                        <a:pt x="1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1" name="Freeform 247">
                  <a:extLst>
                    <a:ext uri="{FF2B5EF4-FFF2-40B4-BE49-F238E27FC236}">
                      <a16:creationId xmlns:a16="http://schemas.microsoft.com/office/drawing/2014/main" id="{B8465454-99CB-514A-9F8E-4B52589C20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8239" y="3881438"/>
                  <a:ext cx="107950" cy="157163"/>
                </a:xfrm>
                <a:custGeom>
                  <a:avLst/>
                  <a:gdLst>
                    <a:gd name="T0" fmla="*/ 25 w 29"/>
                    <a:gd name="T1" fmla="*/ 18 h 42"/>
                    <a:gd name="T2" fmla="*/ 21 w 29"/>
                    <a:gd name="T3" fmla="*/ 9 h 42"/>
                    <a:gd name="T4" fmla="*/ 15 w 29"/>
                    <a:gd name="T5" fmla="*/ 0 h 42"/>
                    <a:gd name="T6" fmla="*/ 13 w 29"/>
                    <a:gd name="T7" fmla="*/ 0 h 42"/>
                    <a:gd name="T8" fmla="*/ 11 w 29"/>
                    <a:gd name="T9" fmla="*/ 0 h 42"/>
                    <a:gd name="T10" fmla="*/ 9 w 29"/>
                    <a:gd name="T11" fmla="*/ 7 h 42"/>
                    <a:gd name="T12" fmla="*/ 1 w 29"/>
                    <a:gd name="T13" fmla="*/ 20 h 42"/>
                    <a:gd name="T14" fmla="*/ 1 w 29"/>
                    <a:gd name="T15" fmla="*/ 21 h 42"/>
                    <a:gd name="T16" fmla="*/ 2 w 29"/>
                    <a:gd name="T17" fmla="*/ 29 h 42"/>
                    <a:gd name="T18" fmla="*/ 8 w 29"/>
                    <a:gd name="T19" fmla="*/ 35 h 42"/>
                    <a:gd name="T20" fmla="*/ 14 w 29"/>
                    <a:gd name="T21" fmla="*/ 42 h 42"/>
                    <a:gd name="T22" fmla="*/ 20 w 29"/>
                    <a:gd name="T23" fmla="*/ 35 h 42"/>
                    <a:gd name="T24" fmla="*/ 29 w 29"/>
                    <a:gd name="T25" fmla="*/ 27 h 42"/>
                    <a:gd name="T26" fmla="*/ 28 w 29"/>
                    <a:gd name="T27" fmla="*/ 26 h 42"/>
                    <a:gd name="T28" fmla="*/ 25 w 29"/>
                    <a:gd name="T29" fmla="*/ 18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9" h="42">
                      <a:moveTo>
                        <a:pt x="25" y="18"/>
                      </a:moveTo>
                      <a:cubicBezTo>
                        <a:pt x="23" y="14"/>
                        <a:pt x="22" y="11"/>
                        <a:pt x="21" y="9"/>
                      </a:cubicBezTo>
                      <a:cubicBezTo>
                        <a:pt x="19" y="6"/>
                        <a:pt x="16" y="1"/>
                        <a:pt x="15" y="0"/>
                      </a:cubicBezTo>
                      <a:cubicBezTo>
                        <a:pt x="14" y="0"/>
                        <a:pt x="13" y="0"/>
                        <a:pt x="13" y="0"/>
                      </a:cubicBezTo>
                      <a:cubicBezTo>
                        <a:pt x="13" y="0"/>
                        <a:pt x="12" y="0"/>
                        <a:pt x="11" y="0"/>
                      </a:cubicBezTo>
                      <a:cubicBezTo>
                        <a:pt x="11" y="1"/>
                        <a:pt x="10" y="6"/>
                        <a:pt x="9" y="7"/>
                      </a:cubicBezTo>
                      <a:cubicBezTo>
                        <a:pt x="7" y="9"/>
                        <a:pt x="1" y="19"/>
                        <a:pt x="1" y="20"/>
                      </a:cubicBezTo>
                      <a:cubicBezTo>
                        <a:pt x="1" y="20"/>
                        <a:pt x="1" y="20"/>
                        <a:pt x="1" y="21"/>
                      </a:cubicBezTo>
                      <a:cubicBezTo>
                        <a:pt x="0" y="23"/>
                        <a:pt x="0" y="27"/>
                        <a:pt x="2" y="29"/>
                      </a:cubicBezTo>
                      <a:cubicBezTo>
                        <a:pt x="4" y="30"/>
                        <a:pt x="6" y="33"/>
                        <a:pt x="8" y="35"/>
                      </a:cubicBezTo>
                      <a:cubicBezTo>
                        <a:pt x="10" y="38"/>
                        <a:pt x="13" y="41"/>
                        <a:pt x="14" y="42"/>
                      </a:cubicBezTo>
                      <a:cubicBezTo>
                        <a:pt x="15" y="42"/>
                        <a:pt x="18" y="38"/>
                        <a:pt x="20" y="35"/>
                      </a:cubicBezTo>
                      <a:cubicBezTo>
                        <a:pt x="23" y="32"/>
                        <a:pt x="26" y="29"/>
                        <a:pt x="29" y="27"/>
                      </a:cubicBezTo>
                      <a:cubicBezTo>
                        <a:pt x="28" y="27"/>
                        <a:pt x="28" y="27"/>
                        <a:pt x="28" y="26"/>
                      </a:cubicBezTo>
                      <a:cubicBezTo>
                        <a:pt x="27" y="26"/>
                        <a:pt x="26" y="23"/>
                        <a:pt x="25" y="1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2" name="Freeform 249">
                  <a:extLst>
                    <a:ext uri="{FF2B5EF4-FFF2-40B4-BE49-F238E27FC236}">
                      <a16:creationId xmlns:a16="http://schemas.microsoft.com/office/drawing/2014/main" id="{7D3A4013-F0FC-504A-B5D5-7E72640ADE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1739" y="3881438"/>
                  <a:ext cx="130175" cy="101600"/>
                </a:xfrm>
                <a:custGeom>
                  <a:avLst/>
                  <a:gdLst>
                    <a:gd name="T0" fmla="*/ 30 w 35"/>
                    <a:gd name="T1" fmla="*/ 7 h 27"/>
                    <a:gd name="T2" fmla="*/ 25 w 35"/>
                    <a:gd name="T3" fmla="*/ 3 h 27"/>
                    <a:gd name="T4" fmla="*/ 24 w 35"/>
                    <a:gd name="T5" fmla="*/ 3 h 27"/>
                    <a:gd name="T6" fmla="*/ 24 w 35"/>
                    <a:gd name="T7" fmla="*/ 3 h 27"/>
                    <a:gd name="T8" fmla="*/ 24 w 35"/>
                    <a:gd name="T9" fmla="*/ 3 h 27"/>
                    <a:gd name="T10" fmla="*/ 24 w 35"/>
                    <a:gd name="T11" fmla="*/ 3 h 27"/>
                    <a:gd name="T12" fmla="*/ 24 w 35"/>
                    <a:gd name="T13" fmla="*/ 3 h 27"/>
                    <a:gd name="T14" fmla="*/ 20 w 35"/>
                    <a:gd name="T15" fmla="*/ 2 h 27"/>
                    <a:gd name="T16" fmla="*/ 13 w 35"/>
                    <a:gd name="T17" fmla="*/ 1 h 27"/>
                    <a:gd name="T18" fmla="*/ 0 w 35"/>
                    <a:gd name="T19" fmla="*/ 0 h 27"/>
                    <a:gd name="T20" fmla="*/ 6 w 35"/>
                    <a:gd name="T21" fmla="*/ 8 h 27"/>
                    <a:gd name="T22" fmla="*/ 9 w 35"/>
                    <a:gd name="T23" fmla="*/ 17 h 27"/>
                    <a:gd name="T24" fmla="*/ 13 w 35"/>
                    <a:gd name="T25" fmla="*/ 25 h 27"/>
                    <a:gd name="T26" fmla="*/ 16 w 35"/>
                    <a:gd name="T27" fmla="*/ 26 h 27"/>
                    <a:gd name="T28" fmla="*/ 17 w 35"/>
                    <a:gd name="T29" fmla="*/ 27 h 27"/>
                    <a:gd name="T30" fmla="*/ 33 w 35"/>
                    <a:gd name="T31" fmla="*/ 27 h 27"/>
                    <a:gd name="T32" fmla="*/ 35 w 35"/>
                    <a:gd name="T33" fmla="*/ 12 h 27"/>
                    <a:gd name="T34" fmla="*/ 30 w 35"/>
                    <a:gd name="T35" fmla="*/ 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5" h="27">
                      <a:moveTo>
                        <a:pt x="30" y="7"/>
                      </a:moveTo>
                      <a:cubicBezTo>
                        <a:pt x="30" y="6"/>
                        <a:pt x="27" y="4"/>
                        <a:pt x="25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3" y="3"/>
                        <a:pt x="22" y="3"/>
                        <a:pt x="20" y="2"/>
                      </a:cubicBezTo>
                      <a:cubicBezTo>
                        <a:pt x="18" y="2"/>
                        <a:pt x="15" y="1"/>
                        <a:pt x="13" y="1"/>
                      </a:cubicBezTo>
                      <a:cubicBezTo>
                        <a:pt x="10" y="1"/>
                        <a:pt x="4" y="0"/>
                        <a:pt x="0" y="0"/>
                      </a:cubicBezTo>
                      <a:cubicBezTo>
                        <a:pt x="2" y="2"/>
                        <a:pt x="4" y="6"/>
                        <a:pt x="6" y="8"/>
                      </a:cubicBezTo>
                      <a:cubicBezTo>
                        <a:pt x="7" y="10"/>
                        <a:pt x="8" y="14"/>
                        <a:pt x="9" y="17"/>
                      </a:cubicBezTo>
                      <a:cubicBezTo>
                        <a:pt x="11" y="20"/>
                        <a:pt x="12" y="25"/>
                        <a:pt x="13" y="25"/>
                      </a:cubicBezTo>
                      <a:cubicBezTo>
                        <a:pt x="14" y="26"/>
                        <a:pt x="14" y="26"/>
                        <a:pt x="16" y="26"/>
                      </a:cubicBezTo>
                      <a:cubicBezTo>
                        <a:pt x="16" y="26"/>
                        <a:pt x="17" y="26"/>
                        <a:pt x="17" y="27"/>
                      </a:cubicBezTo>
                      <a:cubicBezTo>
                        <a:pt x="20" y="27"/>
                        <a:pt x="30" y="27"/>
                        <a:pt x="33" y="27"/>
                      </a:cubicBezTo>
                      <a:cubicBezTo>
                        <a:pt x="33" y="25"/>
                        <a:pt x="34" y="18"/>
                        <a:pt x="35" y="12"/>
                      </a:cubicBezTo>
                      <a:cubicBezTo>
                        <a:pt x="33" y="11"/>
                        <a:pt x="31" y="8"/>
                        <a:pt x="30" y="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3" name="Freeform 250">
                  <a:extLst>
                    <a:ext uri="{FF2B5EF4-FFF2-40B4-BE49-F238E27FC236}">
                      <a16:creationId xmlns:a16="http://schemas.microsoft.com/office/drawing/2014/main" id="{1E6CFF9B-6B23-8946-8215-5B287EBC68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6514" y="3824288"/>
                  <a:ext cx="123825" cy="98425"/>
                </a:xfrm>
                <a:custGeom>
                  <a:avLst/>
                  <a:gdLst>
                    <a:gd name="T0" fmla="*/ 8 w 33"/>
                    <a:gd name="T1" fmla="*/ 13 h 26"/>
                    <a:gd name="T2" fmla="*/ 0 w 33"/>
                    <a:gd name="T3" fmla="*/ 17 h 26"/>
                    <a:gd name="T4" fmla="*/ 4 w 33"/>
                    <a:gd name="T5" fmla="*/ 21 h 26"/>
                    <a:gd name="T6" fmla="*/ 10 w 33"/>
                    <a:gd name="T7" fmla="*/ 25 h 26"/>
                    <a:gd name="T8" fmla="*/ 22 w 33"/>
                    <a:gd name="T9" fmla="*/ 23 h 26"/>
                    <a:gd name="T10" fmla="*/ 23 w 33"/>
                    <a:gd name="T11" fmla="*/ 24 h 26"/>
                    <a:gd name="T12" fmla="*/ 27 w 33"/>
                    <a:gd name="T13" fmla="*/ 24 h 26"/>
                    <a:gd name="T14" fmla="*/ 33 w 33"/>
                    <a:gd name="T15" fmla="*/ 10 h 26"/>
                    <a:gd name="T16" fmla="*/ 31 w 33"/>
                    <a:gd name="T17" fmla="*/ 10 h 26"/>
                    <a:gd name="T18" fmla="*/ 25 w 33"/>
                    <a:gd name="T19" fmla="*/ 4 h 26"/>
                    <a:gd name="T20" fmla="*/ 24 w 33"/>
                    <a:gd name="T21" fmla="*/ 1 h 26"/>
                    <a:gd name="T22" fmla="*/ 24 w 33"/>
                    <a:gd name="T23" fmla="*/ 0 h 26"/>
                    <a:gd name="T24" fmla="*/ 13 w 33"/>
                    <a:gd name="T25" fmla="*/ 9 h 26"/>
                    <a:gd name="T26" fmla="*/ 8 w 33"/>
                    <a:gd name="T27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" h="26">
                      <a:moveTo>
                        <a:pt x="8" y="13"/>
                      </a:moveTo>
                      <a:cubicBezTo>
                        <a:pt x="5" y="15"/>
                        <a:pt x="2" y="17"/>
                        <a:pt x="0" y="17"/>
                      </a:cubicBezTo>
                      <a:cubicBezTo>
                        <a:pt x="1" y="18"/>
                        <a:pt x="3" y="20"/>
                        <a:pt x="4" y="21"/>
                      </a:cubicBezTo>
                      <a:cubicBezTo>
                        <a:pt x="5" y="23"/>
                        <a:pt x="8" y="26"/>
                        <a:pt x="10" y="25"/>
                      </a:cubicBezTo>
                      <a:cubicBezTo>
                        <a:pt x="12" y="24"/>
                        <a:pt x="20" y="23"/>
                        <a:pt x="22" y="23"/>
                      </a:cubicBezTo>
                      <a:cubicBezTo>
                        <a:pt x="22" y="23"/>
                        <a:pt x="23" y="23"/>
                        <a:pt x="23" y="24"/>
                      </a:cubicBezTo>
                      <a:cubicBezTo>
                        <a:pt x="25" y="24"/>
                        <a:pt x="26" y="25"/>
                        <a:pt x="27" y="24"/>
                      </a:cubicBezTo>
                      <a:cubicBezTo>
                        <a:pt x="29" y="23"/>
                        <a:pt x="33" y="13"/>
                        <a:pt x="33" y="10"/>
                      </a:cubicBezTo>
                      <a:cubicBezTo>
                        <a:pt x="32" y="10"/>
                        <a:pt x="32" y="10"/>
                        <a:pt x="31" y="10"/>
                      </a:cubicBezTo>
                      <a:cubicBezTo>
                        <a:pt x="29" y="10"/>
                        <a:pt x="27" y="7"/>
                        <a:pt x="25" y="4"/>
                      </a:cubicBezTo>
                      <a:cubicBezTo>
                        <a:pt x="25" y="3"/>
                        <a:pt x="24" y="2"/>
                        <a:pt x="24" y="1"/>
                      </a:cubicBezTo>
                      <a:cubicBezTo>
                        <a:pt x="24" y="1"/>
                        <a:pt x="24" y="1"/>
                        <a:pt x="24" y="0"/>
                      </a:cubicBezTo>
                      <a:cubicBezTo>
                        <a:pt x="22" y="2"/>
                        <a:pt x="18" y="5"/>
                        <a:pt x="13" y="9"/>
                      </a:cubicBezTo>
                      <a:cubicBezTo>
                        <a:pt x="11" y="10"/>
                        <a:pt x="9" y="12"/>
                        <a:pt x="8" y="1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4" name="Freeform 252">
                  <a:extLst>
                    <a:ext uri="{FF2B5EF4-FFF2-40B4-BE49-F238E27FC236}">
                      <a16:creationId xmlns:a16="http://schemas.microsoft.com/office/drawing/2014/main" id="{8774664D-E76F-B04A-A670-0AD1979FD4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6351" y="3663951"/>
                  <a:ext cx="82550" cy="115888"/>
                </a:xfrm>
                <a:custGeom>
                  <a:avLst/>
                  <a:gdLst>
                    <a:gd name="T0" fmla="*/ 1 w 22"/>
                    <a:gd name="T1" fmla="*/ 10 h 31"/>
                    <a:gd name="T2" fmla="*/ 1 w 22"/>
                    <a:gd name="T3" fmla="*/ 11 h 31"/>
                    <a:gd name="T4" fmla="*/ 0 w 22"/>
                    <a:gd name="T5" fmla="*/ 11 h 31"/>
                    <a:gd name="T6" fmla="*/ 0 w 22"/>
                    <a:gd name="T7" fmla="*/ 23 h 31"/>
                    <a:gd name="T8" fmla="*/ 1 w 22"/>
                    <a:gd name="T9" fmla="*/ 26 h 31"/>
                    <a:gd name="T10" fmla="*/ 2 w 22"/>
                    <a:gd name="T11" fmla="*/ 31 h 31"/>
                    <a:gd name="T12" fmla="*/ 20 w 22"/>
                    <a:gd name="T13" fmla="*/ 23 h 31"/>
                    <a:gd name="T14" fmla="*/ 22 w 22"/>
                    <a:gd name="T15" fmla="*/ 12 h 31"/>
                    <a:gd name="T16" fmla="*/ 22 w 22"/>
                    <a:gd name="T17" fmla="*/ 11 h 31"/>
                    <a:gd name="T18" fmla="*/ 20 w 22"/>
                    <a:gd name="T19" fmla="*/ 1 h 31"/>
                    <a:gd name="T20" fmla="*/ 15 w 22"/>
                    <a:gd name="T21" fmla="*/ 1 h 31"/>
                    <a:gd name="T22" fmla="*/ 12 w 22"/>
                    <a:gd name="T23" fmla="*/ 1 h 31"/>
                    <a:gd name="T24" fmla="*/ 12 w 22"/>
                    <a:gd name="T25" fmla="*/ 0 h 31"/>
                    <a:gd name="T26" fmla="*/ 12 w 22"/>
                    <a:gd name="T27" fmla="*/ 0 h 31"/>
                    <a:gd name="T28" fmla="*/ 1 w 22"/>
                    <a:gd name="T29" fmla="*/ 1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" h="31">
                      <a:moveTo>
                        <a:pt x="1" y="10"/>
                      </a:moveTo>
                      <a:cubicBezTo>
                        <a:pt x="1" y="10"/>
                        <a:pt x="1" y="10"/>
                        <a:pt x="1" y="11"/>
                      </a:cubicBezTo>
                      <a:cubicBezTo>
                        <a:pt x="1" y="11"/>
                        <a:pt x="0" y="11"/>
                        <a:pt x="0" y="11"/>
                      </a:cubicBezTo>
                      <a:cubicBezTo>
                        <a:pt x="0" y="12"/>
                        <a:pt x="0" y="19"/>
                        <a:pt x="0" y="23"/>
                      </a:cubicBezTo>
                      <a:cubicBezTo>
                        <a:pt x="0" y="24"/>
                        <a:pt x="1" y="25"/>
                        <a:pt x="1" y="26"/>
                      </a:cubicBezTo>
                      <a:cubicBezTo>
                        <a:pt x="1" y="28"/>
                        <a:pt x="1" y="31"/>
                        <a:pt x="2" y="31"/>
                      </a:cubicBezTo>
                      <a:cubicBezTo>
                        <a:pt x="4" y="30"/>
                        <a:pt x="18" y="25"/>
                        <a:pt x="20" y="23"/>
                      </a:cubicBezTo>
                      <a:cubicBezTo>
                        <a:pt x="20" y="21"/>
                        <a:pt x="20" y="18"/>
                        <a:pt x="22" y="12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2" y="10"/>
                        <a:pt x="21" y="5"/>
                        <a:pt x="20" y="1"/>
                      </a:cubicBezTo>
                      <a:cubicBezTo>
                        <a:pt x="18" y="1"/>
                        <a:pt x="16" y="1"/>
                        <a:pt x="15" y="1"/>
                      </a:cubicBezTo>
                      <a:cubicBezTo>
                        <a:pt x="13" y="1"/>
                        <a:pt x="13" y="1"/>
                        <a:pt x="12" y="1"/>
                      </a:cubicBezTo>
                      <a:cubicBezTo>
                        <a:pt x="12" y="1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1" y="0"/>
                        <a:pt x="8" y="2"/>
                        <a:pt x="1" y="1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5" name="Freeform 253">
                  <a:extLst>
                    <a:ext uri="{FF2B5EF4-FFF2-40B4-BE49-F238E27FC236}">
                      <a16:creationId xmlns:a16="http://schemas.microsoft.com/office/drawing/2014/main" id="{95B5FBB1-B199-9B4C-B81F-1716A0B9CA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9526" y="3757613"/>
                  <a:ext cx="117475" cy="127000"/>
                </a:xfrm>
                <a:custGeom>
                  <a:avLst/>
                  <a:gdLst>
                    <a:gd name="T0" fmla="*/ 1 w 31"/>
                    <a:gd name="T1" fmla="*/ 20 h 34"/>
                    <a:gd name="T2" fmla="*/ 2 w 31"/>
                    <a:gd name="T3" fmla="*/ 27 h 34"/>
                    <a:gd name="T4" fmla="*/ 3 w 31"/>
                    <a:gd name="T5" fmla="*/ 34 h 34"/>
                    <a:gd name="T6" fmla="*/ 13 w 31"/>
                    <a:gd name="T7" fmla="*/ 29 h 34"/>
                    <a:gd name="T8" fmla="*/ 19 w 31"/>
                    <a:gd name="T9" fmla="*/ 25 h 34"/>
                    <a:gd name="T10" fmla="*/ 30 w 31"/>
                    <a:gd name="T11" fmla="*/ 16 h 34"/>
                    <a:gd name="T12" fmla="*/ 30 w 31"/>
                    <a:gd name="T13" fmla="*/ 16 h 34"/>
                    <a:gd name="T14" fmla="*/ 31 w 31"/>
                    <a:gd name="T15" fmla="*/ 4 h 34"/>
                    <a:gd name="T16" fmla="*/ 30 w 31"/>
                    <a:gd name="T17" fmla="*/ 4 h 34"/>
                    <a:gd name="T18" fmla="*/ 28 w 31"/>
                    <a:gd name="T19" fmla="*/ 5 h 34"/>
                    <a:gd name="T20" fmla="*/ 26 w 31"/>
                    <a:gd name="T21" fmla="*/ 5 h 34"/>
                    <a:gd name="T22" fmla="*/ 22 w 31"/>
                    <a:gd name="T23" fmla="*/ 2 h 34"/>
                    <a:gd name="T24" fmla="*/ 20 w 31"/>
                    <a:gd name="T25" fmla="*/ 0 h 34"/>
                    <a:gd name="T26" fmla="*/ 20 w 31"/>
                    <a:gd name="T27" fmla="*/ 0 h 34"/>
                    <a:gd name="T28" fmla="*/ 4 w 31"/>
                    <a:gd name="T29" fmla="*/ 7 h 34"/>
                    <a:gd name="T30" fmla="*/ 1 w 31"/>
                    <a:gd name="T31" fmla="*/ 2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1" h="34">
                      <a:moveTo>
                        <a:pt x="1" y="20"/>
                      </a:moveTo>
                      <a:cubicBezTo>
                        <a:pt x="1" y="22"/>
                        <a:pt x="2" y="25"/>
                        <a:pt x="2" y="27"/>
                      </a:cubicBezTo>
                      <a:cubicBezTo>
                        <a:pt x="2" y="29"/>
                        <a:pt x="3" y="33"/>
                        <a:pt x="3" y="34"/>
                      </a:cubicBezTo>
                      <a:cubicBezTo>
                        <a:pt x="5" y="34"/>
                        <a:pt x="8" y="33"/>
                        <a:pt x="13" y="29"/>
                      </a:cubicBezTo>
                      <a:cubicBezTo>
                        <a:pt x="15" y="28"/>
                        <a:pt x="17" y="27"/>
                        <a:pt x="19" y="25"/>
                      </a:cubicBezTo>
                      <a:cubicBezTo>
                        <a:pt x="23" y="22"/>
                        <a:pt x="29" y="17"/>
                        <a:pt x="30" y="16"/>
                      </a:cubicBezTo>
                      <a:cubicBezTo>
                        <a:pt x="30" y="16"/>
                        <a:pt x="30" y="16"/>
                        <a:pt x="30" y="16"/>
                      </a:cubicBezTo>
                      <a:cubicBezTo>
                        <a:pt x="30" y="12"/>
                        <a:pt x="30" y="7"/>
                        <a:pt x="31" y="4"/>
                      </a:cubicBez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28" y="5"/>
                        <a:pt x="28" y="5"/>
                        <a:pt x="28" y="5"/>
                      </a:cubicBezTo>
                      <a:cubicBezTo>
                        <a:pt x="28" y="5"/>
                        <a:pt x="27" y="5"/>
                        <a:pt x="26" y="5"/>
                      </a:cubicBezTo>
                      <a:cubicBezTo>
                        <a:pt x="24" y="5"/>
                        <a:pt x="23" y="3"/>
                        <a:pt x="22" y="2"/>
                      </a:cubicBezTo>
                      <a:cubicBezTo>
                        <a:pt x="21" y="1"/>
                        <a:pt x="21" y="0"/>
                        <a:pt x="2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7" y="2"/>
                        <a:pt x="8" y="5"/>
                        <a:pt x="4" y="7"/>
                      </a:cubicBezTo>
                      <a:cubicBezTo>
                        <a:pt x="3" y="8"/>
                        <a:pt x="0" y="16"/>
                        <a:pt x="1" y="2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6" name="Freeform 257">
                  <a:extLst>
                    <a:ext uri="{FF2B5EF4-FFF2-40B4-BE49-F238E27FC236}">
                      <a16:creationId xmlns:a16="http://schemas.microsoft.com/office/drawing/2014/main" id="{CE1EE388-C8FD-A949-BB68-46E837D6B5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7464" y="4125913"/>
                  <a:ext cx="115888" cy="111125"/>
                </a:xfrm>
                <a:custGeom>
                  <a:avLst/>
                  <a:gdLst>
                    <a:gd name="T0" fmla="*/ 29 w 31"/>
                    <a:gd name="T1" fmla="*/ 14 h 30"/>
                    <a:gd name="T2" fmla="*/ 21 w 31"/>
                    <a:gd name="T3" fmla="*/ 0 h 30"/>
                    <a:gd name="T4" fmla="*/ 11 w 31"/>
                    <a:gd name="T5" fmla="*/ 4 h 30"/>
                    <a:gd name="T6" fmla="*/ 1 w 31"/>
                    <a:gd name="T7" fmla="*/ 13 h 30"/>
                    <a:gd name="T8" fmla="*/ 1 w 31"/>
                    <a:gd name="T9" fmla="*/ 14 h 30"/>
                    <a:gd name="T10" fmla="*/ 6 w 31"/>
                    <a:gd name="T11" fmla="*/ 26 h 30"/>
                    <a:gd name="T12" fmla="*/ 18 w 31"/>
                    <a:gd name="T13" fmla="*/ 27 h 30"/>
                    <a:gd name="T14" fmla="*/ 22 w 31"/>
                    <a:gd name="T15" fmla="*/ 28 h 30"/>
                    <a:gd name="T16" fmla="*/ 29 w 31"/>
                    <a:gd name="T17" fmla="*/ 30 h 30"/>
                    <a:gd name="T18" fmla="*/ 31 w 31"/>
                    <a:gd name="T19" fmla="*/ 18 h 30"/>
                    <a:gd name="T20" fmla="*/ 30 w 31"/>
                    <a:gd name="T21" fmla="*/ 18 h 30"/>
                    <a:gd name="T22" fmla="*/ 29 w 31"/>
                    <a:gd name="T23" fmla="*/ 1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30">
                      <a:moveTo>
                        <a:pt x="29" y="14"/>
                      </a:moveTo>
                      <a:cubicBezTo>
                        <a:pt x="27" y="11"/>
                        <a:pt x="23" y="2"/>
                        <a:pt x="21" y="0"/>
                      </a:cubicBezTo>
                      <a:cubicBezTo>
                        <a:pt x="18" y="3"/>
                        <a:pt x="13" y="4"/>
                        <a:pt x="11" y="4"/>
                      </a:cubicBezTo>
                      <a:cubicBezTo>
                        <a:pt x="6" y="7"/>
                        <a:pt x="0" y="12"/>
                        <a:pt x="1" y="13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2" y="18"/>
                        <a:pt x="3" y="25"/>
                        <a:pt x="6" y="26"/>
                      </a:cubicBezTo>
                      <a:cubicBezTo>
                        <a:pt x="9" y="26"/>
                        <a:pt x="14" y="27"/>
                        <a:pt x="18" y="27"/>
                      </a:cubicBezTo>
                      <a:cubicBezTo>
                        <a:pt x="20" y="27"/>
                        <a:pt x="21" y="28"/>
                        <a:pt x="22" y="28"/>
                      </a:cubicBezTo>
                      <a:cubicBezTo>
                        <a:pt x="25" y="28"/>
                        <a:pt x="28" y="29"/>
                        <a:pt x="29" y="30"/>
                      </a:cubicBezTo>
                      <a:cubicBezTo>
                        <a:pt x="29" y="26"/>
                        <a:pt x="30" y="21"/>
                        <a:pt x="31" y="18"/>
                      </a:cubicBezTo>
                      <a:cubicBezTo>
                        <a:pt x="31" y="18"/>
                        <a:pt x="31" y="18"/>
                        <a:pt x="30" y="18"/>
                      </a:cubicBezTo>
                      <a:cubicBezTo>
                        <a:pt x="30" y="17"/>
                        <a:pt x="29" y="16"/>
                        <a:pt x="29" y="1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7" name="Freeform 258">
                  <a:extLst>
                    <a:ext uri="{FF2B5EF4-FFF2-40B4-BE49-F238E27FC236}">
                      <a16:creationId xmlns:a16="http://schemas.microsoft.com/office/drawing/2014/main" id="{F16ACCAF-311B-8C4D-8618-CB8A570665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4914" y="4079876"/>
                  <a:ext cx="112713" cy="109538"/>
                </a:xfrm>
                <a:custGeom>
                  <a:avLst/>
                  <a:gdLst>
                    <a:gd name="T0" fmla="*/ 25 w 30"/>
                    <a:gd name="T1" fmla="*/ 10 h 29"/>
                    <a:gd name="T2" fmla="*/ 24 w 30"/>
                    <a:gd name="T3" fmla="*/ 9 h 29"/>
                    <a:gd name="T4" fmla="*/ 17 w 30"/>
                    <a:gd name="T5" fmla="*/ 1 h 29"/>
                    <a:gd name="T6" fmla="*/ 15 w 30"/>
                    <a:gd name="T7" fmla="*/ 2 h 29"/>
                    <a:gd name="T8" fmla="*/ 11 w 30"/>
                    <a:gd name="T9" fmla="*/ 2 h 29"/>
                    <a:gd name="T10" fmla="*/ 8 w 30"/>
                    <a:gd name="T11" fmla="*/ 1 h 29"/>
                    <a:gd name="T12" fmla="*/ 1 w 30"/>
                    <a:gd name="T13" fmla="*/ 0 h 29"/>
                    <a:gd name="T14" fmla="*/ 0 w 30"/>
                    <a:gd name="T15" fmla="*/ 18 h 29"/>
                    <a:gd name="T16" fmla="*/ 0 w 30"/>
                    <a:gd name="T17" fmla="*/ 26 h 29"/>
                    <a:gd name="T18" fmla="*/ 1 w 30"/>
                    <a:gd name="T19" fmla="*/ 25 h 29"/>
                    <a:gd name="T20" fmla="*/ 11 w 30"/>
                    <a:gd name="T21" fmla="*/ 26 h 29"/>
                    <a:gd name="T22" fmla="*/ 21 w 30"/>
                    <a:gd name="T23" fmla="*/ 29 h 29"/>
                    <a:gd name="T24" fmla="*/ 21 w 30"/>
                    <a:gd name="T25" fmla="*/ 27 h 29"/>
                    <a:gd name="T26" fmla="*/ 21 w 30"/>
                    <a:gd name="T27" fmla="*/ 26 h 29"/>
                    <a:gd name="T28" fmla="*/ 30 w 30"/>
                    <a:gd name="T29" fmla="*/ 15 h 29"/>
                    <a:gd name="T30" fmla="*/ 25 w 30"/>
                    <a:gd name="T31" fmla="*/ 1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0" h="29">
                      <a:moveTo>
                        <a:pt x="25" y="10"/>
                      </a:move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2" y="6"/>
                        <a:pt x="19" y="3"/>
                        <a:pt x="17" y="1"/>
                      </a:cubicBezTo>
                      <a:cubicBezTo>
                        <a:pt x="16" y="2"/>
                        <a:pt x="16" y="2"/>
                        <a:pt x="15" y="2"/>
                      </a:cubicBezTo>
                      <a:cubicBezTo>
                        <a:pt x="14" y="2"/>
                        <a:pt x="13" y="2"/>
                        <a:pt x="11" y="2"/>
                      </a:cubicBezTo>
                      <a:cubicBezTo>
                        <a:pt x="10" y="1"/>
                        <a:pt x="9" y="1"/>
                        <a:pt x="8" y="1"/>
                      </a:cubicBezTo>
                      <a:cubicBezTo>
                        <a:pt x="6" y="1"/>
                        <a:pt x="4" y="1"/>
                        <a:pt x="1" y="0"/>
                      </a:cubicBezTo>
                      <a:cubicBezTo>
                        <a:pt x="1" y="5"/>
                        <a:pt x="1" y="17"/>
                        <a:pt x="0" y="18"/>
                      </a:cubicBezTo>
                      <a:cubicBezTo>
                        <a:pt x="0" y="19"/>
                        <a:pt x="0" y="24"/>
                        <a:pt x="0" y="26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3" y="25"/>
                        <a:pt x="7" y="24"/>
                        <a:pt x="11" y="26"/>
                      </a:cubicBezTo>
                      <a:cubicBezTo>
                        <a:pt x="14" y="27"/>
                        <a:pt x="19" y="28"/>
                        <a:pt x="21" y="29"/>
                      </a:cubicBezTo>
                      <a:cubicBezTo>
                        <a:pt x="21" y="28"/>
                        <a:pt x="21" y="27"/>
                        <a:pt x="21" y="27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0" y="23"/>
                        <a:pt x="26" y="18"/>
                        <a:pt x="30" y="15"/>
                      </a:cubicBezTo>
                      <a:cubicBezTo>
                        <a:pt x="28" y="14"/>
                        <a:pt x="27" y="12"/>
                        <a:pt x="25" y="1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8" name="Freeform 259">
                  <a:extLst>
                    <a:ext uri="{FF2B5EF4-FFF2-40B4-BE49-F238E27FC236}">
                      <a16:creationId xmlns:a16="http://schemas.microsoft.com/office/drawing/2014/main" id="{42B7FBDD-208C-A345-B554-8F6CAF3487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4264" y="4076701"/>
                  <a:ext cx="117475" cy="134938"/>
                </a:xfrm>
                <a:custGeom>
                  <a:avLst/>
                  <a:gdLst>
                    <a:gd name="T0" fmla="*/ 21 w 31"/>
                    <a:gd name="T1" fmla="*/ 1 h 36"/>
                    <a:gd name="T2" fmla="*/ 20 w 31"/>
                    <a:gd name="T3" fmla="*/ 1 h 36"/>
                    <a:gd name="T4" fmla="*/ 17 w 31"/>
                    <a:gd name="T5" fmla="*/ 0 h 36"/>
                    <a:gd name="T6" fmla="*/ 15 w 31"/>
                    <a:gd name="T7" fmla="*/ 5 h 36"/>
                    <a:gd name="T8" fmla="*/ 14 w 31"/>
                    <a:gd name="T9" fmla="*/ 6 h 36"/>
                    <a:gd name="T10" fmla="*/ 8 w 31"/>
                    <a:gd name="T11" fmla="*/ 12 h 36"/>
                    <a:gd name="T12" fmla="*/ 4 w 31"/>
                    <a:gd name="T13" fmla="*/ 15 h 36"/>
                    <a:gd name="T14" fmla="*/ 2 w 31"/>
                    <a:gd name="T15" fmla="*/ 18 h 36"/>
                    <a:gd name="T16" fmla="*/ 0 w 31"/>
                    <a:gd name="T17" fmla="*/ 21 h 36"/>
                    <a:gd name="T18" fmla="*/ 3 w 31"/>
                    <a:gd name="T19" fmla="*/ 26 h 36"/>
                    <a:gd name="T20" fmla="*/ 6 w 31"/>
                    <a:gd name="T21" fmla="*/ 27 h 36"/>
                    <a:gd name="T22" fmla="*/ 12 w 31"/>
                    <a:gd name="T23" fmla="*/ 30 h 36"/>
                    <a:gd name="T24" fmla="*/ 14 w 31"/>
                    <a:gd name="T25" fmla="*/ 32 h 36"/>
                    <a:gd name="T26" fmla="*/ 18 w 31"/>
                    <a:gd name="T27" fmla="*/ 36 h 36"/>
                    <a:gd name="T28" fmla="*/ 27 w 31"/>
                    <a:gd name="T29" fmla="*/ 30 h 36"/>
                    <a:gd name="T30" fmla="*/ 30 w 31"/>
                    <a:gd name="T31" fmla="*/ 27 h 36"/>
                    <a:gd name="T32" fmla="*/ 31 w 31"/>
                    <a:gd name="T33" fmla="*/ 19 h 36"/>
                    <a:gd name="T34" fmla="*/ 31 w 31"/>
                    <a:gd name="T35" fmla="*/ 1 h 36"/>
                    <a:gd name="T36" fmla="*/ 29 w 31"/>
                    <a:gd name="T37" fmla="*/ 0 h 36"/>
                    <a:gd name="T38" fmla="*/ 21 w 31"/>
                    <a:gd name="T39" fmla="*/ 1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1" h="36">
                      <a:moveTo>
                        <a:pt x="21" y="1"/>
                      </a:moveTo>
                      <a:cubicBezTo>
                        <a:pt x="21" y="1"/>
                        <a:pt x="21" y="1"/>
                        <a:pt x="20" y="1"/>
                      </a:cubicBezTo>
                      <a:cubicBezTo>
                        <a:pt x="19" y="1"/>
                        <a:pt x="18" y="1"/>
                        <a:pt x="17" y="0"/>
                      </a:cubicBezTo>
                      <a:cubicBezTo>
                        <a:pt x="16" y="2"/>
                        <a:pt x="16" y="3"/>
                        <a:pt x="15" y="5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7"/>
                        <a:pt x="11" y="10"/>
                        <a:pt x="8" y="12"/>
                      </a:cubicBezTo>
                      <a:cubicBezTo>
                        <a:pt x="7" y="13"/>
                        <a:pt x="5" y="15"/>
                        <a:pt x="4" y="15"/>
                      </a:cubicBezTo>
                      <a:cubicBezTo>
                        <a:pt x="4" y="16"/>
                        <a:pt x="3" y="17"/>
                        <a:pt x="2" y="18"/>
                      </a:cubicBezTo>
                      <a:cubicBezTo>
                        <a:pt x="2" y="19"/>
                        <a:pt x="1" y="20"/>
                        <a:pt x="0" y="21"/>
                      </a:cubicBezTo>
                      <a:cubicBezTo>
                        <a:pt x="1" y="22"/>
                        <a:pt x="2" y="25"/>
                        <a:pt x="3" y="26"/>
                      </a:cubicBezTo>
                      <a:cubicBezTo>
                        <a:pt x="3" y="26"/>
                        <a:pt x="5" y="27"/>
                        <a:pt x="6" y="27"/>
                      </a:cubicBezTo>
                      <a:cubicBezTo>
                        <a:pt x="8" y="28"/>
                        <a:pt x="11" y="28"/>
                        <a:pt x="12" y="30"/>
                      </a:cubicBezTo>
                      <a:cubicBezTo>
                        <a:pt x="13" y="31"/>
                        <a:pt x="13" y="31"/>
                        <a:pt x="14" y="32"/>
                      </a:cubicBezTo>
                      <a:cubicBezTo>
                        <a:pt x="15" y="35"/>
                        <a:pt x="16" y="36"/>
                        <a:pt x="18" y="36"/>
                      </a:cubicBezTo>
                      <a:cubicBezTo>
                        <a:pt x="20" y="35"/>
                        <a:pt x="24" y="32"/>
                        <a:pt x="27" y="30"/>
                      </a:cubicBezTo>
                      <a:cubicBezTo>
                        <a:pt x="29" y="28"/>
                        <a:pt x="30" y="27"/>
                        <a:pt x="30" y="27"/>
                      </a:cubicBezTo>
                      <a:cubicBezTo>
                        <a:pt x="30" y="25"/>
                        <a:pt x="30" y="20"/>
                        <a:pt x="31" y="19"/>
                      </a:cubicBezTo>
                      <a:cubicBezTo>
                        <a:pt x="31" y="18"/>
                        <a:pt x="31" y="9"/>
                        <a:pt x="31" y="1"/>
                      </a:cubicBezTo>
                      <a:cubicBezTo>
                        <a:pt x="30" y="1"/>
                        <a:pt x="30" y="0"/>
                        <a:pt x="29" y="0"/>
                      </a:cubicBezTo>
                      <a:cubicBezTo>
                        <a:pt x="28" y="0"/>
                        <a:pt x="25" y="1"/>
                        <a:pt x="21" y="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9" name="Freeform 260">
                  <a:extLst>
                    <a:ext uri="{FF2B5EF4-FFF2-40B4-BE49-F238E27FC236}">
                      <a16:creationId xmlns:a16="http://schemas.microsoft.com/office/drawing/2014/main" id="{5C907FCD-42CE-0542-8752-AE20B24118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9651" y="4030663"/>
                  <a:ext cx="131763" cy="128588"/>
                </a:xfrm>
                <a:custGeom>
                  <a:avLst/>
                  <a:gdLst>
                    <a:gd name="T0" fmla="*/ 14 w 35"/>
                    <a:gd name="T1" fmla="*/ 2 h 34"/>
                    <a:gd name="T2" fmla="*/ 13 w 35"/>
                    <a:gd name="T3" fmla="*/ 4 h 34"/>
                    <a:gd name="T4" fmla="*/ 12 w 35"/>
                    <a:gd name="T5" fmla="*/ 4 h 34"/>
                    <a:gd name="T6" fmla="*/ 2 w 35"/>
                    <a:gd name="T7" fmla="*/ 0 h 34"/>
                    <a:gd name="T8" fmla="*/ 2 w 35"/>
                    <a:gd name="T9" fmla="*/ 9 h 34"/>
                    <a:gd name="T10" fmla="*/ 2 w 35"/>
                    <a:gd name="T11" fmla="*/ 12 h 34"/>
                    <a:gd name="T12" fmla="*/ 0 w 35"/>
                    <a:gd name="T13" fmla="*/ 17 h 34"/>
                    <a:gd name="T14" fmla="*/ 9 w 35"/>
                    <a:gd name="T15" fmla="*/ 28 h 34"/>
                    <a:gd name="T16" fmla="*/ 17 w 35"/>
                    <a:gd name="T17" fmla="*/ 34 h 34"/>
                    <a:gd name="T18" fmla="*/ 17 w 35"/>
                    <a:gd name="T19" fmla="*/ 34 h 34"/>
                    <a:gd name="T20" fmla="*/ 21 w 35"/>
                    <a:gd name="T21" fmla="*/ 29 h 34"/>
                    <a:gd name="T22" fmla="*/ 23 w 35"/>
                    <a:gd name="T23" fmla="*/ 26 h 34"/>
                    <a:gd name="T24" fmla="*/ 27 w 35"/>
                    <a:gd name="T25" fmla="*/ 22 h 34"/>
                    <a:gd name="T26" fmla="*/ 33 w 35"/>
                    <a:gd name="T27" fmla="*/ 17 h 34"/>
                    <a:gd name="T28" fmla="*/ 33 w 35"/>
                    <a:gd name="T29" fmla="*/ 16 h 34"/>
                    <a:gd name="T30" fmla="*/ 35 w 35"/>
                    <a:gd name="T31" fmla="*/ 12 h 34"/>
                    <a:gd name="T32" fmla="*/ 24 w 35"/>
                    <a:gd name="T33" fmla="*/ 8 h 34"/>
                    <a:gd name="T34" fmla="*/ 14 w 35"/>
                    <a:gd name="T35" fmla="*/ 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5" h="34">
                      <a:moveTo>
                        <a:pt x="14" y="2"/>
                      </a:moveTo>
                      <a:cubicBezTo>
                        <a:pt x="14" y="3"/>
                        <a:pt x="13" y="3"/>
                        <a:pt x="13" y="4"/>
                      </a:cubicBezTo>
                      <a:cubicBezTo>
                        <a:pt x="13" y="4"/>
                        <a:pt x="12" y="4"/>
                        <a:pt x="12" y="4"/>
                      </a:cubicBezTo>
                      <a:cubicBezTo>
                        <a:pt x="10" y="4"/>
                        <a:pt x="6" y="2"/>
                        <a:pt x="2" y="0"/>
                      </a:cubicBezTo>
                      <a:cubicBezTo>
                        <a:pt x="2" y="2"/>
                        <a:pt x="2" y="7"/>
                        <a:pt x="2" y="9"/>
                      </a:cubicBezTo>
                      <a:cubicBezTo>
                        <a:pt x="2" y="10"/>
                        <a:pt x="2" y="11"/>
                        <a:pt x="2" y="12"/>
                      </a:cubicBezTo>
                      <a:cubicBezTo>
                        <a:pt x="2" y="14"/>
                        <a:pt x="2" y="16"/>
                        <a:pt x="0" y="17"/>
                      </a:cubicBezTo>
                      <a:cubicBezTo>
                        <a:pt x="2" y="20"/>
                        <a:pt x="8" y="26"/>
                        <a:pt x="9" y="28"/>
                      </a:cubicBezTo>
                      <a:cubicBezTo>
                        <a:pt x="12" y="31"/>
                        <a:pt x="16" y="34"/>
                        <a:pt x="17" y="34"/>
                      </a:cubicBezTo>
                      <a:cubicBezTo>
                        <a:pt x="17" y="34"/>
                        <a:pt x="17" y="34"/>
                        <a:pt x="17" y="34"/>
                      </a:cubicBezTo>
                      <a:cubicBezTo>
                        <a:pt x="17" y="34"/>
                        <a:pt x="19" y="31"/>
                        <a:pt x="21" y="29"/>
                      </a:cubicBezTo>
                      <a:cubicBezTo>
                        <a:pt x="22" y="28"/>
                        <a:pt x="22" y="27"/>
                        <a:pt x="23" y="26"/>
                      </a:cubicBezTo>
                      <a:cubicBezTo>
                        <a:pt x="24" y="25"/>
                        <a:pt x="25" y="24"/>
                        <a:pt x="27" y="22"/>
                      </a:cubicBezTo>
                      <a:cubicBezTo>
                        <a:pt x="29" y="20"/>
                        <a:pt x="32" y="18"/>
                        <a:pt x="33" y="17"/>
                      </a:cubicBezTo>
                      <a:cubicBezTo>
                        <a:pt x="33" y="16"/>
                        <a:pt x="33" y="16"/>
                        <a:pt x="33" y="16"/>
                      </a:cubicBezTo>
                      <a:cubicBezTo>
                        <a:pt x="33" y="15"/>
                        <a:pt x="34" y="13"/>
                        <a:pt x="35" y="12"/>
                      </a:cubicBezTo>
                      <a:cubicBezTo>
                        <a:pt x="31" y="11"/>
                        <a:pt x="26" y="9"/>
                        <a:pt x="24" y="8"/>
                      </a:cubicBezTo>
                      <a:cubicBezTo>
                        <a:pt x="21" y="6"/>
                        <a:pt x="16" y="3"/>
                        <a:pt x="14" y="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0" name="Freeform 265">
                  <a:extLst>
                    <a:ext uri="{FF2B5EF4-FFF2-40B4-BE49-F238E27FC236}">
                      <a16:creationId xmlns:a16="http://schemas.microsoft.com/office/drawing/2014/main" id="{2D5E69C6-5912-EE4A-A878-C2F7E12498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0664" y="4230688"/>
                  <a:ext cx="130175" cy="107950"/>
                </a:xfrm>
                <a:custGeom>
                  <a:avLst/>
                  <a:gdLst>
                    <a:gd name="T0" fmla="*/ 29 w 35"/>
                    <a:gd name="T1" fmla="*/ 10 h 29"/>
                    <a:gd name="T2" fmla="*/ 27 w 35"/>
                    <a:gd name="T3" fmla="*/ 8 h 29"/>
                    <a:gd name="T4" fmla="*/ 23 w 35"/>
                    <a:gd name="T5" fmla="*/ 4 h 29"/>
                    <a:gd name="T6" fmla="*/ 20 w 35"/>
                    <a:gd name="T7" fmla="*/ 0 h 29"/>
                    <a:gd name="T8" fmla="*/ 9 w 35"/>
                    <a:gd name="T9" fmla="*/ 0 h 29"/>
                    <a:gd name="T10" fmla="*/ 5 w 35"/>
                    <a:gd name="T11" fmla="*/ 1 h 29"/>
                    <a:gd name="T12" fmla="*/ 0 w 35"/>
                    <a:gd name="T13" fmla="*/ 12 h 29"/>
                    <a:gd name="T14" fmla="*/ 17 w 35"/>
                    <a:gd name="T15" fmla="*/ 28 h 29"/>
                    <a:gd name="T16" fmla="*/ 34 w 35"/>
                    <a:gd name="T17" fmla="*/ 26 h 29"/>
                    <a:gd name="T18" fmla="*/ 35 w 35"/>
                    <a:gd name="T19" fmla="*/ 16 h 29"/>
                    <a:gd name="T20" fmla="*/ 29 w 35"/>
                    <a:gd name="T21" fmla="*/ 1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5" h="29">
                      <a:moveTo>
                        <a:pt x="29" y="10"/>
                      </a:moveTo>
                      <a:cubicBezTo>
                        <a:pt x="28" y="10"/>
                        <a:pt x="28" y="9"/>
                        <a:pt x="27" y="8"/>
                      </a:cubicBezTo>
                      <a:cubicBezTo>
                        <a:pt x="26" y="7"/>
                        <a:pt x="25" y="5"/>
                        <a:pt x="23" y="4"/>
                      </a:cubicBezTo>
                      <a:cubicBezTo>
                        <a:pt x="21" y="2"/>
                        <a:pt x="20" y="1"/>
                        <a:pt x="20" y="0"/>
                      </a:cubicBezTo>
                      <a:cubicBezTo>
                        <a:pt x="17" y="0"/>
                        <a:pt x="12" y="0"/>
                        <a:pt x="9" y="0"/>
                      </a:cubicBezTo>
                      <a:cubicBezTo>
                        <a:pt x="7" y="0"/>
                        <a:pt x="6" y="0"/>
                        <a:pt x="5" y="1"/>
                      </a:cubicBezTo>
                      <a:cubicBezTo>
                        <a:pt x="2" y="1"/>
                        <a:pt x="0" y="10"/>
                        <a:pt x="0" y="12"/>
                      </a:cubicBezTo>
                      <a:cubicBezTo>
                        <a:pt x="1" y="14"/>
                        <a:pt x="15" y="27"/>
                        <a:pt x="17" y="28"/>
                      </a:cubicBezTo>
                      <a:cubicBezTo>
                        <a:pt x="18" y="29"/>
                        <a:pt x="32" y="27"/>
                        <a:pt x="34" y="26"/>
                      </a:cubicBezTo>
                      <a:cubicBezTo>
                        <a:pt x="34" y="25"/>
                        <a:pt x="35" y="20"/>
                        <a:pt x="35" y="16"/>
                      </a:cubicBezTo>
                      <a:cubicBezTo>
                        <a:pt x="32" y="15"/>
                        <a:pt x="30" y="13"/>
                        <a:pt x="29" y="1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1" name="Freeform 266">
                  <a:extLst>
                    <a:ext uri="{FF2B5EF4-FFF2-40B4-BE49-F238E27FC236}">
                      <a16:creationId xmlns:a16="http://schemas.microsoft.com/office/drawing/2014/main" id="{AE15AB1A-F2B2-5644-87CC-B9A09DF7D4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0176" y="4181476"/>
                  <a:ext cx="104775" cy="101600"/>
                </a:xfrm>
                <a:custGeom>
                  <a:avLst/>
                  <a:gdLst>
                    <a:gd name="T0" fmla="*/ 20 w 28"/>
                    <a:gd name="T1" fmla="*/ 0 h 27"/>
                    <a:gd name="T2" fmla="*/ 18 w 28"/>
                    <a:gd name="T3" fmla="*/ 0 h 27"/>
                    <a:gd name="T4" fmla="*/ 3 w 28"/>
                    <a:gd name="T5" fmla="*/ 3 h 27"/>
                    <a:gd name="T6" fmla="*/ 2 w 28"/>
                    <a:gd name="T7" fmla="*/ 17 h 27"/>
                    <a:gd name="T8" fmla="*/ 6 w 28"/>
                    <a:gd name="T9" fmla="*/ 21 h 27"/>
                    <a:gd name="T10" fmla="*/ 10 w 28"/>
                    <a:gd name="T11" fmla="*/ 26 h 27"/>
                    <a:gd name="T12" fmla="*/ 22 w 28"/>
                    <a:gd name="T13" fmla="*/ 25 h 27"/>
                    <a:gd name="T14" fmla="*/ 28 w 28"/>
                    <a:gd name="T15" fmla="*/ 12 h 27"/>
                    <a:gd name="T16" fmla="*/ 27 w 28"/>
                    <a:gd name="T17" fmla="*/ 11 h 27"/>
                    <a:gd name="T18" fmla="*/ 20 w 28"/>
                    <a:gd name="T1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" h="27">
                      <a:moveTo>
                        <a:pt x="20" y="0"/>
                      </a:moveTo>
                      <a:cubicBezTo>
                        <a:pt x="19" y="0"/>
                        <a:pt x="19" y="0"/>
                        <a:pt x="18" y="0"/>
                      </a:cubicBezTo>
                      <a:cubicBezTo>
                        <a:pt x="10" y="2"/>
                        <a:pt x="6" y="3"/>
                        <a:pt x="3" y="3"/>
                      </a:cubicBezTo>
                      <a:cubicBezTo>
                        <a:pt x="2" y="8"/>
                        <a:pt x="0" y="15"/>
                        <a:pt x="2" y="17"/>
                      </a:cubicBezTo>
                      <a:cubicBezTo>
                        <a:pt x="3" y="18"/>
                        <a:pt x="5" y="20"/>
                        <a:pt x="6" y="21"/>
                      </a:cubicBezTo>
                      <a:cubicBezTo>
                        <a:pt x="7" y="23"/>
                        <a:pt x="8" y="26"/>
                        <a:pt x="10" y="26"/>
                      </a:cubicBezTo>
                      <a:cubicBezTo>
                        <a:pt x="12" y="27"/>
                        <a:pt x="21" y="26"/>
                        <a:pt x="22" y="25"/>
                      </a:cubicBezTo>
                      <a:cubicBezTo>
                        <a:pt x="22" y="23"/>
                        <a:pt x="24" y="13"/>
                        <a:pt x="28" y="12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8" y="9"/>
                        <a:pt x="24" y="4"/>
                        <a:pt x="2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2" name="Freeform 267">
                  <a:extLst>
                    <a:ext uri="{FF2B5EF4-FFF2-40B4-BE49-F238E27FC236}">
                      <a16:creationId xmlns:a16="http://schemas.microsoft.com/office/drawing/2014/main" id="{CE4359C3-8A6B-594D-A359-BD1B2C847A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9551" y="4095751"/>
                  <a:ext cx="96838" cy="127000"/>
                </a:xfrm>
                <a:custGeom>
                  <a:avLst/>
                  <a:gdLst>
                    <a:gd name="T0" fmla="*/ 26 w 26"/>
                    <a:gd name="T1" fmla="*/ 26 h 34"/>
                    <a:gd name="T2" fmla="*/ 26 w 26"/>
                    <a:gd name="T3" fmla="*/ 13 h 34"/>
                    <a:gd name="T4" fmla="*/ 23 w 26"/>
                    <a:gd name="T5" fmla="*/ 8 h 34"/>
                    <a:gd name="T6" fmla="*/ 20 w 26"/>
                    <a:gd name="T7" fmla="*/ 5 h 34"/>
                    <a:gd name="T8" fmla="*/ 17 w 26"/>
                    <a:gd name="T9" fmla="*/ 0 h 34"/>
                    <a:gd name="T10" fmla="*/ 10 w 26"/>
                    <a:gd name="T11" fmla="*/ 3 h 34"/>
                    <a:gd name="T12" fmla="*/ 7 w 26"/>
                    <a:gd name="T13" fmla="*/ 4 h 34"/>
                    <a:gd name="T14" fmla="*/ 2 w 26"/>
                    <a:gd name="T15" fmla="*/ 3 h 34"/>
                    <a:gd name="T16" fmla="*/ 0 w 26"/>
                    <a:gd name="T17" fmla="*/ 21 h 34"/>
                    <a:gd name="T18" fmla="*/ 8 w 26"/>
                    <a:gd name="T19" fmla="*/ 34 h 34"/>
                    <a:gd name="T20" fmla="*/ 12 w 26"/>
                    <a:gd name="T21" fmla="*/ 34 h 34"/>
                    <a:gd name="T22" fmla="*/ 22 w 26"/>
                    <a:gd name="T23" fmla="*/ 34 h 34"/>
                    <a:gd name="T24" fmla="*/ 24 w 26"/>
                    <a:gd name="T25" fmla="*/ 29 h 34"/>
                    <a:gd name="T26" fmla="*/ 26 w 26"/>
                    <a:gd name="T27" fmla="*/ 26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6" h="34">
                      <a:moveTo>
                        <a:pt x="26" y="26"/>
                      </a:moveTo>
                      <a:cubicBezTo>
                        <a:pt x="26" y="25"/>
                        <a:pt x="26" y="16"/>
                        <a:pt x="26" y="13"/>
                      </a:cubicBezTo>
                      <a:cubicBezTo>
                        <a:pt x="25" y="11"/>
                        <a:pt x="24" y="10"/>
                        <a:pt x="23" y="8"/>
                      </a:cubicBezTo>
                      <a:cubicBezTo>
                        <a:pt x="22" y="7"/>
                        <a:pt x="21" y="5"/>
                        <a:pt x="20" y="5"/>
                      </a:cubicBezTo>
                      <a:cubicBezTo>
                        <a:pt x="19" y="4"/>
                        <a:pt x="18" y="2"/>
                        <a:pt x="17" y="0"/>
                      </a:cubicBezTo>
                      <a:cubicBezTo>
                        <a:pt x="16" y="1"/>
                        <a:pt x="13" y="3"/>
                        <a:pt x="10" y="3"/>
                      </a:cubicBezTo>
                      <a:cubicBezTo>
                        <a:pt x="9" y="4"/>
                        <a:pt x="8" y="4"/>
                        <a:pt x="7" y="4"/>
                      </a:cubicBezTo>
                      <a:cubicBezTo>
                        <a:pt x="5" y="4"/>
                        <a:pt x="3" y="3"/>
                        <a:pt x="2" y="3"/>
                      </a:cubicBezTo>
                      <a:cubicBezTo>
                        <a:pt x="2" y="10"/>
                        <a:pt x="2" y="19"/>
                        <a:pt x="0" y="21"/>
                      </a:cubicBezTo>
                      <a:cubicBezTo>
                        <a:pt x="3" y="24"/>
                        <a:pt x="9" y="31"/>
                        <a:pt x="8" y="34"/>
                      </a:cubicBezTo>
                      <a:cubicBezTo>
                        <a:pt x="9" y="34"/>
                        <a:pt x="10" y="34"/>
                        <a:pt x="12" y="34"/>
                      </a:cubicBezTo>
                      <a:cubicBezTo>
                        <a:pt x="15" y="34"/>
                        <a:pt x="20" y="34"/>
                        <a:pt x="22" y="34"/>
                      </a:cubicBezTo>
                      <a:cubicBezTo>
                        <a:pt x="22" y="32"/>
                        <a:pt x="23" y="31"/>
                        <a:pt x="24" y="29"/>
                      </a:cubicBezTo>
                      <a:cubicBezTo>
                        <a:pt x="25" y="28"/>
                        <a:pt x="26" y="27"/>
                        <a:pt x="26" y="2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3" name="Freeform 268">
                  <a:extLst>
                    <a:ext uri="{FF2B5EF4-FFF2-40B4-BE49-F238E27FC236}">
                      <a16:creationId xmlns:a16="http://schemas.microsoft.com/office/drawing/2014/main" id="{E31665A7-E879-E144-858C-8F514599CF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5401" y="3548063"/>
                  <a:ext cx="153988" cy="115888"/>
                </a:xfrm>
                <a:custGeom>
                  <a:avLst/>
                  <a:gdLst>
                    <a:gd name="T0" fmla="*/ 0 w 41"/>
                    <a:gd name="T1" fmla="*/ 15 h 31"/>
                    <a:gd name="T2" fmla="*/ 6 w 41"/>
                    <a:gd name="T3" fmla="*/ 23 h 31"/>
                    <a:gd name="T4" fmla="*/ 7 w 41"/>
                    <a:gd name="T5" fmla="*/ 29 h 31"/>
                    <a:gd name="T6" fmla="*/ 10 w 41"/>
                    <a:gd name="T7" fmla="*/ 30 h 31"/>
                    <a:gd name="T8" fmla="*/ 22 w 41"/>
                    <a:gd name="T9" fmla="*/ 30 h 31"/>
                    <a:gd name="T10" fmla="*/ 38 w 41"/>
                    <a:gd name="T11" fmla="*/ 27 h 31"/>
                    <a:gd name="T12" fmla="*/ 41 w 41"/>
                    <a:gd name="T13" fmla="*/ 26 h 31"/>
                    <a:gd name="T14" fmla="*/ 36 w 41"/>
                    <a:gd name="T15" fmla="*/ 6 h 31"/>
                    <a:gd name="T16" fmla="*/ 21 w 41"/>
                    <a:gd name="T17" fmla="*/ 0 h 31"/>
                    <a:gd name="T18" fmla="*/ 15 w 41"/>
                    <a:gd name="T19" fmla="*/ 2 h 31"/>
                    <a:gd name="T20" fmla="*/ 14 w 41"/>
                    <a:gd name="T21" fmla="*/ 2 h 31"/>
                    <a:gd name="T22" fmla="*/ 11 w 41"/>
                    <a:gd name="T23" fmla="*/ 3 h 31"/>
                    <a:gd name="T24" fmla="*/ 0 w 41"/>
                    <a:gd name="T25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31">
                      <a:moveTo>
                        <a:pt x="0" y="15"/>
                      </a:moveTo>
                      <a:cubicBezTo>
                        <a:pt x="2" y="17"/>
                        <a:pt x="6" y="21"/>
                        <a:pt x="6" y="23"/>
                      </a:cubicBezTo>
                      <a:cubicBezTo>
                        <a:pt x="6" y="25"/>
                        <a:pt x="6" y="28"/>
                        <a:pt x="7" y="29"/>
                      </a:cubicBezTo>
                      <a:cubicBezTo>
                        <a:pt x="8" y="30"/>
                        <a:pt x="9" y="30"/>
                        <a:pt x="10" y="30"/>
                      </a:cubicBezTo>
                      <a:cubicBezTo>
                        <a:pt x="13" y="30"/>
                        <a:pt x="19" y="31"/>
                        <a:pt x="22" y="30"/>
                      </a:cubicBezTo>
                      <a:cubicBezTo>
                        <a:pt x="27" y="28"/>
                        <a:pt x="35" y="26"/>
                        <a:pt x="38" y="27"/>
                      </a:cubicBezTo>
                      <a:cubicBezTo>
                        <a:pt x="38" y="27"/>
                        <a:pt x="40" y="26"/>
                        <a:pt x="41" y="26"/>
                      </a:cubicBezTo>
                      <a:cubicBezTo>
                        <a:pt x="40" y="23"/>
                        <a:pt x="38" y="17"/>
                        <a:pt x="36" y="6"/>
                      </a:cubicBezTo>
                      <a:cubicBezTo>
                        <a:pt x="33" y="6"/>
                        <a:pt x="24" y="2"/>
                        <a:pt x="21" y="0"/>
                      </a:cubicBezTo>
                      <a:cubicBezTo>
                        <a:pt x="19" y="1"/>
                        <a:pt x="17" y="1"/>
                        <a:pt x="15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3" y="3"/>
                        <a:pt x="12" y="3"/>
                        <a:pt x="11" y="3"/>
                      </a:cubicBezTo>
                      <a:cubicBezTo>
                        <a:pt x="10" y="7"/>
                        <a:pt x="4" y="12"/>
                        <a:pt x="0" y="1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4" name="Freeform 269">
                  <a:extLst>
                    <a:ext uri="{FF2B5EF4-FFF2-40B4-BE49-F238E27FC236}">
                      <a16:creationId xmlns:a16="http://schemas.microsoft.com/office/drawing/2014/main" id="{91FED434-06C0-DF41-A9C5-1CDF2DBC3E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1289" y="3843338"/>
                  <a:ext cx="134938" cy="139700"/>
                </a:xfrm>
                <a:custGeom>
                  <a:avLst/>
                  <a:gdLst>
                    <a:gd name="T0" fmla="*/ 17 w 36"/>
                    <a:gd name="T1" fmla="*/ 3 h 37"/>
                    <a:gd name="T2" fmla="*/ 7 w 36"/>
                    <a:gd name="T3" fmla="*/ 4 h 37"/>
                    <a:gd name="T4" fmla="*/ 0 w 36"/>
                    <a:gd name="T5" fmla="*/ 21 h 37"/>
                    <a:gd name="T6" fmla="*/ 0 w 36"/>
                    <a:gd name="T7" fmla="*/ 21 h 37"/>
                    <a:gd name="T8" fmla="*/ 4 w 36"/>
                    <a:gd name="T9" fmla="*/ 31 h 37"/>
                    <a:gd name="T10" fmla="*/ 4 w 36"/>
                    <a:gd name="T11" fmla="*/ 32 h 37"/>
                    <a:gd name="T12" fmla="*/ 6 w 36"/>
                    <a:gd name="T13" fmla="*/ 36 h 37"/>
                    <a:gd name="T14" fmla="*/ 24 w 36"/>
                    <a:gd name="T15" fmla="*/ 34 h 37"/>
                    <a:gd name="T16" fmla="*/ 27 w 36"/>
                    <a:gd name="T17" fmla="*/ 29 h 37"/>
                    <a:gd name="T18" fmla="*/ 30 w 36"/>
                    <a:gd name="T19" fmla="*/ 22 h 37"/>
                    <a:gd name="T20" fmla="*/ 36 w 36"/>
                    <a:gd name="T21" fmla="*/ 15 h 37"/>
                    <a:gd name="T22" fmla="*/ 30 w 36"/>
                    <a:gd name="T23" fmla="*/ 10 h 37"/>
                    <a:gd name="T24" fmla="*/ 27 w 36"/>
                    <a:gd name="T25" fmla="*/ 0 h 37"/>
                    <a:gd name="T26" fmla="*/ 19 w 36"/>
                    <a:gd name="T27" fmla="*/ 2 h 37"/>
                    <a:gd name="T28" fmla="*/ 17 w 36"/>
                    <a:gd name="T29" fmla="*/ 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37">
                      <a:moveTo>
                        <a:pt x="17" y="3"/>
                      </a:moveTo>
                      <a:cubicBezTo>
                        <a:pt x="14" y="3"/>
                        <a:pt x="10" y="4"/>
                        <a:pt x="7" y="4"/>
                      </a:cubicBezTo>
                      <a:cubicBezTo>
                        <a:pt x="7" y="8"/>
                        <a:pt x="3" y="19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3"/>
                        <a:pt x="3" y="28"/>
                        <a:pt x="4" y="31"/>
                      </a:cubicBezTo>
                      <a:cubicBezTo>
                        <a:pt x="4" y="31"/>
                        <a:pt x="4" y="32"/>
                        <a:pt x="4" y="32"/>
                      </a:cubicBezTo>
                      <a:cubicBezTo>
                        <a:pt x="4" y="35"/>
                        <a:pt x="4" y="36"/>
                        <a:pt x="6" y="36"/>
                      </a:cubicBezTo>
                      <a:cubicBezTo>
                        <a:pt x="11" y="37"/>
                        <a:pt x="22" y="36"/>
                        <a:pt x="24" y="34"/>
                      </a:cubicBezTo>
                      <a:cubicBezTo>
                        <a:pt x="25" y="34"/>
                        <a:pt x="26" y="31"/>
                        <a:pt x="27" y="29"/>
                      </a:cubicBezTo>
                      <a:cubicBezTo>
                        <a:pt x="28" y="27"/>
                        <a:pt x="29" y="24"/>
                        <a:pt x="30" y="22"/>
                      </a:cubicBezTo>
                      <a:cubicBezTo>
                        <a:pt x="31" y="22"/>
                        <a:pt x="34" y="17"/>
                        <a:pt x="36" y="15"/>
                      </a:cubicBezTo>
                      <a:cubicBezTo>
                        <a:pt x="33" y="13"/>
                        <a:pt x="31" y="11"/>
                        <a:pt x="30" y="10"/>
                      </a:cubicBezTo>
                      <a:cubicBezTo>
                        <a:pt x="27" y="8"/>
                        <a:pt x="27" y="3"/>
                        <a:pt x="27" y="0"/>
                      </a:cubicBezTo>
                      <a:cubicBezTo>
                        <a:pt x="24" y="1"/>
                        <a:pt x="21" y="2"/>
                        <a:pt x="19" y="2"/>
                      </a:cubicBezTo>
                      <a:lnTo>
                        <a:pt x="17" y="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5" name="Freeform 270">
                  <a:extLst>
                    <a:ext uri="{FF2B5EF4-FFF2-40B4-BE49-F238E27FC236}">
                      <a16:creationId xmlns:a16="http://schemas.microsoft.com/office/drawing/2014/main" id="{3D1C24B4-E35C-6749-8668-9FEC73F4D1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57001" y="3978276"/>
                  <a:ext cx="146050" cy="123825"/>
                </a:xfrm>
                <a:custGeom>
                  <a:avLst/>
                  <a:gdLst>
                    <a:gd name="T0" fmla="*/ 10 w 39"/>
                    <a:gd name="T1" fmla="*/ 2 h 33"/>
                    <a:gd name="T2" fmla="*/ 9 w 39"/>
                    <a:gd name="T3" fmla="*/ 7 h 33"/>
                    <a:gd name="T4" fmla="*/ 1 w 39"/>
                    <a:gd name="T5" fmla="*/ 15 h 33"/>
                    <a:gd name="T6" fmla="*/ 0 w 39"/>
                    <a:gd name="T7" fmla="*/ 20 h 33"/>
                    <a:gd name="T8" fmla="*/ 20 w 39"/>
                    <a:gd name="T9" fmla="*/ 29 h 33"/>
                    <a:gd name="T10" fmla="*/ 31 w 39"/>
                    <a:gd name="T11" fmla="*/ 32 h 33"/>
                    <a:gd name="T12" fmla="*/ 39 w 39"/>
                    <a:gd name="T13" fmla="*/ 29 h 33"/>
                    <a:gd name="T14" fmla="*/ 39 w 39"/>
                    <a:gd name="T15" fmla="*/ 28 h 33"/>
                    <a:gd name="T16" fmla="*/ 38 w 39"/>
                    <a:gd name="T17" fmla="*/ 26 h 33"/>
                    <a:gd name="T18" fmla="*/ 39 w 39"/>
                    <a:gd name="T19" fmla="*/ 13 h 33"/>
                    <a:gd name="T20" fmla="*/ 36 w 39"/>
                    <a:gd name="T21" fmla="*/ 9 h 33"/>
                    <a:gd name="T22" fmla="*/ 35 w 39"/>
                    <a:gd name="T23" fmla="*/ 8 h 33"/>
                    <a:gd name="T24" fmla="*/ 28 w 39"/>
                    <a:gd name="T25" fmla="*/ 0 h 33"/>
                    <a:gd name="T26" fmla="*/ 14 w 39"/>
                    <a:gd name="T27" fmla="*/ 2 h 33"/>
                    <a:gd name="T28" fmla="*/ 10 w 39"/>
                    <a:gd name="T29" fmla="*/ 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9" h="33">
                      <a:moveTo>
                        <a:pt x="10" y="2"/>
                      </a:moveTo>
                      <a:cubicBezTo>
                        <a:pt x="10" y="7"/>
                        <a:pt x="9" y="7"/>
                        <a:pt x="9" y="7"/>
                      </a:cubicBezTo>
                      <a:cubicBezTo>
                        <a:pt x="8" y="8"/>
                        <a:pt x="2" y="14"/>
                        <a:pt x="1" y="15"/>
                      </a:cubicBezTo>
                      <a:cubicBezTo>
                        <a:pt x="0" y="17"/>
                        <a:pt x="0" y="20"/>
                        <a:pt x="0" y="20"/>
                      </a:cubicBezTo>
                      <a:cubicBezTo>
                        <a:pt x="2" y="21"/>
                        <a:pt x="18" y="26"/>
                        <a:pt x="20" y="29"/>
                      </a:cubicBezTo>
                      <a:cubicBezTo>
                        <a:pt x="22" y="32"/>
                        <a:pt x="28" y="33"/>
                        <a:pt x="31" y="32"/>
                      </a:cubicBezTo>
                      <a:cubicBezTo>
                        <a:pt x="34" y="32"/>
                        <a:pt x="38" y="29"/>
                        <a:pt x="39" y="29"/>
                      </a:cubicBezTo>
                      <a:cubicBezTo>
                        <a:pt x="39" y="28"/>
                        <a:pt x="39" y="28"/>
                        <a:pt x="39" y="28"/>
                      </a:cubicBezTo>
                      <a:cubicBezTo>
                        <a:pt x="38" y="27"/>
                        <a:pt x="38" y="26"/>
                        <a:pt x="38" y="26"/>
                      </a:cubicBezTo>
                      <a:cubicBezTo>
                        <a:pt x="37" y="24"/>
                        <a:pt x="39" y="15"/>
                        <a:pt x="39" y="13"/>
                      </a:cubicBezTo>
                      <a:cubicBezTo>
                        <a:pt x="38" y="12"/>
                        <a:pt x="37" y="10"/>
                        <a:pt x="36" y="9"/>
                      </a:cubicBezTo>
                      <a:cubicBezTo>
                        <a:pt x="36" y="9"/>
                        <a:pt x="35" y="8"/>
                        <a:pt x="35" y="8"/>
                      </a:cubicBezTo>
                      <a:cubicBezTo>
                        <a:pt x="34" y="6"/>
                        <a:pt x="30" y="2"/>
                        <a:pt x="28" y="0"/>
                      </a:cubicBezTo>
                      <a:cubicBezTo>
                        <a:pt x="25" y="2"/>
                        <a:pt x="18" y="2"/>
                        <a:pt x="14" y="2"/>
                      </a:cubicBezTo>
                      <a:cubicBezTo>
                        <a:pt x="12" y="2"/>
                        <a:pt x="11" y="2"/>
                        <a:pt x="10" y="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6" name="Freeform 271">
                  <a:extLst>
                    <a:ext uri="{FF2B5EF4-FFF2-40B4-BE49-F238E27FC236}">
                      <a16:creationId xmlns:a16="http://schemas.microsoft.com/office/drawing/2014/main" id="{1B2650CB-B956-BB40-9B98-A2E33C9B38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98276" y="3521076"/>
                  <a:ext cx="119063" cy="120650"/>
                </a:xfrm>
                <a:custGeom>
                  <a:avLst/>
                  <a:gdLst>
                    <a:gd name="T0" fmla="*/ 10 w 32"/>
                    <a:gd name="T1" fmla="*/ 6 h 32"/>
                    <a:gd name="T2" fmla="*/ 0 w 32"/>
                    <a:gd name="T3" fmla="*/ 13 h 32"/>
                    <a:gd name="T4" fmla="*/ 5 w 32"/>
                    <a:gd name="T5" fmla="*/ 32 h 32"/>
                    <a:gd name="T6" fmla="*/ 8 w 32"/>
                    <a:gd name="T7" fmla="*/ 31 h 32"/>
                    <a:gd name="T8" fmla="*/ 23 w 32"/>
                    <a:gd name="T9" fmla="*/ 25 h 32"/>
                    <a:gd name="T10" fmla="*/ 25 w 32"/>
                    <a:gd name="T11" fmla="*/ 26 h 32"/>
                    <a:gd name="T12" fmla="*/ 32 w 32"/>
                    <a:gd name="T13" fmla="*/ 26 h 32"/>
                    <a:gd name="T14" fmla="*/ 30 w 32"/>
                    <a:gd name="T15" fmla="*/ 22 h 32"/>
                    <a:gd name="T16" fmla="*/ 29 w 32"/>
                    <a:gd name="T17" fmla="*/ 17 h 32"/>
                    <a:gd name="T18" fmla="*/ 22 w 32"/>
                    <a:gd name="T19" fmla="*/ 0 h 32"/>
                    <a:gd name="T20" fmla="*/ 15 w 32"/>
                    <a:gd name="T21" fmla="*/ 1 h 32"/>
                    <a:gd name="T22" fmla="*/ 10 w 32"/>
                    <a:gd name="T23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" h="32">
                      <a:moveTo>
                        <a:pt x="10" y="6"/>
                      </a:moveTo>
                      <a:cubicBezTo>
                        <a:pt x="9" y="8"/>
                        <a:pt x="3" y="12"/>
                        <a:pt x="0" y="13"/>
                      </a:cubicBezTo>
                      <a:cubicBezTo>
                        <a:pt x="2" y="22"/>
                        <a:pt x="4" y="30"/>
                        <a:pt x="5" y="32"/>
                      </a:cubicBezTo>
                      <a:cubicBezTo>
                        <a:pt x="6" y="32"/>
                        <a:pt x="7" y="31"/>
                        <a:pt x="8" y="31"/>
                      </a:cubicBezTo>
                      <a:cubicBezTo>
                        <a:pt x="10" y="30"/>
                        <a:pt x="20" y="25"/>
                        <a:pt x="23" y="25"/>
                      </a:cubicBezTo>
                      <a:cubicBezTo>
                        <a:pt x="23" y="25"/>
                        <a:pt x="24" y="26"/>
                        <a:pt x="25" y="26"/>
                      </a:cubicBezTo>
                      <a:cubicBezTo>
                        <a:pt x="27" y="26"/>
                        <a:pt x="29" y="27"/>
                        <a:pt x="32" y="26"/>
                      </a:cubicBezTo>
                      <a:cubicBezTo>
                        <a:pt x="31" y="25"/>
                        <a:pt x="31" y="24"/>
                        <a:pt x="30" y="22"/>
                      </a:cubicBezTo>
                      <a:cubicBezTo>
                        <a:pt x="30" y="21"/>
                        <a:pt x="30" y="19"/>
                        <a:pt x="29" y="17"/>
                      </a:cubicBezTo>
                      <a:cubicBezTo>
                        <a:pt x="28" y="13"/>
                        <a:pt x="23" y="3"/>
                        <a:pt x="22" y="0"/>
                      </a:cubicBezTo>
                      <a:cubicBezTo>
                        <a:pt x="19" y="0"/>
                        <a:pt x="17" y="0"/>
                        <a:pt x="15" y="1"/>
                      </a:cubicBezTo>
                      <a:cubicBezTo>
                        <a:pt x="13" y="2"/>
                        <a:pt x="11" y="4"/>
                        <a:pt x="10" y="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7" name="Freeform 272">
                  <a:extLst>
                    <a:ext uri="{FF2B5EF4-FFF2-40B4-BE49-F238E27FC236}">
                      <a16:creationId xmlns:a16="http://schemas.microsoft.com/office/drawing/2014/main" id="{03EA7ADE-78B7-8B45-8132-61F2929345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8901" y="3652838"/>
                  <a:ext cx="93663" cy="119063"/>
                </a:xfrm>
                <a:custGeom>
                  <a:avLst/>
                  <a:gdLst>
                    <a:gd name="T0" fmla="*/ 6 w 25"/>
                    <a:gd name="T1" fmla="*/ 3 h 32"/>
                    <a:gd name="T2" fmla="*/ 0 w 25"/>
                    <a:gd name="T3" fmla="*/ 4 h 32"/>
                    <a:gd name="T4" fmla="*/ 0 w 25"/>
                    <a:gd name="T5" fmla="*/ 4 h 32"/>
                    <a:gd name="T6" fmla="*/ 2 w 25"/>
                    <a:gd name="T7" fmla="*/ 14 h 32"/>
                    <a:gd name="T8" fmla="*/ 2 w 25"/>
                    <a:gd name="T9" fmla="*/ 15 h 32"/>
                    <a:gd name="T10" fmla="*/ 0 w 25"/>
                    <a:gd name="T11" fmla="*/ 26 h 32"/>
                    <a:gd name="T12" fmla="*/ 3 w 25"/>
                    <a:gd name="T13" fmla="*/ 29 h 32"/>
                    <a:gd name="T14" fmla="*/ 6 w 25"/>
                    <a:gd name="T15" fmla="*/ 31 h 32"/>
                    <a:gd name="T16" fmla="*/ 8 w 25"/>
                    <a:gd name="T17" fmla="*/ 30 h 32"/>
                    <a:gd name="T18" fmla="*/ 25 w 25"/>
                    <a:gd name="T19" fmla="*/ 19 h 32"/>
                    <a:gd name="T20" fmla="*/ 25 w 25"/>
                    <a:gd name="T21" fmla="*/ 20 h 32"/>
                    <a:gd name="T22" fmla="*/ 24 w 25"/>
                    <a:gd name="T23" fmla="*/ 12 h 32"/>
                    <a:gd name="T24" fmla="*/ 21 w 25"/>
                    <a:gd name="T25" fmla="*/ 1 h 32"/>
                    <a:gd name="T26" fmla="*/ 20 w 25"/>
                    <a:gd name="T27" fmla="*/ 0 h 32"/>
                    <a:gd name="T28" fmla="*/ 6 w 25"/>
                    <a:gd name="T29" fmla="*/ 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2">
                      <a:moveTo>
                        <a:pt x="6" y="3"/>
                      </a:moveTo>
                      <a:cubicBezTo>
                        <a:pt x="4" y="4"/>
                        <a:pt x="2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8"/>
                        <a:pt x="2" y="13"/>
                        <a:pt x="2" y="14"/>
                      </a:cubicBezTo>
                      <a:cubicBezTo>
                        <a:pt x="2" y="14"/>
                        <a:pt x="2" y="15"/>
                        <a:pt x="2" y="15"/>
                      </a:cubicBezTo>
                      <a:cubicBezTo>
                        <a:pt x="0" y="24"/>
                        <a:pt x="0" y="26"/>
                        <a:pt x="0" y="26"/>
                      </a:cubicBezTo>
                      <a:cubicBezTo>
                        <a:pt x="1" y="27"/>
                        <a:pt x="2" y="28"/>
                        <a:pt x="3" y="29"/>
                      </a:cubicBezTo>
                      <a:cubicBezTo>
                        <a:pt x="4" y="31"/>
                        <a:pt x="5" y="32"/>
                        <a:pt x="6" y="31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19" y="25"/>
                        <a:pt x="24" y="21"/>
                        <a:pt x="25" y="19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4" y="18"/>
                        <a:pt x="24" y="15"/>
                        <a:pt x="24" y="12"/>
                      </a:cubicBezTo>
                      <a:cubicBezTo>
                        <a:pt x="24" y="9"/>
                        <a:pt x="22" y="3"/>
                        <a:pt x="21" y="1"/>
                      </a:cubicBezTo>
                      <a:cubicBezTo>
                        <a:pt x="21" y="1"/>
                        <a:pt x="20" y="1"/>
                        <a:pt x="20" y="0"/>
                      </a:cubicBezTo>
                      <a:cubicBezTo>
                        <a:pt x="18" y="0"/>
                        <a:pt x="11" y="1"/>
                        <a:pt x="6" y="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8" name="Freeform 273">
                  <a:extLst>
                    <a:ext uri="{FF2B5EF4-FFF2-40B4-BE49-F238E27FC236}">
                      <a16:creationId xmlns:a16="http://schemas.microsoft.com/office/drawing/2014/main" id="{2E6EA986-81D6-1F4C-9E4D-762EB2DE0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57001" y="3730626"/>
                  <a:ext cx="119063" cy="123825"/>
                </a:xfrm>
                <a:custGeom>
                  <a:avLst/>
                  <a:gdLst>
                    <a:gd name="T0" fmla="*/ 2 w 32"/>
                    <a:gd name="T1" fmla="*/ 10 h 33"/>
                    <a:gd name="T2" fmla="*/ 2 w 32"/>
                    <a:gd name="T3" fmla="*/ 25 h 33"/>
                    <a:gd name="T4" fmla="*/ 3 w 32"/>
                    <a:gd name="T5" fmla="*/ 28 h 33"/>
                    <a:gd name="T6" fmla="*/ 7 w 32"/>
                    <a:gd name="T7" fmla="*/ 33 h 33"/>
                    <a:gd name="T8" fmla="*/ 21 w 32"/>
                    <a:gd name="T9" fmla="*/ 31 h 33"/>
                    <a:gd name="T10" fmla="*/ 23 w 32"/>
                    <a:gd name="T11" fmla="*/ 31 h 33"/>
                    <a:gd name="T12" fmla="*/ 32 w 32"/>
                    <a:gd name="T13" fmla="*/ 27 h 33"/>
                    <a:gd name="T14" fmla="*/ 30 w 32"/>
                    <a:gd name="T15" fmla="*/ 22 h 33"/>
                    <a:gd name="T16" fmla="*/ 30 w 32"/>
                    <a:gd name="T17" fmla="*/ 17 h 33"/>
                    <a:gd name="T18" fmla="*/ 27 w 32"/>
                    <a:gd name="T19" fmla="*/ 3 h 33"/>
                    <a:gd name="T20" fmla="*/ 27 w 32"/>
                    <a:gd name="T21" fmla="*/ 3 h 33"/>
                    <a:gd name="T22" fmla="*/ 17 w 32"/>
                    <a:gd name="T23" fmla="*/ 0 h 33"/>
                    <a:gd name="T24" fmla="*/ 17 w 32"/>
                    <a:gd name="T25" fmla="*/ 0 h 33"/>
                    <a:gd name="T26" fmla="*/ 2 w 32"/>
                    <a:gd name="T27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" h="33">
                      <a:moveTo>
                        <a:pt x="2" y="10"/>
                      </a:moveTo>
                      <a:cubicBezTo>
                        <a:pt x="1" y="15"/>
                        <a:pt x="0" y="23"/>
                        <a:pt x="2" y="25"/>
                      </a:cubicBezTo>
                      <a:cubicBezTo>
                        <a:pt x="2" y="26"/>
                        <a:pt x="3" y="27"/>
                        <a:pt x="3" y="28"/>
                      </a:cubicBezTo>
                      <a:cubicBezTo>
                        <a:pt x="4" y="30"/>
                        <a:pt x="6" y="33"/>
                        <a:pt x="7" y="33"/>
                      </a:cubicBezTo>
                      <a:cubicBezTo>
                        <a:pt x="9" y="33"/>
                        <a:pt x="17" y="32"/>
                        <a:pt x="21" y="31"/>
                      </a:cubicBezTo>
                      <a:cubicBezTo>
                        <a:pt x="23" y="31"/>
                        <a:pt x="23" y="31"/>
                        <a:pt x="23" y="31"/>
                      </a:cubicBezTo>
                      <a:cubicBezTo>
                        <a:pt x="26" y="30"/>
                        <a:pt x="30" y="28"/>
                        <a:pt x="32" y="27"/>
                      </a:cubicBezTo>
                      <a:cubicBezTo>
                        <a:pt x="30" y="26"/>
                        <a:pt x="30" y="24"/>
                        <a:pt x="30" y="22"/>
                      </a:cubicBezTo>
                      <a:cubicBezTo>
                        <a:pt x="30" y="20"/>
                        <a:pt x="30" y="19"/>
                        <a:pt x="30" y="17"/>
                      </a:cubicBezTo>
                      <a:cubicBezTo>
                        <a:pt x="30" y="14"/>
                        <a:pt x="28" y="5"/>
                        <a:pt x="27" y="3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5" y="2"/>
                        <a:pt x="18" y="0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5" y="2"/>
                        <a:pt x="9" y="6"/>
                        <a:pt x="2" y="1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9" name="Freeform 274">
                  <a:extLst>
                    <a:ext uri="{FF2B5EF4-FFF2-40B4-BE49-F238E27FC236}">
                      <a16:creationId xmlns:a16="http://schemas.microsoft.com/office/drawing/2014/main" id="{2E83D413-60AB-E144-9E1B-2FDB335304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4626" y="3622676"/>
                  <a:ext cx="128588" cy="112713"/>
                </a:xfrm>
                <a:custGeom>
                  <a:avLst/>
                  <a:gdLst>
                    <a:gd name="T0" fmla="*/ 22 w 34"/>
                    <a:gd name="T1" fmla="*/ 1 h 30"/>
                    <a:gd name="T2" fmla="*/ 20 w 34"/>
                    <a:gd name="T3" fmla="*/ 0 h 30"/>
                    <a:gd name="T4" fmla="*/ 7 w 34"/>
                    <a:gd name="T5" fmla="*/ 5 h 30"/>
                    <a:gd name="T6" fmla="*/ 0 w 34"/>
                    <a:gd name="T7" fmla="*/ 8 h 30"/>
                    <a:gd name="T8" fmla="*/ 3 w 34"/>
                    <a:gd name="T9" fmla="*/ 20 h 30"/>
                    <a:gd name="T10" fmla="*/ 4 w 34"/>
                    <a:gd name="T11" fmla="*/ 27 h 30"/>
                    <a:gd name="T12" fmla="*/ 15 w 34"/>
                    <a:gd name="T13" fmla="*/ 30 h 30"/>
                    <a:gd name="T14" fmla="*/ 29 w 34"/>
                    <a:gd name="T15" fmla="*/ 26 h 30"/>
                    <a:gd name="T16" fmla="*/ 34 w 34"/>
                    <a:gd name="T17" fmla="*/ 22 h 30"/>
                    <a:gd name="T18" fmla="*/ 33 w 34"/>
                    <a:gd name="T19" fmla="*/ 21 h 30"/>
                    <a:gd name="T20" fmla="*/ 32 w 34"/>
                    <a:gd name="T21" fmla="*/ 15 h 30"/>
                    <a:gd name="T22" fmla="*/ 32 w 34"/>
                    <a:gd name="T23" fmla="*/ 0 h 30"/>
                    <a:gd name="T24" fmla="*/ 32 w 34"/>
                    <a:gd name="T25" fmla="*/ 0 h 30"/>
                    <a:gd name="T26" fmla="*/ 22 w 34"/>
                    <a:gd name="T27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" h="30">
                      <a:moveTo>
                        <a:pt x="22" y="1"/>
                      </a:moveTo>
                      <a:cubicBezTo>
                        <a:pt x="22" y="1"/>
                        <a:pt x="21" y="0"/>
                        <a:pt x="20" y="0"/>
                      </a:cubicBezTo>
                      <a:cubicBezTo>
                        <a:pt x="19" y="0"/>
                        <a:pt x="9" y="4"/>
                        <a:pt x="7" y="5"/>
                      </a:cubicBezTo>
                      <a:cubicBezTo>
                        <a:pt x="6" y="6"/>
                        <a:pt x="3" y="8"/>
                        <a:pt x="0" y="8"/>
                      </a:cubicBezTo>
                      <a:cubicBezTo>
                        <a:pt x="1" y="11"/>
                        <a:pt x="3" y="17"/>
                        <a:pt x="3" y="20"/>
                      </a:cubicBezTo>
                      <a:cubicBezTo>
                        <a:pt x="3" y="22"/>
                        <a:pt x="3" y="27"/>
                        <a:pt x="4" y="27"/>
                      </a:cubicBezTo>
                      <a:cubicBezTo>
                        <a:pt x="6" y="27"/>
                        <a:pt x="13" y="29"/>
                        <a:pt x="15" y="30"/>
                      </a:cubicBezTo>
                      <a:cubicBezTo>
                        <a:pt x="16" y="30"/>
                        <a:pt x="27" y="27"/>
                        <a:pt x="29" y="26"/>
                      </a:cubicBezTo>
                      <a:cubicBezTo>
                        <a:pt x="31" y="25"/>
                        <a:pt x="33" y="23"/>
                        <a:pt x="34" y="22"/>
                      </a:cubicBezTo>
                      <a:cubicBezTo>
                        <a:pt x="34" y="22"/>
                        <a:pt x="33" y="21"/>
                        <a:pt x="33" y="21"/>
                      </a:cubicBezTo>
                      <a:cubicBezTo>
                        <a:pt x="33" y="19"/>
                        <a:pt x="32" y="17"/>
                        <a:pt x="32" y="15"/>
                      </a:cubicBezTo>
                      <a:cubicBezTo>
                        <a:pt x="30" y="12"/>
                        <a:pt x="32" y="4"/>
                        <a:pt x="32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28" y="2"/>
                        <a:pt x="25" y="1"/>
                        <a:pt x="22" y="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0" name="Freeform 275">
                  <a:extLst>
                    <a:ext uri="{FF2B5EF4-FFF2-40B4-BE49-F238E27FC236}">
                      <a16:creationId xmlns:a16="http://schemas.microsoft.com/office/drawing/2014/main" id="{802CA0F4-F0CA-DB4A-B758-6563BA8CE8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26876" y="4049713"/>
                  <a:ext cx="107950" cy="112713"/>
                </a:xfrm>
                <a:custGeom>
                  <a:avLst/>
                  <a:gdLst>
                    <a:gd name="T0" fmla="*/ 16 w 29"/>
                    <a:gd name="T1" fmla="*/ 3 h 30"/>
                    <a:gd name="T2" fmla="*/ 12 w 29"/>
                    <a:gd name="T3" fmla="*/ 5 h 30"/>
                    <a:gd name="T4" fmla="*/ 2 w 29"/>
                    <a:gd name="T5" fmla="*/ 10 h 30"/>
                    <a:gd name="T6" fmla="*/ 1 w 29"/>
                    <a:gd name="T7" fmla="*/ 21 h 30"/>
                    <a:gd name="T8" fmla="*/ 1 w 29"/>
                    <a:gd name="T9" fmla="*/ 25 h 30"/>
                    <a:gd name="T10" fmla="*/ 3 w 29"/>
                    <a:gd name="T11" fmla="*/ 29 h 30"/>
                    <a:gd name="T12" fmla="*/ 16 w 29"/>
                    <a:gd name="T13" fmla="*/ 27 h 30"/>
                    <a:gd name="T14" fmla="*/ 23 w 29"/>
                    <a:gd name="T15" fmla="*/ 23 h 30"/>
                    <a:gd name="T16" fmla="*/ 23 w 29"/>
                    <a:gd name="T17" fmla="*/ 20 h 30"/>
                    <a:gd name="T18" fmla="*/ 23 w 29"/>
                    <a:gd name="T19" fmla="*/ 19 h 30"/>
                    <a:gd name="T20" fmla="*/ 29 w 29"/>
                    <a:gd name="T21" fmla="*/ 7 h 30"/>
                    <a:gd name="T22" fmla="*/ 20 w 29"/>
                    <a:gd name="T23" fmla="*/ 0 h 30"/>
                    <a:gd name="T24" fmla="*/ 16 w 29"/>
                    <a:gd name="T25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" h="30">
                      <a:moveTo>
                        <a:pt x="16" y="3"/>
                      </a:moveTo>
                      <a:cubicBezTo>
                        <a:pt x="15" y="3"/>
                        <a:pt x="13" y="4"/>
                        <a:pt x="12" y="5"/>
                      </a:cubicBezTo>
                      <a:cubicBezTo>
                        <a:pt x="9" y="7"/>
                        <a:pt x="5" y="9"/>
                        <a:pt x="2" y="10"/>
                      </a:cubicBezTo>
                      <a:cubicBezTo>
                        <a:pt x="1" y="15"/>
                        <a:pt x="0" y="20"/>
                        <a:pt x="1" y="21"/>
                      </a:cubicBezTo>
                      <a:cubicBezTo>
                        <a:pt x="1" y="22"/>
                        <a:pt x="1" y="23"/>
                        <a:pt x="1" y="25"/>
                      </a:cubicBezTo>
                      <a:cubicBezTo>
                        <a:pt x="1" y="27"/>
                        <a:pt x="1" y="28"/>
                        <a:pt x="3" y="29"/>
                      </a:cubicBezTo>
                      <a:cubicBezTo>
                        <a:pt x="8" y="30"/>
                        <a:pt x="14" y="28"/>
                        <a:pt x="16" y="27"/>
                      </a:cubicBezTo>
                      <a:cubicBezTo>
                        <a:pt x="18" y="25"/>
                        <a:pt x="21" y="23"/>
                        <a:pt x="23" y="23"/>
                      </a:cubicBezTo>
                      <a:cubicBezTo>
                        <a:pt x="22" y="22"/>
                        <a:pt x="22" y="20"/>
                        <a:pt x="23" y="20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3" y="18"/>
                        <a:pt x="27" y="10"/>
                        <a:pt x="29" y="7"/>
                      </a:cubicBezTo>
                      <a:cubicBezTo>
                        <a:pt x="26" y="5"/>
                        <a:pt x="22" y="1"/>
                        <a:pt x="20" y="0"/>
                      </a:cubicBezTo>
                      <a:cubicBezTo>
                        <a:pt x="19" y="1"/>
                        <a:pt x="17" y="2"/>
                        <a:pt x="16" y="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1" name="Freeform 276">
                  <a:extLst>
                    <a:ext uri="{FF2B5EF4-FFF2-40B4-BE49-F238E27FC236}">
                      <a16:creationId xmlns:a16="http://schemas.microsoft.com/office/drawing/2014/main" id="{7CA69ED6-9417-9441-80DE-2A0ACAAF40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85601" y="4260851"/>
                  <a:ext cx="119063" cy="111125"/>
                </a:xfrm>
                <a:custGeom>
                  <a:avLst/>
                  <a:gdLst>
                    <a:gd name="T0" fmla="*/ 1 w 32"/>
                    <a:gd name="T1" fmla="*/ 8 h 30"/>
                    <a:gd name="T2" fmla="*/ 0 w 32"/>
                    <a:gd name="T3" fmla="*/ 17 h 30"/>
                    <a:gd name="T4" fmla="*/ 9 w 32"/>
                    <a:gd name="T5" fmla="*/ 23 h 30"/>
                    <a:gd name="T6" fmla="*/ 16 w 32"/>
                    <a:gd name="T7" fmla="*/ 29 h 30"/>
                    <a:gd name="T8" fmla="*/ 23 w 32"/>
                    <a:gd name="T9" fmla="*/ 25 h 30"/>
                    <a:gd name="T10" fmla="*/ 32 w 32"/>
                    <a:gd name="T11" fmla="*/ 21 h 30"/>
                    <a:gd name="T12" fmla="*/ 32 w 32"/>
                    <a:gd name="T13" fmla="*/ 6 h 30"/>
                    <a:gd name="T14" fmla="*/ 24 w 32"/>
                    <a:gd name="T15" fmla="*/ 3 h 30"/>
                    <a:gd name="T16" fmla="*/ 22 w 32"/>
                    <a:gd name="T17" fmla="*/ 1 h 30"/>
                    <a:gd name="T18" fmla="*/ 20 w 32"/>
                    <a:gd name="T19" fmla="*/ 0 h 30"/>
                    <a:gd name="T20" fmla="*/ 2 w 32"/>
                    <a:gd name="T21" fmla="*/ 8 h 30"/>
                    <a:gd name="T22" fmla="*/ 1 w 32"/>
                    <a:gd name="T23" fmla="*/ 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" h="30">
                      <a:moveTo>
                        <a:pt x="1" y="8"/>
                      </a:moveTo>
                      <a:cubicBezTo>
                        <a:pt x="1" y="13"/>
                        <a:pt x="0" y="16"/>
                        <a:pt x="0" y="17"/>
                      </a:cubicBezTo>
                      <a:cubicBezTo>
                        <a:pt x="2" y="18"/>
                        <a:pt x="7" y="20"/>
                        <a:pt x="9" y="23"/>
                      </a:cubicBezTo>
                      <a:cubicBezTo>
                        <a:pt x="10" y="26"/>
                        <a:pt x="14" y="30"/>
                        <a:pt x="16" y="29"/>
                      </a:cubicBezTo>
                      <a:cubicBezTo>
                        <a:pt x="17" y="29"/>
                        <a:pt x="20" y="27"/>
                        <a:pt x="23" y="25"/>
                      </a:cubicBezTo>
                      <a:cubicBezTo>
                        <a:pt x="27" y="23"/>
                        <a:pt x="30" y="21"/>
                        <a:pt x="32" y="21"/>
                      </a:cubicBezTo>
                      <a:cubicBezTo>
                        <a:pt x="31" y="17"/>
                        <a:pt x="31" y="11"/>
                        <a:pt x="32" y="6"/>
                      </a:cubicBezTo>
                      <a:cubicBezTo>
                        <a:pt x="29" y="5"/>
                        <a:pt x="27" y="4"/>
                        <a:pt x="24" y="3"/>
                      </a:cubicBezTo>
                      <a:cubicBezTo>
                        <a:pt x="24" y="2"/>
                        <a:pt x="23" y="2"/>
                        <a:pt x="22" y="1"/>
                      </a:cubicBezTo>
                      <a:cubicBezTo>
                        <a:pt x="21" y="1"/>
                        <a:pt x="21" y="0"/>
                        <a:pt x="20" y="0"/>
                      </a:cubicBezTo>
                      <a:cubicBezTo>
                        <a:pt x="16" y="3"/>
                        <a:pt x="6" y="7"/>
                        <a:pt x="2" y="8"/>
                      </a:cubicBezTo>
                      <a:cubicBezTo>
                        <a:pt x="2" y="8"/>
                        <a:pt x="1" y="8"/>
                        <a:pt x="1" y="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2" name="Freeform 277">
                  <a:extLst>
                    <a:ext uri="{FF2B5EF4-FFF2-40B4-BE49-F238E27FC236}">
                      <a16:creationId xmlns:a16="http://schemas.microsoft.com/office/drawing/2014/main" id="{87773F3C-1EA1-9346-9999-A9D364FABE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8451" y="4148138"/>
                  <a:ext cx="128588" cy="138113"/>
                </a:xfrm>
                <a:custGeom>
                  <a:avLst/>
                  <a:gdLst>
                    <a:gd name="T0" fmla="*/ 25 w 34"/>
                    <a:gd name="T1" fmla="*/ 1 h 37"/>
                    <a:gd name="T2" fmla="*/ 21 w 34"/>
                    <a:gd name="T3" fmla="*/ 2 h 37"/>
                    <a:gd name="T4" fmla="*/ 9 w 34"/>
                    <a:gd name="T5" fmla="*/ 1 h 37"/>
                    <a:gd name="T6" fmla="*/ 6 w 34"/>
                    <a:gd name="T7" fmla="*/ 1 h 37"/>
                    <a:gd name="T8" fmla="*/ 4 w 34"/>
                    <a:gd name="T9" fmla="*/ 0 h 37"/>
                    <a:gd name="T10" fmla="*/ 4 w 34"/>
                    <a:gd name="T11" fmla="*/ 13 h 37"/>
                    <a:gd name="T12" fmla="*/ 2 w 34"/>
                    <a:gd name="T13" fmla="*/ 17 h 37"/>
                    <a:gd name="T14" fmla="*/ 0 w 34"/>
                    <a:gd name="T15" fmla="*/ 20 h 37"/>
                    <a:gd name="T16" fmla="*/ 4 w 34"/>
                    <a:gd name="T17" fmla="*/ 25 h 37"/>
                    <a:gd name="T18" fmla="*/ 8 w 34"/>
                    <a:gd name="T19" fmla="*/ 29 h 37"/>
                    <a:gd name="T20" fmla="*/ 9 w 34"/>
                    <a:gd name="T21" fmla="*/ 31 h 37"/>
                    <a:gd name="T22" fmla="*/ 16 w 34"/>
                    <a:gd name="T23" fmla="*/ 36 h 37"/>
                    <a:gd name="T24" fmla="*/ 34 w 34"/>
                    <a:gd name="T25" fmla="*/ 28 h 37"/>
                    <a:gd name="T26" fmla="*/ 33 w 34"/>
                    <a:gd name="T27" fmla="*/ 20 h 37"/>
                    <a:gd name="T28" fmla="*/ 33 w 34"/>
                    <a:gd name="T29" fmla="*/ 19 h 37"/>
                    <a:gd name="T30" fmla="*/ 30 w 34"/>
                    <a:gd name="T31" fmla="*/ 5 h 37"/>
                    <a:gd name="T32" fmla="*/ 29 w 34"/>
                    <a:gd name="T33" fmla="*/ 4 h 37"/>
                    <a:gd name="T34" fmla="*/ 25 w 34"/>
                    <a:gd name="T35" fmla="*/ 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4" h="37">
                      <a:moveTo>
                        <a:pt x="25" y="1"/>
                      </a:moveTo>
                      <a:cubicBezTo>
                        <a:pt x="24" y="1"/>
                        <a:pt x="23" y="2"/>
                        <a:pt x="21" y="2"/>
                      </a:cubicBezTo>
                      <a:cubicBezTo>
                        <a:pt x="18" y="2"/>
                        <a:pt x="14" y="1"/>
                        <a:pt x="9" y="1"/>
                      </a:cubicBezTo>
                      <a:cubicBezTo>
                        <a:pt x="8" y="1"/>
                        <a:pt x="7" y="1"/>
                        <a:pt x="6" y="1"/>
                      </a:cubicBezTo>
                      <a:cubicBezTo>
                        <a:pt x="5" y="1"/>
                        <a:pt x="5" y="1"/>
                        <a:pt x="4" y="0"/>
                      </a:cubicBezTo>
                      <a:cubicBezTo>
                        <a:pt x="4" y="4"/>
                        <a:pt x="4" y="11"/>
                        <a:pt x="4" y="13"/>
                      </a:cubicBezTo>
                      <a:cubicBezTo>
                        <a:pt x="4" y="14"/>
                        <a:pt x="3" y="15"/>
                        <a:pt x="2" y="17"/>
                      </a:cubicBezTo>
                      <a:cubicBezTo>
                        <a:pt x="1" y="18"/>
                        <a:pt x="0" y="20"/>
                        <a:pt x="0" y="20"/>
                      </a:cubicBezTo>
                      <a:cubicBezTo>
                        <a:pt x="0" y="21"/>
                        <a:pt x="2" y="23"/>
                        <a:pt x="4" y="25"/>
                      </a:cubicBezTo>
                      <a:cubicBezTo>
                        <a:pt x="5" y="26"/>
                        <a:pt x="7" y="28"/>
                        <a:pt x="8" y="29"/>
                      </a:cubicBezTo>
                      <a:cubicBezTo>
                        <a:pt x="8" y="30"/>
                        <a:pt x="9" y="30"/>
                        <a:pt x="9" y="31"/>
                      </a:cubicBezTo>
                      <a:cubicBezTo>
                        <a:pt x="12" y="35"/>
                        <a:pt x="13" y="37"/>
                        <a:pt x="16" y="36"/>
                      </a:cubicBezTo>
                      <a:cubicBezTo>
                        <a:pt x="21" y="35"/>
                        <a:pt x="31" y="30"/>
                        <a:pt x="34" y="28"/>
                      </a:cubicBezTo>
                      <a:cubicBezTo>
                        <a:pt x="33" y="26"/>
                        <a:pt x="33" y="23"/>
                        <a:pt x="33" y="20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16"/>
                        <a:pt x="31" y="7"/>
                        <a:pt x="30" y="5"/>
                      </a:cubicBezTo>
                      <a:cubicBezTo>
                        <a:pt x="30" y="5"/>
                        <a:pt x="29" y="5"/>
                        <a:pt x="29" y="4"/>
                      </a:cubicBezTo>
                      <a:cubicBezTo>
                        <a:pt x="26" y="4"/>
                        <a:pt x="25" y="3"/>
                        <a:pt x="25" y="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3" name="Freeform 278">
                  <a:extLst>
                    <a:ext uri="{FF2B5EF4-FFF2-40B4-BE49-F238E27FC236}">
                      <a16:creationId xmlns:a16="http://schemas.microsoft.com/office/drawing/2014/main" id="{B76562AE-D6D2-F54D-82E9-0FDE20111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6714" y="3810001"/>
                  <a:ext cx="130175" cy="146050"/>
                </a:xfrm>
                <a:custGeom>
                  <a:avLst/>
                  <a:gdLst>
                    <a:gd name="T0" fmla="*/ 0 w 35"/>
                    <a:gd name="T1" fmla="*/ 8 h 39"/>
                    <a:gd name="T2" fmla="*/ 1 w 35"/>
                    <a:gd name="T3" fmla="*/ 13 h 39"/>
                    <a:gd name="T4" fmla="*/ 1 w 35"/>
                    <a:gd name="T5" fmla="*/ 15 h 39"/>
                    <a:gd name="T6" fmla="*/ 4 w 35"/>
                    <a:gd name="T7" fmla="*/ 27 h 39"/>
                    <a:gd name="T8" fmla="*/ 17 w 35"/>
                    <a:gd name="T9" fmla="*/ 37 h 39"/>
                    <a:gd name="T10" fmla="*/ 28 w 35"/>
                    <a:gd name="T11" fmla="*/ 37 h 39"/>
                    <a:gd name="T12" fmla="*/ 35 w 35"/>
                    <a:gd name="T13" fmla="*/ 31 h 39"/>
                    <a:gd name="T14" fmla="*/ 33 w 35"/>
                    <a:gd name="T15" fmla="*/ 17 h 39"/>
                    <a:gd name="T16" fmla="*/ 35 w 35"/>
                    <a:gd name="T17" fmla="*/ 8 h 39"/>
                    <a:gd name="T18" fmla="*/ 27 w 35"/>
                    <a:gd name="T19" fmla="*/ 7 h 39"/>
                    <a:gd name="T20" fmla="*/ 13 w 35"/>
                    <a:gd name="T21" fmla="*/ 0 h 39"/>
                    <a:gd name="T22" fmla="*/ 3 w 35"/>
                    <a:gd name="T23" fmla="*/ 8 h 39"/>
                    <a:gd name="T24" fmla="*/ 0 w 35"/>
                    <a:gd name="T25" fmla="*/ 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39">
                      <a:moveTo>
                        <a:pt x="0" y="8"/>
                      </a:moveTo>
                      <a:cubicBezTo>
                        <a:pt x="0" y="10"/>
                        <a:pt x="0" y="12"/>
                        <a:pt x="1" y="13"/>
                      </a:cubicBezTo>
                      <a:cubicBezTo>
                        <a:pt x="1" y="13"/>
                        <a:pt x="1" y="14"/>
                        <a:pt x="1" y="15"/>
                      </a:cubicBezTo>
                      <a:cubicBezTo>
                        <a:pt x="3" y="20"/>
                        <a:pt x="4" y="25"/>
                        <a:pt x="4" y="27"/>
                      </a:cubicBezTo>
                      <a:cubicBezTo>
                        <a:pt x="5" y="29"/>
                        <a:pt x="13" y="35"/>
                        <a:pt x="17" y="37"/>
                      </a:cubicBezTo>
                      <a:cubicBezTo>
                        <a:pt x="20" y="39"/>
                        <a:pt x="26" y="39"/>
                        <a:pt x="28" y="37"/>
                      </a:cubicBezTo>
                      <a:cubicBezTo>
                        <a:pt x="30" y="36"/>
                        <a:pt x="34" y="32"/>
                        <a:pt x="35" y="31"/>
                      </a:cubicBezTo>
                      <a:cubicBezTo>
                        <a:pt x="34" y="28"/>
                        <a:pt x="33" y="19"/>
                        <a:pt x="33" y="17"/>
                      </a:cubicBezTo>
                      <a:cubicBezTo>
                        <a:pt x="32" y="15"/>
                        <a:pt x="34" y="10"/>
                        <a:pt x="35" y="8"/>
                      </a:cubicBezTo>
                      <a:cubicBezTo>
                        <a:pt x="31" y="8"/>
                        <a:pt x="27" y="7"/>
                        <a:pt x="27" y="7"/>
                      </a:cubicBezTo>
                      <a:cubicBezTo>
                        <a:pt x="25" y="7"/>
                        <a:pt x="20" y="4"/>
                        <a:pt x="13" y="0"/>
                      </a:cubicBezTo>
                      <a:cubicBezTo>
                        <a:pt x="12" y="2"/>
                        <a:pt x="6" y="6"/>
                        <a:pt x="3" y="8"/>
                      </a:cubicBezTo>
                      <a:cubicBezTo>
                        <a:pt x="2" y="8"/>
                        <a:pt x="1" y="8"/>
                        <a:pt x="0" y="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4" name="Freeform 279">
                  <a:extLst>
                    <a:ext uri="{FF2B5EF4-FFF2-40B4-BE49-F238E27FC236}">
                      <a16:creationId xmlns:a16="http://schemas.microsoft.com/office/drawing/2014/main" id="{8E16F949-363F-6B47-B55F-6999CDA5E5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8451" y="3603626"/>
                  <a:ext cx="123825" cy="131763"/>
                </a:xfrm>
                <a:custGeom>
                  <a:avLst/>
                  <a:gdLst>
                    <a:gd name="T0" fmla="*/ 25 w 33"/>
                    <a:gd name="T1" fmla="*/ 0 h 35"/>
                    <a:gd name="T2" fmla="*/ 24 w 33"/>
                    <a:gd name="T3" fmla="*/ 1 h 35"/>
                    <a:gd name="T4" fmla="*/ 1 w 33"/>
                    <a:gd name="T5" fmla="*/ 5 h 35"/>
                    <a:gd name="T6" fmla="*/ 1 w 33"/>
                    <a:gd name="T7" fmla="*/ 20 h 35"/>
                    <a:gd name="T8" fmla="*/ 2 w 33"/>
                    <a:gd name="T9" fmla="*/ 25 h 35"/>
                    <a:gd name="T10" fmla="*/ 3 w 33"/>
                    <a:gd name="T11" fmla="*/ 27 h 35"/>
                    <a:gd name="T12" fmla="*/ 3 w 33"/>
                    <a:gd name="T13" fmla="*/ 27 h 35"/>
                    <a:gd name="T14" fmla="*/ 3 w 33"/>
                    <a:gd name="T15" fmla="*/ 27 h 35"/>
                    <a:gd name="T16" fmla="*/ 4 w 33"/>
                    <a:gd name="T17" fmla="*/ 31 h 35"/>
                    <a:gd name="T18" fmla="*/ 8 w 33"/>
                    <a:gd name="T19" fmla="*/ 35 h 35"/>
                    <a:gd name="T20" fmla="*/ 10 w 33"/>
                    <a:gd name="T21" fmla="*/ 34 h 35"/>
                    <a:gd name="T22" fmla="*/ 16 w 33"/>
                    <a:gd name="T23" fmla="*/ 31 h 35"/>
                    <a:gd name="T24" fmla="*/ 25 w 33"/>
                    <a:gd name="T25" fmla="*/ 33 h 35"/>
                    <a:gd name="T26" fmla="*/ 28 w 33"/>
                    <a:gd name="T27" fmla="*/ 33 h 35"/>
                    <a:gd name="T28" fmla="*/ 32 w 33"/>
                    <a:gd name="T29" fmla="*/ 30 h 35"/>
                    <a:gd name="T30" fmla="*/ 33 w 33"/>
                    <a:gd name="T31" fmla="*/ 29 h 35"/>
                    <a:gd name="T32" fmla="*/ 33 w 33"/>
                    <a:gd name="T33" fmla="*/ 18 h 35"/>
                    <a:gd name="T34" fmla="*/ 27 w 33"/>
                    <a:gd name="T35" fmla="*/ 9 h 35"/>
                    <a:gd name="T36" fmla="*/ 26 w 33"/>
                    <a:gd name="T37" fmla="*/ 3 h 35"/>
                    <a:gd name="T38" fmla="*/ 26 w 33"/>
                    <a:gd name="T39" fmla="*/ 3 h 35"/>
                    <a:gd name="T40" fmla="*/ 25 w 33"/>
                    <a:gd name="T41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3" h="35">
                      <a:moveTo>
                        <a:pt x="25" y="0"/>
                      </a:move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3" y="4"/>
                        <a:pt x="7" y="5"/>
                        <a:pt x="1" y="5"/>
                      </a:cubicBezTo>
                      <a:cubicBezTo>
                        <a:pt x="0" y="9"/>
                        <a:pt x="0" y="17"/>
                        <a:pt x="1" y="20"/>
                      </a:cubicBezTo>
                      <a:cubicBezTo>
                        <a:pt x="1" y="21"/>
                        <a:pt x="2" y="23"/>
                        <a:pt x="2" y="25"/>
                      </a:cubicBezTo>
                      <a:cubicBezTo>
                        <a:pt x="2" y="26"/>
                        <a:pt x="2" y="26"/>
                        <a:pt x="3" y="27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9"/>
                        <a:pt x="4" y="30"/>
                        <a:pt x="4" y="31"/>
                      </a:cubicBezTo>
                      <a:cubicBezTo>
                        <a:pt x="5" y="32"/>
                        <a:pt x="7" y="35"/>
                        <a:pt x="8" y="35"/>
                      </a:cubicBezTo>
                      <a:cubicBezTo>
                        <a:pt x="9" y="35"/>
                        <a:pt x="10" y="34"/>
                        <a:pt x="10" y="34"/>
                      </a:cubicBezTo>
                      <a:cubicBezTo>
                        <a:pt x="13" y="32"/>
                        <a:pt x="15" y="31"/>
                        <a:pt x="16" y="31"/>
                      </a:cubicBezTo>
                      <a:cubicBezTo>
                        <a:pt x="17" y="31"/>
                        <a:pt x="20" y="32"/>
                        <a:pt x="25" y="33"/>
                      </a:cubicBezTo>
                      <a:cubicBezTo>
                        <a:pt x="26" y="33"/>
                        <a:pt x="27" y="33"/>
                        <a:pt x="28" y="33"/>
                      </a:cubicBezTo>
                      <a:cubicBezTo>
                        <a:pt x="29" y="34"/>
                        <a:pt x="31" y="31"/>
                        <a:pt x="32" y="30"/>
                      </a:cubicBezTo>
                      <a:cubicBezTo>
                        <a:pt x="32" y="29"/>
                        <a:pt x="33" y="29"/>
                        <a:pt x="33" y="29"/>
                      </a:cubicBezTo>
                      <a:cubicBezTo>
                        <a:pt x="33" y="27"/>
                        <a:pt x="33" y="20"/>
                        <a:pt x="33" y="18"/>
                      </a:cubicBezTo>
                      <a:cubicBezTo>
                        <a:pt x="32" y="16"/>
                        <a:pt x="28" y="10"/>
                        <a:pt x="27" y="9"/>
                      </a:cubicBezTo>
                      <a:cubicBezTo>
                        <a:pt x="25" y="7"/>
                        <a:pt x="26" y="4"/>
                        <a:pt x="26" y="3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6" y="3"/>
                        <a:pt x="25" y="2"/>
                        <a:pt x="25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5" name="Freeform 280">
                  <a:extLst>
                    <a:ext uri="{FF2B5EF4-FFF2-40B4-BE49-F238E27FC236}">
                      <a16:creationId xmlns:a16="http://schemas.microsoft.com/office/drawing/2014/main" id="{C75DEDEE-CA4A-8141-ACC7-77407DC8DB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7501" y="3727451"/>
                  <a:ext cx="93663" cy="109538"/>
                </a:xfrm>
                <a:custGeom>
                  <a:avLst/>
                  <a:gdLst>
                    <a:gd name="T0" fmla="*/ 19 w 25"/>
                    <a:gd name="T1" fmla="*/ 2 h 29"/>
                    <a:gd name="T2" fmla="*/ 11 w 25"/>
                    <a:gd name="T3" fmla="*/ 0 h 29"/>
                    <a:gd name="T4" fmla="*/ 7 w 25"/>
                    <a:gd name="T5" fmla="*/ 3 h 29"/>
                    <a:gd name="T6" fmla="*/ 4 w 25"/>
                    <a:gd name="T7" fmla="*/ 4 h 29"/>
                    <a:gd name="T8" fmla="*/ 3 w 25"/>
                    <a:gd name="T9" fmla="*/ 14 h 29"/>
                    <a:gd name="T10" fmla="*/ 0 w 25"/>
                    <a:gd name="T11" fmla="*/ 22 h 29"/>
                    <a:gd name="T12" fmla="*/ 4 w 25"/>
                    <a:gd name="T13" fmla="*/ 24 h 29"/>
                    <a:gd name="T14" fmla="*/ 9 w 25"/>
                    <a:gd name="T15" fmla="*/ 28 h 29"/>
                    <a:gd name="T16" fmla="*/ 16 w 25"/>
                    <a:gd name="T17" fmla="*/ 28 h 29"/>
                    <a:gd name="T18" fmla="*/ 25 w 25"/>
                    <a:gd name="T19" fmla="*/ 21 h 29"/>
                    <a:gd name="T20" fmla="*/ 23 w 25"/>
                    <a:gd name="T21" fmla="*/ 2 h 29"/>
                    <a:gd name="T22" fmla="*/ 22 w 25"/>
                    <a:gd name="T23" fmla="*/ 2 h 29"/>
                    <a:gd name="T24" fmla="*/ 19 w 25"/>
                    <a:gd name="T25" fmla="*/ 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29">
                      <a:moveTo>
                        <a:pt x="19" y="2"/>
                      </a:moveTo>
                      <a:cubicBezTo>
                        <a:pt x="17" y="1"/>
                        <a:pt x="12" y="0"/>
                        <a:pt x="11" y="0"/>
                      </a:cubicBezTo>
                      <a:cubicBezTo>
                        <a:pt x="10" y="0"/>
                        <a:pt x="8" y="2"/>
                        <a:pt x="7" y="3"/>
                      </a:cubicBezTo>
                      <a:cubicBezTo>
                        <a:pt x="5" y="3"/>
                        <a:pt x="5" y="4"/>
                        <a:pt x="4" y="4"/>
                      </a:cubicBezTo>
                      <a:cubicBezTo>
                        <a:pt x="4" y="7"/>
                        <a:pt x="4" y="13"/>
                        <a:pt x="3" y="14"/>
                      </a:cubicBezTo>
                      <a:cubicBezTo>
                        <a:pt x="2" y="15"/>
                        <a:pt x="0" y="20"/>
                        <a:pt x="0" y="22"/>
                      </a:cubicBezTo>
                      <a:cubicBezTo>
                        <a:pt x="1" y="22"/>
                        <a:pt x="2" y="23"/>
                        <a:pt x="4" y="24"/>
                      </a:cubicBezTo>
                      <a:cubicBezTo>
                        <a:pt x="6" y="26"/>
                        <a:pt x="8" y="27"/>
                        <a:pt x="9" y="28"/>
                      </a:cubicBezTo>
                      <a:cubicBezTo>
                        <a:pt x="11" y="29"/>
                        <a:pt x="13" y="29"/>
                        <a:pt x="16" y="28"/>
                      </a:cubicBezTo>
                      <a:cubicBezTo>
                        <a:pt x="18" y="27"/>
                        <a:pt x="23" y="22"/>
                        <a:pt x="25" y="21"/>
                      </a:cubicBezTo>
                      <a:cubicBezTo>
                        <a:pt x="24" y="18"/>
                        <a:pt x="23" y="12"/>
                        <a:pt x="23" y="2"/>
                      </a:cubicBezTo>
                      <a:cubicBezTo>
                        <a:pt x="23" y="2"/>
                        <a:pt x="23" y="2"/>
                        <a:pt x="22" y="2"/>
                      </a:cubicBezTo>
                      <a:cubicBezTo>
                        <a:pt x="22" y="2"/>
                        <a:pt x="21" y="2"/>
                        <a:pt x="19" y="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6" name="Freeform 281">
                  <a:extLst>
                    <a:ext uri="{FF2B5EF4-FFF2-40B4-BE49-F238E27FC236}">
                      <a16:creationId xmlns:a16="http://schemas.microsoft.com/office/drawing/2014/main" id="{97D8CA81-0309-8349-A755-557A2F5D3B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4951" y="3716338"/>
                  <a:ext cx="90488" cy="112713"/>
                </a:xfrm>
                <a:custGeom>
                  <a:avLst/>
                  <a:gdLst>
                    <a:gd name="T0" fmla="*/ 0 w 24"/>
                    <a:gd name="T1" fmla="*/ 7 h 30"/>
                    <a:gd name="T2" fmla="*/ 3 w 24"/>
                    <a:gd name="T3" fmla="*/ 21 h 30"/>
                    <a:gd name="T4" fmla="*/ 3 w 24"/>
                    <a:gd name="T5" fmla="*/ 26 h 30"/>
                    <a:gd name="T6" fmla="*/ 4 w 24"/>
                    <a:gd name="T7" fmla="*/ 30 h 30"/>
                    <a:gd name="T8" fmla="*/ 17 w 24"/>
                    <a:gd name="T9" fmla="*/ 25 h 30"/>
                    <a:gd name="T10" fmla="*/ 20 w 24"/>
                    <a:gd name="T11" fmla="*/ 24 h 30"/>
                    <a:gd name="T12" fmla="*/ 23 w 24"/>
                    <a:gd name="T13" fmla="*/ 16 h 30"/>
                    <a:gd name="T14" fmla="*/ 24 w 24"/>
                    <a:gd name="T15" fmla="*/ 7 h 30"/>
                    <a:gd name="T16" fmla="*/ 19 w 24"/>
                    <a:gd name="T17" fmla="*/ 2 h 30"/>
                    <a:gd name="T18" fmla="*/ 18 w 24"/>
                    <a:gd name="T19" fmla="*/ 0 h 30"/>
                    <a:gd name="T20" fmla="*/ 14 w 24"/>
                    <a:gd name="T21" fmla="*/ 2 h 30"/>
                    <a:gd name="T22" fmla="*/ 0 w 24"/>
                    <a:gd name="T23" fmla="*/ 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" h="30">
                      <a:moveTo>
                        <a:pt x="0" y="7"/>
                      </a:moveTo>
                      <a:cubicBezTo>
                        <a:pt x="1" y="10"/>
                        <a:pt x="3" y="18"/>
                        <a:pt x="3" y="21"/>
                      </a:cubicBezTo>
                      <a:cubicBezTo>
                        <a:pt x="3" y="23"/>
                        <a:pt x="3" y="24"/>
                        <a:pt x="3" y="26"/>
                      </a:cubicBezTo>
                      <a:cubicBezTo>
                        <a:pt x="3" y="27"/>
                        <a:pt x="3" y="29"/>
                        <a:pt x="4" y="30"/>
                      </a:cubicBezTo>
                      <a:cubicBezTo>
                        <a:pt x="5" y="30"/>
                        <a:pt x="14" y="26"/>
                        <a:pt x="17" y="25"/>
                      </a:cubicBezTo>
                      <a:cubicBezTo>
                        <a:pt x="19" y="25"/>
                        <a:pt x="19" y="24"/>
                        <a:pt x="20" y="24"/>
                      </a:cubicBezTo>
                      <a:cubicBezTo>
                        <a:pt x="20" y="22"/>
                        <a:pt x="23" y="17"/>
                        <a:pt x="23" y="16"/>
                      </a:cubicBezTo>
                      <a:cubicBezTo>
                        <a:pt x="24" y="15"/>
                        <a:pt x="24" y="11"/>
                        <a:pt x="24" y="7"/>
                      </a:cubicBezTo>
                      <a:cubicBezTo>
                        <a:pt x="22" y="6"/>
                        <a:pt x="19" y="2"/>
                        <a:pt x="19" y="2"/>
                      </a:cubicBezTo>
                      <a:cubicBezTo>
                        <a:pt x="19" y="2"/>
                        <a:pt x="19" y="1"/>
                        <a:pt x="18" y="0"/>
                      </a:cubicBezTo>
                      <a:cubicBezTo>
                        <a:pt x="17" y="1"/>
                        <a:pt x="14" y="2"/>
                        <a:pt x="14" y="2"/>
                      </a:cubicBezTo>
                      <a:cubicBezTo>
                        <a:pt x="13" y="3"/>
                        <a:pt x="5" y="6"/>
                        <a:pt x="0" y="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7" name="Freeform 282">
                  <a:extLst>
                    <a:ext uri="{FF2B5EF4-FFF2-40B4-BE49-F238E27FC236}">
                      <a16:creationId xmlns:a16="http://schemas.microsoft.com/office/drawing/2014/main" id="{303C2166-189B-894F-9ECD-A4DECD8661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80826" y="3813176"/>
                  <a:ext cx="127000" cy="109538"/>
                </a:xfrm>
                <a:custGeom>
                  <a:avLst/>
                  <a:gdLst>
                    <a:gd name="T0" fmla="*/ 1 w 34"/>
                    <a:gd name="T1" fmla="*/ 5 h 29"/>
                    <a:gd name="T2" fmla="*/ 0 w 34"/>
                    <a:gd name="T3" fmla="*/ 7 h 29"/>
                    <a:gd name="T4" fmla="*/ 2 w 34"/>
                    <a:gd name="T5" fmla="*/ 17 h 29"/>
                    <a:gd name="T6" fmla="*/ 21 w 34"/>
                    <a:gd name="T7" fmla="*/ 27 h 29"/>
                    <a:gd name="T8" fmla="*/ 33 w 34"/>
                    <a:gd name="T9" fmla="*/ 27 h 29"/>
                    <a:gd name="T10" fmla="*/ 30 w 34"/>
                    <a:gd name="T11" fmla="*/ 14 h 29"/>
                    <a:gd name="T12" fmla="*/ 30 w 34"/>
                    <a:gd name="T13" fmla="*/ 12 h 29"/>
                    <a:gd name="T14" fmla="*/ 29 w 34"/>
                    <a:gd name="T15" fmla="*/ 7 h 29"/>
                    <a:gd name="T16" fmla="*/ 26 w 34"/>
                    <a:gd name="T17" fmla="*/ 6 h 29"/>
                    <a:gd name="T18" fmla="*/ 21 w 34"/>
                    <a:gd name="T19" fmla="*/ 3 h 29"/>
                    <a:gd name="T20" fmla="*/ 17 w 34"/>
                    <a:gd name="T21" fmla="*/ 0 h 29"/>
                    <a:gd name="T22" fmla="*/ 14 w 34"/>
                    <a:gd name="T23" fmla="*/ 1 h 29"/>
                    <a:gd name="T24" fmla="*/ 1 w 34"/>
                    <a:gd name="T25" fmla="*/ 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4" h="29">
                      <a:moveTo>
                        <a:pt x="1" y="5"/>
                      </a:moveTo>
                      <a:cubicBezTo>
                        <a:pt x="1" y="6"/>
                        <a:pt x="0" y="6"/>
                        <a:pt x="0" y="7"/>
                      </a:cubicBezTo>
                      <a:cubicBezTo>
                        <a:pt x="0" y="8"/>
                        <a:pt x="0" y="14"/>
                        <a:pt x="2" y="17"/>
                      </a:cubicBezTo>
                      <a:cubicBezTo>
                        <a:pt x="5" y="20"/>
                        <a:pt x="17" y="25"/>
                        <a:pt x="21" y="27"/>
                      </a:cubicBezTo>
                      <a:cubicBezTo>
                        <a:pt x="24" y="28"/>
                        <a:pt x="32" y="29"/>
                        <a:pt x="33" y="27"/>
                      </a:cubicBezTo>
                      <a:cubicBezTo>
                        <a:pt x="34" y="25"/>
                        <a:pt x="31" y="17"/>
                        <a:pt x="30" y="14"/>
                      </a:cubicBezTo>
                      <a:cubicBezTo>
                        <a:pt x="30" y="13"/>
                        <a:pt x="30" y="12"/>
                        <a:pt x="30" y="12"/>
                      </a:cubicBezTo>
                      <a:cubicBezTo>
                        <a:pt x="29" y="11"/>
                        <a:pt x="29" y="9"/>
                        <a:pt x="29" y="7"/>
                      </a:cubicBezTo>
                      <a:cubicBezTo>
                        <a:pt x="28" y="7"/>
                        <a:pt x="27" y="7"/>
                        <a:pt x="26" y="6"/>
                      </a:cubicBezTo>
                      <a:cubicBezTo>
                        <a:pt x="25" y="6"/>
                        <a:pt x="23" y="4"/>
                        <a:pt x="21" y="3"/>
                      </a:cubicBezTo>
                      <a:cubicBezTo>
                        <a:pt x="19" y="2"/>
                        <a:pt x="17" y="1"/>
                        <a:pt x="17" y="0"/>
                      </a:cubicBezTo>
                      <a:cubicBezTo>
                        <a:pt x="16" y="0"/>
                        <a:pt x="15" y="1"/>
                        <a:pt x="14" y="1"/>
                      </a:cubicBezTo>
                      <a:cubicBezTo>
                        <a:pt x="7" y="4"/>
                        <a:pt x="3" y="5"/>
                        <a:pt x="1" y="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8" name="Freeform 283">
                  <a:extLst>
                    <a:ext uri="{FF2B5EF4-FFF2-40B4-BE49-F238E27FC236}">
                      <a16:creationId xmlns:a16="http://schemas.microsoft.com/office/drawing/2014/main" id="{F911F8CA-E52D-A945-B6DD-B1D177E6DC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6226" y="4016376"/>
                  <a:ext cx="120650" cy="131763"/>
                </a:xfrm>
                <a:custGeom>
                  <a:avLst/>
                  <a:gdLst>
                    <a:gd name="T0" fmla="*/ 4 w 32"/>
                    <a:gd name="T1" fmla="*/ 5 h 35"/>
                    <a:gd name="T2" fmla="*/ 1 w 32"/>
                    <a:gd name="T3" fmla="*/ 4 h 35"/>
                    <a:gd name="T4" fmla="*/ 0 w 32"/>
                    <a:gd name="T5" fmla="*/ 15 h 35"/>
                    <a:gd name="T6" fmla="*/ 0 w 32"/>
                    <a:gd name="T7" fmla="*/ 17 h 35"/>
                    <a:gd name="T8" fmla="*/ 4 w 32"/>
                    <a:gd name="T9" fmla="*/ 24 h 35"/>
                    <a:gd name="T10" fmla="*/ 6 w 32"/>
                    <a:gd name="T11" fmla="*/ 28 h 35"/>
                    <a:gd name="T12" fmla="*/ 12 w 32"/>
                    <a:gd name="T13" fmla="*/ 34 h 35"/>
                    <a:gd name="T14" fmla="*/ 15 w 32"/>
                    <a:gd name="T15" fmla="*/ 34 h 35"/>
                    <a:gd name="T16" fmla="*/ 31 w 32"/>
                    <a:gd name="T17" fmla="*/ 34 h 35"/>
                    <a:gd name="T18" fmla="*/ 31 w 32"/>
                    <a:gd name="T19" fmla="*/ 34 h 35"/>
                    <a:gd name="T20" fmla="*/ 31 w 32"/>
                    <a:gd name="T21" fmla="*/ 35 h 35"/>
                    <a:gd name="T22" fmla="*/ 31 w 32"/>
                    <a:gd name="T23" fmla="*/ 33 h 35"/>
                    <a:gd name="T24" fmla="*/ 31 w 32"/>
                    <a:gd name="T25" fmla="*/ 31 h 35"/>
                    <a:gd name="T26" fmla="*/ 32 w 32"/>
                    <a:gd name="T27" fmla="*/ 19 h 35"/>
                    <a:gd name="T28" fmla="*/ 30 w 32"/>
                    <a:gd name="T29" fmla="*/ 19 h 35"/>
                    <a:gd name="T30" fmla="*/ 23 w 32"/>
                    <a:gd name="T31" fmla="*/ 12 h 35"/>
                    <a:gd name="T32" fmla="*/ 20 w 32"/>
                    <a:gd name="T33" fmla="*/ 9 h 35"/>
                    <a:gd name="T34" fmla="*/ 17 w 32"/>
                    <a:gd name="T35" fmla="*/ 0 h 35"/>
                    <a:gd name="T36" fmla="*/ 5 w 32"/>
                    <a:gd name="T37" fmla="*/ 5 h 35"/>
                    <a:gd name="T38" fmla="*/ 4 w 32"/>
                    <a:gd name="T39" fmla="*/ 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2" h="35">
                      <a:moveTo>
                        <a:pt x="4" y="5"/>
                      </a:moveTo>
                      <a:cubicBezTo>
                        <a:pt x="3" y="5"/>
                        <a:pt x="2" y="4"/>
                        <a:pt x="1" y="4"/>
                      </a:cubicBezTo>
                      <a:cubicBezTo>
                        <a:pt x="0" y="8"/>
                        <a:pt x="0" y="14"/>
                        <a:pt x="0" y="15"/>
                      </a:cubicBezTo>
                      <a:cubicBezTo>
                        <a:pt x="0" y="16"/>
                        <a:pt x="0" y="16"/>
                        <a:pt x="0" y="17"/>
                      </a:cubicBezTo>
                      <a:cubicBezTo>
                        <a:pt x="1" y="19"/>
                        <a:pt x="2" y="23"/>
                        <a:pt x="4" y="24"/>
                      </a:cubicBezTo>
                      <a:cubicBezTo>
                        <a:pt x="4" y="25"/>
                        <a:pt x="5" y="26"/>
                        <a:pt x="6" y="28"/>
                      </a:cubicBezTo>
                      <a:cubicBezTo>
                        <a:pt x="8" y="30"/>
                        <a:pt x="10" y="34"/>
                        <a:pt x="12" y="34"/>
                      </a:cubicBezTo>
                      <a:cubicBezTo>
                        <a:pt x="13" y="34"/>
                        <a:pt x="14" y="34"/>
                        <a:pt x="15" y="34"/>
                      </a:cubicBezTo>
                      <a:cubicBezTo>
                        <a:pt x="19" y="34"/>
                        <a:pt x="29" y="35"/>
                        <a:pt x="31" y="34"/>
                      </a:cubicBezTo>
                      <a:cubicBezTo>
                        <a:pt x="31" y="34"/>
                        <a:pt x="31" y="34"/>
                        <a:pt x="31" y="34"/>
                      </a:cubicBezTo>
                      <a:cubicBezTo>
                        <a:pt x="31" y="35"/>
                        <a:pt x="31" y="35"/>
                        <a:pt x="31" y="35"/>
                      </a:cubicBezTo>
                      <a:cubicBezTo>
                        <a:pt x="31" y="34"/>
                        <a:pt x="31" y="34"/>
                        <a:pt x="31" y="33"/>
                      </a:cubicBezTo>
                      <a:cubicBezTo>
                        <a:pt x="31" y="33"/>
                        <a:pt x="31" y="32"/>
                        <a:pt x="31" y="31"/>
                      </a:cubicBezTo>
                      <a:cubicBezTo>
                        <a:pt x="30" y="30"/>
                        <a:pt x="31" y="23"/>
                        <a:pt x="32" y="19"/>
                      </a:cubicBezTo>
                      <a:cubicBezTo>
                        <a:pt x="31" y="19"/>
                        <a:pt x="31" y="19"/>
                        <a:pt x="30" y="19"/>
                      </a:cubicBezTo>
                      <a:cubicBezTo>
                        <a:pt x="29" y="18"/>
                        <a:pt x="26" y="15"/>
                        <a:pt x="23" y="12"/>
                      </a:cubicBezTo>
                      <a:cubicBezTo>
                        <a:pt x="22" y="11"/>
                        <a:pt x="20" y="9"/>
                        <a:pt x="20" y="9"/>
                      </a:cubicBezTo>
                      <a:cubicBezTo>
                        <a:pt x="19" y="8"/>
                        <a:pt x="18" y="5"/>
                        <a:pt x="17" y="0"/>
                      </a:cubicBezTo>
                      <a:cubicBezTo>
                        <a:pt x="14" y="2"/>
                        <a:pt x="8" y="4"/>
                        <a:pt x="5" y="5"/>
                      </a:cubicBezTo>
                      <a:cubicBezTo>
                        <a:pt x="5" y="5"/>
                        <a:pt x="4" y="5"/>
                        <a:pt x="4" y="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9" name="Freeform 284">
                  <a:extLst>
                    <a:ext uri="{FF2B5EF4-FFF2-40B4-BE49-F238E27FC236}">
                      <a16:creationId xmlns:a16="http://schemas.microsoft.com/office/drawing/2014/main" id="{13633ADA-B68B-DC4C-B728-AE3084BF54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8126" y="3903663"/>
                  <a:ext cx="101600" cy="123825"/>
                </a:xfrm>
                <a:custGeom>
                  <a:avLst/>
                  <a:gdLst>
                    <a:gd name="T0" fmla="*/ 12 w 27"/>
                    <a:gd name="T1" fmla="*/ 0 h 33"/>
                    <a:gd name="T2" fmla="*/ 6 w 27"/>
                    <a:gd name="T3" fmla="*/ 7 h 33"/>
                    <a:gd name="T4" fmla="*/ 2 w 27"/>
                    <a:gd name="T5" fmla="*/ 14 h 33"/>
                    <a:gd name="T6" fmla="*/ 0 w 27"/>
                    <a:gd name="T7" fmla="*/ 19 h 33"/>
                    <a:gd name="T8" fmla="*/ 7 w 27"/>
                    <a:gd name="T9" fmla="*/ 27 h 33"/>
                    <a:gd name="T10" fmla="*/ 8 w 27"/>
                    <a:gd name="T11" fmla="*/ 28 h 33"/>
                    <a:gd name="T12" fmla="*/ 15 w 27"/>
                    <a:gd name="T13" fmla="*/ 33 h 33"/>
                    <a:gd name="T14" fmla="*/ 27 w 27"/>
                    <a:gd name="T15" fmla="*/ 27 h 33"/>
                    <a:gd name="T16" fmla="*/ 26 w 27"/>
                    <a:gd name="T17" fmla="*/ 22 h 33"/>
                    <a:gd name="T18" fmla="*/ 25 w 27"/>
                    <a:gd name="T19" fmla="*/ 14 h 33"/>
                    <a:gd name="T20" fmla="*/ 24 w 27"/>
                    <a:gd name="T21" fmla="*/ 5 h 33"/>
                    <a:gd name="T22" fmla="*/ 23 w 27"/>
                    <a:gd name="T23" fmla="*/ 5 h 33"/>
                    <a:gd name="T24" fmla="*/ 12 w 27"/>
                    <a:gd name="T25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3">
                      <a:moveTo>
                        <a:pt x="12" y="0"/>
                      </a:moveTo>
                      <a:cubicBezTo>
                        <a:pt x="11" y="0"/>
                        <a:pt x="8" y="4"/>
                        <a:pt x="6" y="7"/>
                      </a:cubicBezTo>
                      <a:cubicBezTo>
                        <a:pt x="4" y="9"/>
                        <a:pt x="3" y="11"/>
                        <a:pt x="2" y="14"/>
                      </a:cubicBezTo>
                      <a:cubicBezTo>
                        <a:pt x="1" y="16"/>
                        <a:pt x="1" y="18"/>
                        <a:pt x="0" y="19"/>
                      </a:cubicBezTo>
                      <a:cubicBezTo>
                        <a:pt x="1" y="21"/>
                        <a:pt x="5" y="25"/>
                        <a:pt x="7" y="27"/>
                      </a:cubicBezTo>
                      <a:cubicBezTo>
                        <a:pt x="7" y="27"/>
                        <a:pt x="7" y="27"/>
                        <a:pt x="8" y="28"/>
                      </a:cubicBezTo>
                      <a:cubicBezTo>
                        <a:pt x="9" y="30"/>
                        <a:pt x="11" y="33"/>
                        <a:pt x="15" y="33"/>
                      </a:cubicBezTo>
                      <a:cubicBezTo>
                        <a:pt x="19" y="32"/>
                        <a:pt x="25" y="29"/>
                        <a:pt x="27" y="27"/>
                      </a:cubicBezTo>
                      <a:cubicBezTo>
                        <a:pt x="27" y="26"/>
                        <a:pt x="26" y="24"/>
                        <a:pt x="26" y="22"/>
                      </a:cubicBezTo>
                      <a:cubicBezTo>
                        <a:pt x="25" y="18"/>
                        <a:pt x="25" y="15"/>
                        <a:pt x="25" y="14"/>
                      </a:cubicBezTo>
                      <a:cubicBezTo>
                        <a:pt x="24" y="12"/>
                        <a:pt x="24" y="7"/>
                        <a:pt x="24" y="5"/>
                      </a:cubicBezTo>
                      <a:cubicBezTo>
                        <a:pt x="24" y="5"/>
                        <a:pt x="24" y="5"/>
                        <a:pt x="23" y="5"/>
                      </a:cubicBezTo>
                      <a:cubicBezTo>
                        <a:pt x="23" y="5"/>
                        <a:pt x="17" y="2"/>
                        <a:pt x="12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0" name="Freeform 285">
                  <a:extLst>
                    <a:ext uri="{FF2B5EF4-FFF2-40B4-BE49-F238E27FC236}">
                      <a16:creationId xmlns:a16="http://schemas.microsoft.com/office/drawing/2014/main" id="{AE8132FB-57E6-CB44-803F-C11E5CA72F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6551" y="3919538"/>
                  <a:ext cx="127000" cy="165100"/>
                </a:xfrm>
                <a:custGeom>
                  <a:avLst/>
                  <a:gdLst>
                    <a:gd name="T0" fmla="*/ 0 w 34"/>
                    <a:gd name="T1" fmla="*/ 1 h 44"/>
                    <a:gd name="T2" fmla="*/ 0 w 34"/>
                    <a:gd name="T3" fmla="*/ 9 h 44"/>
                    <a:gd name="T4" fmla="*/ 2 w 34"/>
                    <a:gd name="T5" fmla="*/ 18 h 44"/>
                    <a:gd name="T6" fmla="*/ 5 w 34"/>
                    <a:gd name="T7" fmla="*/ 33 h 44"/>
                    <a:gd name="T8" fmla="*/ 8 w 34"/>
                    <a:gd name="T9" fmla="*/ 36 h 44"/>
                    <a:gd name="T10" fmla="*/ 15 w 34"/>
                    <a:gd name="T11" fmla="*/ 43 h 44"/>
                    <a:gd name="T12" fmla="*/ 27 w 34"/>
                    <a:gd name="T13" fmla="*/ 38 h 44"/>
                    <a:gd name="T14" fmla="*/ 31 w 34"/>
                    <a:gd name="T15" fmla="*/ 36 h 44"/>
                    <a:gd name="T16" fmla="*/ 34 w 34"/>
                    <a:gd name="T17" fmla="*/ 30 h 44"/>
                    <a:gd name="T18" fmla="*/ 32 w 34"/>
                    <a:gd name="T19" fmla="*/ 20 h 44"/>
                    <a:gd name="T20" fmla="*/ 30 w 34"/>
                    <a:gd name="T21" fmla="*/ 12 h 44"/>
                    <a:gd name="T22" fmla="*/ 24 w 34"/>
                    <a:gd name="T23" fmla="*/ 10 h 44"/>
                    <a:gd name="T24" fmla="*/ 11 w 34"/>
                    <a:gd name="T25" fmla="*/ 0 h 44"/>
                    <a:gd name="T26" fmla="*/ 6 w 34"/>
                    <a:gd name="T27" fmla="*/ 2 h 44"/>
                    <a:gd name="T28" fmla="*/ 0 w 34"/>
                    <a:gd name="T29" fmla="*/ 1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4" h="44">
                      <a:moveTo>
                        <a:pt x="0" y="1"/>
                      </a:moveTo>
                      <a:cubicBezTo>
                        <a:pt x="0" y="4"/>
                        <a:pt x="0" y="8"/>
                        <a:pt x="0" y="9"/>
                      </a:cubicBezTo>
                      <a:cubicBezTo>
                        <a:pt x="1" y="10"/>
                        <a:pt x="1" y="13"/>
                        <a:pt x="2" y="18"/>
                      </a:cubicBezTo>
                      <a:cubicBezTo>
                        <a:pt x="3" y="23"/>
                        <a:pt x="4" y="32"/>
                        <a:pt x="5" y="33"/>
                      </a:cubicBezTo>
                      <a:cubicBezTo>
                        <a:pt x="6" y="34"/>
                        <a:pt x="7" y="35"/>
                        <a:pt x="8" y="36"/>
                      </a:cubicBezTo>
                      <a:cubicBezTo>
                        <a:pt x="10" y="39"/>
                        <a:pt x="14" y="42"/>
                        <a:pt x="15" y="43"/>
                      </a:cubicBezTo>
                      <a:cubicBezTo>
                        <a:pt x="17" y="44"/>
                        <a:pt x="22" y="42"/>
                        <a:pt x="27" y="38"/>
                      </a:cubicBezTo>
                      <a:cubicBezTo>
                        <a:pt x="28" y="37"/>
                        <a:pt x="30" y="37"/>
                        <a:pt x="31" y="36"/>
                      </a:cubicBezTo>
                      <a:cubicBezTo>
                        <a:pt x="33" y="35"/>
                        <a:pt x="34" y="34"/>
                        <a:pt x="34" y="30"/>
                      </a:cubicBezTo>
                      <a:cubicBezTo>
                        <a:pt x="33" y="27"/>
                        <a:pt x="33" y="24"/>
                        <a:pt x="32" y="20"/>
                      </a:cubicBezTo>
                      <a:cubicBezTo>
                        <a:pt x="31" y="16"/>
                        <a:pt x="30" y="13"/>
                        <a:pt x="30" y="12"/>
                      </a:cubicBezTo>
                      <a:cubicBezTo>
                        <a:pt x="28" y="12"/>
                        <a:pt x="26" y="11"/>
                        <a:pt x="24" y="10"/>
                      </a:cubicBezTo>
                      <a:cubicBezTo>
                        <a:pt x="20" y="8"/>
                        <a:pt x="14" y="3"/>
                        <a:pt x="11" y="0"/>
                      </a:cubicBezTo>
                      <a:cubicBezTo>
                        <a:pt x="10" y="2"/>
                        <a:pt x="8" y="2"/>
                        <a:pt x="6" y="2"/>
                      </a:cubicBezTo>
                      <a:cubicBezTo>
                        <a:pt x="4" y="2"/>
                        <a:pt x="2" y="2"/>
                        <a:pt x="0" y="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1" name="Freeform 286">
                  <a:extLst>
                    <a:ext uri="{FF2B5EF4-FFF2-40B4-BE49-F238E27FC236}">
                      <a16:creationId xmlns:a16="http://schemas.microsoft.com/office/drawing/2014/main" id="{3A4D8721-719B-7049-BC15-F99BBCCCA6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26876" y="3490913"/>
                  <a:ext cx="96838" cy="115888"/>
                </a:xfrm>
                <a:custGeom>
                  <a:avLst/>
                  <a:gdLst>
                    <a:gd name="T0" fmla="*/ 8 w 26"/>
                    <a:gd name="T1" fmla="*/ 2 h 31"/>
                    <a:gd name="T2" fmla="*/ 5 w 26"/>
                    <a:gd name="T3" fmla="*/ 7 h 31"/>
                    <a:gd name="T4" fmla="*/ 4 w 26"/>
                    <a:gd name="T5" fmla="*/ 8 h 31"/>
                    <a:gd name="T6" fmla="*/ 0 w 26"/>
                    <a:gd name="T7" fmla="*/ 27 h 31"/>
                    <a:gd name="T8" fmla="*/ 1 w 26"/>
                    <a:gd name="T9" fmla="*/ 31 h 31"/>
                    <a:gd name="T10" fmla="*/ 21 w 26"/>
                    <a:gd name="T11" fmla="*/ 24 h 31"/>
                    <a:gd name="T12" fmla="*/ 26 w 26"/>
                    <a:gd name="T13" fmla="*/ 9 h 31"/>
                    <a:gd name="T14" fmla="*/ 24 w 26"/>
                    <a:gd name="T15" fmla="*/ 4 h 31"/>
                    <a:gd name="T16" fmla="*/ 22 w 26"/>
                    <a:gd name="T17" fmla="*/ 0 h 31"/>
                    <a:gd name="T18" fmla="*/ 15 w 26"/>
                    <a:gd name="T19" fmla="*/ 1 h 31"/>
                    <a:gd name="T20" fmla="*/ 8 w 26"/>
                    <a:gd name="T21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" h="31">
                      <a:moveTo>
                        <a:pt x="8" y="2"/>
                      </a:moveTo>
                      <a:cubicBezTo>
                        <a:pt x="8" y="3"/>
                        <a:pt x="5" y="4"/>
                        <a:pt x="5" y="7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17"/>
                        <a:pt x="1" y="23"/>
                        <a:pt x="0" y="27"/>
                      </a:cubicBezTo>
                      <a:cubicBezTo>
                        <a:pt x="0" y="28"/>
                        <a:pt x="1" y="30"/>
                        <a:pt x="1" y="31"/>
                      </a:cubicBezTo>
                      <a:cubicBezTo>
                        <a:pt x="4" y="31"/>
                        <a:pt x="18" y="27"/>
                        <a:pt x="21" y="24"/>
                      </a:cubicBezTo>
                      <a:cubicBezTo>
                        <a:pt x="24" y="21"/>
                        <a:pt x="26" y="11"/>
                        <a:pt x="26" y="9"/>
                      </a:cubicBezTo>
                      <a:cubicBezTo>
                        <a:pt x="25" y="8"/>
                        <a:pt x="24" y="6"/>
                        <a:pt x="24" y="4"/>
                      </a:cubicBezTo>
                      <a:cubicBezTo>
                        <a:pt x="23" y="2"/>
                        <a:pt x="23" y="1"/>
                        <a:pt x="22" y="0"/>
                      </a:cubicBezTo>
                      <a:cubicBezTo>
                        <a:pt x="20" y="0"/>
                        <a:pt x="17" y="1"/>
                        <a:pt x="15" y="1"/>
                      </a:cubicBezTo>
                      <a:cubicBezTo>
                        <a:pt x="13" y="1"/>
                        <a:pt x="11" y="2"/>
                        <a:pt x="8" y="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2" name="Freeform 287">
                  <a:extLst>
                    <a:ext uri="{FF2B5EF4-FFF2-40B4-BE49-F238E27FC236}">
                      <a16:creationId xmlns:a16="http://schemas.microsoft.com/office/drawing/2014/main" id="{ECFAAD9C-195D-7044-9322-0967477FD6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5776" y="4079876"/>
                  <a:ext cx="38100" cy="79375"/>
                </a:xfrm>
                <a:custGeom>
                  <a:avLst/>
                  <a:gdLst>
                    <a:gd name="T0" fmla="*/ 7 w 10"/>
                    <a:gd name="T1" fmla="*/ 0 h 21"/>
                    <a:gd name="T2" fmla="*/ 1 w 10"/>
                    <a:gd name="T3" fmla="*/ 11 h 21"/>
                    <a:gd name="T4" fmla="*/ 1 w 10"/>
                    <a:gd name="T5" fmla="*/ 12 h 21"/>
                    <a:gd name="T6" fmla="*/ 2 w 10"/>
                    <a:gd name="T7" fmla="*/ 18 h 21"/>
                    <a:gd name="T8" fmla="*/ 10 w 10"/>
                    <a:gd name="T9" fmla="*/ 21 h 21"/>
                    <a:gd name="T10" fmla="*/ 10 w 10"/>
                    <a:gd name="T11" fmla="*/ 1 h 21"/>
                    <a:gd name="T12" fmla="*/ 7 w 10"/>
                    <a:gd name="T13" fmla="*/ 0 h 21"/>
                    <a:gd name="T14" fmla="*/ 7 w 10"/>
                    <a:gd name="T1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21">
                      <a:moveTo>
                        <a:pt x="7" y="0"/>
                      </a:moveTo>
                      <a:cubicBezTo>
                        <a:pt x="4" y="5"/>
                        <a:pt x="1" y="10"/>
                        <a:pt x="1" y="11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0" y="13"/>
                        <a:pt x="0" y="17"/>
                        <a:pt x="2" y="18"/>
                      </a:cubicBezTo>
                      <a:cubicBezTo>
                        <a:pt x="3" y="19"/>
                        <a:pt x="6" y="20"/>
                        <a:pt x="10" y="2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1"/>
                        <a:pt x="8" y="1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3" name="Freeform 288">
                  <a:extLst>
                    <a:ext uri="{FF2B5EF4-FFF2-40B4-BE49-F238E27FC236}">
                      <a16:creationId xmlns:a16="http://schemas.microsoft.com/office/drawing/2014/main" id="{CD9E2F97-C63C-BE46-956F-47397E557F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9101" y="4143376"/>
                  <a:ext cx="104775" cy="134938"/>
                </a:xfrm>
                <a:custGeom>
                  <a:avLst/>
                  <a:gdLst>
                    <a:gd name="T0" fmla="*/ 17 w 28"/>
                    <a:gd name="T1" fmla="*/ 0 h 36"/>
                    <a:gd name="T2" fmla="*/ 11 w 28"/>
                    <a:gd name="T3" fmla="*/ 3 h 36"/>
                    <a:gd name="T4" fmla="*/ 1 w 28"/>
                    <a:gd name="T5" fmla="*/ 6 h 36"/>
                    <a:gd name="T6" fmla="*/ 0 w 28"/>
                    <a:gd name="T7" fmla="*/ 6 h 36"/>
                    <a:gd name="T8" fmla="*/ 3 w 28"/>
                    <a:gd name="T9" fmla="*/ 20 h 36"/>
                    <a:gd name="T10" fmla="*/ 3 w 28"/>
                    <a:gd name="T11" fmla="*/ 21 h 36"/>
                    <a:gd name="T12" fmla="*/ 6 w 28"/>
                    <a:gd name="T13" fmla="*/ 30 h 36"/>
                    <a:gd name="T14" fmla="*/ 8 w 28"/>
                    <a:gd name="T15" fmla="*/ 32 h 36"/>
                    <a:gd name="T16" fmla="*/ 17 w 28"/>
                    <a:gd name="T17" fmla="*/ 35 h 36"/>
                    <a:gd name="T18" fmla="*/ 28 w 28"/>
                    <a:gd name="T19" fmla="*/ 31 h 36"/>
                    <a:gd name="T20" fmla="*/ 28 w 28"/>
                    <a:gd name="T21" fmla="*/ 6 h 36"/>
                    <a:gd name="T22" fmla="*/ 19 w 28"/>
                    <a:gd name="T23" fmla="*/ 3 h 36"/>
                    <a:gd name="T24" fmla="*/ 17 w 28"/>
                    <a:gd name="T25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6">
                      <a:moveTo>
                        <a:pt x="17" y="0"/>
                      </a:moveTo>
                      <a:cubicBezTo>
                        <a:pt x="15" y="1"/>
                        <a:pt x="13" y="2"/>
                        <a:pt x="11" y="3"/>
                      </a:cubicBezTo>
                      <a:cubicBezTo>
                        <a:pt x="10" y="5"/>
                        <a:pt x="5" y="6"/>
                        <a:pt x="1" y="6"/>
                      </a:cubicBezTo>
                      <a:cubicBezTo>
                        <a:pt x="1" y="6"/>
                        <a:pt x="0" y="6"/>
                        <a:pt x="0" y="6"/>
                      </a:cubicBezTo>
                      <a:cubicBezTo>
                        <a:pt x="1" y="9"/>
                        <a:pt x="3" y="17"/>
                        <a:pt x="3" y="20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3" y="25"/>
                        <a:pt x="4" y="29"/>
                        <a:pt x="6" y="30"/>
                      </a:cubicBezTo>
                      <a:cubicBezTo>
                        <a:pt x="7" y="31"/>
                        <a:pt x="8" y="31"/>
                        <a:pt x="8" y="32"/>
                      </a:cubicBezTo>
                      <a:cubicBezTo>
                        <a:pt x="11" y="34"/>
                        <a:pt x="15" y="36"/>
                        <a:pt x="17" y="35"/>
                      </a:cubicBezTo>
                      <a:cubicBezTo>
                        <a:pt x="19" y="35"/>
                        <a:pt x="24" y="33"/>
                        <a:pt x="28" y="31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4" y="5"/>
                        <a:pt x="20" y="4"/>
                        <a:pt x="19" y="3"/>
                      </a:cubicBezTo>
                      <a:cubicBezTo>
                        <a:pt x="18" y="2"/>
                        <a:pt x="17" y="1"/>
                        <a:pt x="1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4" name="Freeform 289">
                  <a:extLst>
                    <a:ext uri="{FF2B5EF4-FFF2-40B4-BE49-F238E27FC236}">
                      <a16:creationId xmlns:a16="http://schemas.microsoft.com/office/drawing/2014/main" id="{BEB7A891-6177-9D4F-9C1F-9051A9DE61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09426" y="4271963"/>
                  <a:ext cx="44450" cy="77788"/>
                </a:xfrm>
                <a:custGeom>
                  <a:avLst/>
                  <a:gdLst>
                    <a:gd name="T0" fmla="*/ 1 w 12"/>
                    <a:gd name="T1" fmla="*/ 3 h 21"/>
                    <a:gd name="T2" fmla="*/ 1 w 12"/>
                    <a:gd name="T3" fmla="*/ 18 h 21"/>
                    <a:gd name="T4" fmla="*/ 12 w 12"/>
                    <a:gd name="T5" fmla="*/ 21 h 21"/>
                    <a:gd name="T6" fmla="*/ 12 w 12"/>
                    <a:gd name="T7" fmla="*/ 0 h 21"/>
                    <a:gd name="T8" fmla="*/ 2 w 12"/>
                    <a:gd name="T9" fmla="*/ 3 h 21"/>
                    <a:gd name="T10" fmla="*/ 1 w 12"/>
                    <a:gd name="T11" fmla="*/ 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21">
                      <a:moveTo>
                        <a:pt x="1" y="3"/>
                      </a:moveTo>
                      <a:cubicBezTo>
                        <a:pt x="0" y="10"/>
                        <a:pt x="0" y="18"/>
                        <a:pt x="1" y="18"/>
                      </a:cubicBezTo>
                      <a:cubicBezTo>
                        <a:pt x="2" y="19"/>
                        <a:pt x="7" y="21"/>
                        <a:pt x="12" y="21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8" y="1"/>
                        <a:pt x="3" y="3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5" name="Freeform 290">
                  <a:extLst>
                    <a:ext uri="{FF2B5EF4-FFF2-40B4-BE49-F238E27FC236}">
                      <a16:creationId xmlns:a16="http://schemas.microsoft.com/office/drawing/2014/main" id="{63674B6A-9ED3-BB41-85FE-1729364100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7201" y="3930651"/>
                  <a:ext cx="66675" cy="146050"/>
                </a:xfrm>
                <a:custGeom>
                  <a:avLst/>
                  <a:gdLst>
                    <a:gd name="T0" fmla="*/ 5 w 18"/>
                    <a:gd name="T1" fmla="*/ 7 h 39"/>
                    <a:gd name="T2" fmla="*/ 0 w 18"/>
                    <a:gd name="T3" fmla="*/ 9 h 39"/>
                    <a:gd name="T4" fmla="*/ 2 w 18"/>
                    <a:gd name="T5" fmla="*/ 17 h 39"/>
                    <a:gd name="T6" fmla="*/ 4 w 18"/>
                    <a:gd name="T7" fmla="*/ 27 h 39"/>
                    <a:gd name="T8" fmla="*/ 4 w 18"/>
                    <a:gd name="T9" fmla="*/ 29 h 39"/>
                    <a:gd name="T10" fmla="*/ 16 w 18"/>
                    <a:gd name="T11" fmla="*/ 39 h 39"/>
                    <a:gd name="T12" fmla="*/ 18 w 18"/>
                    <a:gd name="T13" fmla="*/ 39 h 39"/>
                    <a:gd name="T14" fmla="*/ 18 w 18"/>
                    <a:gd name="T15" fmla="*/ 3 h 39"/>
                    <a:gd name="T16" fmla="*/ 12 w 18"/>
                    <a:gd name="T17" fmla="*/ 0 h 39"/>
                    <a:gd name="T18" fmla="*/ 5 w 18"/>
                    <a:gd name="T19" fmla="*/ 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39">
                      <a:moveTo>
                        <a:pt x="5" y="7"/>
                      </a:moveTo>
                      <a:cubicBezTo>
                        <a:pt x="4" y="8"/>
                        <a:pt x="2" y="8"/>
                        <a:pt x="0" y="9"/>
                      </a:cubicBezTo>
                      <a:cubicBezTo>
                        <a:pt x="0" y="10"/>
                        <a:pt x="1" y="14"/>
                        <a:pt x="2" y="17"/>
                      </a:cubicBezTo>
                      <a:cubicBezTo>
                        <a:pt x="3" y="20"/>
                        <a:pt x="3" y="24"/>
                        <a:pt x="4" y="27"/>
                      </a:cubicBezTo>
                      <a:cubicBezTo>
                        <a:pt x="4" y="28"/>
                        <a:pt x="4" y="29"/>
                        <a:pt x="4" y="29"/>
                      </a:cubicBezTo>
                      <a:cubicBezTo>
                        <a:pt x="8" y="33"/>
                        <a:pt x="14" y="38"/>
                        <a:pt x="16" y="39"/>
                      </a:cubicBezTo>
                      <a:cubicBezTo>
                        <a:pt x="17" y="39"/>
                        <a:pt x="17" y="39"/>
                        <a:pt x="18" y="39"/>
                      </a:cubicBezTo>
                      <a:cubicBezTo>
                        <a:pt x="18" y="3"/>
                        <a:pt x="18" y="3"/>
                        <a:pt x="18" y="3"/>
                      </a:cubicBezTo>
                      <a:cubicBezTo>
                        <a:pt x="16" y="2"/>
                        <a:pt x="14" y="1"/>
                        <a:pt x="12" y="0"/>
                      </a:cubicBezTo>
                      <a:cubicBezTo>
                        <a:pt x="11" y="2"/>
                        <a:pt x="7" y="5"/>
                        <a:pt x="5" y="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6" name="Freeform 291">
                  <a:extLst>
                    <a:ext uri="{FF2B5EF4-FFF2-40B4-BE49-F238E27FC236}">
                      <a16:creationId xmlns:a16="http://schemas.microsoft.com/office/drawing/2014/main" id="{86E1E68D-CC94-7D41-8504-3B847C588B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30051" y="3573463"/>
                  <a:ext cx="123825" cy="150813"/>
                </a:xfrm>
                <a:custGeom>
                  <a:avLst/>
                  <a:gdLst>
                    <a:gd name="T0" fmla="*/ 27 w 33"/>
                    <a:gd name="T1" fmla="*/ 4 h 40"/>
                    <a:gd name="T2" fmla="*/ 24 w 33"/>
                    <a:gd name="T3" fmla="*/ 0 h 40"/>
                    <a:gd name="T4" fmla="*/ 21 w 33"/>
                    <a:gd name="T5" fmla="*/ 4 h 40"/>
                    <a:gd name="T6" fmla="*/ 1 w 33"/>
                    <a:gd name="T7" fmla="*/ 11 h 40"/>
                    <a:gd name="T8" fmla="*/ 1 w 33"/>
                    <a:gd name="T9" fmla="*/ 15 h 40"/>
                    <a:gd name="T10" fmla="*/ 7 w 33"/>
                    <a:gd name="T11" fmla="*/ 25 h 40"/>
                    <a:gd name="T12" fmla="*/ 8 w 33"/>
                    <a:gd name="T13" fmla="*/ 36 h 40"/>
                    <a:gd name="T14" fmla="*/ 8 w 33"/>
                    <a:gd name="T15" fmla="*/ 36 h 40"/>
                    <a:gd name="T16" fmla="*/ 16 w 33"/>
                    <a:gd name="T17" fmla="*/ 33 h 40"/>
                    <a:gd name="T18" fmla="*/ 27 w 33"/>
                    <a:gd name="T19" fmla="*/ 37 h 40"/>
                    <a:gd name="T20" fmla="*/ 33 w 33"/>
                    <a:gd name="T21" fmla="*/ 40 h 40"/>
                    <a:gd name="T22" fmla="*/ 33 w 33"/>
                    <a:gd name="T23" fmla="*/ 6 h 40"/>
                    <a:gd name="T24" fmla="*/ 28 w 33"/>
                    <a:gd name="T25" fmla="*/ 4 h 40"/>
                    <a:gd name="T26" fmla="*/ 27 w 33"/>
                    <a:gd name="T2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" h="40">
                      <a:moveTo>
                        <a:pt x="27" y="4"/>
                      </a:moveTo>
                      <a:cubicBezTo>
                        <a:pt x="26" y="4"/>
                        <a:pt x="25" y="2"/>
                        <a:pt x="24" y="0"/>
                      </a:cubicBezTo>
                      <a:cubicBezTo>
                        <a:pt x="23" y="2"/>
                        <a:pt x="22" y="3"/>
                        <a:pt x="21" y="4"/>
                      </a:cubicBezTo>
                      <a:cubicBezTo>
                        <a:pt x="19" y="6"/>
                        <a:pt x="6" y="10"/>
                        <a:pt x="1" y="11"/>
                      </a:cubicBezTo>
                      <a:cubicBezTo>
                        <a:pt x="1" y="12"/>
                        <a:pt x="0" y="14"/>
                        <a:pt x="1" y="15"/>
                      </a:cubicBezTo>
                      <a:cubicBezTo>
                        <a:pt x="2" y="16"/>
                        <a:pt x="7" y="22"/>
                        <a:pt x="7" y="25"/>
                      </a:cubicBezTo>
                      <a:cubicBezTo>
                        <a:pt x="8" y="27"/>
                        <a:pt x="8" y="33"/>
                        <a:pt x="8" y="36"/>
                      </a:cubicBezTo>
                      <a:cubicBezTo>
                        <a:pt x="8" y="36"/>
                        <a:pt x="8" y="36"/>
                        <a:pt x="8" y="36"/>
                      </a:cubicBezTo>
                      <a:cubicBezTo>
                        <a:pt x="11" y="34"/>
                        <a:pt x="14" y="33"/>
                        <a:pt x="16" y="33"/>
                      </a:cubicBezTo>
                      <a:cubicBezTo>
                        <a:pt x="17" y="33"/>
                        <a:pt x="21" y="35"/>
                        <a:pt x="27" y="37"/>
                      </a:cubicBezTo>
                      <a:cubicBezTo>
                        <a:pt x="29" y="38"/>
                        <a:pt x="31" y="39"/>
                        <a:pt x="33" y="40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2" y="5"/>
                        <a:pt x="30" y="5"/>
                        <a:pt x="28" y="4"/>
                      </a:cubicBezTo>
                      <a:lnTo>
                        <a:pt x="27" y="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7" name="Freeform 292">
                  <a:extLst>
                    <a:ext uri="{FF2B5EF4-FFF2-40B4-BE49-F238E27FC236}">
                      <a16:creationId xmlns:a16="http://schemas.microsoft.com/office/drawing/2014/main" id="{A27EA136-6ECE-7849-8BB2-1E7322AFC1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23714" y="3840163"/>
                  <a:ext cx="30163" cy="90488"/>
                </a:xfrm>
                <a:custGeom>
                  <a:avLst/>
                  <a:gdLst>
                    <a:gd name="T0" fmla="*/ 3 w 8"/>
                    <a:gd name="T1" fmla="*/ 0 h 24"/>
                    <a:gd name="T2" fmla="*/ 1 w 8"/>
                    <a:gd name="T3" fmla="*/ 9 h 24"/>
                    <a:gd name="T4" fmla="*/ 3 w 8"/>
                    <a:gd name="T5" fmla="*/ 23 h 24"/>
                    <a:gd name="T6" fmla="*/ 8 w 8"/>
                    <a:gd name="T7" fmla="*/ 24 h 24"/>
                    <a:gd name="T8" fmla="*/ 8 w 8"/>
                    <a:gd name="T9" fmla="*/ 0 h 24"/>
                    <a:gd name="T10" fmla="*/ 4 w 8"/>
                    <a:gd name="T11" fmla="*/ 0 h 24"/>
                    <a:gd name="T12" fmla="*/ 3 w 8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24">
                      <a:moveTo>
                        <a:pt x="3" y="0"/>
                      </a:moveTo>
                      <a:cubicBezTo>
                        <a:pt x="2" y="2"/>
                        <a:pt x="0" y="7"/>
                        <a:pt x="1" y="9"/>
                      </a:cubicBezTo>
                      <a:cubicBezTo>
                        <a:pt x="1" y="12"/>
                        <a:pt x="3" y="22"/>
                        <a:pt x="3" y="23"/>
                      </a:cubicBezTo>
                      <a:cubicBezTo>
                        <a:pt x="3" y="23"/>
                        <a:pt x="5" y="24"/>
                        <a:pt x="8" y="24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5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8" name="Freeform 293">
                  <a:extLst>
                    <a:ext uri="{FF2B5EF4-FFF2-40B4-BE49-F238E27FC236}">
                      <a16:creationId xmlns:a16="http://schemas.microsoft.com/office/drawing/2014/main" id="{15EF191F-4B5E-4F43-9DF7-329718273D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1164" y="3705226"/>
                  <a:ext cx="112713" cy="131763"/>
                </a:xfrm>
                <a:custGeom>
                  <a:avLst/>
                  <a:gdLst>
                    <a:gd name="T0" fmla="*/ 13 w 30"/>
                    <a:gd name="T1" fmla="*/ 0 h 35"/>
                    <a:gd name="T2" fmla="*/ 6 w 30"/>
                    <a:gd name="T3" fmla="*/ 2 h 35"/>
                    <a:gd name="T4" fmla="*/ 4 w 30"/>
                    <a:gd name="T5" fmla="*/ 3 h 35"/>
                    <a:gd name="T6" fmla="*/ 4 w 30"/>
                    <a:gd name="T7" fmla="*/ 4 h 35"/>
                    <a:gd name="T8" fmla="*/ 0 w 30"/>
                    <a:gd name="T9" fmla="*/ 8 h 35"/>
                    <a:gd name="T10" fmla="*/ 2 w 30"/>
                    <a:gd name="T11" fmla="*/ 26 h 35"/>
                    <a:gd name="T12" fmla="*/ 15 w 30"/>
                    <a:gd name="T13" fmla="*/ 33 h 35"/>
                    <a:gd name="T14" fmla="*/ 30 w 30"/>
                    <a:gd name="T15" fmla="*/ 34 h 35"/>
                    <a:gd name="T16" fmla="*/ 30 w 30"/>
                    <a:gd name="T17" fmla="*/ 7 h 35"/>
                    <a:gd name="T18" fmla="*/ 23 w 30"/>
                    <a:gd name="T19" fmla="*/ 4 h 35"/>
                    <a:gd name="T20" fmla="*/ 13 w 30"/>
                    <a:gd name="T21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" h="35">
                      <a:moveTo>
                        <a:pt x="13" y="0"/>
                      </a:moveTo>
                      <a:cubicBezTo>
                        <a:pt x="11" y="0"/>
                        <a:pt x="8" y="2"/>
                        <a:pt x="6" y="2"/>
                      </a:cubicBezTo>
                      <a:cubicBezTo>
                        <a:pt x="5" y="3"/>
                        <a:pt x="5" y="3"/>
                        <a:pt x="4" y="3"/>
                      </a:cubicBezTo>
                      <a:cubicBezTo>
                        <a:pt x="4" y="3"/>
                        <a:pt x="4" y="4"/>
                        <a:pt x="4" y="4"/>
                      </a:cubicBezTo>
                      <a:cubicBezTo>
                        <a:pt x="3" y="5"/>
                        <a:pt x="1" y="7"/>
                        <a:pt x="0" y="8"/>
                      </a:cubicBezTo>
                      <a:cubicBezTo>
                        <a:pt x="0" y="16"/>
                        <a:pt x="1" y="25"/>
                        <a:pt x="2" y="26"/>
                      </a:cubicBezTo>
                      <a:cubicBezTo>
                        <a:pt x="11" y="32"/>
                        <a:pt x="14" y="33"/>
                        <a:pt x="15" y="33"/>
                      </a:cubicBezTo>
                      <a:cubicBezTo>
                        <a:pt x="18" y="34"/>
                        <a:pt x="25" y="35"/>
                        <a:pt x="30" y="34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28" y="6"/>
                        <a:pt x="26" y="5"/>
                        <a:pt x="23" y="4"/>
                      </a:cubicBezTo>
                      <a:cubicBezTo>
                        <a:pt x="19" y="2"/>
                        <a:pt x="14" y="0"/>
                        <a:pt x="13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9" name="Freeform 294">
                  <a:extLst>
                    <a:ext uri="{FF2B5EF4-FFF2-40B4-BE49-F238E27FC236}">
                      <a16:creationId xmlns:a16="http://schemas.microsoft.com/office/drawing/2014/main" id="{4C4BB30E-51E8-A942-A30E-990530B303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5776" y="3482976"/>
                  <a:ext cx="38100" cy="106363"/>
                </a:xfrm>
                <a:custGeom>
                  <a:avLst/>
                  <a:gdLst>
                    <a:gd name="T0" fmla="*/ 2 w 10"/>
                    <a:gd name="T1" fmla="*/ 5 h 28"/>
                    <a:gd name="T2" fmla="*/ 3 w 10"/>
                    <a:gd name="T3" fmla="*/ 11 h 28"/>
                    <a:gd name="T4" fmla="*/ 2 w 10"/>
                    <a:gd name="T5" fmla="*/ 22 h 28"/>
                    <a:gd name="T6" fmla="*/ 5 w 10"/>
                    <a:gd name="T7" fmla="*/ 26 h 28"/>
                    <a:gd name="T8" fmla="*/ 6 w 10"/>
                    <a:gd name="T9" fmla="*/ 26 h 28"/>
                    <a:gd name="T10" fmla="*/ 10 w 10"/>
                    <a:gd name="T11" fmla="*/ 28 h 28"/>
                    <a:gd name="T12" fmla="*/ 10 w 10"/>
                    <a:gd name="T13" fmla="*/ 0 h 28"/>
                    <a:gd name="T14" fmla="*/ 0 w 10"/>
                    <a:gd name="T15" fmla="*/ 2 h 28"/>
                    <a:gd name="T16" fmla="*/ 2 w 10"/>
                    <a:gd name="T17" fmla="*/ 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28">
                      <a:moveTo>
                        <a:pt x="2" y="5"/>
                      </a:moveTo>
                      <a:cubicBezTo>
                        <a:pt x="2" y="7"/>
                        <a:pt x="3" y="10"/>
                        <a:pt x="3" y="11"/>
                      </a:cubicBezTo>
                      <a:cubicBezTo>
                        <a:pt x="4" y="12"/>
                        <a:pt x="4" y="17"/>
                        <a:pt x="2" y="22"/>
                      </a:cubicBezTo>
                      <a:cubicBezTo>
                        <a:pt x="3" y="23"/>
                        <a:pt x="4" y="26"/>
                        <a:pt x="5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8" y="27"/>
                        <a:pt x="9" y="27"/>
                        <a:pt x="10" y="28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1"/>
                        <a:pt x="4" y="1"/>
                        <a:pt x="0" y="2"/>
                      </a:cubicBezTo>
                      <a:cubicBezTo>
                        <a:pt x="1" y="2"/>
                        <a:pt x="1" y="4"/>
                        <a:pt x="2" y="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30" name="Freeform 296">
                  <a:extLst>
                    <a:ext uri="{FF2B5EF4-FFF2-40B4-BE49-F238E27FC236}">
                      <a16:creationId xmlns:a16="http://schemas.microsoft.com/office/drawing/2014/main" id="{79387712-90B2-4848-8600-8A36A3A61C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87176" y="3502026"/>
                  <a:ext cx="158750" cy="112713"/>
                </a:xfrm>
                <a:custGeom>
                  <a:avLst/>
                  <a:gdLst>
                    <a:gd name="T0" fmla="*/ 8 w 42"/>
                    <a:gd name="T1" fmla="*/ 27 h 30"/>
                    <a:gd name="T2" fmla="*/ 10 w 42"/>
                    <a:gd name="T3" fmla="*/ 30 h 30"/>
                    <a:gd name="T4" fmla="*/ 34 w 42"/>
                    <a:gd name="T5" fmla="*/ 27 h 30"/>
                    <a:gd name="T6" fmla="*/ 39 w 42"/>
                    <a:gd name="T7" fmla="*/ 5 h 30"/>
                    <a:gd name="T8" fmla="*/ 40 w 42"/>
                    <a:gd name="T9" fmla="*/ 3 h 30"/>
                    <a:gd name="T10" fmla="*/ 42 w 42"/>
                    <a:gd name="T11" fmla="*/ 0 h 30"/>
                    <a:gd name="T12" fmla="*/ 1 w 42"/>
                    <a:gd name="T13" fmla="*/ 5 h 30"/>
                    <a:gd name="T14" fmla="*/ 0 w 42"/>
                    <a:gd name="T15" fmla="*/ 5 h 30"/>
                    <a:gd name="T16" fmla="*/ 7 w 42"/>
                    <a:gd name="T17" fmla="*/ 22 h 30"/>
                    <a:gd name="T18" fmla="*/ 8 w 42"/>
                    <a:gd name="T19" fmla="*/ 2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" h="30">
                      <a:moveTo>
                        <a:pt x="8" y="27"/>
                      </a:moveTo>
                      <a:cubicBezTo>
                        <a:pt x="9" y="28"/>
                        <a:pt x="9" y="30"/>
                        <a:pt x="10" y="30"/>
                      </a:cubicBezTo>
                      <a:cubicBezTo>
                        <a:pt x="13" y="30"/>
                        <a:pt x="32" y="29"/>
                        <a:pt x="34" y="27"/>
                      </a:cubicBezTo>
                      <a:cubicBezTo>
                        <a:pt x="34" y="26"/>
                        <a:pt x="36" y="19"/>
                        <a:pt x="39" y="5"/>
                      </a:cubicBezTo>
                      <a:cubicBezTo>
                        <a:pt x="40" y="3"/>
                        <a:pt x="40" y="3"/>
                        <a:pt x="40" y="3"/>
                      </a:cubicBezTo>
                      <a:cubicBezTo>
                        <a:pt x="40" y="2"/>
                        <a:pt x="41" y="1"/>
                        <a:pt x="42" y="0"/>
                      </a:cubicBezTo>
                      <a:cubicBezTo>
                        <a:pt x="32" y="2"/>
                        <a:pt x="20" y="4"/>
                        <a:pt x="1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9"/>
                        <a:pt x="6" y="18"/>
                        <a:pt x="7" y="22"/>
                      </a:cubicBezTo>
                      <a:cubicBezTo>
                        <a:pt x="8" y="23"/>
                        <a:pt x="8" y="25"/>
                        <a:pt x="8" y="2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31" name="Freeform 297">
                  <a:extLst>
                    <a:ext uri="{FF2B5EF4-FFF2-40B4-BE49-F238E27FC236}">
                      <a16:creationId xmlns:a16="http://schemas.microsoft.com/office/drawing/2014/main" id="{3EE4A9A1-18EB-1746-8FA9-0F3B0E5404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0014" y="4060826"/>
                  <a:ext cx="112713" cy="128588"/>
                </a:xfrm>
                <a:custGeom>
                  <a:avLst/>
                  <a:gdLst>
                    <a:gd name="T0" fmla="*/ 1 w 30"/>
                    <a:gd name="T1" fmla="*/ 14 h 34"/>
                    <a:gd name="T2" fmla="*/ 0 w 30"/>
                    <a:gd name="T3" fmla="*/ 16 h 34"/>
                    <a:gd name="T4" fmla="*/ 8 w 30"/>
                    <a:gd name="T5" fmla="*/ 30 h 34"/>
                    <a:gd name="T6" fmla="*/ 10 w 30"/>
                    <a:gd name="T7" fmla="*/ 33 h 34"/>
                    <a:gd name="T8" fmla="*/ 25 w 30"/>
                    <a:gd name="T9" fmla="*/ 30 h 34"/>
                    <a:gd name="T10" fmla="*/ 28 w 30"/>
                    <a:gd name="T11" fmla="*/ 30 h 34"/>
                    <a:gd name="T12" fmla="*/ 29 w 30"/>
                    <a:gd name="T13" fmla="*/ 12 h 34"/>
                    <a:gd name="T14" fmla="*/ 30 w 30"/>
                    <a:gd name="T15" fmla="*/ 12 h 34"/>
                    <a:gd name="T16" fmla="*/ 25 w 30"/>
                    <a:gd name="T17" fmla="*/ 9 h 34"/>
                    <a:gd name="T18" fmla="*/ 7 w 30"/>
                    <a:gd name="T19" fmla="*/ 0 h 34"/>
                    <a:gd name="T20" fmla="*/ 6 w 30"/>
                    <a:gd name="T21" fmla="*/ 0 h 34"/>
                    <a:gd name="T22" fmla="*/ 4 w 30"/>
                    <a:gd name="T23" fmla="*/ 8 h 34"/>
                    <a:gd name="T24" fmla="*/ 1 w 30"/>
                    <a:gd name="T25" fmla="*/ 1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0" h="34">
                      <a:moveTo>
                        <a:pt x="1" y="14"/>
                      </a:moveTo>
                      <a:cubicBezTo>
                        <a:pt x="1" y="15"/>
                        <a:pt x="1" y="15"/>
                        <a:pt x="0" y="16"/>
                      </a:cubicBezTo>
                      <a:cubicBezTo>
                        <a:pt x="2" y="17"/>
                        <a:pt x="4" y="21"/>
                        <a:pt x="8" y="30"/>
                      </a:cubicBezTo>
                      <a:cubicBezTo>
                        <a:pt x="9" y="32"/>
                        <a:pt x="10" y="33"/>
                        <a:pt x="10" y="33"/>
                      </a:cubicBezTo>
                      <a:cubicBezTo>
                        <a:pt x="11" y="34"/>
                        <a:pt x="16" y="33"/>
                        <a:pt x="25" y="30"/>
                      </a:cubicBezTo>
                      <a:cubicBezTo>
                        <a:pt x="27" y="30"/>
                        <a:pt x="27" y="30"/>
                        <a:pt x="28" y="30"/>
                      </a:cubicBezTo>
                      <a:cubicBezTo>
                        <a:pt x="29" y="29"/>
                        <a:pt x="29" y="20"/>
                        <a:pt x="29" y="12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28" y="11"/>
                        <a:pt x="26" y="10"/>
                        <a:pt x="25" y="9"/>
                      </a:cubicBezTo>
                      <a:cubicBezTo>
                        <a:pt x="24" y="6"/>
                        <a:pt x="9" y="1"/>
                        <a:pt x="7" y="0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6" y="1"/>
                        <a:pt x="5" y="5"/>
                        <a:pt x="4" y="8"/>
                      </a:cubicBezTo>
                      <a:cubicBezTo>
                        <a:pt x="3" y="10"/>
                        <a:pt x="2" y="12"/>
                        <a:pt x="1" y="1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32" name="Freeform 187">
                  <a:extLst>
                    <a:ext uri="{FF2B5EF4-FFF2-40B4-BE49-F238E27FC236}">
                      <a16:creationId xmlns:a16="http://schemas.microsoft.com/office/drawing/2014/main" id="{7D6887CB-B265-E84D-A0BC-648A181A12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2026" y="3900488"/>
                  <a:ext cx="93663" cy="138113"/>
                </a:xfrm>
                <a:custGeom>
                  <a:avLst/>
                  <a:gdLst>
                    <a:gd name="T0" fmla="*/ 25 w 25"/>
                    <a:gd name="T1" fmla="*/ 8 h 37"/>
                    <a:gd name="T2" fmla="*/ 25 w 25"/>
                    <a:gd name="T3" fmla="*/ 4 h 37"/>
                    <a:gd name="T4" fmla="*/ 21 w 25"/>
                    <a:gd name="T5" fmla="*/ 0 h 37"/>
                    <a:gd name="T6" fmla="*/ 4 w 25"/>
                    <a:gd name="T7" fmla="*/ 4 h 37"/>
                    <a:gd name="T8" fmla="*/ 2 w 25"/>
                    <a:gd name="T9" fmla="*/ 4 h 37"/>
                    <a:gd name="T10" fmla="*/ 1 w 25"/>
                    <a:gd name="T11" fmla="*/ 4 h 37"/>
                    <a:gd name="T12" fmla="*/ 1 w 25"/>
                    <a:gd name="T13" fmla="*/ 20 h 37"/>
                    <a:gd name="T14" fmla="*/ 0 w 25"/>
                    <a:gd name="T15" fmla="*/ 26 h 37"/>
                    <a:gd name="T16" fmla="*/ 11 w 25"/>
                    <a:gd name="T17" fmla="*/ 30 h 37"/>
                    <a:gd name="T18" fmla="*/ 25 w 25"/>
                    <a:gd name="T19" fmla="*/ 37 h 37"/>
                    <a:gd name="T20" fmla="*/ 25 w 25"/>
                    <a:gd name="T21" fmla="*/ 28 h 37"/>
                    <a:gd name="T22" fmla="*/ 25 w 25"/>
                    <a:gd name="T23" fmla="*/ 21 h 37"/>
                    <a:gd name="T24" fmla="*/ 25 w 25"/>
                    <a:gd name="T25" fmla="*/ 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7">
                      <a:moveTo>
                        <a:pt x="25" y="8"/>
                      </a:moveTo>
                      <a:cubicBezTo>
                        <a:pt x="25" y="6"/>
                        <a:pt x="25" y="5"/>
                        <a:pt x="25" y="4"/>
                      </a:cubicBezTo>
                      <a:cubicBezTo>
                        <a:pt x="25" y="3"/>
                        <a:pt x="23" y="1"/>
                        <a:pt x="21" y="0"/>
                      </a:cubicBezTo>
                      <a:cubicBezTo>
                        <a:pt x="17" y="1"/>
                        <a:pt x="7" y="3"/>
                        <a:pt x="4" y="4"/>
                      </a:cubicBezTo>
                      <a:cubicBezTo>
                        <a:pt x="3" y="4"/>
                        <a:pt x="3" y="4"/>
                        <a:pt x="2" y="4"/>
                      </a:cubicBezTo>
                      <a:cubicBezTo>
                        <a:pt x="2" y="4"/>
                        <a:pt x="1" y="4"/>
                        <a:pt x="1" y="4"/>
                      </a:cubicBezTo>
                      <a:cubicBezTo>
                        <a:pt x="1" y="7"/>
                        <a:pt x="1" y="18"/>
                        <a:pt x="1" y="20"/>
                      </a:cubicBezTo>
                      <a:cubicBezTo>
                        <a:pt x="1" y="20"/>
                        <a:pt x="1" y="24"/>
                        <a:pt x="0" y="26"/>
                      </a:cubicBezTo>
                      <a:cubicBezTo>
                        <a:pt x="3" y="27"/>
                        <a:pt x="10" y="29"/>
                        <a:pt x="11" y="30"/>
                      </a:cubicBezTo>
                      <a:cubicBezTo>
                        <a:pt x="13" y="32"/>
                        <a:pt x="23" y="37"/>
                        <a:pt x="25" y="37"/>
                      </a:cubicBezTo>
                      <a:cubicBezTo>
                        <a:pt x="25" y="35"/>
                        <a:pt x="25" y="31"/>
                        <a:pt x="25" y="28"/>
                      </a:cubicBezTo>
                      <a:cubicBezTo>
                        <a:pt x="25" y="24"/>
                        <a:pt x="25" y="22"/>
                        <a:pt x="25" y="21"/>
                      </a:cubicBezTo>
                      <a:cubicBezTo>
                        <a:pt x="24" y="19"/>
                        <a:pt x="24" y="15"/>
                        <a:pt x="25" y="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33" name="Freeform 240">
                  <a:extLst>
                    <a:ext uri="{FF2B5EF4-FFF2-40B4-BE49-F238E27FC236}">
                      <a16:creationId xmlns:a16="http://schemas.microsoft.com/office/drawing/2014/main" id="{34B93DE1-8F64-B247-BEE3-73EC431A53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0626" y="3776663"/>
                  <a:ext cx="93663" cy="107950"/>
                </a:xfrm>
                <a:custGeom>
                  <a:avLst/>
                  <a:gdLst>
                    <a:gd name="T0" fmla="*/ 2 w 25"/>
                    <a:gd name="T1" fmla="*/ 10 h 29"/>
                    <a:gd name="T2" fmla="*/ 0 w 25"/>
                    <a:gd name="T3" fmla="*/ 26 h 29"/>
                    <a:gd name="T4" fmla="*/ 16 w 25"/>
                    <a:gd name="T5" fmla="*/ 27 h 29"/>
                    <a:gd name="T6" fmla="*/ 24 w 25"/>
                    <a:gd name="T7" fmla="*/ 28 h 29"/>
                    <a:gd name="T8" fmla="*/ 25 w 25"/>
                    <a:gd name="T9" fmla="*/ 29 h 29"/>
                    <a:gd name="T10" fmla="*/ 24 w 25"/>
                    <a:gd name="T11" fmla="*/ 22 h 29"/>
                    <a:gd name="T12" fmla="*/ 23 w 25"/>
                    <a:gd name="T13" fmla="*/ 16 h 29"/>
                    <a:gd name="T14" fmla="*/ 25 w 25"/>
                    <a:gd name="T15" fmla="*/ 3 h 29"/>
                    <a:gd name="T16" fmla="*/ 25 w 25"/>
                    <a:gd name="T17" fmla="*/ 3 h 29"/>
                    <a:gd name="T18" fmla="*/ 25 w 25"/>
                    <a:gd name="T19" fmla="*/ 3 h 29"/>
                    <a:gd name="T20" fmla="*/ 23 w 25"/>
                    <a:gd name="T21" fmla="*/ 3 h 29"/>
                    <a:gd name="T22" fmla="*/ 22 w 25"/>
                    <a:gd name="T23" fmla="*/ 0 h 29"/>
                    <a:gd name="T24" fmla="*/ 3 w 25"/>
                    <a:gd name="T25" fmla="*/ 10 h 29"/>
                    <a:gd name="T26" fmla="*/ 2 w 25"/>
                    <a:gd name="T27" fmla="*/ 1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5" h="29">
                      <a:moveTo>
                        <a:pt x="2" y="10"/>
                      </a:moveTo>
                      <a:cubicBezTo>
                        <a:pt x="2" y="19"/>
                        <a:pt x="1" y="24"/>
                        <a:pt x="0" y="26"/>
                      </a:cubicBezTo>
                      <a:cubicBezTo>
                        <a:pt x="4" y="26"/>
                        <a:pt x="13" y="27"/>
                        <a:pt x="16" y="27"/>
                      </a:cubicBezTo>
                      <a:cubicBezTo>
                        <a:pt x="19" y="27"/>
                        <a:pt x="22" y="28"/>
                        <a:pt x="24" y="28"/>
                      </a:cubicBezTo>
                      <a:cubicBezTo>
                        <a:pt x="24" y="28"/>
                        <a:pt x="24" y="28"/>
                        <a:pt x="25" y="29"/>
                      </a:cubicBezTo>
                      <a:cubicBezTo>
                        <a:pt x="24" y="27"/>
                        <a:pt x="24" y="25"/>
                        <a:pt x="24" y="22"/>
                      </a:cubicBezTo>
                      <a:cubicBezTo>
                        <a:pt x="24" y="20"/>
                        <a:pt x="23" y="18"/>
                        <a:pt x="23" y="16"/>
                      </a:cubicBezTo>
                      <a:cubicBezTo>
                        <a:pt x="22" y="11"/>
                        <a:pt x="24" y="6"/>
                        <a:pt x="25" y="3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4" y="3"/>
                        <a:pt x="24" y="3"/>
                        <a:pt x="23" y="3"/>
                      </a:cubicBezTo>
                      <a:cubicBezTo>
                        <a:pt x="23" y="2"/>
                        <a:pt x="22" y="1"/>
                        <a:pt x="22" y="0"/>
                      </a:cubicBezTo>
                      <a:cubicBezTo>
                        <a:pt x="17" y="4"/>
                        <a:pt x="4" y="10"/>
                        <a:pt x="3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34" name="Freeform 248">
                  <a:extLst>
                    <a:ext uri="{FF2B5EF4-FFF2-40B4-BE49-F238E27FC236}">
                      <a16:creationId xmlns:a16="http://schemas.microsoft.com/office/drawing/2014/main" id="{584F552A-A249-1346-BE90-79AB92518D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0926" y="3881438"/>
                  <a:ext cx="120650" cy="96838"/>
                </a:xfrm>
                <a:custGeom>
                  <a:avLst/>
                  <a:gdLst>
                    <a:gd name="T0" fmla="*/ 20 w 32"/>
                    <a:gd name="T1" fmla="*/ 0 h 26"/>
                    <a:gd name="T2" fmla="*/ 14 w 32"/>
                    <a:gd name="T3" fmla="*/ 0 h 26"/>
                    <a:gd name="T4" fmla="*/ 2 w 32"/>
                    <a:gd name="T5" fmla="*/ 4 h 26"/>
                    <a:gd name="T6" fmla="*/ 0 w 32"/>
                    <a:gd name="T7" fmla="*/ 4 h 26"/>
                    <a:gd name="T8" fmla="*/ 0 w 32"/>
                    <a:gd name="T9" fmla="*/ 4 h 26"/>
                    <a:gd name="T10" fmla="*/ 3 w 32"/>
                    <a:gd name="T11" fmla="*/ 9 h 26"/>
                    <a:gd name="T12" fmla="*/ 3 w 32"/>
                    <a:gd name="T13" fmla="*/ 13 h 26"/>
                    <a:gd name="T14" fmla="*/ 3 w 32"/>
                    <a:gd name="T15" fmla="*/ 25 h 26"/>
                    <a:gd name="T16" fmla="*/ 14 w 32"/>
                    <a:gd name="T17" fmla="*/ 26 h 26"/>
                    <a:gd name="T18" fmla="*/ 21 w 32"/>
                    <a:gd name="T19" fmla="*/ 25 h 26"/>
                    <a:gd name="T20" fmla="*/ 22 w 32"/>
                    <a:gd name="T21" fmla="*/ 20 h 26"/>
                    <a:gd name="T22" fmla="*/ 22 w 32"/>
                    <a:gd name="T23" fmla="*/ 20 h 26"/>
                    <a:gd name="T24" fmla="*/ 30 w 32"/>
                    <a:gd name="T25" fmla="*/ 6 h 26"/>
                    <a:gd name="T26" fmla="*/ 32 w 32"/>
                    <a:gd name="T27" fmla="*/ 0 h 26"/>
                    <a:gd name="T28" fmla="*/ 20 w 32"/>
                    <a:gd name="T2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2" h="26">
                      <a:moveTo>
                        <a:pt x="20" y="0"/>
                      </a:moveTo>
                      <a:cubicBezTo>
                        <a:pt x="17" y="0"/>
                        <a:pt x="15" y="0"/>
                        <a:pt x="14" y="0"/>
                      </a:cubicBezTo>
                      <a:cubicBezTo>
                        <a:pt x="11" y="0"/>
                        <a:pt x="4" y="2"/>
                        <a:pt x="2" y="4"/>
                      </a:cubicBezTo>
                      <a:cubicBezTo>
                        <a:pt x="1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5"/>
                        <a:pt x="3" y="7"/>
                        <a:pt x="3" y="9"/>
                      </a:cubicBezTo>
                      <a:cubicBezTo>
                        <a:pt x="3" y="10"/>
                        <a:pt x="3" y="11"/>
                        <a:pt x="3" y="13"/>
                      </a:cubicBezTo>
                      <a:cubicBezTo>
                        <a:pt x="3" y="16"/>
                        <a:pt x="2" y="24"/>
                        <a:pt x="3" y="25"/>
                      </a:cubicBezTo>
                      <a:cubicBezTo>
                        <a:pt x="5" y="26"/>
                        <a:pt x="9" y="26"/>
                        <a:pt x="14" y="26"/>
                      </a:cubicBezTo>
                      <a:cubicBezTo>
                        <a:pt x="18" y="26"/>
                        <a:pt x="21" y="25"/>
                        <a:pt x="21" y="25"/>
                      </a:cubicBezTo>
                      <a:cubicBezTo>
                        <a:pt x="21" y="23"/>
                        <a:pt x="22" y="21"/>
                        <a:pt x="22" y="20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2" y="18"/>
                        <a:pt x="28" y="8"/>
                        <a:pt x="30" y="6"/>
                      </a:cubicBezTo>
                      <a:cubicBezTo>
                        <a:pt x="31" y="5"/>
                        <a:pt x="32" y="2"/>
                        <a:pt x="32" y="0"/>
                      </a:cubicBezTo>
                      <a:cubicBezTo>
                        <a:pt x="29" y="0"/>
                        <a:pt x="25" y="0"/>
                        <a:pt x="2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35" name="Freeform 302">
                  <a:extLst>
                    <a:ext uri="{FF2B5EF4-FFF2-40B4-BE49-F238E27FC236}">
                      <a16:creationId xmlns:a16="http://schemas.microsoft.com/office/drawing/2014/main" id="{A8AEC0B3-E52B-8543-A74B-8918E33ED7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5889" y="3524251"/>
                  <a:ext cx="93663" cy="41275"/>
                </a:xfrm>
                <a:custGeom>
                  <a:avLst/>
                  <a:gdLst>
                    <a:gd name="T0" fmla="*/ 13 w 25"/>
                    <a:gd name="T1" fmla="*/ 11 h 11"/>
                    <a:gd name="T2" fmla="*/ 22 w 25"/>
                    <a:gd name="T3" fmla="*/ 4 h 11"/>
                    <a:gd name="T4" fmla="*/ 25 w 25"/>
                    <a:gd name="T5" fmla="*/ 0 h 11"/>
                    <a:gd name="T6" fmla="*/ 0 w 25"/>
                    <a:gd name="T7" fmla="*/ 5 h 11"/>
                    <a:gd name="T8" fmla="*/ 13 w 25"/>
                    <a:gd name="T9" fmla="*/ 11 h 11"/>
                    <a:gd name="T10" fmla="*/ 13 w 25"/>
                    <a:gd name="T11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" h="11">
                      <a:moveTo>
                        <a:pt x="13" y="11"/>
                      </a:moveTo>
                      <a:cubicBezTo>
                        <a:pt x="15" y="11"/>
                        <a:pt x="21" y="6"/>
                        <a:pt x="22" y="4"/>
                      </a:cubicBezTo>
                      <a:cubicBezTo>
                        <a:pt x="23" y="3"/>
                        <a:pt x="24" y="1"/>
                        <a:pt x="25" y="0"/>
                      </a:cubicBezTo>
                      <a:cubicBezTo>
                        <a:pt x="14" y="1"/>
                        <a:pt x="7" y="3"/>
                        <a:pt x="0" y="5"/>
                      </a:cubicBezTo>
                      <a:cubicBezTo>
                        <a:pt x="6" y="8"/>
                        <a:pt x="12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24000">
                      <a:srgbClr val="FD4B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20" name="Group 419">
                <a:extLst>
                  <a:ext uri="{FF2B5EF4-FFF2-40B4-BE49-F238E27FC236}">
                    <a16:creationId xmlns:a16="http://schemas.microsoft.com/office/drawing/2014/main" id="{807D5A2A-59A9-6C4E-9B26-B228821A9125}"/>
                  </a:ext>
                </a:extLst>
              </p:cNvPr>
              <p:cNvGrpSpPr/>
              <p:nvPr/>
            </p:nvGrpSpPr>
            <p:grpSpPr>
              <a:xfrm>
                <a:off x="7228349" y="2864719"/>
                <a:ext cx="1271919" cy="231042"/>
                <a:chOff x="4269563" y="3281363"/>
                <a:chExt cx="1695451" cy="307976"/>
              </a:xfrm>
            </p:grpSpPr>
            <p:sp>
              <p:nvSpPr>
                <p:cNvPr id="608" name="Freeform 70">
                  <a:extLst>
                    <a:ext uri="{FF2B5EF4-FFF2-40B4-BE49-F238E27FC236}">
                      <a16:creationId xmlns:a16="http://schemas.microsoft.com/office/drawing/2014/main" id="{078A6E43-16AF-604F-A8DA-7840868CF5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1651" y="3363913"/>
                  <a:ext cx="322263" cy="52388"/>
                </a:xfrm>
                <a:custGeom>
                  <a:avLst/>
                  <a:gdLst>
                    <a:gd name="T0" fmla="*/ 69 w 86"/>
                    <a:gd name="T1" fmla="*/ 12 h 14"/>
                    <a:gd name="T2" fmla="*/ 86 w 86"/>
                    <a:gd name="T3" fmla="*/ 14 h 14"/>
                    <a:gd name="T4" fmla="*/ 69 w 86"/>
                    <a:gd name="T5" fmla="*/ 5 h 14"/>
                    <a:gd name="T6" fmla="*/ 68 w 86"/>
                    <a:gd name="T7" fmla="*/ 5 h 14"/>
                    <a:gd name="T8" fmla="*/ 68 w 86"/>
                    <a:gd name="T9" fmla="*/ 5 h 14"/>
                    <a:gd name="T10" fmla="*/ 68 w 86"/>
                    <a:gd name="T11" fmla="*/ 5 h 14"/>
                    <a:gd name="T12" fmla="*/ 68 w 86"/>
                    <a:gd name="T13" fmla="*/ 5 h 14"/>
                    <a:gd name="T14" fmla="*/ 64 w 86"/>
                    <a:gd name="T15" fmla="*/ 5 h 14"/>
                    <a:gd name="T16" fmla="*/ 34 w 86"/>
                    <a:gd name="T17" fmla="*/ 1 h 14"/>
                    <a:gd name="T18" fmla="*/ 0 w 86"/>
                    <a:gd name="T19" fmla="*/ 2 h 14"/>
                    <a:gd name="T20" fmla="*/ 24 w 86"/>
                    <a:gd name="T21" fmla="*/ 7 h 14"/>
                    <a:gd name="T22" fmla="*/ 69 w 86"/>
                    <a:gd name="T23" fmla="*/ 1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6" h="14">
                      <a:moveTo>
                        <a:pt x="69" y="12"/>
                      </a:moveTo>
                      <a:cubicBezTo>
                        <a:pt x="75" y="13"/>
                        <a:pt x="80" y="14"/>
                        <a:pt x="86" y="14"/>
                      </a:cubicBezTo>
                      <a:cubicBezTo>
                        <a:pt x="79" y="11"/>
                        <a:pt x="70" y="6"/>
                        <a:pt x="69" y="5"/>
                      </a:cubicBezTo>
                      <a:cubicBezTo>
                        <a:pt x="69" y="5"/>
                        <a:pt x="68" y="5"/>
                        <a:pt x="68" y="5"/>
                      </a:cubicBezTo>
                      <a:cubicBezTo>
                        <a:pt x="68" y="5"/>
                        <a:pt x="68" y="5"/>
                        <a:pt x="68" y="5"/>
                      </a:cubicBezTo>
                      <a:cubicBezTo>
                        <a:pt x="68" y="5"/>
                        <a:pt x="68" y="5"/>
                        <a:pt x="68" y="5"/>
                      </a:cubicBezTo>
                      <a:cubicBezTo>
                        <a:pt x="68" y="5"/>
                        <a:pt x="68" y="5"/>
                        <a:pt x="68" y="5"/>
                      </a:cubicBezTo>
                      <a:cubicBezTo>
                        <a:pt x="66" y="5"/>
                        <a:pt x="65" y="5"/>
                        <a:pt x="64" y="5"/>
                      </a:cubicBezTo>
                      <a:cubicBezTo>
                        <a:pt x="60" y="3"/>
                        <a:pt x="43" y="0"/>
                        <a:pt x="34" y="1"/>
                      </a:cubicBezTo>
                      <a:cubicBezTo>
                        <a:pt x="26" y="2"/>
                        <a:pt x="10" y="2"/>
                        <a:pt x="0" y="2"/>
                      </a:cubicBezTo>
                      <a:cubicBezTo>
                        <a:pt x="7" y="4"/>
                        <a:pt x="15" y="7"/>
                        <a:pt x="24" y="7"/>
                      </a:cubicBezTo>
                      <a:cubicBezTo>
                        <a:pt x="42" y="9"/>
                        <a:pt x="46" y="9"/>
                        <a:pt x="69" y="1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>
                        <a:lumMod val="75000"/>
                      </a:srgbClr>
                    </a:gs>
                    <a:gs pos="15000">
                      <a:srgbClr val="FD4B00">
                        <a:lumMod val="40000"/>
                        <a:lumOff val="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9" name="Freeform 98">
                  <a:extLst>
                    <a:ext uri="{FF2B5EF4-FFF2-40B4-BE49-F238E27FC236}">
                      <a16:creationId xmlns:a16="http://schemas.microsoft.com/office/drawing/2014/main" id="{193B806E-64F2-9545-A794-146269C807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1038" y="3449638"/>
                  <a:ext cx="247650" cy="57150"/>
                </a:xfrm>
                <a:custGeom>
                  <a:avLst/>
                  <a:gdLst>
                    <a:gd name="T0" fmla="*/ 30 w 66"/>
                    <a:gd name="T1" fmla="*/ 0 h 15"/>
                    <a:gd name="T2" fmla="*/ 21 w 66"/>
                    <a:gd name="T3" fmla="*/ 1 h 15"/>
                    <a:gd name="T4" fmla="*/ 19 w 66"/>
                    <a:gd name="T5" fmla="*/ 2 h 15"/>
                    <a:gd name="T6" fmla="*/ 0 w 66"/>
                    <a:gd name="T7" fmla="*/ 11 h 15"/>
                    <a:gd name="T8" fmla="*/ 36 w 66"/>
                    <a:gd name="T9" fmla="*/ 15 h 15"/>
                    <a:gd name="T10" fmla="*/ 48 w 66"/>
                    <a:gd name="T11" fmla="*/ 14 h 15"/>
                    <a:gd name="T12" fmla="*/ 66 w 66"/>
                    <a:gd name="T13" fmla="*/ 11 h 15"/>
                    <a:gd name="T14" fmla="*/ 61 w 66"/>
                    <a:gd name="T15" fmla="*/ 9 h 15"/>
                    <a:gd name="T16" fmla="*/ 30 w 66"/>
                    <a:gd name="T1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15">
                      <a:moveTo>
                        <a:pt x="30" y="0"/>
                      </a:moveTo>
                      <a:cubicBezTo>
                        <a:pt x="27" y="0"/>
                        <a:pt x="24" y="0"/>
                        <a:pt x="21" y="1"/>
                      </a:cubicBezTo>
                      <a:cubicBezTo>
                        <a:pt x="20" y="1"/>
                        <a:pt x="20" y="1"/>
                        <a:pt x="19" y="2"/>
                      </a:cubicBezTo>
                      <a:cubicBezTo>
                        <a:pt x="15" y="6"/>
                        <a:pt x="7" y="9"/>
                        <a:pt x="0" y="11"/>
                      </a:cubicBezTo>
                      <a:cubicBezTo>
                        <a:pt x="14" y="12"/>
                        <a:pt x="30" y="14"/>
                        <a:pt x="36" y="15"/>
                      </a:cubicBezTo>
                      <a:cubicBezTo>
                        <a:pt x="40" y="15"/>
                        <a:pt x="43" y="15"/>
                        <a:pt x="48" y="14"/>
                      </a:cubicBezTo>
                      <a:cubicBezTo>
                        <a:pt x="52" y="13"/>
                        <a:pt x="57" y="12"/>
                        <a:pt x="66" y="11"/>
                      </a:cubicBezTo>
                      <a:cubicBezTo>
                        <a:pt x="64" y="10"/>
                        <a:pt x="62" y="9"/>
                        <a:pt x="61" y="9"/>
                      </a:cubicBezTo>
                      <a:cubicBezTo>
                        <a:pt x="59" y="7"/>
                        <a:pt x="38" y="1"/>
                        <a:pt x="3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>
                        <a:lumMod val="75000"/>
                      </a:srgbClr>
                    </a:gs>
                    <a:gs pos="15000">
                      <a:srgbClr val="FD4B00">
                        <a:lumMod val="40000"/>
                        <a:lumOff val="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10" name="Freeform 135">
                  <a:extLst>
                    <a:ext uri="{FF2B5EF4-FFF2-40B4-BE49-F238E27FC236}">
                      <a16:creationId xmlns:a16="http://schemas.microsoft.com/office/drawing/2014/main" id="{03647535-60B4-F64E-96E7-21387A2AFA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2638" y="3498851"/>
                  <a:ext cx="220663" cy="52388"/>
                </a:xfrm>
                <a:custGeom>
                  <a:avLst/>
                  <a:gdLst>
                    <a:gd name="T0" fmla="*/ 1 w 59"/>
                    <a:gd name="T1" fmla="*/ 14 h 14"/>
                    <a:gd name="T2" fmla="*/ 32 w 59"/>
                    <a:gd name="T3" fmla="*/ 12 h 14"/>
                    <a:gd name="T4" fmla="*/ 45 w 59"/>
                    <a:gd name="T5" fmla="*/ 10 h 14"/>
                    <a:gd name="T6" fmla="*/ 59 w 59"/>
                    <a:gd name="T7" fmla="*/ 9 h 14"/>
                    <a:gd name="T8" fmla="*/ 42 w 59"/>
                    <a:gd name="T9" fmla="*/ 0 h 14"/>
                    <a:gd name="T10" fmla="*/ 41 w 59"/>
                    <a:gd name="T11" fmla="*/ 0 h 14"/>
                    <a:gd name="T12" fmla="*/ 21 w 59"/>
                    <a:gd name="T13" fmla="*/ 3 h 14"/>
                    <a:gd name="T14" fmla="*/ 16 w 59"/>
                    <a:gd name="T15" fmla="*/ 4 h 14"/>
                    <a:gd name="T16" fmla="*/ 0 w 59"/>
                    <a:gd name="T17" fmla="*/ 14 h 14"/>
                    <a:gd name="T18" fmla="*/ 1 w 59"/>
                    <a:gd name="T19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9" h="14">
                      <a:moveTo>
                        <a:pt x="1" y="14"/>
                      </a:moveTo>
                      <a:cubicBezTo>
                        <a:pt x="9" y="13"/>
                        <a:pt x="14" y="13"/>
                        <a:pt x="32" y="12"/>
                      </a:cubicBezTo>
                      <a:cubicBezTo>
                        <a:pt x="37" y="11"/>
                        <a:pt x="41" y="11"/>
                        <a:pt x="45" y="10"/>
                      </a:cubicBezTo>
                      <a:cubicBezTo>
                        <a:pt x="50" y="10"/>
                        <a:pt x="54" y="9"/>
                        <a:pt x="59" y="9"/>
                      </a:cubicBezTo>
                      <a:cubicBezTo>
                        <a:pt x="55" y="7"/>
                        <a:pt x="47" y="3"/>
                        <a:pt x="42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1" y="1"/>
                        <a:pt x="25" y="2"/>
                        <a:pt x="21" y="3"/>
                      </a:cubicBezTo>
                      <a:cubicBezTo>
                        <a:pt x="19" y="3"/>
                        <a:pt x="17" y="4"/>
                        <a:pt x="16" y="4"/>
                      </a:cubicBezTo>
                      <a:cubicBezTo>
                        <a:pt x="13" y="7"/>
                        <a:pt x="5" y="11"/>
                        <a:pt x="0" y="14"/>
                      </a:cubicBezTo>
                      <a:cubicBezTo>
                        <a:pt x="0" y="14"/>
                        <a:pt x="1" y="14"/>
                        <a:pt x="1" y="1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>
                        <a:lumMod val="75000"/>
                      </a:srgbClr>
                    </a:gs>
                    <a:gs pos="15000">
                      <a:srgbClr val="FD4B00">
                        <a:lumMod val="40000"/>
                        <a:lumOff val="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11" name="Freeform 57">
                  <a:extLst>
                    <a:ext uri="{FF2B5EF4-FFF2-40B4-BE49-F238E27FC236}">
                      <a16:creationId xmlns:a16="http://schemas.microsoft.com/office/drawing/2014/main" id="{4D80D3BC-5D5C-8D45-B633-1907A6846E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9563" y="3295651"/>
                  <a:ext cx="217488" cy="46038"/>
                </a:xfrm>
                <a:custGeom>
                  <a:avLst/>
                  <a:gdLst>
                    <a:gd name="T0" fmla="*/ 55 w 58"/>
                    <a:gd name="T1" fmla="*/ 3 h 12"/>
                    <a:gd name="T2" fmla="*/ 46 w 58"/>
                    <a:gd name="T3" fmla="*/ 4 h 12"/>
                    <a:gd name="T4" fmla="*/ 24 w 58"/>
                    <a:gd name="T5" fmla="*/ 0 h 12"/>
                    <a:gd name="T6" fmla="*/ 23 w 58"/>
                    <a:gd name="T7" fmla="*/ 0 h 12"/>
                    <a:gd name="T8" fmla="*/ 6 w 58"/>
                    <a:gd name="T9" fmla="*/ 5 h 12"/>
                    <a:gd name="T10" fmla="*/ 6 w 58"/>
                    <a:gd name="T11" fmla="*/ 5 h 12"/>
                    <a:gd name="T12" fmla="*/ 0 w 58"/>
                    <a:gd name="T13" fmla="*/ 9 h 12"/>
                    <a:gd name="T14" fmla="*/ 24 w 58"/>
                    <a:gd name="T15" fmla="*/ 11 h 12"/>
                    <a:gd name="T16" fmla="*/ 30 w 58"/>
                    <a:gd name="T17" fmla="*/ 12 h 12"/>
                    <a:gd name="T18" fmla="*/ 58 w 58"/>
                    <a:gd name="T19" fmla="*/ 3 h 12"/>
                    <a:gd name="T20" fmla="*/ 55 w 58"/>
                    <a:gd name="T21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8" h="12">
                      <a:moveTo>
                        <a:pt x="55" y="3"/>
                      </a:moveTo>
                      <a:cubicBezTo>
                        <a:pt x="46" y="4"/>
                        <a:pt x="46" y="4"/>
                        <a:pt x="46" y="4"/>
                      </a:cubicBezTo>
                      <a:cubicBezTo>
                        <a:pt x="33" y="4"/>
                        <a:pt x="29" y="3"/>
                        <a:pt x="2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0" y="2"/>
                        <a:pt x="13" y="4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5" y="5"/>
                        <a:pt x="3" y="7"/>
                        <a:pt x="0" y="9"/>
                      </a:cubicBezTo>
                      <a:cubicBezTo>
                        <a:pt x="7" y="9"/>
                        <a:pt x="14" y="9"/>
                        <a:pt x="24" y="11"/>
                      </a:cubicBezTo>
                      <a:cubicBezTo>
                        <a:pt x="26" y="11"/>
                        <a:pt x="28" y="12"/>
                        <a:pt x="30" y="12"/>
                      </a:cubicBezTo>
                      <a:cubicBezTo>
                        <a:pt x="32" y="12"/>
                        <a:pt x="48" y="7"/>
                        <a:pt x="58" y="3"/>
                      </a:cubicBezTo>
                      <a:cubicBezTo>
                        <a:pt x="57" y="3"/>
                        <a:pt x="56" y="3"/>
                        <a:pt x="55" y="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>
                        <a:lumMod val="75000"/>
                      </a:srgbClr>
                    </a:gs>
                    <a:gs pos="15000">
                      <a:srgbClr val="FD4B00">
                        <a:lumMod val="40000"/>
                        <a:lumOff val="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12" name="Freeform 61">
                  <a:extLst>
                    <a:ext uri="{FF2B5EF4-FFF2-40B4-BE49-F238E27FC236}">
                      <a16:creationId xmlns:a16="http://schemas.microsoft.com/office/drawing/2014/main" id="{EFAB4478-DC62-C14C-BA24-EC3C7DE65D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1788" y="3367088"/>
                  <a:ext cx="341313" cy="68263"/>
                </a:xfrm>
                <a:custGeom>
                  <a:avLst/>
                  <a:gdLst>
                    <a:gd name="T0" fmla="*/ 41 w 91"/>
                    <a:gd name="T1" fmla="*/ 14 h 18"/>
                    <a:gd name="T2" fmla="*/ 59 w 91"/>
                    <a:gd name="T3" fmla="*/ 18 h 18"/>
                    <a:gd name="T4" fmla="*/ 60 w 91"/>
                    <a:gd name="T5" fmla="*/ 18 h 18"/>
                    <a:gd name="T6" fmla="*/ 60 w 91"/>
                    <a:gd name="T7" fmla="*/ 18 h 18"/>
                    <a:gd name="T8" fmla="*/ 91 w 91"/>
                    <a:gd name="T9" fmla="*/ 10 h 18"/>
                    <a:gd name="T10" fmla="*/ 69 w 91"/>
                    <a:gd name="T11" fmla="*/ 8 h 18"/>
                    <a:gd name="T12" fmla="*/ 38 w 91"/>
                    <a:gd name="T13" fmla="*/ 0 h 18"/>
                    <a:gd name="T14" fmla="*/ 0 w 91"/>
                    <a:gd name="T15" fmla="*/ 4 h 18"/>
                    <a:gd name="T16" fmla="*/ 29 w 91"/>
                    <a:gd name="T17" fmla="*/ 11 h 18"/>
                    <a:gd name="T18" fmla="*/ 41 w 91"/>
                    <a:gd name="T19" fmla="*/ 1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18">
                      <a:moveTo>
                        <a:pt x="41" y="14"/>
                      </a:moveTo>
                      <a:cubicBezTo>
                        <a:pt x="47" y="16"/>
                        <a:pt x="54" y="18"/>
                        <a:pt x="59" y="18"/>
                      </a:cubicBezTo>
                      <a:cubicBezTo>
                        <a:pt x="59" y="18"/>
                        <a:pt x="60" y="18"/>
                        <a:pt x="60" y="18"/>
                      </a:cubicBezTo>
                      <a:cubicBezTo>
                        <a:pt x="60" y="18"/>
                        <a:pt x="60" y="18"/>
                        <a:pt x="60" y="18"/>
                      </a:cubicBezTo>
                      <a:cubicBezTo>
                        <a:pt x="68" y="18"/>
                        <a:pt x="84" y="13"/>
                        <a:pt x="91" y="10"/>
                      </a:cubicBezTo>
                      <a:cubicBezTo>
                        <a:pt x="84" y="10"/>
                        <a:pt x="79" y="9"/>
                        <a:pt x="69" y="8"/>
                      </a:cubicBezTo>
                      <a:cubicBezTo>
                        <a:pt x="58" y="8"/>
                        <a:pt x="48" y="4"/>
                        <a:pt x="38" y="0"/>
                      </a:cubicBezTo>
                      <a:cubicBezTo>
                        <a:pt x="30" y="0"/>
                        <a:pt x="11" y="2"/>
                        <a:pt x="0" y="4"/>
                      </a:cubicBezTo>
                      <a:cubicBezTo>
                        <a:pt x="8" y="6"/>
                        <a:pt x="23" y="10"/>
                        <a:pt x="29" y="11"/>
                      </a:cubicBezTo>
                      <a:cubicBezTo>
                        <a:pt x="32" y="12"/>
                        <a:pt x="36" y="13"/>
                        <a:pt x="41" y="1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>
                        <a:lumMod val="75000"/>
                      </a:srgbClr>
                    </a:gs>
                    <a:gs pos="15000">
                      <a:srgbClr val="FD4B00">
                        <a:lumMod val="40000"/>
                        <a:lumOff val="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13" name="Freeform 67">
                  <a:extLst>
                    <a:ext uri="{FF2B5EF4-FFF2-40B4-BE49-F238E27FC236}">
                      <a16:creationId xmlns:a16="http://schemas.microsoft.com/office/drawing/2014/main" id="{AB21C841-BD1F-7E49-A7A8-AF7271389F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8151" y="3325813"/>
                  <a:ext cx="239713" cy="41275"/>
                </a:xfrm>
                <a:custGeom>
                  <a:avLst/>
                  <a:gdLst>
                    <a:gd name="T0" fmla="*/ 50 w 64"/>
                    <a:gd name="T1" fmla="*/ 9 h 11"/>
                    <a:gd name="T2" fmla="*/ 64 w 64"/>
                    <a:gd name="T3" fmla="*/ 9 h 11"/>
                    <a:gd name="T4" fmla="*/ 36 w 64"/>
                    <a:gd name="T5" fmla="*/ 3 h 11"/>
                    <a:gd name="T6" fmla="*/ 36 w 64"/>
                    <a:gd name="T7" fmla="*/ 3 h 11"/>
                    <a:gd name="T8" fmla="*/ 15 w 64"/>
                    <a:gd name="T9" fmla="*/ 0 h 11"/>
                    <a:gd name="T10" fmla="*/ 0 w 64"/>
                    <a:gd name="T11" fmla="*/ 5 h 11"/>
                    <a:gd name="T12" fmla="*/ 10 w 64"/>
                    <a:gd name="T13" fmla="*/ 9 h 11"/>
                    <a:gd name="T14" fmla="*/ 50 w 64"/>
                    <a:gd name="T15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4" h="11">
                      <a:moveTo>
                        <a:pt x="50" y="9"/>
                      </a:moveTo>
                      <a:cubicBezTo>
                        <a:pt x="54" y="9"/>
                        <a:pt x="59" y="9"/>
                        <a:pt x="64" y="9"/>
                      </a:cubicBezTo>
                      <a:cubicBezTo>
                        <a:pt x="53" y="6"/>
                        <a:pt x="40" y="3"/>
                        <a:pt x="36" y="3"/>
                      </a:cubicBezTo>
                      <a:cubicBezTo>
                        <a:pt x="36" y="3"/>
                        <a:pt x="36" y="3"/>
                        <a:pt x="36" y="3"/>
                      </a:cubicBezTo>
                      <a:cubicBezTo>
                        <a:pt x="28" y="3"/>
                        <a:pt x="17" y="1"/>
                        <a:pt x="15" y="0"/>
                      </a:cubicBezTo>
                      <a:cubicBezTo>
                        <a:pt x="9" y="2"/>
                        <a:pt x="3" y="4"/>
                        <a:pt x="0" y="5"/>
                      </a:cubicBezTo>
                      <a:cubicBezTo>
                        <a:pt x="3" y="7"/>
                        <a:pt x="7" y="8"/>
                        <a:pt x="10" y="9"/>
                      </a:cubicBezTo>
                      <a:cubicBezTo>
                        <a:pt x="20" y="10"/>
                        <a:pt x="41" y="11"/>
                        <a:pt x="50" y="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>
                        <a:lumMod val="75000"/>
                      </a:srgbClr>
                    </a:gs>
                    <a:gs pos="15000">
                      <a:srgbClr val="FD4B00">
                        <a:lumMod val="40000"/>
                        <a:lumOff val="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14" name="Freeform 305">
                  <a:extLst>
                    <a:ext uri="{FF2B5EF4-FFF2-40B4-BE49-F238E27FC236}">
                      <a16:creationId xmlns:a16="http://schemas.microsoft.com/office/drawing/2014/main" id="{9918160C-A425-C945-BD6A-B5CE015A79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4651" y="3367088"/>
                  <a:ext cx="300038" cy="38100"/>
                </a:xfrm>
                <a:custGeom>
                  <a:avLst/>
                  <a:gdLst>
                    <a:gd name="T0" fmla="*/ 69 w 80"/>
                    <a:gd name="T1" fmla="*/ 0 h 10"/>
                    <a:gd name="T2" fmla="*/ 0 w 80"/>
                    <a:gd name="T3" fmla="*/ 6 h 10"/>
                    <a:gd name="T4" fmla="*/ 25 w 80"/>
                    <a:gd name="T5" fmla="*/ 9 h 10"/>
                    <a:gd name="T6" fmla="*/ 60 w 80"/>
                    <a:gd name="T7" fmla="*/ 9 h 10"/>
                    <a:gd name="T8" fmla="*/ 80 w 80"/>
                    <a:gd name="T9" fmla="*/ 0 h 10"/>
                    <a:gd name="T10" fmla="*/ 77 w 80"/>
                    <a:gd name="T11" fmla="*/ 0 h 10"/>
                    <a:gd name="T12" fmla="*/ 69 w 80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" h="10">
                      <a:moveTo>
                        <a:pt x="69" y="0"/>
                      </a:moveTo>
                      <a:cubicBezTo>
                        <a:pt x="49" y="0"/>
                        <a:pt x="20" y="3"/>
                        <a:pt x="0" y="6"/>
                      </a:cubicBezTo>
                      <a:cubicBezTo>
                        <a:pt x="6" y="8"/>
                        <a:pt x="18" y="9"/>
                        <a:pt x="25" y="9"/>
                      </a:cubicBezTo>
                      <a:cubicBezTo>
                        <a:pt x="35" y="8"/>
                        <a:pt x="55" y="8"/>
                        <a:pt x="60" y="9"/>
                      </a:cubicBezTo>
                      <a:cubicBezTo>
                        <a:pt x="65" y="10"/>
                        <a:pt x="75" y="5"/>
                        <a:pt x="80" y="0"/>
                      </a:cubicBezTo>
                      <a:cubicBezTo>
                        <a:pt x="79" y="0"/>
                        <a:pt x="78" y="0"/>
                        <a:pt x="77" y="0"/>
                      </a:cubicBezTo>
                      <a:lnTo>
                        <a:pt x="6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>
                        <a:lumMod val="75000"/>
                      </a:srgbClr>
                    </a:gs>
                    <a:gs pos="15000">
                      <a:srgbClr val="FD4B00">
                        <a:lumMod val="40000"/>
                        <a:lumOff val="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15" name="Freeform 308">
                  <a:extLst>
                    <a:ext uri="{FF2B5EF4-FFF2-40B4-BE49-F238E27FC236}">
                      <a16:creationId xmlns:a16="http://schemas.microsoft.com/office/drawing/2014/main" id="{6ED92B43-E757-0B46-9EBE-51E4C7565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8151" y="3408363"/>
                  <a:ext cx="296863" cy="60325"/>
                </a:xfrm>
                <a:custGeom>
                  <a:avLst/>
                  <a:gdLst>
                    <a:gd name="T0" fmla="*/ 43 w 79"/>
                    <a:gd name="T1" fmla="*/ 0 h 16"/>
                    <a:gd name="T2" fmla="*/ 22 w 79"/>
                    <a:gd name="T3" fmla="*/ 5 h 16"/>
                    <a:gd name="T4" fmla="*/ 0 w 79"/>
                    <a:gd name="T5" fmla="*/ 11 h 16"/>
                    <a:gd name="T6" fmla="*/ 32 w 79"/>
                    <a:gd name="T7" fmla="*/ 15 h 16"/>
                    <a:gd name="T8" fmla="*/ 33 w 79"/>
                    <a:gd name="T9" fmla="*/ 15 h 16"/>
                    <a:gd name="T10" fmla="*/ 43 w 79"/>
                    <a:gd name="T11" fmla="*/ 16 h 16"/>
                    <a:gd name="T12" fmla="*/ 79 w 79"/>
                    <a:gd name="T13" fmla="*/ 15 h 16"/>
                    <a:gd name="T14" fmla="*/ 58 w 79"/>
                    <a:gd name="T15" fmla="*/ 5 h 16"/>
                    <a:gd name="T16" fmla="*/ 55 w 79"/>
                    <a:gd name="T17" fmla="*/ 4 h 16"/>
                    <a:gd name="T18" fmla="*/ 43 w 79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9" h="16">
                      <a:moveTo>
                        <a:pt x="43" y="0"/>
                      </a:moveTo>
                      <a:cubicBezTo>
                        <a:pt x="41" y="1"/>
                        <a:pt x="32" y="3"/>
                        <a:pt x="22" y="5"/>
                      </a:cubicBezTo>
                      <a:cubicBezTo>
                        <a:pt x="16" y="5"/>
                        <a:pt x="7" y="8"/>
                        <a:pt x="0" y="11"/>
                      </a:cubicBezTo>
                      <a:cubicBezTo>
                        <a:pt x="7" y="12"/>
                        <a:pt x="23" y="15"/>
                        <a:pt x="32" y="15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5" y="15"/>
                        <a:pt x="39" y="15"/>
                        <a:pt x="43" y="16"/>
                      </a:cubicBezTo>
                      <a:cubicBezTo>
                        <a:pt x="54" y="16"/>
                        <a:pt x="73" y="16"/>
                        <a:pt x="79" y="15"/>
                      </a:cubicBezTo>
                      <a:cubicBezTo>
                        <a:pt x="68" y="11"/>
                        <a:pt x="60" y="5"/>
                        <a:pt x="58" y="5"/>
                      </a:cubicBezTo>
                      <a:cubicBezTo>
                        <a:pt x="57" y="4"/>
                        <a:pt x="56" y="4"/>
                        <a:pt x="55" y="4"/>
                      </a:cubicBezTo>
                      <a:cubicBezTo>
                        <a:pt x="48" y="3"/>
                        <a:pt x="44" y="1"/>
                        <a:pt x="43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>
                        <a:lumMod val="75000"/>
                      </a:srgbClr>
                    </a:gs>
                    <a:gs pos="15000">
                      <a:srgbClr val="FD4B00">
                        <a:lumMod val="40000"/>
                        <a:lumOff val="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16" name="Freeform 59">
                  <a:extLst>
                    <a:ext uri="{FF2B5EF4-FFF2-40B4-BE49-F238E27FC236}">
                      <a16:creationId xmlns:a16="http://schemas.microsoft.com/office/drawing/2014/main" id="{F9F8ED54-CE9A-0645-BBCE-E0AE9C77DA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9263" y="3441701"/>
                  <a:ext cx="288925" cy="53975"/>
                </a:xfrm>
                <a:custGeom>
                  <a:avLst/>
                  <a:gdLst>
                    <a:gd name="T0" fmla="*/ 66 w 77"/>
                    <a:gd name="T1" fmla="*/ 5 h 14"/>
                    <a:gd name="T2" fmla="*/ 42 w 77"/>
                    <a:gd name="T3" fmla="*/ 2 h 14"/>
                    <a:gd name="T4" fmla="*/ 29 w 77"/>
                    <a:gd name="T5" fmla="*/ 0 h 14"/>
                    <a:gd name="T6" fmla="*/ 0 w 77"/>
                    <a:gd name="T7" fmla="*/ 7 h 14"/>
                    <a:gd name="T8" fmla="*/ 8 w 77"/>
                    <a:gd name="T9" fmla="*/ 9 h 14"/>
                    <a:gd name="T10" fmla="*/ 52 w 77"/>
                    <a:gd name="T11" fmla="*/ 13 h 14"/>
                    <a:gd name="T12" fmla="*/ 77 w 77"/>
                    <a:gd name="T13" fmla="*/ 4 h 14"/>
                    <a:gd name="T14" fmla="*/ 66 w 77"/>
                    <a:gd name="T15" fmla="*/ 5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4">
                      <a:moveTo>
                        <a:pt x="66" y="5"/>
                      </a:moveTo>
                      <a:cubicBezTo>
                        <a:pt x="58" y="4"/>
                        <a:pt x="50" y="3"/>
                        <a:pt x="42" y="2"/>
                      </a:cubicBezTo>
                      <a:cubicBezTo>
                        <a:pt x="37" y="1"/>
                        <a:pt x="33" y="1"/>
                        <a:pt x="29" y="0"/>
                      </a:cubicBezTo>
                      <a:cubicBezTo>
                        <a:pt x="22" y="1"/>
                        <a:pt x="8" y="5"/>
                        <a:pt x="0" y="7"/>
                      </a:cubicBezTo>
                      <a:cubicBezTo>
                        <a:pt x="2" y="7"/>
                        <a:pt x="5" y="8"/>
                        <a:pt x="8" y="9"/>
                      </a:cubicBezTo>
                      <a:cubicBezTo>
                        <a:pt x="20" y="13"/>
                        <a:pt x="40" y="14"/>
                        <a:pt x="52" y="13"/>
                      </a:cubicBezTo>
                      <a:cubicBezTo>
                        <a:pt x="53" y="13"/>
                        <a:pt x="69" y="11"/>
                        <a:pt x="77" y="4"/>
                      </a:cubicBezTo>
                      <a:cubicBezTo>
                        <a:pt x="74" y="5"/>
                        <a:pt x="71" y="5"/>
                        <a:pt x="66" y="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>
                        <a:lumMod val="75000"/>
                      </a:srgbClr>
                    </a:gs>
                    <a:gs pos="15000">
                      <a:srgbClr val="FD4B00">
                        <a:lumMod val="40000"/>
                        <a:lumOff val="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17" name="Freeform 101">
                  <a:extLst>
                    <a:ext uri="{FF2B5EF4-FFF2-40B4-BE49-F238E27FC236}">
                      <a16:creationId xmlns:a16="http://schemas.microsoft.com/office/drawing/2014/main" id="{6A03A09F-55C2-084E-AC79-391175B12F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8488" y="3495676"/>
                  <a:ext cx="233363" cy="55563"/>
                </a:xfrm>
                <a:custGeom>
                  <a:avLst/>
                  <a:gdLst>
                    <a:gd name="T0" fmla="*/ 18 w 62"/>
                    <a:gd name="T1" fmla="*/ 14 h 15"/>
                    <a:gd name="T2" fmla="*/ 29 w 62"/>
                    <a:gd name="T3" fmla="*/ 14 h 15"/>
                    <a:gd name="T4" fmla="*/ 44 w 62"/>
                    <a:gd name="T5" fmla="*/ 15 h 15"/>
                    <a:gd name="T6" fmla="*/ 62 w 62"/>
                    <a:gd name="T7" fmla="*/ 5 h 15"/>
                    <a:gd name="T8" fmla="*/ 58 w 62"/>
                    <a:gd name="T9" fmla="*/ 5 h 15"/>
                    <a:gd name="T10" fmla="*/ 13 w 62"/>
                    <a:gd name="T11" fmla="*/ 1 h 15"/>
                    <a:gd name="T12" fmla="*/ 0 w 62"/>
                    <a:gd name="T13" fmla="*/ 2 h 15"/>
                    <a:gd name="T14" fmla="*/ 18 w 62"/>
                    <a:gd name="T15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2" h="15">
                      <a:moveTo>
                        <a:pt x="18" y="14"/>
                      </a:moveTo>
                      <a:cubicBezTo>
                        <a:pt x="21" y="14"/>
                        <a:pt x="25" y="14"/>
                        <a:pt x="29" y="14"/>
                      </a:cubicBezTo>
                      <a:cubicBezTo>
                        <a:pt x="34" y="14"/>
                        <a:pt x="39" y="15"/>
                        <a:pt x="44" y="15"/>
                      </a:cubicBezTo>
                      <a:cubicBezTo>
                        <a:pt x="45" y="14"/>
                        <a:pt x="56" y="9"/>
                        <a:pt x="62" y="5"/>
                      </a:cubicBezTo>
                      <a:cubicBezTo>
                        <a:pt x="60" y="5"/>
                        <a:pt x="59" y="5"/>
                        <a:pt x="58" y="5"/>
                      </a:cubicBezTo>
                      <a:cubicBezTo>
                        <a:pt x="50" y="3"/>
                        <a:pt x="26" y="0"/>
                        <a:pt x="13" y="1"/>
                      </a:cubicBezTo>
                      <a:cubicBezTo>
                        <a:pt x="9" y="2"/>
                        <a:pt x="5" y="2"/>
                        <a:pt x="0" y="2"/>
                      </a:cubicBezTo>
                      <a:cubicBezTo>
                        <a:pt x="6" y="4"/>
                        <a:pt x="15" y="9"/>
                        <a:pt x="18" y="1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>
                        <a:lumMod val="75000"/>
                      </a:srgbClr>
                    </a:gs>
                    <a:gs pos="15000">
                      <a:srgbClr val="FD4B00">
                        <a:lumMod val="40000"/>
                        <a:lumOff val="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18" name="Freeform 301">
                  <a:extLst>
                    <a:ext uri="{FF2B5EF4-FFF2-40B4-BE49-F238E27FC236}">
                      <a16:creationId xmlns:a16="http://schemas.microsoft.com/office/drawing/2014/main" id="{0658FD4A-7080-3F43-AF8C-D39B70ABF2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2588" y="3509963"/>
                  <a:ext cx="330200" cy="63500"/>
                </a:xfrm>
                <a:custGeom>
                  <a:avLst/>
                  <a:gdLst>
                    <a:gd name="T0" fmla="*/ 17 w 88"/>
                    <a:gd name="T1" fmla="*/ 2 h 17"/>
                    <a:gd name="T2" fmla="*/ 0 w 88"/>
                    <a:gd name="T3" fmla="*/ 0 h 17"/>
                    <a:gd name="T4" fmla="*/ 17 w 88"/>
                    <a:gd name="T5" fmla="*/ 17 h 17"/>
                    <a:gd name="T6" fmla="*/ 17 w 88"/>
                    <a:gd name="T7" fmla="*/ 17 h 17"/>
                    <a:gd name="T8" fmla="*/ 27 w 88"/>
                    <a:gd name="T9" fmla="*/ 16 h 17"/>
                    <a:gd name="T10" fmla="*/ 63 w 88"/>
                    <a:gd name="T11" fmla="*/ 10 h 17"/>
                    <a:gd name="T12" fmla="*/ 63 w 88"/>
                    <a:gd name="T13" fmla="*/ 10 h 17"/>
                    <a:gd name="T14" fmla="*/ 88 w 88"/>
                    <a:gd name="T15" fmla="*/ 3 h 17"/>
                    <a:gd name="T16" fmla="*/ 43 w 88"/>
                    <a:gd name="T17" fmla="*/ 1 h 17"/>
                    <a:gd name="T18" fmla="*/ 43 w 88"/>
                    <a:gd name="T19" fmla="*/ 1 h 17"/>
                    <a:gd name="T20" fmla="*/ 17 w 88"/>
                    <a:gd name="T21" fmla="*/ 2 h 17"/>
                    <a:gd name="T22" fmla="*/ 17 w 88"/>
                    <a:gd name="T23" fmla="*/ 2 h 17"/>
                    <a:gd name="T24" fmla="*/ 17 w 88"/>
                    <a:gd name="T25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8" h="17">
                      <a:moveTo>
                        <a:pt x="17" y="2"/>
                      </a:moveTo>
                      <a:cubicBezTo>
                        <a:pt x="13" y="2"/>
                        <a:pt x="7" y="1"/>
                        <a:pt x="0" y="0"/>
                      </a:cubicBezTo>
                      <a:cubicBezTo>
                        <a:pt x="7" y="9"/>
                        <a:pt x="15" y="17"/>
                        <a:pt x="17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20" y="17"/>
                        <a:pt x="24" y="17"/>
                        <a:pt x="27" y="16"/>
                      </a:cubicBezTo>
                      <a:cubicBezTo>
                        <a:pt x="40" y="15"/>
                        <a:pt x="55" y="13"/>
                        <a:pt x="63" y="10"/>
                      </a:cubicBezTo>
                      <a:cubicBezTo>
                        <a:pt x="63" y="10"/>
                        <a:pt x="63" y="10"/>
                        <a:pt x="63" y="10"/>
                      </a:cubicBezTo>
                      <a:cubicBezTo>
                        <a:pt x="71" y="7"/>
                        <a:pt x="78" y="5"/>
                        <a:pt x="88" y="3"/>
                      </a:cubicBezTo>
                      <a:cubicBezTo>
                        <a:pt x="75" y="2"/>
                        <a:pt x="51" y="0"/>
                        <a:pt x="43" y="1"/>
                      </a:cubicBezTo>
                      <a:cubicBezTo>
                        <a:pt x="43" y="1"/>
                        <a:pt x="43" y="1"/>
                        <a:pt x="43" y="1"/>
                      </a:cubicBezTo>
                      <a:cubicBezTo>
                        <a:pt x="35" y="2"/>
                        <a:pt x="29" y="4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>
                        <a:lumMod val="75000"/>
                      </a:srgbClr>
                    </a:gs>
                    <a:gs pos="15000">
                      <a:srgbClr val="FD4B00">
                        <a:lumMod val="40000"/>
                        <a:lumOff val="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19" name="Freeform 113">
                  <a:extLst>
                    <a:ext uri="{FF2B5EF4-FFF2-40B4-BE49-F238E27FC236}">
                      <a16:creationId xmlns:a16="http://schemas.microsoft.com/office/drawing/2014/main" id="{44C4BE5E-1931-894D-B416-34503E332F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8001" y="3300413"/>
                  <a:ext cx="619125" cy="74613"/>
                </a:xfrm>
                <a:custGeom>
                  <a:avLst/>
                  <a:gdLst>
                    <a:gd name="T0" fmla="*/ 51 w 165"/>
                    <a:gd name="T1" fmla="*/ 16 h 20"/>
                    <a:gd name="T2" fmla="*/ 66 w 165"/>
                    <a:gd name="T3" fmla="*/ 20 h 20"/>
                    <a:gd name="T4" fmla="*/ 66 w 165"/>
                    <a:gd name="T5" fmla="*/ 20 h 20"/>
                    <a:gd name="T6" fmla="*/ 88 w 165"/>
                    <a:gd name="T7" fmla="*/ 17 h 20"/>
                    <a:gd name="T8" fmla="*/ 93 w 165"/>
                    <a:gd name="T9" fmla="*/ 16 h 20"/>
                    <a:gd name="T10" fmla="*/ 116 w 165"/>
                    <a:gd name="T11" fmla="*/ 13 h 20"/>
                    <a:gd name="T12" fmla="*/ 165 w 165"/>
                    <a:gd name="T13" fmla="*/ 11 h 20"/>
                    <a:gd name="T14" fmla="*/ 136 w 165"/>
                    <a:gd name="T15" fmla="*/ 7 h 20"/>
                    <a:gd name="T16" fmla="*/ 129 w 165"/>
                    <a:gd name="T17" fmla="*/ 8 h 20"/>
                    <a:gd name="T18" fmla="*/ 90 w 165"/>
                    <a:gd name="T19" fmla="*/ 10 h 20"/>
                    <a:gd name="T20" fmla="*/ 82 w 165"/>
                    <a:gd name="T21" fmla="*/ 10 h 20"/>
                    <a:gd name="T22" fmla="*/ 56 w 165"/>
                    <a:gd name="T23" fmla="*/ 4 h 20"/>
                    <a:gd name="T24" fmla="*/ 44 w 165"/>
                    <a:gd name="T25" fmla="*/ 1 h 20"/>
                    <a:gd name="T26" fmla="*/ 12 w 165"/>
                    <a:gd name="T27" fmla="*/ 2 h 20"/>
                    <a:gd name="T28" fmla="*/ 0 w 165"/>
                    <a:gd name="T29" fmla="*/ 6 h 20"/>
                    <a:gd name="T30" fmla="*/ 17 w 165"/>
                    <a:gd name="T31" fmla="*/ 7 h 20"/>
                    <a:gd name="T32" fmla="*/ 51 w 165"/>
                    <a:gd name="T33" fmla="*/ 1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5" h="20">
                      <a:moveTo>
                        <a:pt x="51" y="16"/>
                      </a:moveTo>
                      <a:cubicBezTo>
                        <a:pt x="58" y="18"/>
                        <a:pt x="65" y="20"/>
                        <a:pt x="66" y="20"/>
                      </a:cubicBezTo>
                      <a:cubicBezTo>
                        <a:pt x="66" y="20"/>
                        <a:pt x="66" y="20"/>
                        <a:pt x="66" y="20"/>
                      </a:cubicBezTo>
                      <a:cubicBezTo>
                        <a:pt x="72" y="20"/>
                        <a:pt x="83" y="18"/>
                        <a:pt x="88" y="17"/>
                      </a:cubicBezTo>
                      <a:cubicBezTo>
                        <a:pt x="88" y="17"/>
                        <a:pt x="90" y="16"/>
                        <a:pt x="93" y="16"/>
                      </a:cubicBezTo>
                      <a:cubicBezTo>
                        <a:pt x="94" y="16"/>
                        <a:pt x="102" y="12"/>
                        <a:pt x="116" y="13"/>
                      </a:cubicBezTo>
                      <a:cubicBezTo>
                        <a:pt x="128" y="13"/>
                        <a:pt x="153" y="12"/>
                        <a:pt x="165" y="11"/>
                      </a:cubicBezTo>
                      <a:cubicBezTo>
                        <a:pt x="155" y="9"/>
                        <a:pt x="138" y="7"/>
                        <a:pt x="136" y="7"/>
                      </a:cubicBezTo>
                      <a:cubicBezTo>
                        <a:pt x="134" y="7"/>
                        <a:pt x="131" y="8"/>
                        <a:pt x="129" y="8"/>
                      </a:cubicBezTo>
                      <a:cubicBezTo>
                        <a:pt x="119" y="10"/>
                        <a:pt x="103" y="10"/>
                        <a:pt x="90" y="10"/>
                      </a:cubicBezTo>
                      <a:cubicBezTo>
                        <a:pt x="87" y="10"/>
                        <a:pt x="84" y="10"/>
                        <a:pt x="82" y="10"/>
                      </a:cubicBezTo>
                      <a:cubicBezTo>
                        <a:pt x="73" y="10"/>
                        <a:pt x="64" y="7"/>
                        <a:pt x="56" y="4"/>
                      </a:cubicBezTo>
                      <a:cubicBezTo>
                        <a:pt x="51" y="3"/>
                        <a:pt x="47" y="1"/>
                        <a:pt x="44" y="1"/>
                      </a:cubicBezTo>
                      <a:cubicBezTo>
                        <a:pt x="39" y="0"/>
                        <a:pt x="26" y="1"/>
                        <a:pt x="12" y="2"/>
                      </a:cubicBezTo>
                      <a:cubicBezTo>
                        <a:pt x="10" y="3"/>
                        <a:pt x="5" y="4"/>
                        <a:pt x="0" y="6"/>
                      </a:cubicBezTo>
                      <a:cubicBezTo>
                        <a:pt x="5" y="7"/>
                        <a:pt x="12" y="7"/>
                        <a:pt x="17" y="7"/>
                      </a:cubicBezTo>
                      <a:cubicBezTo>
                        <a:pt x="22" y="7"/>
                        <a:pt x="38" y="12"/>
                        <a:pt x="51" y="1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>
                        <a:lumMod val="75000"/>
                      </a:srgbClr>
                    </a:gs>
                    <a:gs pos="15000">
                      <a:srgbClr val="FD4B00">
                        <a:lumMod val="40000"/>
                        <a:lumOff val="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20" name="Freeform 119">
                  <a:extLst>
                    <a:ext uri="{FF2B5EF4-FFF2-40B4-BE49-F238E27FC236}">
                      <a16:creationId xmlns:a16="http://schemas.microsoft.com/office/drawing/2014/main" id="{F0D72DB7-F223-DB4E-927F-3E9A9C90CA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0088" y="3292476"/>
                  <a:ext cx="322263" cy="38100"/>
                </a:xfrm>
                <a:custGeom>
                  <a:avLst/>
                  <a:gdLst>
                    <a:gd name="T0" fmla="*/ 67 w 86"/>
                    <a:gd name="T1" fmla="*/ 4 h 10"/>
                    <a:gd name="T2" fmla="*/ 46 w 86"/>
                    <a:gd name="T3" fmla="*/ 0 h 10"/>
                    <a:gd name="T4" fmla="*/ 33 w 86"/>
                    <a:gd name="T5" fmla="*/ 1 h 10"/>
                    <a:gd name="T6" fmla="*/ 31 w 86"/>
                    <a:gd name="T7" fmla="*/ 1 h 10"/>
                    <a:gd name="T8" fmla="*/ 26 w 86"/>
                    <a:gd name="T9" fmla="*/ 1 h 10"/>
                    <a:gd name="T10" fmla="*/ 18 w 86"/>
                    <a:gd name="T11" fmla="*/ 0 h 10"/>
                    <a:gd name="T12" fmla="*/ 18 w 86"/>
                    <a:gd name="T13" fmla="*/ 0 h 10"/>
                    <a:gd name="T14" fmla="*/ 0 w 86"/>
                    <a:gd name="T15" fmla="*/ 3 h 10"/>
                    <a:gd name="T16" fmla="*/ 6 w 86"/>
                    <a:gd name="T17" fmla="*/ 4 h 10"/>
                    <a:gd name="T18" fmla="*/ 31 w 86"/>
                    <a:gd name="T19" fmla="*/ 10 h 10"/>
                    <a:gd name="T20" fmla="*/ 77 w 86"/>
                    <a:gd name="T21" fmla="*/ 8 h 10"/>
                    <a:gd name="T22" fmla="*/ 86 w 86"/>
                    <a:gd name="T23" fmla="*/ 6 h 10"/>
                    <a:gd name="T24" fmla="*/ 79 w 86"/>
                    <a:gd name="T25" fmla="*/ 6 h 10"/>
                    <a:gd name="T26" fmla="*/ 67 w 86"/>
                    <a:gd name="T27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6" h="10">
                      <a:moveTo>
                        <a:pt x="67" y="4"/>
                      </a:moveTo>
                      <a:cubicBezTo>
                        <a:pt x="60" y="4"/>
                        <a:pt x="48" y="0"/>
                        <a:pt x="46" y="0"/>
                      </a:cubicBezTo>
                      <a:cubicBezTo>
                        <a:pt x="41" y="0"/>
                        <a:pt x="37" y="1"/>
                        <a:pt x="33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0" y="1"/>
                        <a:pt x="28" y="1"/>
                        <a:pt x="26" y="1"/>
                      </a:cubicBezTo>
                      <a:cubicBezTo>
                        <a:pt x="23" y="1"/>
                        <a:pt x="20" y="1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3" y="0"/>
                        <a:pt x="5" y="1"/>
                        <a:pt x="0" y="3"/>
                      </a:cubicBezTo>
                      <a:cubicBezTo>
                        <a:pt x="2" y="3"/>
                        <a:pt x="4" y="4"/>
                        <a:pt x="6" y="4"/>
                      </a:cubicBezTo>
                      <a:cubicBezTo>
                        <a:pt x="13" y="7"/>
                        <a:pt x="23" y="10"/>
                        <a:pt x="31" y="10"/>
                      </a:cubicBezTo>
                      <a:cubicBezTo>
                        <a:pt x="43" y="10"/>
                        <a:pt x="66" y="10"/>
                        <a:pt x="77" y="8"/>
                      </a:cubicBezTo>
                      <a:cubicBezTo>
                        <a:pt x="80" y="8"/>
                        <a:pt x="83" y="7"/>
                        <a:pt x="86" y="6"/>
                      </a:cubicBezTo>
                      <a:cubicBezTo>
                        <a:pt x="84" y="6"/>
                        <a:pt x="81" y="6"/>
                        <a:pt x="79" y="6"/>
                      </a:cubicBezTo>
                      <a:cubicBezTo>
                        <a:pt x="74" y="5"/>
                        <a:pt x="70" y="5"/>
                        <a:pt x="67" y="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>
                        <a:lumMod val="75000"/>
                      </a:srgbClr>
                    </a:gs>
                    <a:gs pos="15000">
                      <a:srgbClr val="FD4B00">
                        <a:lumMod val="40000"/>
                        <a:lumOff val="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21" name="Freeform 138">
                  <a:extLst>
                    <a:ext uri="{FF2B5EF4-FFF2-40B4-BE49-F238E27FC236}">
                      <a16:creationId xmlns:a16="http://schemas.microsoft.com/office/drawing/2014/main" id="{7811BBB0-1233-3F4A-89CD-0D0FE690F2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4701" y="3359151"/>
                  <a:ext cx="285750" cy="68263"/>
                </a:xfrm>
                <a:custGeom>
                  <a:avLst/>
                  <a:gdLst>
                    <a:gd name="T0" fmla="*/ 33 w 76"/>
                    <a:gd name="T1" fmla="*/ 16 h 18"/>
                    <a:gd name="T2" fmla="*/ 52 w 76"/>
                    <a:gd name="T3" fmla="*/ 18 h 18"/>
                    <a:gd name="T4" fmla="*/ 76 w 76"/>
                    <a:gd name="T5" fmla="*/ 10 h 18"/>
                    <a:gd name="T6" fmla="*/ 38 w 76"/>
                    <a:gd name="T7" fmla="*/ 4 h 18"/>
                    <a:gd name="T8" fmla="*/ 18 w 76"/>
                    <a:gd name="T9" fmla="*/ 3 h 18"/>
                    <a:gd name="T10" fmla="*/ 17 w 76"/>
                    <a:gd name="T11" fmla="*/ 3 h 18"/>
                    <a:gd name="T12" fmla="*/ 0 w 76"/>
                    <a:gd name="T13" fmla="*/ 6 h 18"/>
                    <a:gd name="T14" fmla="*/ 20 w 76"/>
                    <a:gd name="T15" fmla="*/ 16 h 18"/>
                    <a:gd name="T16" fmla="*/ 33 w 76"/>
                    <a:gd name="T17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" h="18">
                      <a:moveTo>
                        <a:pt x="33" y="16"/>
                      </a:moveTo>
                      <a:cubicBezTo>
                        <a:pt x="40" y="17"/>
                        <a:pt x="46" y="17"/>
                        <a:pt x="52" y="18"/>
                      </a:cubicBezTo>
                      <a:cubicBezTo>
                        <a:pt x="53" y="18"/>
                        <a:pt x="68" y="15"/>
                        <a:pt x="76" y="10"/>
                      </a:cubicBezTo>
                      <a:cubicBezTo>
                        <a:pt x="63" y="9"/>
                        <a:pt x="47" y="7"/>
                        <a:pt x="38" y="4"/>
                      </a:cubicBezTo>
                      <a:cubicBezTo>
                        <a:pt x="23" y="0"/>
                        <a:pt x="18" y="3"/>
                        <a:pt x="18" y="3"/>
                      </a:cubicBezTo>
                      <a:cubicBezTo>
                        <a:pt x="18" y="3"/>
                        <a:pt x="18" y="3"/>
                        <a:pt x="17" y="3"/>
                      </a:cubicBezTo>
                      <a:cubicBezTo>
                        <a:pt x="16" y="3"/>
                        <a:pt x="7" y="5"/>
                        <a:pt x="0" y="6"/>
                      </a:cubicBezTo>
                      <a:cubicBezTo>
                        <a:pt x="6" y="9"/>
                        <a:pt x="17" y="15"/>
                        <a:pt x="20" y="16"/>
                      </a:cubicBezTo>
                      <a:cubicBezTo>
                        <a:pt x="25" y="16"/>
                        <a:pt x="29" y="16"/>
                        <a:pt x="33" y="1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>
                        <a:lumMod val="75000"/>
                      </a:srgbClr>
                    </a:gs>
                    <a:gs pos="15000">
                      <a:srgbClr val="FD4B00">
                        <a:lumMod val="40000"/>
                        <a:lumOff val="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22" name="Freeform 140">
                  <a:extLst>
                    <a:ext uri="{FF2B5EF4-FFF2-40B4-BE49-F238E27FC236}">
                      <a16:creationId xmlns:a16="http://schemas.microsoft.com/office/drawing/2014/main" id="{4FA914E0-BA86-2D44-9DC0-74691BFB04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2188" y="3397251"/>
                  <a:ext cx="239713" cy="41275"/>
                </a:xfrm>
                <a:custGeom>
                  <a:avLst/>
                  <a:gdLst>
                    <a:gd name="T0" fmla="*/ 1 w 64"/>
                    <a:gd name="T1" fmla="*/ 9 h 11"/>
                    <a:gd name="T2" fmla="*/ 41 w 64"/>
                    <a:gd name="T3" fmla="*/ 11 h 11"/>
                    <a:gd name="T4" fmla="*/ 64 w 64"/>
                    <a:gd name="T5" fmla="*/ 1 h 11"/>
                    <a:gd name="T6" fmla="*/ 44 w 64"/>
                    <a:gd name="T7" fmla="*/ 0 h 11"/>
                    <a:gd name="T8" fmla="*/ 40 w 64"/>
                    <a:gd name="T9" fmla="*/ 1 h 11"/>
                    <a:gd name="T10" fmla="*/ 22 w 64"/>
                    <a:gd name="T11" fmla="*/ 1 h 11"/>
                    <a:gd name="T12" fmla="*/ 0 w 64"/>
                    <a:gd name="T13" fmla="*/ 9 h 11"/>
                    <a:gd name="T14" fmla="*/ 1 w 64"/>
                    <a:gd name="T15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4" h="11">
                      <a:moveTo>
                        <a:pt x="1" y="9"/>
                      </a:moveTo>
                      <a:cubicBezTo>
                        <a:pt x="9" y="10"/>
                        <a:pt x="26" y="11"/>
                        <a:pt x="41" y="11"/>
                      </a:cubicBezTo>
                      <a:cubicBezTo>
                        <a:pt x="42" y="10"/>
                        <a:pt x="55" y="6"/>
                        <a:pt x="64" y="1"/>
                      </a:cubicBezTo>
                      <a:cubicBezTo>
                        <a:pt x="56" y="1"/>
                        <a:pt x="46" y="0"/>
                        <a:pt x="44" y="0"/>
                      </a:cubicBezTo>
                      <a:cubicBezTo>
                        <a:pt x="43" y="0"/>
                        <a:pt x="41" y="1"/>
                        <a:pt x="40" y="1"/>
                      </a:cubicBezTo>
                      <a:cubicBezTo>
                        <a:pt x="35" y="1"/>
                        <a:pt x="29" y="1"/>
                        <a:pt x="22" y="1"/>
                      </a:cubicBezTo>
                      <a:cubicBezTo>
                        <a:pt x="17" y="4"/>
                        <a:pt x="6" y="7"/>
                        <a:pt x="0" y="9"/>
                      </a:cubicBezTo>
                      <a:cubicBezTo>
                        <a:pt x="0" y="9"/>
                        <a:pt x="1" y="9"/>
                        <a:pt x="1" y="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>
                        <a:lumMod val="75000"/>
                      </a:srgbClr>
                    </a:gs>
                    <a:gs pos="15000">
                      <a:srgbClr val="FD4B00">
                        <a:lumMod val="40000"/>
                        <a:lumOff val="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23" name="Freeform 145">
                  <a:extLst>
                    <a:ext uri="{FF2B5EF4-FFF2-40B4-BE49-F238E27FC236}">
                      <a16:creationId xmlns:a16="http://schemas.microsoft.com/office/drawing/2014/main" id="{662A51AC-ABBF-5B48-9517-0A9A05DDD6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8226" y="3300413"/>
                  <a:ext cx="322263" cy="52388"/>
                </a:xfrm>
                <a:custGeom>
                  <a:avLst/>
                  <a:gdLst>
                    <a:gd name="T0" fmla="*/ 67 w 86"/>
                    <a:gd name="T1" fmla="*/ 13 h 14"/>
                    <a:gd name="T2" fmla="*/ 67 w 86"/>
                    <a:gd name="T3" fmla="*/ 14 h 14"/>
                    <a:gd name="T4" fmla="*/ 69 w 86"/>
                    <a:gd name="T5" fmla="*/ 14 h 14"/>
                    <a:gd name="T6" fmla="*/ 86 w 86"/>
                    <a:gd name="T7" fmla="*/ 11 h 14"/>
                    <a:gd name="T8" fmla="*/ 71 w 86"/>
                    <a:gd name="T9" fmla="*/ 8 h 14"/>
                    <a:gd name="T10" fmla="*/ 39 w 86"/>
                    <a:gd name="T11" fmla="*/ 1 h 14"/>
                    <a:gd name="T12" fmla="*/ 25 w 86"/>
                    <a:gd name="T13" fmla="*/ 1 h 14"/>
                    <a:gd name="T14" fmla="*/ 0 w 86"/>
                    <a:gd name="T15" fmla="*/ 5 h 14"/>
                    <a:gd name="T16" fmla="*/ 0 w 86"/>
                    <a:gd name="T17" fmla="*/ 5 h 14"/>
                    <a:gd name="T18" fmla="*/ 31 w 86"/>
                    <a:gd name="T19" fmla="*/ 10 h 14"/>
                    <a:gd name="T20" fmla="*/ 67 w 86"/>
                    <a:gd name="T21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6" h="14">
                      <a:moveTo>
                        <a:pt x="67" y="13"/>
                      </a:moveTo>
                      <a:cubicBezTo>
                        <a:pt x="67" y="13"/>
                        <a:pt x="67" y="13"/>
                        <a:pt x="67" y="14"/>
                      </a:cubicBezTo>
                      <a:cubicBezTo>
                        <a:pt x="68" y="14"/>
                        <a:pt x="69" y="14"/>
                        <a:pt x="69" y="14"/>
                      </a:cubicBezTo>
                      <a:cubicBezTo>
                        <a:pt x="75" y="13"/>
                        <a:pt x="80" y="12"/>
                        <a:pt x="86" y="11"/>
                      </a:cubicBezTo>
                      <a:cubicBezTo>
                        <a:pt x="80" y="10"/>
                        <a:pt x="72" y="8"/>
                        <a:pt x="71" y="8"/>
                      </a:cubicBezTo>
                      <a:cubicBezTo>
                        <a:pt x="62" y="5"/>
                        <a:pt x="40" y="1"/>
                        <a:pt x="39" y="1"/>
                      </a:cubicBezTo>
                      <a:cubicBezTo>
                        <a:pt x="34" y="1"/>
                        <a:pt x="29" y="1"/>
                        <a:pt x="25" y="1"/>
                      </a:cubicBezTo>
                      <a:cubicBezTo>
                        <a:pt x="16" y="0"/>
                        <a:pt x="8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9" y="6"/>
                        <a:pt x="27" y="9"/>
                        <a:pt x="31" y="10"/>
                      </a:cubicBezTo>
                      <a:cubicBezTo>
                        <a:pt x="37" y="9"/>
                        <a:pt x="65" y="12"/>
                        <a:pt x="67" y="1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>
                        <a:lumMod val="75000"/>
                      </a:srgbClr>
                    </a:gs>
                    <a:gs pos="15000">
                      <a:srgbClr val="FD4B00">
                        <a:lumMod val="40000"/>
                        <a:lumOff val="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24" name="Freeform 146">
                  <a:extLst>
                    <a:ext uri="{FF2B5EF4-FFF2-40B4-BE49-F238E27FC236}">
                      <a16:creationId xmlns:a16="http://schemas.microsoft.com/office/drawing/2014/main" id="{9C35E976-A4D8-3A4D-A51E-FF7E6BC79D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9476" y="3341688"/>
                  <a:ext cx="390525" cy="55563"/>
                </a:xfrm>
                <a:custGeom>
                  <a:avLst/>
                  <a:gdLst>
                    <a:gd name="T0" fmla="*/ 73 w 104"/>
                    <a:gd name="T1" fmla="*/ 1 h 15"/>
                    <a:gd name="T2" fmla="*/ 17 w 104"/>
                    <a:gd name="T3" fmla="*/ 3 h 15"/>
                    <a:gd name="T4" fmla="*/ 0 w 104"/>
                    <a:gd name="T5" fmla="*/ 5 h 15"/>
                    <a:gd name="T6" fmla="*/ 11 w 104"/>
                    <a:gd name="T7" fmla="*/ 7 h 15"/>
                    <a:gd name="T8" fmla="*/ 70 w 104"/>
                    <a:gd name="T9" fmla="*/ 14 h 15"/>
                    <a:gd name="T10" fmla="*/ 88 w 104"/>
                    <a:gd name="T11" fmla="*/ 9 h 15"/>
                    <a:gd name="T12" fmla="*/ 104 w 104"/>
                    <a:gd name="T13" fmla="*/ 3 h 15"/>
                    <a:gd name="T14" fmla="*/ 73 w 104"/>
                    <a:gd name="T15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4" h="15">
                      <a:moveTo>
                        <a:pt x="73" y="1"/>
                      </a:moveTo>
                      <a:cubicBezTo>
                        <a:pt x="68" y="2"/>
                        <a:pt x="32" y="4"/>
                        <a:pt x="17" y="3"/>
                      </a:cubicBezTo>
                      <a:cubicBezTo>
                        <a:pt x="9" y="3"/>
                        <a:pt x="3" y="4"/>
                        <a:pt x="0" y="5"/>
                      </a:cubicBezTo>
                      <a:cubicBezTo>
                        <a:pt x="3" y="5"/>
                        <a:pt x="6" y="6"/>
                        <a:pt x="11" y="7"/>
                      </a:cubicBezTo>
                      <a:cubicBezTo>
                        <a:pt x="26" y="11"/>
                        <a:pt x="57" y="15"/>
                        <a:pt x="70" y="14"/>
                      </a:cubicBezTo>
                      <a:cubicBezTo>
                        <a:pt x="75" y="13"/>
                        <a:pt x="82" y="11"/>
                        <a:pt x="88" y="9"/>
                      </a:cubicBezTo>
                      <a:cubicBezTo>
                        <a:pt x="93" y="7"/>
                        <a:pt x="99" y="5"/>
                        <a:pt x="104" y="3"/>
                      </a:cubicBezTo>
                      <a:cubicBezTo>
                        <a:pt x="96" y="2"/>
                        <a:pt x="77" y="0"/>
                        <a:pt x="73" y="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>
                        <a:lumMod val="75000"/>
                      </a:srgbClr>
                    </a:gs>
                    <a:gs pos="15000">
                      <a:srgbClr val="FD4B00">
                        <a:lumMod val="40000"/>
                        <a:lumOff val="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25" name="Freeform 147">
                  <a:extLst>
                    <a:ext uri="{FF2B5EF4-FFF2-40B4-BE49-F238E27FC236}">
                      <a16:creationId xmlns:a16="http://schemas.microsoft.com/office/drawing/2014/main" id="{6781F88F-DEAC-0F49-B54C-483243014A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7651" y="3322638"/>
                  <a:ext cx="349250" cy="63500"/>
                </a:xfrm>
                <a:custGeom>
                  <a:avLst/>
                  <a:gdLst>
                    <a:gd name="T0" fmla="*/ 32 w 93"/>
                    <a:gd name="T1" fmla="*/ 3 h 17"/>
                    <a:gd name="T2" fmla="*/ 20 w 93"/>
                    <a:gd name="T3" fmla="*/ 6 h 17"/>
                    <a:gd name="T4" fmla="*/ 6 w 93"/>
                    <a:gd name="T5" fmla="*/ 7 h 17"/>
                    <a:gd name="T6" fmla="*/ 0 w 93"/>
                    <a:gd name="T7" fmla="*/ 10 h 17"/>
                    <a:gd name="T8" fmla="*/ 34 w 93"/>
                    <a:gd name="T9" fmla="*/ 16 h 17"/>
                    <a:gd name="T10" fmla="*/ 34 w 93"/>
                    <a:gd name="T11" fmla="*/ 16 h 17"/>
                    <a:gd name="T12" fmla="*/ 93 w 93"/>
                    <a:gd name="T13" fmla="*/ 10 h 17"/>
                    <a:gd name="T14" fmla="*/ 51 w 93"/>
                    <a:gd name="T15" fmla="*/ 0 h 17"/>
                    <a:gd name="T16" fmla="*/ 32 w 93"/>
                    <a:gd name="T17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3" h="17">
                      <a:moveTo>
                        <a:pt x="32" y="3"/>
                      </a:moveTo>
                      <a:cubicBezTo>
                        <a:pt x="29" y="5"/>
                        <a:pt x="25" y="6"/>
                        <a:pt x="20" y="6"/>
                      </a:cubicBezTo>
                      <a:cubicBezTo>
                        <a:pt x="16" y="7"/>
                        <a:pt x="11" y="7"/>
                        <a:pt x="6" y="7"/>
                      </a:cubicBezTo>
                      <a:cubicBezTo>
                        <a:pt x="5" y="7"/>
                        <a:pt x="3" y="8"/>
                        <a:pt x="0" y="10"/>
                      </a:cubicBezTo>
                      <a:cubicBezTo>
                        <a:pt x="13" y="13"/>
                        <a:pt x="32" y="17"/>
                        <a:pt x="34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cubicBezTo>
                        <a:pt x="51" y="13"/>
                        <a:pt x="75" y="11"/>
                        <a:pt x="93" y="10"/>
                      </a:cubicBezTo>
                      <a:cubicBezTo>
                        <a:pt x="83" y="7"/>
                        <a:pt x="60" y="0"/>
                        <a:pt x="51" y="0"/>
                      </a:cubicBezTo>
                      <a:cubicBezTo>
                        <a:pt x="43" y="0"/>
                        <a:pt x="38" y="2"/>
                        <a:pt x="32" y="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>
                        <a:lumMod val="75000"/>
                      </a:srgbClr>
                    </a:gs>
                    <a:gs pos="15000">
                      <a:srgbClr val="FD4B00">
                        <a:lumMod val="40000"/>
                        <a:lumOff val="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26" name="Freeform 148">
                  <a:extLst>
                    <a:ext uri="{FF2B5EF4-FFF2-40B4-BE49-F238E27FC236}">
                      <a16:creationId xmlns:a16="http://schemas.microsoft.com/office/drawing/2014/main" id="{3B813600-3153-8D4C-B760-69D60DA95A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1763" y="3363913"/>
                  <a:ext cx="217488" cy="49213"/>
                </a:xfrm>
                <a:custGeom>
                  <a:avLst/>
                  <a:gdLst>
                    <a:gd name="T0" fmla="*/ 22 w 58"/>
                    <a:gd name="T1" fmla="*/ 2 h 13"/>
                    <a:gd name="T2" fmla="*/ 18 w 58"/>
                    <a:gd name="T3" fmla="*/ 2 h 13"/>
                    <a:gd name="T4" fmla="*/ 0 w 58"/>
                    <a:gd name="T5" fmla="*/ 6 h 13"/>
                    <a:gd name="T6" fmla="*/ 21 w 58"/>
                    <a:gd name="T7" fmla="*/ 12 h 13"/>
                    <a:gd name="T8" fmla="*/ 32 w 58"/>
                    <a:gd name="T9" fmla="*/ 13 h 13"/>
                    <a:gd name="T10" fmla="*/ 35 w 58"/>
                    <a:gd name="T11" fmla="*/ 13 h 13"/>
                    <a:gd name="T12" fmla="*/ 46 w 58"/>
                    <a:gd name="T13" fmla="*/ 9 h 13"/>
                    <a:gd name="T14" fmla="*/ 58 w 58"/>
                    <a:gd name="T15" fmla="*/ 6 h 13"/>
                    <a:gd name="T16" fmla="*/ 28 w 58"/>
                    <a:gd name="T17" fmla="*/ 0 h 13"/>
                    <a:gd name="T18" fmla="*/ 22 w 58"/>
                    <a:gd name="T19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8" h="13">
                      <a:moveTo>
                        <a:pt x="22" y="2"/>
                      </a:move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2" y="4"/>
                        <a:pt x="6" y="5"/>
                        <a:pt x="0" y="6"/>
                      </a:cubicBezTo>
                      <a:cubicBezTo>
                        <a:pt x="6" y="8"/>
                        <a:pt x="16" y="11"/>
                        <a:pt x="21" y="12"/>
                      </a:cubicBezTo>
                      <a:cubicBezTo>
                        <a:pt x="26" y="12"/>
                        <a:pt x="29" y="12"/>
                        <a:pt x="32" y="13"/>
                      </a:cubicBezTo>
                      <a:cubicBezTo>
                        <a:pt x="33" y="13"/>
                        <a:pt x="34" y="13"/>
                        <a:pt x="35" y="13"/>
                      </a:cubicBezTo>
                      <a:cubicBezTo>
                        <a:pt x="38" y="12"/>
                        <a:pt x="42" y="11"/>
                        <a:pt x="46" y="9"/>
                      </a:cubicBezTo>
                      <a:cubicBezTo>
                        <a:pt x="49" y="8"/>
                        <a:pt x="53" y="7"/>
                        <a:pt x="58" y="6"/>
                      </a:cubicBezTo>
                      <a:cubicBezTo>
                        <a:pt x="48" y="5"/>
                        <a:pt x="31" y="1"/>
                        <a:pt x="28" y="0"/>
                      </a:cubicBezTo>
                      <a:cubicBezTo>
                        <a:pt x="26" y="1"/>
                        <a:pt x="24" y="1"/>
                        <a:pt x="22" y="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>
                        <a:lumMod val="75000"/>
                      </a:srgbClr>
                    </a:gs>
                    <a:gs pos="15000">
                      <a:srgbClr val="FD4B00">
                        <a:lumMod val="40000"/>
                        <a:lumOff val="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27" name="Freeform 149">
                  <a:extLst>
                    <a:ext uri="{FF2B5EF4-FFF2-40B4-BE49-F238E27FC236}">
                      <a16:creationId xmlns:a16="http://schemas.microsoft.com/office/drawing/2014/main" id="{8934BF78-6691-AA40-9C6D-FDB18CBDEE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8401" y="3386138"/>
                  <a:ext cx="341313" cy="71438"/>
                </a:xfrm>
                <a:custGeom>
                  <a:avLst/>
                  <a:gdLst>
                    <a:gd name="T0" fmla="*/ 57 w 91"/>
                    <a:gd name="T1" fmla="*/ 0 h 19"/>
                    <a:gd name="T2" fmla="*/ 53 w 91"/>
                    <a:gd name="T3" fmla="*/ 1 h 19"/>
                    <a:gd name="T4" fmla="*/ 24 w 91"/>
                    <a:gd name="T5" fmla="*/ 4 h 19"/>
                    <a:gd name="T6" fmla="*/ 20 w 91"/>
                    <a:gd name="T7" fmla="*/ 4 h 19"/>
                    <a:gd name="T8" fmla="*/ 0 w 91"/>
                    <a:gd name="T9" fmla="*/ 13 h 19"/>
                    <a:gd name="T10" fmla="*/ 15 w 91"/>
                    <a:gd name="T11" fmla="*/ 13 h 19"/>
                    <a:gd name="T12" fmla="*/ 39 w 91"/>
                    <a:gd name="T13" fmla="*/ 17 h 19"/>
                    <a:gd name="T14" fmla="*/ 51 w 91"/>
                    <a:gd name="T15" fmla="*/ 19 h 19"/>
                    <a:gd name="T16" fmla="*/ 76 w 91"/>
                    <a:gd name="T17" fmla="*/ 13 h 19"/>
                    <a:gd name="T18" fmla="*/ 90 w 91"/>
                    <a:gd name="T19" fmla="*/ 9 h 19"/>
                    <a:gd name="T20" fmla="*/ 91 w 91"/>
                    <a:gd name="T21" fmla="*/ 8 h 19"/>
                    <a:gd name="T22" fmla="*/ 83 w 91"/>
                    <a:gd name="T23" fmla="*/ 7 h 19"/>
                    <a:gd name="T24" fmla="*/ 57 w 91"/>
                    <a:gd name="T2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1" h="19">
                      <a:moveTo>
                        <a:pt x="57" y="0"/>
                      </a:moveTo>
                      <a:cubicBezTo>
                        <a:pt x="55" y="0"/>
                        <a:pt x="54" y="1"/>
                        <a:pt x="53" y="1"/>
                      </a:cubicBezTo>
                      <a:cubicBezTo>
                        <a:pt x="43" y="1"/>
                        <a:pt x="28" y="3"/>
                        <a:pt x="24" y="4"/>
                      </a:cubicBezTo>
                      <a:cubicBezTo>
                        <a:pt x="23" y="4"/>
                        <a:pt x="22" y="4"/>
                        <a:pt x="20" y="4"/>
                      </a:cubicBezTo>
                      <a:cubicBezTo>
                        <a:pt x="15" y="8"/>
                        <a:pt x="6" y="11"/>
                        <a:pt x="0" y="13"/>
                      </a:cubicBezTo>
                      <a:cubicBezTo>
                        <a:pt x="6" y="13"/>
                        <a:pt x="11" y="13"/>
                        <a:pt x="15" y="13"/>
                      </a:cubicBezTo>
                      <a:cubicBezTo>
                        <a:pt x="25" y="13"/>
                        <a:pt x="33" y="15"/>
                        <a:pt x="39" y="17"/>
                      </a:cubicBezTo>
                      <a:cubicBezTo>
                        <a:pt x="44" y="18"/>
                        <a:pt x="48" y="19"/>
                        <a:pt x="51" y="19"/>
                      </a:cubicBezTo>
                      <a:cubicBezTo>
                        <a:pt x="59" y="18"/>
                        <a:pt x="70" y="15"/>
                        <a:pt x="76" y="13"/>
                      </a:cubicBezTo>
                      <a:cubicBezTo>
                        <a:pt x="80" y="12"/>
                        <a:pt x="84" y="11"/>
                        <a:pt x="90" y="9"/>
                      </a:cubicBezTo>
                      <a:cubicBezTo>
                        <a:pt x="90" y="9"/>
                        <a:pt x="91" y="9"/>
                        <a:pt x="91" y="8"/>
                      </a:cubicBezTo>
                      <a:cubicBezTo>
                        <a:pt x="89" y="8"/>
                        <a:pt x="87" y="8"/>
                        <a:pt x="83" y="7"/>
                      </a:cubicBezTo>
                      <a:cubicBezTo>
                        <a:pt x="76" y="6"/>
                        <a:pt x="61" y="2"/>
                        <a:pt x="5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>
                        <a:lumMod val="75000"/>
                      </a:srgbClr>
                    </a:gs>
                    <a:gs pos="15000">
                      <a:srgbClr val="FD4B00">
                        <a:lumMod val="40000"/>
                        <a:lumOff val="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28" name="Freeform 155">
                  <a:extLst>
                    <a:ext uri="{FF2B5EF4-FFF2-40B4-BE49-F238E27FC236}">
                      <a16:creationId xmlns:a16="http://schemas.microsoft.com/office/drawing/2014/main" id="{6460D70A-04DA-3549-9D78-4A97FFE5DA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0788" y="3281363"/>
                  <a:ext cx="431800" cy="55563"/>
                </a:xfrm>
                <a:custGeom>
                  <a:avLst/>
                  <a:gdLst>
                    <a:gd name="T0" fmla="*/ 101 w 115"/>
                    <a:gd name="T1" fmla="*/ 0 h 15"/>
                    <a:gd name="T2" fmla="*/ 51 w 115"/>
                    <a:gd name="T3" fmla="*/ 3 h 15"/>
                    <a:gd name="T4" fmla="*/ 27 w 115"/>
                    <a:gd name="T5" fmla="*/ 4 h 15"/>
                    <a:gd name="T6" fmla="*/ 27 w 115"/>
                    <a:gd name="T7" fmla="*/ 4 h 15"/>
                    <a:gd name="T8" fmla="*/ 27 w 115"/>
                    <a:gd name="T9" fmla="*/ 4 h 15"/>
                    <a:gd name="T10" fmla="*/ 27 w 115"/>
                    <a:gd name="T11" fmla="*/ 4 h 15"/>
                    <a:gd name="T12" fmla="*/ 0 w 115"/>
                    <a:gd name="T13" fmla="*/ 5 h 15"/>
                    <a:gd name="T14" fmla="*/ 23 w 115"/>
                    <a:gd name="T15" fmla="*/ 11 h 15"/>
                    <a:gd name="T16" fmla="*/ 42 w 115"/>
                    <a:gd name="T17" fmla="*/ 15 h 15"/>
                    <a:gd name="T18" fmla="*/ 42 w 115"/>
                    <a:gd name="T19" fmla="*/ 15 h 15"/>
                    <a:gd name="T20" fmla="*/ 54 w 115"/>
                    <a:gd name="T21" fmla="*/ 13 h 15"/>
                    <a:gd name="T22" fmla="*/ 90 w 115"/>
                    <a:gd name="T23" fmla="*/ 2 h 15"/>
                    <a:gd name="T24" fmla="*/ 91 w 115"/>
                    <a:gd name="T25" fmla="*/ 2 h 15"/>
                    <a:gd name="T26" fmla="*/ 115 w 115"/>
                    <a:gd name="T27" fmla="*/ 0 h 15"/>
                    <a:gd name="T28" fmla="*/ 101 w 115"/>
                    <a:gd name="T29" fmla="*/ 0 h 15"/>
                    <a:gd name="T30" fmla="*/ 101 w 115"/>
                    <a:gd name="T31" fmla="*/ 0 h 15"/>
                    <a:gd name="T32" fmla="*/ 101 w 115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5" h="15">
                      <a:moveTo>
                        <a:pt x="101" y="0"/>
                      </a:moveTo>
                      <a:cubicBezTo>
                        <a:pt x="81" y="1"/>
                        <a:pt x="59" y="2"/>
                        <a:pt x="51" y="3"/>
                      </a:cubicBezTo>
                      <a:cubicBezTo>
                        <a:pt x="46" y="3"/>
                        <a:pt x="3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18" y="5"/>
                        <a:pt x="8" y="5"/>
                        <a:pt x="0" y="5"/>
                      </a:cubicBezTo>
                      <a:cubicBezTo>
                        <a:pt x="7" y="7"/>
                        <a:pt x="17" y="9"/>
                        <a:pt x="23" y="11"/>
                      </a:cubicBezTo>
                      <a:cubicBezTo>
                        <a:pt x="33" y="13"/>
                        <a:pt x="41" y="15"/>
                        <a:pt x="42" y="15"/>
                      </a:cubicBezTo>
                      <a:cubicBezTo>
                        <a:pt x="42" y="15"/>
                        <a:pt x="42" y="15"/>
                        <a:pt x="42" y="15"/>
                      </a:cubicBezTo>
                      <a:cubicBezTo>
                        <a:pt x="46" y="14"/>
                        <a:pt x="50" y="13"/>
                        <a:pt x="54" y="13"/>
                      </a:cubicBezTo>
                      <a:cubicBezTo>
                        <a:pt x="55" y="12"/>
                        <a:pt x="80" y="2"/>
                        <a:pt x="90" y="2"/>
                      </a:cubicBezTo>
                      <a:cubicBezTo>
                        <a:pt x="90" y="2"/>
                        <a:pt x="90" y="2"/>
                        <a:pt x="91" y="2"/>
                      </a:cubicBezTo>
                      <a:cubicBezTo>
                        <a:pt x="97" y="3"/>
                        <a:pt x="108" y="1"/>
                        <a:pt x="115" y="0"/>
                      </a:cubicBezTo>
                      <a:cubicBezTo>
                        <a:pt x="111" y="0"/>
                        <a:pt x="106" y="0"/>
                        <a:pt x="101" y="0"/>
                      </a:cubicBezTo>
                      <a:cubicBezTo>
                        <a:pt x="101" y="0"/>
                        <a:pt x="101" y="0"/>
                        <a:pt x="101" y="0"/>
                      </a:cubicBezTo>
                      <a:cubicBezTo>
                        <a:pt x="101" y="0"/>
                        <a:pt x="101" y="0"/>
                        <a:pt x="101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>
                        <a:lumMod val="75000"/>
                      </a:srgbClr>
                    </a:gs>
                    <a:gs pos="15000">
                      <a:srgbClr val="FD4B00">
                        <a:lumMod val="40000"/>
                        <a:lumOff val="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29" name="Freeform 156">
                  <a:extLst>
                    <a:ext uri="{FF2B5EF4-FFF2-40B4-BE49-F238E27FC236}">
                      <a16:creationId xmlns:a16="http://schemas.microsoft.com/office/drawing/2014/main" id="{A41FAC4C-6A00-4A44-9074-9DAE4AC42D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3038" y="3281363"/>
                  <a:ext cx="385763" cy="60325"/>
                </a:xfrm>
                <a:custGeom>
                  <a:avLst/>
                  <a:gdLst>
                    <a:gd name="T0" fmla="*/ 31 w 103"/>
                    <a:gd name="T1" fmla="*/ 4 h 16"/>
                    <a:gd name="T2" fmla="*/ 0 w 103"/>
                    <a:gd name="T3" fmla="*/ 13 h 16"/>
                    <a:gd name="T4" fmla="*/ 9 w 103"/>
                    <a:gd name="T5" fmla="*/ 14 h 16"/>
                    <a:gd name="T6" fmla="*/ 40 w 103"/>
                    <a:gd name="T7" fmla="*/ 16 h 16"/>
                    <a:gd name="T8" fmla="*/ 52 w 103"/>
                    <a:gd name="T9" fmla="*/ 13 h 16"/>
                    <a:gd name="T10" fmla="*/ 71 w 103"/>
                    <a:gd name="T11" fmla="*/ 9 h 16"/>
                    <a:gd name="T12" fmla="*/ 82 w 103"/>
                    <a:gd name="T13" fmla="*/ 11 h 16"/>
                    <a:gd name="T14" fmla="*/ 103 w 103"/>
                    <a:gd name="T15" fmla="*/ 3 h 16"/>
                    <a:gd name="T16" fmla="*/ 80 w 103"/>
                    <a:gd name="T17" fmla="*/ 0 h 16"/>
                    <a:gd name="T18" fmla="*/ 65 w 103"/>
                    <a:gd name="T19" fmla="*/ 0 h 16"/>
                    <a:gd name="T20" fmla="*/ 31 w 103"/>
                    <a:gd name="T21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3" h="16">
                      <a:moveTo>
                        <a:pt x="31" y="4"/>
                      </a:moveTo>
                      <a:cubicBezTo>
                        <a:pt x="24" y="4"/>
                        <a:pt x="8" y="10"/>
                        <a:pt x="0" y="13"/>
                      </a:cubicBezTo>
                      <a:cubicBezTo>
                        <a:pt x="3" y="13"/>
                        <a:pt x="6" y="14"/>
                        <a:pt x="9" y="14"/>
                      </a:cubicBezTo>
                      <a:cubicBezTo>
                        <a:pt x="19" y="15"/>
                        <a:pt x="31" y="16"/>
                        <a:pt x="40" y="16"/>
                      </a:cubicBezTo>
                      <a:cubicBezTo>
                        <a:pt x="44" y="15"/>
                        <a:pt x="48" y="14"/>
                        <a:pt x="52" y="13"/>
                      </a:cubicBezTo>
                      <a:cubicBezTo>
                        <a:pt x="57" y="11"/>
                        <a:pt x="63" y="9"/>
                        <a:pt x="71" y="9"/>
                      </a:cubicBezTo>
                      <a:cubicBezTo>
                        <a:pt x="74" y="9"/>
                        <a:pt x="78" y="10"/>
                        <a:pt x="82" y="11"/>
                      </a:cubicBezTo>
                      <a:cubicBezTo>
                        <a:pt x="84" y="10"/>
                        <a:pt x="95" y="8"/>
                        <a:pt x="103" y="3"/>
                      </a:cubicBezTo>
                      <a:cubicBezTo>
                        <a:pt x="95" y="2"/>
                        <a:pt x="87" y="2"/>
                        <a:pt x="80" y="0"/>
                      </a:cubicBezTo>
                      <a:cubicBezTo>
                        <a:pt x="76" y="0"/>
                        <a:pt x="71" y="0"/>
                        <a:pt x="65" y="0"/>
                      </a:cubicBezTo>
                      <a:cubicBezTo>
                        <a:pt x="62" y="1"/>
                        <a:pt x="41" y="5"/>
                        <a:pt x="31" y="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>
                        <a:lumMod val="75000"/>
                      </a:srgbClr>
                    </a:gs>
                    <a:gs pos="15000">
                      <a:srgbClr val="FD4B00">
                        <a:lumMod val="40000"/>
                        <a:lumOff val="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0" name="Freeform 158">
                  <a:extLst>
                    <a:ext uri="{FF2B5EF4-FFF2-40B4-BE49-F238E27FC236}">
                      <a16:creationId xmlns:a16="http://schemas.microsoft.com/office/drawing/2014/main" id="{8DB0B196-BE83-9E45-A50E-D8E37A7241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9513" y="3336926"/>
                  <a:ext cx="346075" cy="60325"/>
                </a:xfrm>
                <a:custGeom>
                  <a:avLst/>
                  <a:gdLst>
                    <a:gd name="T0" fmla="*/ 21 w 92"/>
                    <a:gd name="T1" fmla="*/ 15 h 16"/>
                    <a:gd name="T2" fmla="*/ 50 w 92"/>
                    <a:gd name="T3" fmla="*/ 12 h 16"/>
                    <a:gd name="T4" fmla="*/ 53 w 92"/>
                    <a:gd name="T5" fmla="*/ 11 h 16"/>
                    <a:gd name="T6" fmla="*/ 54 w 92"/>
                    <a:gd name="T7" fmla="*/ 11 h 16"/>
                    <a:gd name="T8" fmla="*/ 54 w 92"/>
                    <a:gd name="T9" fmla="*/ 11 h 16"/>
                    <a:gd name="T10" fmla="*/ 76 w 92"/>
                    <a:gd name="T11" fmla="*/ 8 h 16"/>
                    <a:gd name="T12" fmla="*/ 81 w 92"/>
                    <a:gd name="T13" fmla="*/ 7 h 16"/>
                    <a:gd name="T14" fmla="*/ 92 w 92"/>
                    <a:gd name="T15" fmla="*/ 2 h 16"/>
                    <a:gd name="T16" fmla="*/ 79 w 92"/>
                    <a:gd name="T17" fmla="*/ 1 h 16"/>
                    <a:gd name="T18" fmla="*/ 70 w 92"/>
                    <a:gd name="T19" fmla="*/ 0 h 16"/>
                    <a:gd name="T20" fmla="*/ 51 w 92"/>
                    <a:gd name="T21" fmla="*/ 3 h 16"/>
                    <a:gd name="T22" fmla="*/ 32 w 92"/>
                    <a:gd name="T23" fmla="*/ 6 h 16"/>
                    <a:gd name="T24" fmla="*/ 9 w 92"/>
                    <a:gd name="T25" fmla="*/ 11 h 16"/>
                    <a:gd name="T26" fmla="*/ 0 w 92"/>
                    <a:gd name="T27" fmla="*/ 15 h 16"/>
                    <a:gd name="T28" fmla="*/ 21 w 92"/>
                    <a:gd name="T29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2" h="16">
                      <a:moveTo>
                        <a:pt x="21" y="15"/>
                      </a:moveTo>
                      <a:cubicBezTo>
                        <a:pt x="24" y="14"/>
                        <a:pt x="40" y="12"/>
                        <a:pt x="50" y="12"/>
                      </a:cubicBezTo>
                      <a:cubicBezTo>
                        <a:pt x="51" y="12"/>
                        <a:pt x="52" y="11"/>
                        <a:pt x="53" y="11"/>
                      </a:cubicBezTo>
                      <a:cubicBezTo>
                        <a:pt x="53" y="11"/>
                        <a:pt x="53" y="11"/>
                        <a:pt x="54" y="11"/>
                      </a:cubicBezTo>
                      <a:cubicBezTo>
                        <a:pt x="54" y="11"/>
                        <a:pt x="54" y="11"/>
                        <a:pt x="54" y="11"/>
                      </a:cubicBezTo>
                      <a:cubicBezTo>
                        <a:pt x="61" y="11"/>
                        <a:pt x="70" y="9"/>
                        <a:pt x="76" y="8"/>
                      </a:cubicBezTo>
                      <a:cubicBezTo>
                        <a:pt x="81" y="7"/>
                        <a:pt x="81" y="7"/>
                        <a:pt x="81" y="7"/>
                      </a:cubicBezTo>
                      <a:cubicBezTo>
                        <a:pt x="86" y="6"/>
                        <a:pt x="90" y="4"/>
                        <a:pt x="92" y="2"/>
                      </a:cubicBezTo>
                      <a:cubicBezTo>
                        <a:pt x="88" y="2"/>
                        <a:pt x="83" y="1"/>
                        <a:pt x="79" y="1"/>
                      </a:cubicBezTo>
                      <a:cubicBezTo>
                        <a:pt x="75" y="1"/>
                        <a:pt x="72" y="0"/>
                        <a:pt x="70" y="0"/>
                      </a:cubicBezTo>
                      <a:cubicBezTo>
                        <a:pt x="64" y="0"/>
                        <a:pt x="58" y="1"/>
                        <a:pt x="51" y="3"/>
                      </a:cubicBezTo>
                      <a:cubicBezTo>
                        <a:pt x="45" y="4"/>
                        <a:pt x="38" y="5"/>
                        <a:pt x="32" y="6"/>
                      </a:cubicBezTo>
                      <a:cubicBezTo>
                        <a:pt x="24" y="6"/>
                        <a:pt x="16" y="9"/>
                        <a:pt x="9" y="11"/>
                      </a:cubicBezTo>
                      <a:cubicBezTo>
                        <a:pt x="6" y="13"/>
                        <a:pt x="3" y="14"/>
                        <a:pt x="0" y="15"/>
                      </a:cubicBezTo>
                      <a:cubicBezTo>
                        <a:pt x="6" y="15"/>
                        <a:pt x="17" y="16"/>
                        <a:pt x="21" y="1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>
                        <a:lumMod val="75000"/>
                      </a:srgbClr>
                    </a:gs>
                    <a:gs pos="15000">
                      <a:srgbClr val="FD4B00">
                        <a:lumMod val="40000"/>
                        <a:lumOff val="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1" name="Freeform 197">
                  <a:extLst>
                    <a:ext uri="{FF2B5EF4-FFF2-40B4-BE49-F238E27FC236}">
                      <a16:creationId xmlns:a16="http://schemas.microsoft.com/office/drawing/2014/main" id="{C9091C76-332A-044B-9080-9C51F1FB0C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3201" y="3394076"/>
                  <a:ext cx="377825" cy="77788"/>
                </a:xfrm>
                <a:custGeom>
                  <a:avLst/>
                  <a:gdLst>
                    <a:gd name="T0" fmla="*/ 10 w 101"/>
                    <a:gd name="T1" fmla="*/ 9 h 21"/>
                    <a:gd name="T2" fmla="*/ 0 w 101"/>
                    <a:gd name="T3" fmla="*/ 12 h 21"/>
                    <a:gd name="T4" fmla="*/ 18 w 101"/>
                    <a:gd name="T5" fmla="*/ 15 h 21"/>
                    <a:gd name="T6" fmla="*/ 46 w 101"/>
                    <a:gd name="T7" fmla="*/ 19 h 21"/>
                    <a:gd name="T8" fmla="*/ 57 w 101"/>
                    <a:gd name="T9" fmla="*/ 15 h 21"/>
                    <a:gd name="T10" fmla="*/ 85 w 101"/>
                    <a:gd name="T11" fmla="*/ 7 h 21"/>
                    <a:gd name="T12" fmla="*/ 101 w 101"/>
                    <a:gd name="T13" fmla="*/ 3 h 21"/>
                    <a:gd name="T14" fmla="*/ 71 w 101"/>
                    <a:gd name="T15" fmla="*/ 4 h 21"/>
                    <a:gd name="T16" fmla="*/ 40 w 101"/>
                    <a:gd name="T17" fmla="*/ 0 h 21"/>
                    <a:gd name="T18" fmla="*/ 28 w 101"/>
                    <a:gd name="T19" fmla="*/ 3 h 21"/>
                    <a:gd name="T20" fmla="*/ 10 w 101"/>
                    <a:gd name="T21" fmla="*/ 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1" h="21">
                      <a:moveTo>
                        <a:pt x="10" y="9"/>
                      </a:moveTo>
                      <a:cubicBezTo>
                        <a:pt x="6" y="10"/>
                        <a:pt x="3" y="11"/>
                        <a:pt x="0" y="12"/>
                      </a:cubicBezTo>
                      <a:cubicBezTo>
                        <a:pt x="5" y="12"/>
                        <a:pt x="13" y="13"/>
                        <a:pt x="18" y="15"/>
                      </a:cubicBezTo>
                      <a:cubicBezTo>
                        <a:pt x="24" y="18"/>
                        <a:pt x="39" y="21"/>
                        <a:pt x="46" y="19"/>
                      </a:cubicBezTo>
                      <a:cubicBezTo>
                        <a:pt x="49" y="18"/>
                        <a:pt x="53" y="17"/>
                        <a:pt x="57" y="15"/>
                      </a:cubicBezTo>
                      <a:cubicBezTo>
                        <a:pt x="66" y="12"/>
                        <a:pt x="77" y="7"/>
                        <a:pt x="85" y="7"/>
                      </a:cubicBezTo>
                      <a:cubicBezTo>
                        <a:pt x="91" y="6"/>
                        <a:pt x="97" y="4"/>
                        <a:pt x="101" y="3"/>
                      </a:cubicBezTo>
                      <a:cubicBezTo>
                        <a:pt x="93" y="3"/>
                        <a:pt x="79" y="3"/>
                        <a:pt x="71" y="4"/>
                      </a:cubicBezTo>
                      <a:cubicBezTo>
                        <a:pt x="61" y="4"/>
                        <a:pt x="42" y="1"/>
                        <a:pt x="40" y="0"/>
                      </a:cubicBezTo>
                      <a:cubicBezTo>
                        <a:pt x="35" y="1"/>
                        <a:pt x="31" y="2"/>
                        <a:pt x="28" y="3"/>
                      </a:cubicBezTo>
                      <a:cubicBezTo>
                        <a:pt x="20" y="6"/>
                        <a:pt x="14" y="7"/>
                        <a:pt x="10" y="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>
                        <a:lumMod val="75000"/>
                      </a:srgbClr>
                    </a:gs>
                    <a:gs pos="15000">
                      <a:srgbClr val="FD4B00">
                        <a:lumMod val="40000"/>
                        <a:lumOff val="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2" name="Freeform 116">
                  <a:extLst>
                    <a:ext uri="{FF2B5EF4-FFF2-40B4-BE49-F238E27FC236}">
                      <a16:creationId xmlns:a16="http://schemas.microsoft.com/office/drawing/2014/main" id="{FEE1E3C5-F910-0749-9BF4-8B2CA83CF1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7376" y="3408363"/>
                  <a:ext cx="528638" cy="82550"/>
                </a:xfrm>
                <a:custGeom>
                  <a:avLst/>
                  <a:gdLst>
                    <a:gd name="T0" fmla="*/ 141 w 141"/>
                    <a:gd name="T1" fmla="*/ 17 h 22"/>
                    <a:gd name="T2" fmla="*/ 118 w 141"/>
                    <a:gd name="T3" fmla="*/ 9 h 22"/>
                    <a:gd name="T4" fmla="*/ 109 w 141"/>
                    <a:gd name="T5" fmla="*/ 8 h 22"/>
                    <a:gd name="T6" fmla="*/ 83 w 141"/>
                    <a:gd name="T7" fmla="*/ 5 h 22"/>
                    <a:gd name="T8" fmla="*/ 71 w 141"/>
                    <a:gd name="T9" fmla="*/ 5 h 22"/>
                    <a:gd name="T10" fmla="*/ 70 w 141"/>
                    <a:gd name="T11" fmla="*/ 5 h 22"/>
                    <a:gd name="T12" fmla="*/ 70 w 141"/>
                    <a:gd name="T13" fmla="*/ 5 h 22"/>
                    <a:gd name="T14" fmla="*/ 70 w 141"/>
                    <a:gd name="T15" fmla="*/ 5 h 22"/>
                    <a:gd name="T16" fmla="*/ 47 w 141"/>
                    <a:gd name="T17" fmla="*/ 2 h 22"/>
                    <a:gd name="T18" fmla="*/ 27 w 141"/>
                    <a:gd name="T19" fmla="*/ 0 h 22"/>
                    <a:gd name="T20" fmla="*/ 0 w 141"/>
                    <a:gd name="T21" fmla="*/ 8 h 22"/>
                    <a:gd name="T22" fmla="*/ 6 w 141"/>
                    <a:gd name="T23" fmla="*/ 9 h 22"/>
                    <a:gd name="T24" fmla="*/ 30 w 141"/>
                    <a:gd name="T25" fmla="*/ 12 h 22"/>
                    <a:gd name="T26" fmla="*/ 46 w 141"/>
                    <a:gd name="T27" fmla="*/ 10 h 22"/>
                    <a:gd name="T28" fmla="*/ 55 w 141"/>
                    <a:gd name="T29" fmla="*/ 9 h 22"/>
                    <a:gd name="T30" fmla="*/ 87 w 141"/>
                    <a:gd name="T31" fmla="*/ 18 h 22"/>
                    <a:gd name="T32" fmla="*/ 94 w 141"/>
                    <a:gd name="T33" fmla="*/ 22 h 22"/>
                    <a:gd name="T34" fmla="*/ 109 w 141"/>
                    <a:gd name="T35" fmla="*/ 20 h 22"/>
                    <a:gd name="T36" fmla="*/ 141 w 141"/>
                    <a:gd name="T37" fmla="*/ 1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1" h="22">
                      <a:moveTo>
                        <a:pt x="141" y="17"/>
                      </a:moveTo>
                      <a:cubicBezTo>
                        <a:pt x="136" y="13"/>
                        <a:pt x="123" y="10"/>
                        <a:pt x="118" y="9"/>
                      </a:cubicBezTo>
                      <a:cubicBezTo>
                        <a:pt x="114" y="9"/>
                        <a:pt x="111" y="8"/>
                        <a:pt x="109" y="8"/>
                      </a:cubicBezTo>
                      <a:cubicBezTo>
                        <a:pt x="103" y="7"/>
                        <a:pt x="94" y="6"/>
                        <a:pt x="83" y="5"/>
                      </a:cubicBezTo>
                      <a:cubicBezTo>
                        <a:pt x="79" y="5"/>
                        <a:pt x="75" y="5"/>
                        <a:pt x="71" y="5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63" y="4"/>
                        <a:pt x="55" y="3"/>
                        <a:pt x="47" y="2"/>
                      </a:cubicBezTo>
                      <a:cubicBezTo>
                        <a:pt x="38" y="1"/>
                        <a:pt x="32" y="0"/>
                        <a:pt x="27" y="0"/>
                      </a:cubicBezTo>
                      <a:cubicBezTo>
                        <a:pt x="23" y="2"/>
                        <a:pt x="10" y="6"/>
                        <a:pt x="0" y="8"/>
                      </a:cubicBezTo>
                      <a:cubicBezTo>
                        <a:pt x="2" y="8"/>
                        <a:pt x="4" y="9"/>
                        <a:pt x="6" y="9"/>
                      </a:cubicBezTo>
                      <a:cubicBezTo>
                        <a:pt x="13" y="10"/>
                        <a:pt x="21" y="11"/>
                        <a:pt x="30" y="12"/>
                      </a:cubicBezTo>
                      <a:cubicBezTo>
                        <a:pt x="37" y="12"/>
                        <a:pt x="42" y="11"/>
                        <a:pt x="46" y="10"/>
                      </a:cubicBezTo>
                      <a:cubicBezTo>
                        <a:pt x="49" y="9"/>
                        <a:pt x="51" y="9"/>
                        <a:pt x="55" y="9"/>
                      </a:cubicBezTo>
                      <a:cubicBezTo>
                        <a:pt x="63" y="10"/>
                        <a:pt x="84" y="16"/>
                        <a:pt x="87" y="18"/>
                      </a:cubicBezTo>
                      <a:cubicBezTo>
                        <a:pt x="88" y="19"/>
                        <a:pt x="91" y="20"/>
                        <a:pt x="94" y="22"/>
                      </a:cubicBezTo>
                      <a:cubicBezTo>
                        <a:pt x="99" y="21"/>
                        <a:pt x="104" y="21"/>
                        <a:pt x="109" y="20"/>
                      </a:cubicBezTo>
                      <a:cubicBezTo>
                        <a:pt x="121" y="18"/>
                        <a:pt x="132" y="17"/>
                        <a:pt x="141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>
                        <a:lumMod val="75000"/>
                      </a:srgbClr>
                    </a:gs>
                    <a:gs pos="15000">
                      <a:srgbClr val="FD4B00">
                        <a:lumMod val="40000"/>
                        <a:lumOff val="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3" name="Freeform 136">
                  <a:extLst>
                    <a:ext uri="{FF2B5EF4-FFF2-40B4-BE49-F238E27FC236}">
                      <a16:creationId xmlns:a16="http://schemas.microsoft.com/office/drawing/2014/main" id="{33CB9A26-051B-1645-98FF-67ECF1C47D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6801" y="3441701"/>
                  <a:ext cx="282575" cy="49213"/>
                </a:xfrm>
                <a:custGeom>
                  <a:avLst/>
                  <a:gdLst>
                    <a:gd name="T0" fmla="*/ 21 w 75"/>
                    <a:gd name="T1" fmla="*/ 1 h 13"/>
                    <a:gd name="T2" fmla="*/ 0 w 75"/>
                    <a:gd name="T3" fmla="*/ 0 h 13"/>
                    <a:gd name="T4" fmla="*/ 16 w 75"/>
                    <a:gd name="T5" fmla="*/ 8 h 13"/>
                    <a:gd name="T6" fmla="*/ 21 w 75"/>
                    <a:gd name="T7" fmla="*/ 8 h 13"/>
                    <a:gd name="T8" fmla="*/ 34 w 75"/>
                    <a:gd name="T9" fmla="*/ 10 h 13"/>
                    <a:gd name="T10" fmla="*/ 54 w 75"/>
                    <a:gd name="T11" fmla="*/ 13 h 13"/>
                    <a:gd name="T12" fmla="*/ 75 w 75"/>
                    <a:gd name="T13" fmla="*/ 6 h 13"/>
                    <a:gd name="T14" fmla="*/ 66 w 75"/>
                    <a:gd name="T15" fmla="*/ 4 h 13"/>
                    <a:gd name="T16" fmla="*/ 42 w 75"/>
                    <a:gd name="T17" fmla="*/ 0 h 13"/>
                    <a:gd name="T18" fmla="*/ 21 w 75"/>
                    <a:gd name="T19" fmla="*/ 1 h 13"/>
                    <a:gd name="T20" fmla="*/ 21 w 75"/>
                    <a:gd name="T21" fmla="*/ 1 h 13"/>
                    <a:gd name="T22" fmla="*/ 21 w 75"/>
                    <a:gd name="T23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5" h="13">
                      <a:moveTo>
                        <a:pt x="21" y="1"/>
                      </a:moveTo>
                      <a:cubicBezTo>
                        <a:pt x="14" y="1"/>
                        <a:pt x="7" y="1"/>
                        <a:pt x="0" y="0"/>
                      </a:cubicBezTo>
                      <a:cubicBezTo>
                        <a:pt x="6" y="2"/>
                        <a:pt x="13" y="5"/>
                        <a:pt x="16" y="8"/>
                      </a:cubicBezTo>
                      <a:cubicBezTo>
                        <a:pt x="18" y="8"/>
                        <a:pt x="19" y="8"/>
                        <a:pt x="21" y="8"/>
                      </a:cubicBezTo>
                      <a:cubicBezTo>
                        <a:pt x="27" y="9"/>
                        <a:pt x="30" y="9"/>
                        <a:pt x="34" y="10"/>
                      </a:cubicBezTo>
                      <a:cubicBezTo>
                        <a:pt x="38" y="12"/>
                        <a:pt x="43" y="13"/>
                        <a:pt x="54" y="13"/>
                      </a:cubicBezTo>
                      <a:cubicBezTo>
                        <a:pt x="55" y="13"/>
                        <a:pt x="67" y="10"/>
                        <a:pt x="75" y="6"/>
                      </a:cubicBezTo>
                      <a:cubicBezTo>
                        <a:pt x="72" y="5"/>
                        <a:pt x="69" y="4"/>
                        <a:pt x="66" y="4"/>
                      </a:cubicBezTo>
                      <a:cubicBezTo>
                        <a:pt x="59" y="2"/>
                        <a:pt x="51" y="0"/>
                        <a:pt x="42" y="0"/>
                      </a:cubicBezTo>
                      <a:cubicBezTo>
                        <a:pt x="36" y="0"/>
                        <a:pt x="29" y="0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>
                        <a:lumMod val="75000"/>
                      </a:srgbClr>
                    </a:gs>
                    <a:gs pos="15000">
                      <a:srgbClr val="FD4B00">
                        <a:lumMod val="40000"/>
                        <a:lumOff val="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4" name="Freeform 139">
                  <a:extLst>
                    <a:ext uri="{FF2B5EF4-FFF2-40B4-BE49-F238E27FC236}">
                      <a16:creationId xmlns:a16="http://schemas.microsoft.com/office/drawing/2014/main" id="{F012DD57-33CB-1D44-89D5-BE70EC13A6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0913" y="3479801"/>
                  <a:ext cx="266700" cy="71438"/>
                </a:xfrm>
                <a:custGeom>
                  <a:avLst/>
                  <a:gdLst>
                    <a:gd name="T0" fmla="*/ 49 w 71"/>
                    <a:gd name="T1" fmla="*/ 15 h 19"/>
                    <a:gd name="T2" fmla="*/ 49 w 71"/>
                    <a:gd name="T3" fmla="*/ 15 h 19"/>
                    <a:gd name="T4" fmla="*/ 49 w 71"/>
                    <a:gd name="T5" fmla="*/ 15 h 19"/>
                    <a:gd name="T6" fmla="*/ 65 w 71"/>
                    <a:gd name="T7" fmla="*/ 18 h 19"/>
                    <a:gd name="T8" fmla="*/ 71 w 71"/>
                    <a:gd name="T9" fmla="*/ 19 h 19"/>
                    <a:gd name="T10" fmla="*/ 46 w 71"/>
                    <a:gd name="T11" fmla="*/ 0 h 19"/>
                    <a:gd name="T12" fmla="*/ 12 w 71"/>
                    <a:gd name="T13" fmla="*/ 3 h 19"/>
                    <a:gd name="T14" fmla="*/ 0 w 71"/>
                    <a:gd name="T15" fmla="*/ 4 h 19"/>
                    <a:gd name="T16" fmla="*/ 18 w 71"/>
                    <a:gd name="T17" fmla="*/ 14 h 19"/>
                    <a:gd name="T18" fmla="*/ 31 w 71"/>
                    <a:gd name="T19" fmla="*/ 14 h 19"/>
                    <a:gd name="T20" fmla="*/ 49 w 71"/>
                    <a:gd name="T21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1" h="19">
                      <a:moveTo>
                        <a:pt x="49" y="15"/>
                      </a:moveTo>
                      <a:cubicBezTo>
                        <a:pt x="49" y="15"/>
                        <a:pt x="49" y="15"/>
                        <a:pt x="49" y="15"/>
                      </a:cubicBezTo>
                      <a:cubicBezTo>
                        <a:pt x="49" y="15"/>
                        <a:pt x="49" y="15"/>
                        <a:pt x="49" y="15"/>
                      </a:cubicBezTo>
                      <a:cubicBezTo>
                        <a:pt x="54" y="16"/>
                        <a:pt x="59" y="17"/>
                        <a:pt x="65" y="18"/>
                      </a:cubicBezTo>
                      <a:cubicBezTo>
                        <a:pt x="67" y="18"/>
                        <a:pt x="69" y="18"/>
                        <a:pt x="71" y="19"/>
                      </a:cubicBezTo>
                      <a:cubicBezTo>
                        <a:pt x="63" y="14"/>
                        <a:pt x="50" y="4"/>
                        <a:pt x="46" y="0"/>
                      </a:cubicBezTo>
                      <a:cubicBezTo>
                        <a:pt x="36" y="0"/>
                        <a:pt x="25" y="1"/>
                        <a:pt x="12" y="3"/>
                      </a:cubicBezTo>
                      <a:cubicBezTo>
                        <a:pt x="8" y="3"/>
                        <a:pt x="4" y="4"/>
                        <a:pt x="0" y="4"/>
                      </a:cubicBezTo>
                      <a:cubicBezTo>
                        <a:pt x="8" y="9"/>
                        <a:pt x="17" y="13"/>
                        <a:pt x="18" y="14"/>
                      </a:cubicBezTo>
                      <a:cubicBezTo>
                        <a:pt x="22" y="14"/>
                        <a:pt x="26" y="14"/>
                        <a:pt x="31" y="14"/>
                      </a:cubicBezTo>
                      <a:cubicBezTo>
                        <a:pt x="40" y="15"/>
                        <a:pt x="45" y="15"/>
                        <a:pt x="49" y="1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>
                        <a:lumMod val="75000"/>
                      </a:srgbClr>
                    </a:gs>
                    <a:gs pos="15000">
                      <a:srgbClr val="FD4B00">
                        <a:lumMod val="40000"/>
                        <a:lumOff val="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5" name="Freeform 173">
                  <a:extLst>
                    <a:ext uri="{FF2B5EF4-FFF2-40B4-BE49-F238E27FC236}">
                      <a16:creationId xmlns:a16="http://schemas.microsoft.com/office/drawing/2014/main" id="{0ECA7752-1E5D-CC46-B72F-721DF8523C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5063" y="3479801"/>
                  <a:ext cx="296863" cy="74613"/>
                </a:xfrm>
                <a:custGeom>
                  <a:avLst/>
                  <a:gdLst>
                    <a:gd name="T0" fmla="*/ 29 w 79"/>
                    <a:gd name="T1" fmla="*/ 20 h 20"/>
                    <a:gd name="T2" fmla="*/ 79 w 79"/>
                    <a:gd name="T3" fmla="*/ 5 h 20"/>
                    <a:gd name="T4" fmla="*/ 67 w 79"/>
                    <a:gd name="T5" fmla="*/ 5 h 20"/>
                    <a:gd name="T6" fmla="*/ 43 w 79"/>
                    <a:gd name="T7" fmla="*/ 6 h 20"/>
                    <a:gd name="T8" fmla="*/ 15 w 79"/>
                    <a:gd name="T9" fmla="*/ 2 h 20"/>
                    <a:gd name="T10" fmla="*/ 3 w 79"/>
                    <a:gd name="T11" fmla="*/ 0 h 20"/>
                    <a:gd name="T12" fmla="*/ 0 w 79"/>
                    <a:gd name="T13" fmla="*/ 0 h 20"/>
                    <a:gd name="T14" fmla="*/ 29 w 79"/>
                    <a:gd name="T15" fmla="*/ 20 h 20"/>
                    <a:gd name="T16" fmla="*/ 29 w 79"/>
                    <a:gd name="T1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9" h="20">
                      <a:moveTo>
                        <a:pt x="29" y="20"/>
                      </a:moveTo>
                      <a:cubicBezTo>
                        <a:pt x="32" y="20"/>
                        <a:pt x="70" y="15"/>
                        <a:pt x="79" y="5"/>
                      </a:cubicBezTo>
                      <a:cubicBezTo>
                        <a:pt x="75" y="5"/>
                        <a:pt x="71" y="5"/>
                        <a:pt x="67" y="5"/>
                      </a:cubicBezTo>
                      <a:cubicBezTo>
                        <a:pt x="61" y="5"/>
                        <a:pt x="54" y="6"/>
                        <a:pt x="43" y="6"/>
                      </a:cubicBezTo>
                      <a:cubicBezTo>
                        <a:pt x="27" y="5"/>
                        <a:pt x="21" y="4"/>
                        <a:pt x="15" y="2"/>
                      </a:cubicBezTo>
                      <a:cubicBezTo>
                        <a:pt x="12" y="1"/>
                        <a:pt x="8" y="0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7" y="6"/>
                        <a:pt x="26" y="19"/>
                        <a:pt x="29" y="20"/>
                      </a:cubicBezTo>
                      <a:cubicBezTo>
                        <a:pt x="29" y="20"/>
                        <a:pt x="29" y="20"/>
                        <a:pt x="29" y="2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>
                        <a:lumMod val="75000"/>
                      </a:srgbClr>
                    </a:gs>
                    <a:gs pos="15000">
                      <a:srgbClr val="FD4B00">
                        <a:lumMod val="40000"/>
                        <a:lumOff val="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6" name="Freeform 180">
                  <a:extLst>
                    <a:ext uri="{FF2B5EF4-FFF2-40B4-BE49-F238E27FC236}">
                      <a16:creationId xmlns:a16="http://schemas.microsoft.com/office/drawing/2014/main" id="{2D2D6005-953F-B442-9866-1F43C7AD94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6376" y="3495676"/>
                  <a:ext cx="228600" cy="93663"/>
                </a:xfrm>
                <a:custGeom>
                  <a:avLst/>
                  <a:gdLst>
                    <a:gd name="T0" fmla="*/ 21 w 61"/>
                    <a:gd name="T1" fmla="*/ 2 h 25"/>
                    <a:gd name="T2" fmla="*/ 4 w 61"/>
                    <a:gd name="T3" fmla="*/ 2 h 25"/>
                    <a:gd name="T4" fmla="*/ 0 w 61"/>
                    <a:gd name="T5" fmla="*/ 2 h 25"/>
                    <a:gd name="T6" fmla="*/ 10 w 61"/>
                    <a:gd name="T7" fmla="*/ 14 h 25"/>
                    <a:gd name="T8" fmla="*/ 24 w 61"/>
                    <a:gd name="T9" fmla="*/ 23 h 25"/>
                    <a:gd name="T10" fmla="*/ 36 w 61"/>
                    <a:gd name="T11" fmla="*/ 24 h 25"/>
                    <a:gd name="T12" fmla="*/ 54 w 61"/>
                    <a:gd name="T13" fmla="*/ 23 h 25"/>
                    <a:gd name="T14" fmla="*/ 61 w 61"/>
                    <a:gd name="T15" fmla="*/ 22 h 25"/>
                    <a:gd name="T16" fmla="*/ 44 w 61"/>
                    <a:gd name="T17" fmla="*/ 3 h 25"/>
                    <a:gd name="T18" fmla="*/ 43 w 61"/>
                    <a:gd name="T19" fmla="*/ 3 h 25"/>
                    <a:gd name="T20" fmla="*/ 21 w 61"/>
                    <a:gd name="T21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" h="25">
                      <a:moveTo>
                        <a:pt x="21" y="2"/>
                      </a:moveTo>
                      <a:cubicBezTo>
                        <a:pt x="18" y="3"/>
                        <a:pt x="14" y="4"/>
                        <a:pt x="4" y="2"/>
                      </a:cubicBezTo>
                      <a:cubicBezTo>
                        <a:pt x="3" y="2"/>
                        <a:pt x="1" y="2"/>
                        <a:pt x="0" y="2"/>
                      </a:cubicBezTo>
                      <a:cubicBezTo>
                        <a:pt x="2" y="5"/>
                        <a:pt x="6" y="10"/>
                        <a:pt x="10" y="14"/>
                      </a:cubicBezTo>
                      <a:cubicBezTo>
                        <a:pt x="15" y="19"/>
                        <a:pt x="18" y="22"/>
                        <a:pt x="24" y="23"/>
                      </a:cubicBezTo>
                      <a:cubicBezTo>
                        <a:pt x="29" y="23"/>
                        <a:pt x="33" y="24"/>
                        <a:pt x="36" y="24"/>
                      </a:cubicBezTo>
                      <a:cubicBezTo>
                        <a:pt x="43" y="24"/>
                        <a:pt x="48" y="25"/>
                        <a:pt x="54" y="23"/>
                      </a:cubicBezTo>
                      <a:cubicBezTo>
                        <a:pt x="56" y="23"/>
                        <a:pt x="58" y="22"/>
                        <a:pt x="61" y="22"/>
                      </a:cubicBezTo>
                      <a:cubicBezTo>
                        <a:pt x="56" y="18"/>
                        <a:pt x="47" y="7"/>
                        <a:pt x="44" y="3"/>
                      </a:cubicBezTo>
                      <a:cubicBezTo>
                        <a:pt x="44" y="3"/>
                        <a:pt x="43" y="3"/>
                        <a:pt x="43" y="3"/>
                      </a:cubicBezTo>
                      <a:cubicBezTo>
                        <a:pt x="29" y="0"/>
                        <a:pt x="25" y="1"/>
                        <a:pt x="21" y="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>
                        <a:lumMod val="75000"/>
                      </a:srgbClr>
                    </a:gs>
                    <a:gs pos="15000">
                      <a:srgbClr val="FD4B00">
                        <a:lumMod val="40000"/>
                        <a:lumOff val="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7" name="Freeform 181">
                  <a:extLst>
                    <a:ext uri="{FF2B5EF4-FFF2-40B4-BE49-F238E27FC236}">
                      <a16:creationId xmlns:a16="http://schemas.microsoft.com/office/drawing/2014/main" id="{4BFBF901-E843-9C4C-8B20-5E703345C9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2226" y="3441701"/>
                  <a:ext cx="333375" cy="60325"/>
                </a:xfrm>
                <a:custGeom>
                  <a:avLst/>
                  <a:gdLst>
                    <a:gd name="T0" fmla="*/ 0 w 89"/>
                    <a:gd name="T1" fmla="*/ 14 h 16"/>
                    <a:gd name="T2" fmla="*/ 2 w 89"/>
                    <a:gd name="T3" fmla="*/ 14 h 16"/>
                    <a:gd name="T4" fmla="*/ 25 w 89"/>
                    <a:gd name="T5" fmla="*/ 13 h 16"/>
                    <a:gd name="T6" fmla="*/ 46 w 89"/>
                    <a:gd name="T7" fmla="*/ 13 h 16"/>
                    <a:gd name="T8" fmla="*/ 47 w 89"/>
                    <a:gd name="T9" fmla="*/ 13 h 16"/>
                    <a:gd name="T10" fmla="*/ 54 w 89"/>
                    <a:gd name="T11" fmla="*/ 14 h 16"/>
                    <a:gd name="T12" fmla="*/ 70 w 89"/>
                    <a:gd name="T13" fmla="*/ 14 h 16"/>
                    <a:gd name="T14" fmla="*/ 87 w 89"/>
                    <a:gd name="T15" fmla="*/ 14 h 16"/>
                    <a:gd name="T16" fmla="*/ 89 w 89"/>
                    <a:gd name="T17" fmla="*/ 8 h 16"/>
                    <a:gd name="T18" fmla="*/ 88 w 89"/>
                    <a:gd name="T19" fmla="*/ 8 h 16"/>
                    <a:gd name="T20" fmla="*/ 65 w 89"/>
                    <a:gd name="T21" fmla="*/ 4 h 16"/>
                    <a:gd name="T22" fmla="*/ 43 w 89"/>
                    <a:gd name="T23" fmla="*/ 0 h 16"/>
                    <a:gd name="T24" fmla="*/ 18 w 89"/>
                    <a:gd name="T25" fmla="*/ 6 h 16"/>
                    <a:gd name="T26" fmla="*/ 18 w 89"/>
                    <a:gd name="T27" fmla="*/ 6 h 16"/>
                    <a:gd name="T28" fmla="*/ 18 w 89"/>
                    <a:gd name="T29" fmla="*/ 6 h 16"/>
                    <a:gd name="T30" fmla="*/ 0 w 89"/>
                    <a:gd name="T31" fmla="*/ 1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9" h="16">
                      <a:moveTo>
                        <a:pt x="0" y="14"/>
                      </a:moveTo>
                      <a:cubicBezTo>
                        <a:pt x="0" y="14"/>
                        <a:pt x="1" y="14"/>
                        <a:pt x="2" y="14"/>
                      </a:cubicBezTo>
                      <a:cubicBezTo>
                        <a:pt x="12" y="14"/>
                        <a:pt x="19" y="13"/>
                        <a:pt x="25" y="13"/>
                      </a:cubicBezTo>
                      <a:cubicBezTo>
                        <a:pt x="32" y="13"/>
                        <a:pt x="38" y="12"/>
                        <a:pt x="46" y="13"/>
                      </a:cubicBezTo>
                      <a:cubicBezTo>
                        <a:pt x="46" y="13"/>
                        <a:pt x="46" y="13"/>
                        <a:pt x="47" y="13"/>
                      </a:cubicBezTo>
                      <a:cubicBezTo>
                        <a:pt x="49" y="14"/>
                        <a:pt x="51" y="14"/>
                        <a:pt x="54" y="14"/>
                      </a:cubicBezTo>
                      <a:cubicBezTo>
                        <a:pt x="63" y="16"/>
                        <a:pt x="67" y="15"/>
                        <a:pt x="70" y="14"/>
                      </a:cubicBezTo>
                      <a:cubicBezTo>
                        <a:pt x="73" y="13"/>
                        <a:pt x="77" y="12"/>
                        <a:pt x="87" y="14"/>
                      </a:cubicBezTo>
                      <a:cubicBezTo>
                        <a:pt x="87" y="13"/>
                        <a:pt x="88" y="10"/>
                        <a:pt x="89" y="8"/>
                      </a:cubicBezTo>
                      <a:cubicBezTo>
                        <a:pt x="89" y="8"/>
                        <a:pt x="88" y="8"/>
                        <a:pt x="88" y="8"/>
                      </a:cubicBezTo>
                      <a:cubicBezTo>
                        <a:pt x="80" y="8"/>
                        <a:pt x="70" y="6"/>
                        <a:pt x="65" y="4"/>
                      </a:cubicBezTo>
                      <a:cubicBezTo>
                        <a:pt x="59" y="1"/>
                        <a:pt x="45" y="0"/>
                        <a:pt x="43" y="0"/>
                      </a:cubicBezTo>
                      <a:cubicBezTo>
                        <a:pt x="37" y="2"/>
                        <a:pt x="26" y="5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3" y="9"/>
                        <a:pt x="5" y="12"/>
                        <a:pt x="0" y="1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>
                        <a:lumMod val="75000"/>
                      </a:srgbClr>
                    </a:gs>
                    <a:gs pos="15000">
                      <a:srgbClr val="FD4B00">
                        <a:lumMod val="40000"/>
                        <a:lumOff val="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8" name="Freeform 193">
                  <a:extLst>
                    <a:ext uri="{FF2B5EF4-FFF2-40B4-BE49-F238E27FC236}">
                      <a16:creationId xmlns:a16="http://schemas.microsoft.com/office/drawing/2014/main" id="{C95A264C-FBFB-6E47-987C-B0EB716612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3176" y="3498851"/>
                  <a:ext cx="271463" cy="82550"/>
                </a:xfrm>
                <a:custGeom>
                  <a:avLst/>
                  <a:gdLst>
                    <a:gd name="T0" fmla="*/ 0 w 72"/>
                    <a:gd name="T1" fmla="*/ 16 h 22"/>
                    <a:gd name="T2" fmla="*/ 72 w 72"/>
                    <a:gd name="T3" fmla="*/ 22 h 22"/>
                    <a:gd name="T4" fmla="*/ 62 w 72"/>
                    <a:gd name="T5" fmla="*/ 14 h 22"/>
                    <a:gd name="T6" fmla="*/ 51 w 72"/>
                    <a:gd name="T7" fmla="*/ 0 h 22"/>
                    <a:gd name="T8" fmla="*/ 45 w 72"/>
                    <a:gd name="T9" fmla="*/ 0 h 22"/>
                    <a:gd name="T10" fmla="*/ 0 w 72"/>
                    <a:gd name="T11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2" h="22">
                      <a:moveTo>
                        <a:pt x="0" y="16"/>
                      </a:moveTo>
                      <a:cubicBezTo>
                        <a:pt x="28" y="20"/>
                        <a:pt x="55" y="22"/>
                        <a:pt x="72" y="22"/>
                      </a:cubicBezTo>
                      <a:cubicBezTo>
                        <a:pt x="68" y="20"/>
                        <a:pt x="66" y="18"/>
                        <a:pt x="62" y="14"/>
                      </a:cubicBezTo>
                      <a:cubicBezTo>
                        <a:pt x="58" y="10"/>
                        <a:pt x="52" y="2"/>
                        <a:pt x="51" y="0"/>
                      </a:cubicBezTo>
                      <a:cubicBezTo>
                        <a:pt x="49" y="0"/>
                        <a:pt x="47" y="0"/>
                        <a:pt x="45" y="0"/>
                      </a:cubicBezTo>
                      <a:cubicBezTo>
                        <a:pt x="38" y="9"/>
                        <a:pt x="14" y="14"/>
                        <a:pt x="0" y="1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>
                        <a:lumMod val="75000"/>
                      </a:srgbClr>
                    </a:gs>
                    <a:gs pos="15000">
                      <a:srgbClr val="FD4B00">
                        <a:lumMod val="40000"/>
                        <a:lumOff val="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9" name="Freeform 309">
                  <a:extLst>
                    <a:ext uri="{FF2B5EF4-FFF2-40B4-BE49-F238E27FC236}">
                      <a16:creationId xmlns:a16="http://schemas.microsoft.com/office/drawing/2014/main" id="{81B59AC1-B8AC-0F42-9AF8-B8F16FFAC9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85601" y="3454401"/>
                  <a:ext cx="192088" cy="55563"/>
                </a:xfrm>
                <a:custGeom>
                  <a:avLst/>
                  <a:gdLst>
                    <a:gd name="T0" fmla="*/ 0 w 51"/>
                    <a:gd name="T1" fmla="*/ 11 h 15"/>
                    <a:gd name="T2" fmla="*/ 4 w 51"/>
                    <a:gd name="T3" fmla="*/ 12 h 15"/>
                    <a:gd name="T4" fmla="*/ 24 w 51"/>
                    <a:gd name="T5" fmla="*/ 15 h 15"/>
                    <a:gd name="T6" fmla="*/ 51 w 51"/>
                    <a:gd name="T7" fmla="*/ 5 h 15"/>
                    <a:gd name="T8" fmla="*/ 18 w 51"/>
                    <a:gd name="T9" fmla="*/ 0 h 15"/>
                    <a:gd name="T10" fmla="*/ 17 w 51"/>
                    <a:gd name="T11" fmla="*/ 1 h 15"/>
                    <a:gd name="T12" fmla="*/ 6 w 51"/>
                    <a:gd name="T13" fmla="*/ 5 h 15"/>
                    <a:gd name="T14" fmla="*/ 3 w 51"/>
                    <a:gd name="T15" fmla="*/ 5 h 15"/>
                    <a:gd name="T16" fmla="*/ 3 w 51"/>
                    <a:gd name="T17" fmla="*/ 5 h 15"/>
                    <a:gd name="T18" fmla="*/ 0 w 51"/>
                    <a:gd name="T19" fmla="*/ 1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" h="15">
                      <a:moveTo>
                        <a:pt x="0" y="11"/>
                      </a:moveTo>
                      <a:cubicBezTo>
                        <a:pt x="1" y="12"/>
                        <a:pt x="2" y="12"/>
                        <a:pt x="4" y="12"/>
                      </a:cubicBezTo>
                      <a:cubicBezTo>
                        <a:pt x="12" y="14"/>
                        <a:pt x="19" y="15"/>
                        <a:pt x="24" y="15"/>
                      </a:cubicBezTo>
                      <a:cubicBezTo>
                        <a:pt x="26" y="15"/>
                        <a:pt x="44" y="12"/>
                        <a:pt x="51" y="5"/>
                      </a:cubicBezTo>
                      <a:cubicBezTo>
                        <a:pt x="38" y="5"/>
                        <a:pt x="20" y="1"/>
                        <a:pt x="18" y="0"/>
                      </a:cubicBezTo>
                      <a:cubicBezTo>
                        <a:pt x="18" y="0"/>
                        <a:pt x="17" y="1"/>
                        <a:pt x="17" y="1"/>
                      </a:cubicBezTo>
                      <a:cubicBezTo>
                        <a:pt x="12" y="2"/>
                        <a:pt x="9" y="4"/>
                        <a:pt x="6" y="5"/>
                      </a:cubicBezTo>
                      <a:cubicBezTo>
                        <a:pt x="5" y="5"/>
                        <a:pt x="4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1" y="6"/>
                        <a:pt x="0" y="9"/>
                        <a:pt x="0" y="1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>
                        <a:lumMod val="75000"/>
                      </a:srgbClr>
                    </a:gs>
                    <a:gs pos="15000">
                      <a:srgbClr val="FD4B00">
                        <a:lumMod val="40000"/>
                        <a:lumOff val="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40" name="Freeform 316">
                  <a:extLst>
                    <a:ext uri="{FF2B5EF4-FFF2-40B4-BE49-F238E27FC236}">
                      <a16:creationId xmlns:a16="http://schemas.microsoft.com/office/drawing/2014/main" id="{509441CA-C4B2-0843-B0A4-0B6BA66929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28476" y="3306763"/>
                  <a:ext cx="233363" cy="52388"/>
                </a:xfrm>
                <a:custGeom>
                  <a:avLst/>
                  <a:gdLst>
                    <a:gd name="T0" fmla="*/ 32 w 62"/>
                    <a:gd name="T1" fmla="*/ 14 h 14"/>
                    <a:gd name="T2" fmla="*/ 36 w 62"/>
                    <a:gd name="T3" fmla="*/ 14 h 14"/>
                    <a:gd name="T4" fmla="*/ 44 w 62"/>
                    <a:gd name="T5" fmla="*/ 14 h 14"/>
                    <a:gd name="T6" fmla="*/ 49 w 62"/>
                    <a:gd name="T7" fmla="*/ 14 h 14"/>
                    <a:gd name="T8" fmla="*/ 62 w 62"/>
                    <a:gd name="T9" fmla="*/ 9 h 14"/>
                    <a:gd name="T10" fmla="*/ 49 w 62"/>
                    <a:gd name="T11" fmla="*/ 4 h 14"/>
                    <a:gd name="T12" fmla="*/ 12 w 62"/>
                    <a:gd name="T13" fmla="*/ 0 h 14"/>
                    <a:gd name="T14" fmla="*/ 0 w 62"/>
                    <a:gd name="T15" fmla="*/ 5 h 14"/>
                    <a:gd name="T16" fmla="*/ 32 w 62"/>
                    <a:gd name="T1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2" h="14">
                      <a:moveTo>
                        <a:pt x="32" y="14"/>
                      </a:moveTo>
                      <a:cubicBezTo>
                        <a:pt x="34" y="14"/>
                        <a:pt x="35" y="14"/>
                        <a:pt x="36" y="14"/>
                      </a:cubicBezTo>
                      <a:cubicBezTo>
                        <a:pt x="44" y="14"/>
                        <a:pt x="44" y="14"/>
                        <a:pt x="44" y="14"/>
                      </a:cubicBezTo>
                      <a:cubicBezTo>
                        <a:pt x="45" y="14"/>
                        <a:pt x="47" y="14"/>
                        <a:pt x="49" y="14"/>
                      </a:cubicBezTo>
                      <a:cubicBezTo>
                        <a:pt x="52" y="13"/>
                        <a:pt x="59" y="12"/>
                        <a:pt x="62" y="9"/>
                      </a:cubicBezTo>
                      <a:cubicBezTo>
                        <a:pt x="57" y="8"/>
                        <a:pt x="52" y="6"/>
                        <a:pt x="49" y="4"/>
                      </a:cubicBezTo>
                      <a:cubicBezTo>
                        <a:pt x="42" y="0"/>
                        <a:pt x="15" y="0"/>
                        <a:pt x="12" y="0"/>
                      </a:cubicBezTo>
                      <a:cubicBezTo>
                        <a:pt x="8" y="2"/>
                        <a:pt x="3" y="4"/>
                        <a:pt x="0" y="5"/>
                      </a:cubicBezTo>
                      <a:cubicBezTo>
                        <a:pt x="14" y="8"/>
                        <a:pt x="30" y="14"/>
                        <a:pt x="32" y="1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>
                        <a:lumMod val="75000"/>
                      </a:srgbClr>
                    </a:gs>
                    <a:gs pos="15000">
                      <a:srgbClr val="FD4B00">
                        <a:lumMod val="40000"/>
                        <a:lumOff val="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21" name="Group 420">
                <a:extLst>
                  <a:ext uri="{FF2B5EF4-FFF2-40B4-BE49-F238E27FC236}">
                    <a16:creationId xmlns:a16="http://schemas.microsoft.com/office/drawing/2014/main" id="{4B76EF10-3A54-7A4D-A660-BBBCC0EC513C}"/>
                  </a:ext>
                </a:extLst>
              </p:cNvPr>
              <p:cNvGrpSpPr/>
              <p:nvPr/>
            </p:nvGrpSpPr>
            <p:grpSpPr>
              <a:xfrm>
                <a:off x="6916324" y="2848046"/>
                <a:ext cx="1831659" cy="221514"/>
                <a:chOff x="3853638" y="3259138"/>
                <a:chExt cx="2441576" cy="295275"/>
              </a:xfrm>
            </p:grpSpPr>
            <p:sp>
              <p:nvSpPr>
                <p:cNvPr id="586" name="Freeform 52">
                  <a:extLst>
                    <a:ext uri="{FF2B5EF4-FFF2-40B4-BE49-F238E27FC236}">
                      <a16:creationId xmlns:a16="http://schemas.microsoft.com/office/drawing/2014/main" id="{09F31F0E-21F9-7E40-85D3-46945D5752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8738" y="3265488"/>
                  <a:ext cx="325438" cy="57150"/>
                </a:xfrm>
                <a:custGeom>
                  <a:avLst/>
                  <a:gdLst>
                    <a:gd name="T0" fmla="*/ 23 w 87"/>
                    <a:gd name="T1" fmla="*/ 12 h 15"/>
                    <a:gd name="T2" fmla="*/ 57 w 87"/>
                    <a:gd name="T3" fmla="*/ 14 h 15"/>
                    <a:gd name="T4" fmla="*/ 87 w 87"/>
                    <a:gd name="T5" fmla="*/ 7 h 15"/>
                    <a:gd name="T6" fmla="*/ 78 w 87"/>
                    <a:gd name="T7" fmla="*/ 4 h 15"/>
                    <a:gd name="T8" fmla="*/ 47 w 87"/>
                    <a:gd name="T9" fmla="*/ 1 h 15"/>
                    <a:gd name="T10" fmla="*/ 46 w 87"/>
                    <a:gd name="T11" fmla="*/ 1 h 15"/>
                    <a:gd name="T12" fmla="*/ 46 w 87"/>
                    <a:gd name="T13" fmla="*/ 1 h 15"/>
                    <a:gd name="T14" fmla="*/ 20 w 87"/>
                    <a:gd name="T15" fmla="*/ 0 h 15"/>
                    <a:gd name="T16" fmla="*/ 2 w 87"/>
                    <a:gd name="T17" fmla="*/ 7 h 15"/>
                    <a:gd name="T18" fmla="*/ 0 w 87"/>
                    <a:gd name="T19" fmla="*/ 9 h 15"/>
                    <a:gd name="T20" fmla="*/ 16 w 87"/>
                    <a:gd name="T21" fmla="*/ 11 h 15"/>
                    <a:gd name="T22" fmla="*/ 23 w 87"/>
                    <a:gd name="T23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7" h="15">
                      <a:moveTo>
                        <a:pt x="23" y="12"/>
                      </a:moveTo>
                      <a:cubicBezTo>
                        <a:pt x="33" y="14"/>
                        <a:pt x="46" y="15"/>
                        <a:pt x="57" y="14"/>
                      </a:cubicBezTo>
                      <a:cubicBezTo>
                        <a:pt x="72" y="11"/>
                        <a:pt x="83" y="9"/>
                        <a:pt x="87" y="7"/>
                      </a:cubicBezTo>
                      <a:cubicBezTo>
                        <a:pt x="85" y="6"/>
                        <a:pt x="82" y="5"/>
                        <a:pt x="78" y="4"/>
                      </a:cubicBezTo>
                      <a:cubicBezTo>
                        <a:pt x="70" y="3"/>
                        <a:pt x="58" y="2"/>
                        <a:pt x="47" y="1"/>
                      </a:cubicBezTo>
                      <a:cubicBezTo>
                        <a:pt x="47" y="1"/>
                        <a:pt x="47" y="1"/>
                        <a:pt x="46" y="1"/>
                      </a:cubicBezTo>
                      <a:cubicBezTo>
                        <a:pt x="46" y="1"/>
                        <a:pt x="46" y="1"/>
                        <a:pt x="46" y="1"/>
                      </a:cubicBezTo>
                      <a:cubicBezTo>
                        <a:pt x="36" y="1"/>
                        <a:pt x="26" y="0"/>
                        <a:pt x="20" y="0"/>
                      </a:cubicBezTo>
                      <a:cubicBezTo>
                        <a:pt x="14" y="0"/>
                        <a:pt x="8" y="4"/>
                        <a:pt x="2" y="7"/>
                      </a:cubicBezTo>
                      <a:cubicBezTo>
                        <a:pt x="1" y="8"/>
                        <a:pt x="0" y="8"/>
                        <a:pt x="0" y="9"/>
                      </a:cubicBezTo>
                      <a:cubicBezTo>
                        <a:pt x="3" y="9"/>
                        <a:pt x="9" y="11"/>
                        <a:pt x="16" y="11"/>
                      </a:cubicBezTo>
                      <a:cubicBezTo>
                        <a:pt x="18" y="12"/>
                        <a:pt x="20" y="12"/>
                        <a:pt x="23" y="1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15000">
                      <a:srgbClr val="FFFF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87" name="Freeform 54">
                  <a:extLst>
                    <a:ext uri="{FF2B5EF4-FFF2-40B4-BE49-F238E27FC236}">
                      <a16:creationId xmlns:a16="http://schemas.microsoft.com/office/drawing/2014/main" id="{1AD7070B-CC1E-5C4B-9C82-81388059AF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0801" y="3317876"/>
                  <a:ext cx="263525" cy="53975"/>
                </a:xfrm>
                <a:custGeom>
                  <a:avLst/>
                  <a:gdLst>
                    <a:gd name="T0" fmla="*/ 60 w 70"/>
                    <a:gd name="T1" fmla="*/ 2 h 14"/>
                    <a:gd name="T2" fmla="*/ 49 w 70"/>
                    <a:gd name="T3" fmla="*/ 2 h 14"/>
                    <a:gd name="T4" fmla="*/ 25 w 70"/>
                    <a:gd name="T5" fmla="*/ 0 h 14"/>
                    <a:gd name="T6" fmla="*/ 21 w 70"/>
                    <a:gd name="T7" fmla="*/ 0 h 14"/>
                    <a:gd name="T8" fmla="*/ 0 w 70"/>
                    <a:gd name="T9" fmla="*/ 8 h 14"/>
                    <a:gd name="T10" fmla="*/ 18 w 70"/>
                    <a:gd name="T11" fmla="*/ 11 h 14"/>
                    <a:gd name="T12" fmla="*/ 35 w 70"/>
                    <a:gd name="T13" fmla="*/ 14 h 14"/>
                    <a:gd name="T14" fmla="*/ 44 w 70"/>
                    <a:gd name="T15" fmla="*/ 10 h 14"/>
                    <a:gd name="T16" fmla="*/ 59 w 70"/>
                    <a:gd name="T17" fmla="*/ 5 h 14"/>
                    <a:gd name="T18" fmla="*/ 66 w 70"/>
                    <a:gd name="T19" fmla="*/ 4 h 14"/>
                    <a:gd name="T20" fmla="*/ 70 w 70"/>
                    <a:gd name="T21" fmla="*/ 0 h 14"/>
                    <a:gd name="T22" fmla="*/ 60 w 70"/>
                    <a:gd name="T23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0" h="14">
                      <a:moveTo>
                        <a:pt x="60" y="2"/>
                      </a:moveTo>
                      <a:cubicBezTo>
                        <a:pt x="56" y="2"/>
                        <a:pt x="52" y="2"/>
                        <a:pt x="49" y="2"/>
                      </a:cubicBezTo>
                      <a:cubicBezTo>
                        <a:pt x="40" y="2"/>
                        <a:pt x="32" y="1"/>
                        <a:pt x="25" y="0"/>
                      </a:cubicBezTo>
                      <a:cubicBezTo>
                        <a:pt x="23" y="0"/>
                        <a:pt x="22" y="0"/>
                        <a:pt x="21" y="0"/>
                      </a:cubicBezTo>
                      <a:cubicBezTo>
                        <a:pt x="18" y="3"/>
                        <a:pt x="6" y="7"/>
                        <a:pt x="0" y="8"/>
                      </a:cubicBezTo>
                      <a:cubicBezTo>
                        <a:pt x="6" y="9"/>
                        <a:pt x="12" y="10"/>
                        <a:pt x="18" y="11"/>
                      </a:cubicBezTo>
                      <a:cubicBezTo>
                        <a:pt x="26" y="12"/>
                        <a:pt x="33" y="13"/>
                        <a:pt x="35" y="14"/>
                      </a:cubicBezTo>
                      <a:cubicBezTo>
                        <a:pt x="36" y="14"/>
                        <a:pt x="40" y="12"/>
                        <a:pt x="44" y="10"/>
                      </a:cubicBezTo>
                      <a:cubicBezTo>
                        <a:pt x="49" y="8"/>
                        <a:pt x="54" y="6"/>
                        <a:pt x="59" y="5"/>
                      </a:cubicBezTo>
                      <a:cubicBezTo>
                        <a:pt x="61" y="5"/>
                        <a:pt x="63" y="4"/>
                        <a:pt x="66" y="4"/>
                      </a:cubicBezTo>
                      <a:cubicBezTo>
                        <a:pt x="67" y="3"/>
                        <a:pt x="69" y="1"/>
                        <a:pt x="70" y="0"/>
                      </a:cubicBezTo>
                      <a:cubicBezTo>
                        <a:pt x="66" y="1"/>
                        <a:pt x="62" y="1"/>
                        <a:pt x="60" y="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15000">
                      <a:srgbClr val="FFFF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88" name="Freeform 65">
                  <a:extLst>
                    <a:ext uri="{FF2B5EF4-FFF2-40B4-BE49-F238E27FC236}">
                      <a16:creationId xmlns:a16="http://schemas.microsoft.com/office/drawing/2014/main" id="{BD63DD28-B418-404A-888B-DECEF2C54F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2563" y="3333751"/>
                  <a:ext cx="273050" cy="60325"/>
                </a:xfrm>
                <a:custGeom>
                  <a:avLst/>
                  <a:gdLst>
                    <a:gd name="T0" fmla="*/ 0 w 73"/>
                    <a:gd name="T1" fmla="*/ 16 h 16"/>
                    <a:gd name="T2" fmla="*/ 37 w 73"/>
                    <a:gd name="T3" fmla="*/ 12 h 16"/>
                    <a:gd name="T4" fmla="*/ 73 w 73"/>
                    <a:gd name="T5" fmla="*/ 7 h 16"/>
                    <a:gd name="T6" fmla="*/ 58 w 73"/>
                    <a:gd name="T7" fmla="*/ 3 h 16"/>
                    <a:gd name="T8" fmla="*/ 24 w 73"/>
                    <a:gd name="T9" fmla="*/ 3 h 16"/>
                    <a:gd name="T10" fmla="*/ 10 w 73"/>
                    <a:gd name="T11" fmla="*/ 8 h 16"/>
                    <a:gd name="T12" fmla="*/ 1 w 73"/>
                    <a:gd name="T13" fmla="*/ 12 h 16"/>
                    <a:gd name="T14" fmla="*/ 0 w 73"/>
                    <a:gd name="T15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3" h="16">
                      <a:moveTo>
                        <a:pt x="0" y="16"/>
                      </a:moveTo>
                      <a:cubicBezTo>
                        <a:pt x="5" y="16"/>
                        <a:pt x="28" y="14"/>
                        <a:pt x="37" y="12"/>
                      </a:cubicBezTo>
                      <a:cubicBezTo>
                        <a:pt x="45" y="10"/>
                        <a:pt x="62" y="8"/>
                        <a:pt x="73" y="7"/>
                      </a:cubicBezTo>
                      <a:cubicBezTo>
                        <a:pt x="68" y="5"/>
                        <a:pt x="63" y="4"/>
                        <a:pt x="58" y="3"/>
                      </a:cubicBezTo>
                      <a:cubicBezTo>
                        <a:pt x="42" y="0"/>
                        <a:pt x="32" y="1"/>
                        <a:pt x="24" y="3"/>
                      </a:cubicBezTo>
                      <a:cubicBezTo>
                        <a:pt x="20" y="4"/>
                        <a:pt x="15" y="6"/>
                        <a:pt x="10" y="8"/>
                      </a:cubicBezTo>
                      <a:cubicBezTo>
                        <a:pt x="6" y="10"/>
                        <a:pt x="3" y="11"/>
                        <a:pt x="1" y="12"/>
                      </a:cubicBezTo>
                      <a:cubicBezTo>
                        <a:pt x="0" y="12"/>
                        <a:pt x="0" y="14"/>
                        <a:pt x="0" y="1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15000">
                      <a:srgbClr val="FFFF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89" name="Freeform 76">
                  <a:extLst>
                    <a:ext uri="{FF2B5EF4-FFF2-40B4-BE49-F238E27FC236}">
                      <a16:creationId xmlns:a16="http://schemas.microsoft.com/office/drawing/2014/main" id="{C2E28834-791A-0B4D-9312-B5BB604E9A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3638" y="3303588"/>
                  <a:ext cx="225425" cy="49213"/>
                </a:xfrm>
                <a:custGeom>
                  <a:avLst/>
                  <a:gdLst>
                    <a:gd name="T0" fmla="*/ 30 w 60"/>
                    <a:gd name="T1" fmla="*/ 11 h 13"/>
                    <a:gd name="T2" fmla="*/ 37 w 60"/>
                    <a:gd name="T3" fmla="*/ 12 h 13"/>
                    <a:gd name="T4" fmla="*/ 60 w 60"/>
                    <a:gd name="T5" fmla="*/ 4 h 13"/>
                    <a:gd name="T6" fmla="*/ 59 w 60"/>
                    <a:gd name="T7" fmla="*/ 3 h 13"/>
                    <a:gd name="T8" fmla="*/ 41 w 60"/>
                    <a:gd name="T9" fmla="*/ 0 h 13"/>
                    <a:gd name="T10" fmla="*/ 33 w 60"/>
                    <a:gd name="T11" fmla="*/ 3 h 13"/>
                    <a:gd name="T12" fmla="*/ 0 w 60"/>
                    <a:gd name="T13" fmla="*/ 4 h 13"/>
                    <a:gd name="T14" fmla="*/ 0 w 60"/>
                    <a:gd name="T15" fmla="*/ 13 h 13"/>
                    <a:gd name="T16" fmla="*/ 30 w 60"/>
                    <a:gd name="T17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" h="13">
                      <a:moveTo>
                        <a:pt x="30" y="11"/>
                      </a:moveTo>
                      <a:cubicBezTo>
                        <a:pt x="32" y="11"/>
                        <a:pt x="34" y="11"/>
                        <a:pt x="37" y="12"/>
                      </a:cubicBezTo>
                      <a:cubicBezTo>
                        <a:pt x="44" y="10"/>
                        <a:pt x="56" y="6"/>
                        <a:pt x="60" y="4"/>
                      </a:cubicBezTo>
                      <a:cubicBezTo>
                        <a:pt x="60" y="3"/>
                        <a:pt x="60" y="3"/>
                        <a:pt x="59" y="3"/>
                      </a:cubicBezTo>
                      <a:cubicBezTo>
                        <a:pt x="50" y="3"/>
                        <a:pt x="43" y="0"/>
                        <a:pt x="41" y="0"/>
                      </a:cubicBezTo>
                      <a:cubicBezTo>
                        <a:pt x="39" y="1"/>
                        <a:pt x="36" y="2"/>
                        <a:pt x="33" y="3"/>
                      </a:cubicBezTo>
                      <a:cubicBezTo>
                        <a:pt x="26" y="6"/>
                        <a:pt x="10" y="5"/>
                        <a:pt x="0" y="4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8" y="11"/>
                        <a:pt x="20" y="9"/>
                        <a:pt x="30" y="1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15000">
                      <a:srgbClr val="FFFF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90" name="Freeform 303">
                  <a:extLst>
                    <a:ext uri="{FF2B5EF4-FFF2-40B4-BE49-F238E27FC236}">
                      <a16:creationId xmlns:a16="http://schemas.microsoft.com/office/drawing/2014/main" id="{9ACEA64B-CE4A-7345-99C9-CF2E68807C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41188" y="3367088"/>
                  <a:ext cx="228600" cy="52388"/>
                </a:xfrm>
                <a:custGeom>
                  <a:avLst/>
                  <a:gdLst>
                    <a:gd name="T0" fmla="*/ 0 w 61"/>
                    <a:gd name="T1" fmla="*/ 11 h 14"/>
                    <a:gd name="T2" fmla="*/ 9 w 61"/>
                    <a:gd name="T3" fmla="*/ 13 h 14"/>
                    <a:gd name="T4" fmla="*/ 61 w 61"/>
                    <a:gd name="T5" fmla="*/ 8 h 14"/>
                    <a:gd name="T6" fmla="*/ 42 w 61"/>
                    <a:gd name="T7" fmla="*/ 0 h 14"/>
                    <a:gd name="T8" fmla="*/ 20 w 61"/>
                    <a:gd name="T9" fmla="*/ 0 h 14"/>
                    <a:gd name="T10" fmla="*/ 0 w 61"/>
                    <a:gd name="T11" fmla="*/ 1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14">
                      <a:moveTo>
                        <a:pt x="0" y="11"/>
                      </a:moveTo>
                      <a:cubicBezTo>
                        <a:pt x="2" y="12"/>
                        <a:pt x="5" y="13"/>
                        <a:pt x="9" y="13"/>
                      </a:cubicBezTo>
                      <a:cubicBezTo>
                        <a:pt x="17" y="14"/>
                        <a:pt x="49" y="12"/>
                        <a:pt x="61" y="8"/>
                      </a:cubicBezTo>
                      <a:cubicBezTo>
                        <a:pt x="52" y="5"/>
                        <a:pt x="44" y="0"/>
                        <a:pt x="42" y="0"/>
                      </a:cubicBezTo>
                      <a:cubicBezTo>
                        <a:pt x="35" y="0"/>
                        <a:pt x="29" y="0"/>
                        <a:pt x="20" y="0"/>
                      </a:cubicBezTo>
                      <a:cubicBezTo>
                        <a:pt x="16" y="5"/>
                        <a:pt x="7" y="10"/>
                        <a:pt x="0" y="1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15000">
                      <a:srgbClr val="FFFF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91" name="Freeform 304">
                  <a:extLst>
                    <a:ext uri="{FF2B5EF4-FFF2-40B4-BE49-F238E27FC236}">
                      <a16:creationId xmlns:a16="http://schemas.microsoft.com/office/drawing/2014/main" id="{B55B35D4-9844-904B-9E79-4091B9D6CC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01513" y="3405188"/>
                  <a:ext cx="231775" cy="71438"/>
                </a:xfrm>
                <a:custGeom>
                  <a:avLst/>
                  <a:gdLst>
                    <a:gd name="T0" fmla="*/ 0 w 62"/>
                    <a:gd name="T1" fmla="*/ 5 h 19"/>
                    <a:gd name="T2" fmla="*/ 39 w 62"/>
                    <a:gd name="T3" fmla="*/ 16 h 19"/>
                    <a:gd name="T4" fmla="*/ 40 w 62"/>
                    <a:gd name="T5" fmla="*/ 16 h 19"/>
                    <a:gd name="T6" fmla="*/ 52 w 62"/>
                    <a:gd name="T7" fmla="*/ 10 h 19"/>
                    <a:gd name="T8" fmla="*/ 62 w 62"/>
                    <a:gd name="T9" fmla="*/ 5 h 19"/>
                    <a:gd name="T10" fmla="*/ 48 w 62"/>
                    <a:gd name="T11" fmla="*/ 0 h 19"/>
                    <a:gd name="T12" fmla="*/ 0 w 62"/>
                    <a:gd name="T13" fmla="*/ 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19">
                      <a:moveTo>
                        <a:pt x="0" y="5"/>
                      </a:moveTo>
                      <a:cubicBezTo>
                        <a:pt x="7" y="10"/>
                        <a:pt x="25" y="19"/>
                        <a:pt x="39" y="16"/>
                      </a:cubicBezTo>
                      <a:cubicBezTo>
                        <a:pt x="39" y="16"/>
                        <a:pt x="39" y="16"/>
                        <a:pt x="40" y="16"/>
                      </a:cubicBezTo>
                      <a:cubicBezTo>
                        <a:pt x="44" y="14"/>
                        <a:pt x="48" y="12"/>
                        <a:pt x="52" y="10"/>
                      </a:cubicBezTo>
                      <a:cubicBezTo>
                        <a:pt x="56" y="8"/>
                        <a:pt x="59" y="6"/>
                        <a:pt x="62" y="5"/>
                      </a:cubicBezTo>
                      <a:cubicBezTo>
                        <a:pt x="58" y="4"/>
                        <a:pt x="53" y="2"/>
                        <a:pt x="48" y="0"/>
                      </a:cubicBezTo>
                      <a:cubicBezTo>
                        <a:pt x="40" y="3"/>
                        <a:pt x="14" y="5"/>
                        <a:pt x="0" y="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15000">
                      <a:srgbClr val="FFFF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92" name="Freeform 58">
                  <a:extLst>
                    <a:ext uri="{FF2B5EF4-FFF2-40B4-BE49-F238E27FC236}">
                      <a16:creationId xmlns:a16="http://schemas.microsoft.com/office/drawing/2014/main" id="{A7AE9BD5-D7EA-8A4E-B83C-C6812B3739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8738" y="3419476"/>
                  <a:ext cx="314325" cy="68263"/>
                </a:xfrm>
                <a:custGeom>
                  <a:avLst/>
                  <a:gdLst>
                    <a:gd name="T0" fmla="*/ 14 w 84"/>
                    <a:gd name="T1" fmla="*/ 10 h 18"/>
                    <a:gd name="T2" fmla="*/ 22 w 84"/>
                    <a:gd name="T3" fmla="*/ 10 h 18"/>
                    <a:gd name="T4" fmla="*/ 56 w 84"/>
                    <a:gd name="T5" fmla="*/ 15 h 18"/>
                    <a:gd name="T6" fmla="*/ 74 w 84"/>
                    <a:gd name="T7" fmla="*/ 17 h 18"/>
                    <a:gd name="T8" fmla="*/ 81 w 84"/>
                    <a:gd name="T9" fmla="*/ 18 h 18"/>
                    <a:gd name="T10" fmla="*/ 84 w 84"/>
                    <a:gd name="T11" fmla="*/ 14 h 18"/>
                    <a:gd name="T12" fmla="*/ 81 w 84"/>
                    <a:gd name="T13" fmla="*/ 14 h 18"/>
                    <a:gd name="T14" fmla="*/ 68 w 84"/>
                    <a:gd name="T15" fmla="*/ 10 h 18"/>
                    <a:gd name="T16" fmla="*/ 42 w 84"/>
                    <a:gd name="T17" fmla="*/ 1 h 18"/>
                    <a:gd name="T18" fmla="*/ 27 w 84"/>
                    <a:gd name="T19" fmla="*/ 0 h 18"/>
                    <a:gd name="T20" fmla="*/ 0 w 84"/>
                    <a:gd name="T21" fmla="*/ 11 h 18"/>
                    <a:gd name="T22" fmla="*/ 13 w 84"/>
                    <a:gd name="T23" fmla="*/ 10 h 18"/>
                    <a:gd name="T24" fmla="*/ 14 w 84"/>
                    <a:gd name="T25" fmla="*/ 1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4" h="18">
                      <a:moveTo>
                        <a:pt x="14" y="10"/>
                      </a:moveTo>
                      <a:cubicBezTo>
                        <a:pt x="16" y="10"/>
                        <a:pt x="19" y="10"/>
                        <a:pt x="22" y="10"/>
                      </a:cubicBezTo>
                      <a:cubicBezTo>
                        <a:pt x="31" y="11"/>
                        <a:pt x="44" y="13"/>
                        <a:pt x="56" y="15"/>
                      </a:cubicBezTo>
                      <a:cubicBezTo>
                        <a:pt x="64" y="16"/>
                        <a:pt x="70" y="17"/>
                        <a:pt x="74" y="17"/>
                      </a:cubicBezTo>
                      <a:cubicBezTo>
                        <a:pt x="76" y="18"/>
                        <a:pt x="79" y="18"/>
                        <a:pt x="81" y="18"/>
                      </a:cubicBezTo>
                      <a:cubicBezTo>
                        <a:pt x="81" y="17"/>
                        <a:pt x="83" y="16"/>
                        <a:pt x="84" y="14"/>
                      </a:cubicBezTo>
                      <a:cubicBezTo>
                        <a:pt x="83" y="14"/>
                        <a:pt x="82" y="14"/>
                        <a:pt x="81" y="14"/>
                      </a:cubicBezTo>
                      <a:cubicBezTo>
                        <a:pt x="79" y="14"/>
                        <a:pt x="74" y="12"/>
                        <a:pt x="68" y="10"/>
                      </a:cubicBezTo>
                      <a:cubicBezTo>
                        <a:pt x="59" y="6"/>
                        <a:pt x="49" y="2"/>
                        <a:pt x="42" y="1"/>
                      </a:cubicBezTo>
                      <a:cubicBezTo>
                        <a:pt x="38" y="1"/>
                        <a:pt x="32" y="1"/>
                        <a:pt x="27" y="0"/>
                      </a:cubicBezTo>
                      <a:cubicBezTo>
                        <a:pt x="19" y="2"/>
                        <a:pt x="7" y="8"/>
                        <a:pt x="0" y="11"/>
                      </a:cubicBezTo>
                      <a:cubicBezTo>
                        <a:pt x="4" y="10"/>
                        <a:pt x="8" y="10"/>
                        <a:pt x="13" y="10"/>
                      </a:cubicBezTo>
                      <a:cubicBezTo>
                        <a:pt x="13" y="10"/>
                        <a:pt x="13" y="10"/>
                        <a:pt x="14" y="1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15000">
                      <a:srgbClr val="FFFF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93" name="Freeform 62">
                  <a:extLst>
                    <a:ext uri="{FF2B5EF4-FFF2-40B4-BE49-F238E27FC236}">
                      <a16:creationId xmlns:a16="http://schemas.microsoft.com/office/drawing/2014/main" id="{3EABBB9B-CA6D-EC4F-A9FF-B100A222C8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4326" y="3408363"/>
                  <a:ext cx="217488" cy="57150"/>
                </a:xfrm>
                <a:custGeom>
                  <a:avLst/>
                  <a:gdLst>
                    <a:gd name="T0" fmla="*/ 45 w 58"/>
                    <a:gd name="T1" fmla="*/ 5 h 15"/>
                    <a:gd name="T2" fmla="*/ 34 w 58"/>
                    <a:gd name="T3" fmla="*/ 2 h 15"/>
                    <a:gd name="T4" fmla="*/ 25 w 58"/>
                    <a:gd name="T5" fmla="*/ 0 h 15"/>
                    <a:gd name="T6" fmla="*/ 0 w 58"/>
                    <a:gd name="T7" fmla="*/ 10 h 15"/>
                    <a:gd name="T8" fmla="*/ 1 w 58"/>
                    <a:gd name="T9" fmla="*/ 11 h 15"/>
                    <a:gd name="T10" fmla="*/ 13 w 58"/>
                    <a:gd name="T11" fmla="*/ 15 h 15"/>
                    <a:gd name="T12" fmla="*/ 21 w 58"/>
                    <a:gd name="T13" fmla="*/ 15 h 15"/>
                    <a:gd name="T14" fmla="*/ 31 w 58"/>
                    <a:gd name="T15" fmla="*/ 15 h 15"/>
                    <a:gd name="T16" fmla="*/ 58 w 58"/>
                    <a:gd name="T17" fmla="*/ 8 h 15"/>
                    <a:gd name="T18" fmla="*/ 45 w 58"/>
                    <a:gd name="T19" fmla="*/ 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8" h="15">
                      <a:moveTo>
                        <a:pt x="45" y="5"/>
                      </a:moveTo>
                      <a:cubicBezTo>
                        <a:pt x="41" y="4"/>
                        <a:pt x="37" y="3"/>
                        <a:pt x="34" y="2"/>
                      </a:cubicBezTo>
                      <a:cubicBezTo>
                        <a:pt x="32" y="2"/>
                        <a:pt x="29" y="1"/>
                        <a:pt x="25" y="0"/>
                      </a:cubicBezTo>
                      <a:cubicBezTo>
                        <a:pt x="20" y="4"/>
                        <a:pt x="6" y="8"/>
                        <a:pt x="0" y="10"/>
                      </a:cubicBezTo>
                      <a:cubicBezTo>
                        <a:pt x="0" y="10"/>
                        <a:pt x="0" y="11"/>
                        <a:pt x="1" y="11"/>
                      </a:cubicBezTo>
                      <a:cubicBezTo>
                        <a:pt x="6" y="13"/>
                        <a:pt x="11" y="15"/>
                        <a:pt x="13" y="15"/>
                      </a:cubicBezTo>
                      <a:cubicBezTo>
                        <a:pt x="15" y="15"/>
                        <a:pt x="18" y="15"/>
                        <a:pt x="21" y="15"/>
                      </a:cubicBezTo>
                      <a:cubicBezTo>
                        <a:pt x="24" y="15"/>
                        <a:pt x="27" y="15"/>
                        <a:pt x="31" y="15"/>
                      </a:cubicBezTo>
                      <a:cubicBezTo>
                        <a:pt x="32" y="15"/>
                        <a:pt x="47" y="11"/>
                        <a:pt x="58" y="8"/>
                      </a:cubicBezTo>
                      <a:cubicBezTo>
                        <a:pt x="54" y="8"/>
                        <a:pt x="49" y="6"/>
                        <a:pt x="45" y="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15000">
                      <a:srgbClr val="FFFF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94" name="Freeform 63">
                  <a:extLst>
                    <a:ext uri="{FF2B5EF4-FFF2-40B4-BE49-F238E27FC236}">
                      <a16:creationId xmlns:a16="http://schemas.microsoft.com/office/drawing/2014/main" id="{02E3292F-4633-AE4C-AB84-04E30582C1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9063" y="3386138"/>
                  <a:ext cx="280988" cy="55563"/>
                </a:xfrm>
                <a:custGeom>
                  <a:avLst/>
                  <a:gdLst>
                    <a:gd name="T0" fmla="*/ 53 w 75"/>
                    <a:gd name="T1" fmla="*/ 0 h 15"/>
                    <a:gd name="T2" fmla="*/ 16 w 75"/>
                    <a:gd name="T3" fmla="*/ 4 h 15"/>
                    <a:gd name="T4" fmla="*/ 0 w 75"/>
                    <a:gd name="T5" fmla="*/ 7 h 15"/>
                    <a:gd name="T6" fmla="*/ 4 w 75"/>
                    <a:gd name="T7" fmla="*/ 7 h 15"/>
                    <a:gd name="T8" fmla="*/ 26 w 75"/>
                    <a:gd name="T9" fmla="*/ 9 h 15"/>
                    <a:gd name="T10" fmla="*/ 49 w 75"/>
                    <a:gd name="T11" fmla="*/ 15 h 15"/>
                    <a:gd name="T12" fmla="*/ 75 w 75"/>
                    <a:gd name="T13" fmla="*/ 6 h 15"/>
                    <a:gd name="T14" fmla="*/ 53 w 75"/>
                    <a:gd name="T1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5">
                      <a:moveTo>
                        <a:pt x="53" y="0"/>
                      </a:moveTo>
                      <a:cubicBezTo>
                        <a:pt x="42" y="2"/>
                        <a:pt x="19" y="4"/>
                        <a:pt x="16" y="4"/>
                      </a:cubicBezTo>
                      <a:cubicBezTo>
                        <a:pt x="14" y="4"/>
                        <a:pt x="6" y="6"/>
                        <a:pt x="0" y="7"/>
                      </a:cubicBezTo>
                      <a:cubicBezTo>
                        <a:pt x="1" y="7"/>
                        <a:pt x="3" y="7"/>
                        <a:pt x="4" y="7"/>
                      </a:cubicBezTo>
                      <a:cubicBezTo>
                        <a:pt x="11" y="7"/>
                        <a:pt x="20" y="8"/>
                        <a:pt x="26" y="9"/>
                      </a:cubicBezTo>
                      <a:cubicBezTo>
                        <a:pt x="32" y="9"/>
                        <a:pt x="41" y="12"/>
                        <a:pt x="49" y="15"/>
                      </a:cubicBezTo>
                      <a:cubicBezTo>
                        <a:pt x="51" y="14"/>
                        <a:pt x="67" y="9"/>
                        <a:pt x="75" y="6"/>
                      </a:cubicBezTo>
                      <a:cubicBezTo>
                        <a:pt x="65" y="3"/>
                        <a:pt x="54" y="1"/>
                        <a:pt x="53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15000">
                      <a:srgbClr val="FFFF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95" name="Freeform 71">
                  <a:extLst>
                    <a:ext uri="{FF2B5EF4-FFF2-40B4-BE49-F238E27FC236}">
                      <a16:creationId xmlns:a16="http://schemas.microsoft.com/office/drawing/2014/main" id="{D0979AE5-F68D-4C43-889A-18BA899FE8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3638" y="3344863"/>
                  <a:ext cx="285750" cy="68263"/>
                </a:xfrm>
                <a:custGeom>
                  <a:avLst/>
                  <a:gdLst>
                    <a:gd name="T0" fmla="*/ 49 w 76"/>
                    <a:gd name="T1" fmla="*/ 17 h 18"/>
                    <a:gd name="T2" fmla="*/ 52 w 76"/>
                    <a:gd name="T3" fmla="*/ 18 h 18"/>
                    <a:gd name="T4" fmla="*/ 52 w 76"/>
                    <a:gd name="T5" fmla="*/ 18 h 18"/>
                    <a:gd name="T6" fmla="*/ 75 w 76"/>
                    <a:gd name="T7" fmla="*/ 13 h 18"/>
                    <a:gd name="T8" fmla="*/ 76 w 76"/>
                    <a:gd name="T9" fmla="*/ 9 h 18"/>
                    <a:gd name="T10" fmla="*/ 59 w 76"/>
                    <a:gd name="T11" fmla="*/ 6 h 18"/>
                    <a:gd name="T12" fmla="*/ 30 w 76"/>
                    <a:gd name="T13" fmla="*/ 2 h 18"/>
                    <a:gd name="T14" fmla="*/ 0 w 76"/>
                    <a:gd name="T15" fmla="*/ 4 h 18"/>
                    <a:gd name="T16" fmla="*/ 0 w 76"/>
                    <a:gd name="T17" fmla="*/ 13 h 18"/>
                    <a:gd name="T18" fmla="*/ 39 w 76"/>
                    <a:gd name="T19" fmla="*/ 16 h 18"/>
                    <a:gd name="T20" fmla="*/ 49 w 76"/>
                    <a:gd name="T21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6" h="18">
                      <a:moveTo>
                        <a:pt x="49" y="17"/>
                      </a:moveTo>
                      <a:cubicBezTo>
                        <a:pt x="50" y="17"/>
                        <a:pt x="51" y="17"/>
                        <a:pt x="52" y="18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54" y="17"/>
                        <a:pt x="70" y="14"/>
                        <a:pt x="75" y="13"/>
                      </a:cubicBezTo>
                      <a:cubicBezTo>
                        <a:pt x="75" y="12"/>
                        <a:pt x="75" y="10"/>
                        <a:pt x="76" y="9"/>
                      </a:cubicBezTo>
                      <a:cubicBezTo>
                        <a:pt x="73" y="8"/>
                        <a:pt x="67" y="7"/>
                        <a:pt x="59" y="6"/>
                      </a:cubicBezTo>
                      <a:cubicBezTo>
                        <a:pt x="49" y="5"/>
                        <a:pt x="38" y="3"/>
                        <a:pt x="30" y="2"/>
                      </a:cubicBezTo>
                      <a:cubicBezTo>
                        <a:pt x="20" y="0"/>
                        <a:pt x="8" y="2"/>
                        <a:pt x="0" y="4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1" y="14"/>
                        <a:pt x="35" y="15"/>
                        <a:pt x="39" y="16"/>
                      </a:cubicBezTo>
                      <a:cubicBezTo>
                        <a:pt x="42" y="17"/>
                        <a:pt x="46" y="17"/>
                        <a:pt x="49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15000">
                      <a:srgbClr val="FFFF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96" name="Freeform 74">
                  <a:extLst>
                    <a:ext uri="{FF2B5EF4-FFF2-40B4-BE49-F238E27FC236}">
                      <a16:creationId xmlns:a16="http://schemas.microsoft.com/office/drawing/2014/main" id="{217ED974-8994-994C-B5E2-A285994091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3638" y="3400426"/>
                  <a:ext cx="142875" cy="38100"/>
                </a:xfrm>
                <a:custGeom>
                  <a:avLst/>
                  <a:gdLst>
                    <a:gd name="T0" fmla="*/ 27 w 38"/>
                    <a:gd name="T1" fmla="*/ 4 h 10"/>
                    <a:gd name="T2" fmla="*/ 38 w 38"/>
                    <a:gd name="T3" fmla="*/ 3 h 10"/>
                    <a:gd name="T4" fmla="*/ 0 w 38"/>
                    <a:gd name="T5" fmla="*/ 0 h 10"/>
                    <a:gd name="T6" fmla="*/ 0 w 38"/>
                    <a:gd name="T7" fmla="*/ 10 h 10"/>
                    <a:gd name="T8" fmla="*/ 18 w 38"/>
                    <a:gd name="T9" fmla="*/ 5 h 10"/>
                    <a:gd name="T10" fmla="*/ 27 w 38"/>
                    <a:gd name="T11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10">
                      <a:moveTo>
                        <a:pt x="27" y="4"/>
                      </a:moveTo>
                      <a:cubicBezTo>
                        <a:pt x="31" y="3"/>
                        <a:pt x="34" y="3"/>
                        <a:pt x="38" y="3"/>
                      </a:cubicBezTo>
                      <a:cubicBezTo>
                        <a:pt x="34" y="2"/>
                        <a:pt x="14" y="1"/>
                        <a:pt x="0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5" y="7"/>
                        <a:pt x="11" y="5"/>
                        <a:pt x="18" y="5"/>
                      </a:cubicBezTo>
                      <a:cubicBezTo>
                        <a:pt x="21" y="4"/>
                        <a:pt x="24" y="4"/>
                        <a:pt x="27" y="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15000">
                      <a:srgbClr val="FFFF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97" name="Freeform 75">
                  <a:extLst>
                    <a:ext uri="{FF2B5EF4-FFF2-40B4-BE49-F238E27FC236}">
                      <a16:creationId xmlns:a16="http://schemas.microsoft.com/office/drawing/2014/main" id="{AFB6A2B6-36CE-F846-9F0C-81B8DF92F4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3638" y="3416301"/>
                  <a:ext cx="244475" cy="66675"/>
                </a:xfrm>
                <a:custGeom>
                  <a:avLst/>
                  <a:gdLst>
                    <a:gd name="T0" fmla="*/ 38 w 65"/>
                    <a:gd name="T1" fmla="*/ 13 h 18"/>
                    <a:gd name="T2" fmla="*/ 38 w 65"/>
                    <a:gd name="T3" fmla="*/ 12 h 18"/>
                    <a:gd name="T4" fmla="*/ 65 w 65"/>
                    <a:gd name="T5" fmla="*/ 1 h 18"/>
                    <a:gd name="T6" fmla="*/ 64 w 65"/>
                    <a:gd name="T7" fmla="*/ 1 h 18"/>
                    <a:gd name="T8" fmla="*/ 52 w 65"/>
                    <a:gd name="T9" fmla="*/ 0 h 18"/>
                    <a:gd name="T10" fmla="*/ 52 w 65"/>
                    <a:gd name="T11" fmla="*/ 0 h 18"/>
                    <a:gd name="T12" fmla="*/ 49 w 65"/>
                    <a:gd name="T13" fmla="*/ 0 h 18"/>
                    <a:gd name="T14" fmla="*/ 27 w 65"/>
                    <a:gd name="T15" fmla="*/ 2 h 18"/>
                    <a:gd name="T16" fmla="*/ 18 w 65"/>
                    <a:gd name="T17" fmla="*/ 2 h 18"/>
                    <a:gd name="T18" fmla="*/ 0 w 65"/>
                    <a:gd name="T19" fmla="*/ 8 h 18"/>
                    <a:gd name="T20" fmla="*/ 0 w 65"/>
                    <a:gd name="T21" fmla="*/ 18 h 18"/>
                    <a:gd name="T22" fmla="*/ 32 w 65"/>
                    <a:gd name="T23" fmla="*/ 13 h 18"/>
                    <a:gd name="T24" fmla="*/ 38 w 65"/>
                    <a:gd name="T25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5" h="18">
                      <a:moveTo>
                        <a:pt x="38" y="13"/>
                      </a:move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9" y="12"/>
                        <a:pt x="54" y="5"/>
                        <a:pt x="65" y="1"/>
                      </a:cubicBezTo>
                      <a:cubicBezTo>
                        <a:pt x="65" y="1"/>
                        <a:pt x="64" y="1"/>
                        <a:pt x="64" y="1"/>
                      </a:cubicBezTo>
                      <a:cubicBezTo>
                        <a:pt x="60" y="1"/>
                        <a:pt x="55" y="1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1" y="0"/>
                        <a:pt x="50" y="0"/>
                        <a:pt x="49" y="0"/>
                      </a:cubicBezTo>
                      <a:cubicBezTo>
                        <a:pt x="43" y="0"/>
                        <a:pt x="35" y="1"/>
                        <a:pt x="27" y="2"/>
                      </a:cubicBezTo>
                      <a:cubicBezTo>
                        <a:pt x="24" y="2"/>
                        <a:pt x="21" y="2"/>
                        <a:pt x="18" y="2"/>
                      </a:cubicBezTo>
                      <a:cubicBezTo>
                        <a:pt x="11" y="3"/>
                        <a:pt x="5" y="6"/>
                        <a:pt x="0" y="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9" y="17"/>
                        <a:pt x="24" y="15"/>
                        <a:pt x="32" y="13"/>
                      </a:cubicBezTo>
                      <a:cubicBezTo>
                        <a:pt x="35" y="13"/>
                        <a:pt x="37" y="13"/>
                        <a:pt x="38" y="1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15000">
                      <a:srgbClr val="FFFF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98" name="Freeform 102">
                  <a:extLst>
                    <a:ext uri="{FF2B5EF4-FFF2-40B4-BE49-F238E27FC236}">
                      <a16:creationId xmlns:a16="http://schemas.microsoft.com/office/drawing/2014/main" id="{832A52E9-9444-DF40-A09A-B6D70DA2FA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9888" y="3471863"/>
                  <a:ext cx="285750" cy="82550"/>
                </a:xfrm>
                <a:custGeom>
                  <a:avLst/>
                  <a:gdLst>
                    <a:gd name="T0" fmla="*/ 0 w 76"/>
                    <a:gd name="T1" fmla="*/ 5 h 22"/>
                    <a:gd name="T2" fmla="*/ 17 w 76"/>
                    <a:gd name="T3" fmla="*/ 10 h 22"/>
                    <a:gd name="T4" fmla="*/ 67 w 76"/>
                    <a:gd name="T5" fmla="*/ 20 h 22"/>
                    <a:gd name="T6" fmla="*/ 76 w 76"/>
                    <a:gd name="T7" fmla="*/ 20 h 22"/>
                    <a:gd name="T8" fmla="*/ 56 w 76"/>
                    <a:gd name="T9" fmla="*/ 7 h 22"/>
                    <a:gd name="T10" fmla="*/ 28 w 76"/>
                    <a:gd name="T11" fmla="*/ 3 h 22"/>
                    <a:gd name="T12" fmla="*/ 6 w 76"/>
                    <a:gd name="T13" fmla="*/ 0 h 22"/>
                    <a:gd name="T14" fmla="*/ 5 w 76"/>
                    <a:gd name="T15" fmla="*/ 0 h 22"/>
                    <a:gd name="T16" fmla="*/ 5 w 76"/>
                    <a:gd name="T17" fmla="*/ 0 h 22"/>
                    <a:gd name="T18" fmla="*/ 0 w 76"/>
                    <a:gd name="T19" fmla="*/ 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6" h="22">
                      <a:moveTo>
                        <a:pt x="0" y="5"/>
                      </a:moveTo>
                      <a:cubicBezTo>
                        <a:pt x="5" y="6"/>
                        <a:pt x="10" y="7"/>
                        <a:pt x="17" y="10"/>
                      </a:cubicBezTo>
                      <a:cubicBezTo>
                        <a:pt x="29" y="15"/>
                        <a:pt x="57" y="22"/>
                        <a:pt x="67" y="20"/>
                      </a:cubicBezTo>
                      <a:cubicBezTo>
                        <a:pt x="70" y="20"/>
                        <a:pt x="73" y="20"/>
                        <a:pt x="76" y="20"/>
                      </a:cubicBezTo>
                      <a:cubicBezTo>
                        <a:pt x="73" y="15"/>
                        <a:pt x="61" y="9"/>
                        <a:pt x="56" y="7"/>
                      </a:cubicBezTo>
                      <a:cubicBezTo>
                        <a:pt x="46" y="7"/>
                        <a:pt x="36" y="5"/>
                        <a:pt x="28" y="3"/>
                      </a:cubicBezTo>
                      <a:cubicBezTo>
                        <a:pt x="20" y="0"/>
                        <a:pt x="12" y="0"/>
                        <a:pt x="6" y="0"/>
                      </a:cubicBez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3"/>
                        <a:pt x="0" y="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15000">
                      <a:srgbClr val="FFFF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99" name="Freeform 306">
                  <a:extLst>
                    <a:ext uri="{FF2B5EF4-FFF2-40B4-BE49-F238E27FC236}">
                      <a16:creationId xmlns:a16="http://schemas.microsoft.com/office/drawing/2014/main" id="{4CAE8701-5CD0-0D4E-B727-08982FAFED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4063" y="3460751"/>
                  <a:ext cx="269875" cy="57150"/>
                </a:xfrm>
                <a:custGeom>
                  <a:avLst/>
                  <a:gdLst>
                    <a:gd name="T0" fmla="*/ 13 w 72"/>
                    <a:gd name="T1" fmla="*/ 14 h 15"/>
                    <a:gd name="T2" fmla="*/ 55 w 72"/>
                    <a:gd name="T3" fmla="*/ 9 h 15"/>
                    <a:gd name="T4" fmla="*/ 64 w 72"/>
                    <a:gd name="T5" fmla="*/ 7 h 15"/>
                    <a:gd name="T6" fmla="*/ 72 w 72"/>
                    <a:gd name="T7" fmla="*/ 6 h 15"/>
                    <a:gd name="T8" fmla="*/ 72 w 72"/>
                    <a:gd name="T9" fmla="*/ 6 h 15"/>
                    <a:gd name="T10" fmla="*/ 72 w 72"/>
                    <a:gd name="T11" fmla="*/ 6 h 15"/>
                    <a:gd name="T12" fmla="*/ 72 w 72"/>
                    <a:gd name="T13" fmla="*/ 6 h 15"/>
                    <a:gd name="T14" fmla="*/ 17 w 72"/>
                    <a:gd name="T15" fmla="*/ 3 h 15"/>
                    <a:gd name="T16" fmla="*/ 0 w 72"/>
                    <a:gd name="T17" fmla="*/ 15 h 15"/>
                    <a:gd name="T18" fmla="*/ 13 w 72"/>
                    <a:gd name="T1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" h="15">
                      <a:moveTo>
                        <a:pt x="13" y="14"/>
                      </a:moveTo>
                      <a:cubicBezTo>
                        <a:pt x="33" y="13"/>
                        <a:pt x="46" y="10"/>
                        <a:pt x="55" y="9"/>
                      </a:cubicBezTo>
                      <a:cubicBezTo>
                        <a:pt x="58" y="8"/>
                        <a:pt x="61" y="7"/>
                        <a:pt x="64" y="7"/>
                      </a:cubicBezTo>
                      <a:cubicBezTo>
                        <a:pt x="66" y="7"/>
                        <a:pt x="69" y="6"/>
                        <a:pt x="72" y="6"/>
                      </a:cubicBezTo>
                      <a:cubicBezTo>
                        <a:pt x="72" y="6"/>
                        <a:pt x="72" y="6"/>
                        <a:pt x="72" y="6"/>
                      </a:cubicBezTo>
                      <a:cubicBezTo>
                        <a:pt x="72" y="6"/>
                        <a:pt x="72" y="6"/>
                        <a:pt x="72" y="6"/>
                      </a:cubicBezTo>
                      <a:cubicBezTo>
                        <a:pt x="72" y="6"/>
                        <a:pt x="72" y="6"/>
                        <a:pt x="72" y="6"/>
                      </a:cubicBezTo>
                      <a:cubicBezTo>
                        <a:pt x="62" y="0"/>
                        <a:pt x="33" y="0"/>
                        <a:pt x="17" y="3"/>
                      </a:cubicBezTo>
                      <a:cubicBezTo>
                        <a:pt x="10" y="7"/>
                        <a:pt x="3" y="12"/>
                        <a:pt x="0" y="15"/>
                      </a:cubicBezTo>
                      <a:cubicBezTo>
                        <a:pt x="4" y="15"/>
                        <a:pt x="8" y="14"/>
                        <a:pt x="13" y="1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15000">
                      <a:srgbClr val="FFFF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0" name="Freeform 307">
                  <a:extLst>
                    <a:ext uri="{FF2B5EF4-FFF2-40B4-BE49-F238E27FC236}">
                      <a16:creationId xmlns:a16="http://schemas.microsoft.com/office/drawing/2014/main" id="{914028D3-2574-A54D-A524-DB21CA0EB2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06251" y="3465513"/>
                  <a:ext cx="322263" cy="52388"/>
                </a:xfrm>
                <a:custGeom>
                  <a:avLst/>
                  <a:gdLst>
                    <a:gd name="T0" fmla="*/ 33 w 86"/>
                    <a:gd name="T1" fmla="*/ 3 h 14"/>
                    <a:gd name="T2" fmla="*/ 23 w 86"/>
                    <a:gd name="T3" fmla="*/ 2 h 14"/>
                    <a:gd name="T4" fmla="*/ 22 w 86"/>
                    <a:gd name="T5" fmla="*/ 2 h 14"/>
                    <a:gd name="T6" fmla="*/ 21 w 86"/>
                    <a:gd name="T7" fmla="*/ 2 h 14"/>
                    <a:gd name="T8" fmla="*/ 0 w 86"/>
                    <a:gd name="T9" fmla="*/ 13 h 14"/>
                    <a:gd name="T10" fmla="*/ 18 w 86"/>
                    <a:gd name="T11" fmla="*/ 11 h 14"/>
                    <a:gd name="T12" fmla="*/ 18 w 86"/>
                    <a:gd name="T13" fmla="*/ 11 h 14"/>
                    <a:gd name="T14" fmla="*/ 71 w 86"/>
                    <a:gd name="T15" fmla="*/ 14 h 14"/>
                    <a:gd name="T16" fmla="*/ 86 w 86"/>
                    <a:gd name="T17" fmla="*/ 3 h 14"/>
                    <a:gd name="T18" fmla="*/ 72 w 86"/>
                    <a:gd name="T19" fmla="*/ 0 h 14"/>
                    <a:gd name="T20" fmla="*/ 50 w 86"/>
                    <a:gd name="T21" fmla="*/ 3 h 14"/>
                    <a:gd name="T22" fmla="*/ 33 w 86"/>
                    <a:gd name="T23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6" h="14">
                      <a:moveTo>
                        <a:pt x="33" y="3"/>
                      </a:moveTo>
                      <a:cubicBezTo>
                        <a:pt x="29" y="2"/>
                        <a:pt x="25" y="2"/>
                        <a:pt x="23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2" y="2"/>
                        <a:pt x="22" y="2"/>
                        <a:pt x="21" y="2"/>
                      </a:cubicBezTo>
                      <a:cubicBezTo>
                        <a:pt x="17" y="8"/>
                        <a:pt x="7" y="11"/>
                        <a:pt x="0" y="13"/>
                      </a:cubicBezTo>
                      <a:cubicBezTo>
                        <a:pt x="7" y="13"/>
                        <a:pt x="12" y="12"/>
                        <a:pt x="18" y="11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29" y="9"/>
                        <a:pt x="66" y="14"/>
                        <a:pt x="71" y="14"/>
                      </a:cubicBezTo>
                      <a:cubicBezTo>
                        <a:pt x="72" y="13"/>
                        <a:pt x="78" y="8"/>
                        <a:pt x="86" y="3"/>
                      </a:cubicBezTo>
                      <a:cubicBezTo>
                        <a:pt x="82" y="3"/>
                        <a:pt x="77" y="2"/>
                        <a:pt x="72" y="0"/>
                      </a:cubicBezTo>
                      <a:cubicBezTo>
                        <a:pt x="69" y="2"/>
                        <a:pt x="61" y="3"/>
                        <a:pt x="50" y="3"/>
                      </a:cubicBezTo>
                      <a:cubicBezTo>
                        <a:pt x="45" y="3"/>
                        <a:pt x="39" y="3"/>
                        <a:pt x="33" y="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15000">
                      <a:srgbClr val="FFFF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1" name="Freeform 310">
                  <a:extLst>
                    <a:ext uri="{FF2B5EF4-FFF2-40B4-BE49-F238E27FC236}">
                      <a16:creationId xmlns:a16="http://schemas.microsoft.com/office/drawing/2014/main" id="{DA41CD56-FC81-1F46-AF09-825F937262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69788" y="3424238"/>
                  <a:ext cx="225425" cy="55563"/>
                </a:xfrm>
                <a:custGeom>
                  <a:avLst/>
                  <a:gdLst>
                    <a:gd name="T0" fmla="*/ 21 w 60"/>
                    <a:gd name="T1" fmla="*/ 0 h 15"/>
                    <a:gd name="T2" fmla="*/ 8 w 60"/>
                    <a:gd name="T3" fmla="*/ 6 h 15"/>
                    <a:gd name="T4" fmla="*/ 0 w 60"/>
                    <a:gd name="T5" fmla="*/ 10 h 15"/>
                    <a:gd name="T6" fmla="*/ 52 w 60"/>
                    <a:gd name="T7" fmla="*/ 15 h 15"/>
                    <a:gd name="T8" fmla="*/ 60 w 60"/>
                    <a:gd name="T9" fmla="*/ 14 h 15"/>
                    <a:gd name="T10" fmla="*/ 60 w 60"/>
                    <a:gd name="T11" fmla="*/ 0 h 15"/>
                    <a:gd name="T12" fmla="*/ 21 w 60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" h="15">
                      <a:moveTo>
                        <a:pt x="21" y="0"/>
                      </a:moveTo>
                      <a:cubicBezTo>
                        <a:pt x="18" y="1"/>
                        <a:pt x="14" y="3"/>
                        <a:pt x="8" y="6"/>
                      </a:cubicBezTo>
                      <a:cubicBezTo>
                        <a:pt x="6" y="8"/>
                        <a:pt x="3" y="9"/>
                        <a:pt x="0" y="10"/>
                      </a:cubicBezTo>
                      <a:cubicBezTo>
                        <a:pt x="18" y="8"/>
                        <a:pt x="44" y="9"/>
                        <a:pt x="52" y="15"/>
                      </a:cubicBezTo>
                      <a:cubicBezTo>
                        <a:pt x="55" y="15"/>
                        <a:pt x="58" y="15"/>
                        <a:pt x="60" y="14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44" y="0"/>
                        <a:pt x="24" y="0"/>
                        <a:pt x="21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15000">
                      <a:srgbClr val="FFFF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2" name="Freeform 311">
                  <a:extLst>
                    <a:ext uri="{FF2B5EF4-FFF2-40B4-BE49-F238E27FC236}">
                      <a16:creationId xmlns:a16="http://schemas.microsoft.com/office/drawing/2014/main" id="{D7D35946-18FB-8546-909E-4F8F4CB493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7401" y="3355976"/>
                  <a:ext cx="277813" cy="60325"/>
                </a:xfrm>
                <a:custGeom>
                  <a:avLst/>
                  <a:gdLst>
                    <a:gd name="T0" fmla="*/ 53 w 74"/>
                    <a:gd name="T1" fmla="*/ 1 h 16"/>
                    <a:gd name="T2" fmla="*/ 12 w 74"/>
                    <a:gd name="T3" fmla="*/ 3 h 16"/>
                    <a:gd name="T4" fmla="*/ 0 w 74"/>
                    <a:gd name="T5" fmla="*/ 3 h 16"/>
                    <a:gd name="T6" fmla="*/ 35 w 74"/>
                    <a:gd name="T7" fmla="*/ 16 h 16"/>
                    <a:gd name="T8" fmla="*/ 35 w 74"/>
                    <a:gd name="T9" fmla="*/ 16 h 16"/>
                    <a:gd name="T10" fmla="*/ 74 w 74"/>
                    <a:gd name="T11" fmla="*/ 16 h 16"/>
                    <a:gd name="T12" fmla="*/ 74 w 74"/>
                    <a:gd name="T13" fmla="*/ 8 h 16"/>
                    <a:gd name="T14" fmla="*/ 64 w 74"/>
                    <a:gd name="T15" fmla="*/ 4 h 16"/>
                    <a:gd name="T16" fmla="*/ 53 w 74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4" h="16">
                      <a:moveTo>
                        <a:pt x="53" y="1"/>
                      </a:moveTo>
                      <a:cubicBezTo>
                        <a:pt x="50" y="2"/>
                        <a:pt x="34" y="4"/>
                        <a:pt x="12" y="3"/>
                      </a:cubicBezTo>
                      <a:cubicBezTo>
                        <a:pt x="8" y="3"/>
                        <a:pt x="4" y="3"/>
                        <a:pt x="0" y="3"/>
                      </a:cubicBezTo>
                      <a:cubicBezTo>
                        <a:pt x="11" y="8"/>
                        <a:pt x="29" y="16"/>
                        <a:pt x="35" y="16"/>
                      </a:cubicBezTo>
                      <a:cubicBezTo>
                        <a:pt x="35" y="16"/>
                        <a:pt x="35" y="16"/>
                        <a:pt x="35" y="16"/>
                      </a:cubicBezTo>
                      <a:cubicBezTo>
                        <a:pt x="39" y="16"/>
                        <a:pt x="61" y="16"/>
                        <a:pt x="74" y="16"/>
                      </a:cubicBezTo>
                      <a:cubicBezTo>
                        <a:pt x="74" y="8"/>
                        <a:pt x="74" y="8"/>
                        <a:pt x="74" y="8"/>
                      </a:cubicBezTo>
                      <a:cubicBezTo>
                        <a:pt x="71" y="7"/>
                        <a:pt x="67" y="5"/>
                        <a:pt x="64" y="4"/>
                      </a:cubicBezTo>
                      <a:cubicBezTo>
                        <a:pt x="59" y="2"/>
                        <a:pt x="54" y="0"/>
                        <a:pt x="53" y="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15000">
                      <a:srgbClr val="FFFF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3" name="Freeform 313">
                  <a:extLst>
                    <a:ext uri="{FF2B5EF4-FFF2-40B4-BE49-F238E27FC236}">
                      <a16:creationId xmlns:a16="http://schemas.microsoft.com/office/drawing/2014/main" id="{482FDB8E-8183-BA41-95B0-4391D54E46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45963" y="3330576"/>
                  <a:ext cx="255588" cy="33338"/>
                </a:xfrm>
                <a:custGeom>
                  <a:avLst/>
                  <a:gdLst>
                    <a:gd name="T0" fmla="*/ 11 w 68"/>
                    <a:gd name="T1" fmla="*/ 4 h 9"/>
                    <a:gd name="T2" fmla="*/ 6 w 68"/>
                    <a:gd name="T3" fmla="*/ 3 h 9"/>
                    <a:gd name="T4" fmla="*/ 0 w 68"/>
                    <a:gd name="T5" fmla="*/ 8 h 9"/>
                    <a:gd name="T6" fmla="*/ 32 w 68"/>
                    <a:gd name="T7" fmla="*/ 8 h 9"/>
                    <a:gd name="T8" fmla="*/ 68 w 68"/>
                    <a:gd name="T9" fmla="*/ 7 h 9"/>
                    <a:gd name="T10" fmla="*/ 55 w 68"/>
                    <a:gd name="T11" fmla="*/ 2 h 9"/>
                    <a:gd name="T12" fmla="*/ 55 w 68"/>
                    <a:gd name="T13" fmla="*/ 2 h 9"/>
                    <a:gd name="T14" fmla="*/ 51 w 68"/>
                    <a:gd name="T15" fmla="*/ 2 h 9"/>
                    <a:gd name="T16" fmla="*/ 23 w 68"/>
                    <a:gd name="T17" fmla="*/ 0 h 9"/>
                    <a:gd name="T18" fmla="*/ 19 w 68"/>
                    <a:gd name="T19" fmla="*/ 2 h 9"/>
                    <a:gd name="T20" fmla="*/ 11 w 68"/>
                    <a:gd name="T21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9">
                      <a:moveTo>
                        <a:pt x="11" y="4"/>
                      </a:moveTo>
                      <a:cubicBezTo>
                        <a:pt x="9" y="4"/>
                        <a:pt x="8" y="4"/>
                        <a:pt x="6" y="3"/>
                      </a:cubicBezTo>
                      <a:cubicBezTo>
                        <a:pt x="5" y="5"/>
                        <a:pt x="2" y="7"/>
                        <a:pt x="0" y="8"/>
                      </a:cubicBezTo>
                      <a:cubicBezTo>
                        <a:pt x="10" y="7"/>
                        <a:pt x="17" y="8"/>
                        <a:pt x="32" y="8"/>
                      </a:cubicBezTo>
                      <a:cubicBezTo>
                        <a:pt x="49" y="9"/>
                        <a:pt x="62" y="8"/>
                        <a:pt x="68" y="7"/>
                      </a:cubicBezTo>
                      <a:cubicBezTo>
                        <a:pt x="63" y="5"/>
                        <a:pt x="57" y="3"/>
                        <a:pt x="55" y="2"/>
                      </a:cubicBezTo>
                      <a:cubicBezTo>
                        <a:pt x="55" y="2"/>
                        <a:pt x="55" y="2"/>
                        <a:pt x="55" y="2"/>
                      </a:cubicBezTo>
                      <a:cubicBezTo>
                        <a:pt x="53" y="2"/>
                        <a:pt x="52" y="2"/>
                        <a:pt x="51" y="2"/>
                      </a:cubicBezTo>
                      <a:cubicBezTo>
                        <a:pt x="42" y="1"/>
                        <a:pt x="26" y="0"/>
                        <a:pt x="23" y="0"/>
                      </a:cubicBezTo>
                      <a:cubicBezTo>
                        <a:pt x="21" y="1"/>
                        <a:pt x="19" y="2"/>
                        <a:pt x="19" y="2"/>
                      </a:cubicBezTo>
                      <a:cubicBezTo>
                        <a:pt x="17" y="3"/>
                        <a:pt x="14" y="4"/>
                        <a:pt x="11" y="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15000">
                      <a:srgbClr val="FFFF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4" name="Freeform 317">
                  <a:extLst>
                    <a:ext uri="{FF2B5EF4-FFF2-40B4-BE49-F238E27FC236}">
                      <a16:creationId xmlns:a16="http://schemas.microsoft.com/office/drawing/2014/main" id="{77513E18-E4EE-0946-9FCE-323350820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88801" y="3284538"/>
                  <a:ext cx="296863" cy="60325"/>
                </a:xfrm>
                <a:custGeom>
                  <a:avLst/>
                  <a:gdLst>
                    <a:gd name="T0" fmla="*/ 34 w 79"/>
                    <a:gd name="T1" fmla="*/ 8 h 16"/>
                    <a:gd name="T2" fmla="*/ 60 w 79"/>
                    <a:gd name="T3" fmla="*/ 12 h 16"/>
                    <a:gd name="T4" fmla="*/ 65 w 79"/>
                    <a:gd name="T5" fmla="*/ 10 h 16"/>
                    <a:gd name="T6" fmla="*/ 65 w 79"/>
                    <a:gd name="T7" fmla="*/ 10 h 16"/>
                    <a:gd name="T8" fmla="*/ 79 w 79"/>
                    <a:gd name="T9" fmla="*/ 0 h 16"/>
                    <a:gd name="T10" fmla="*/ 33 w 79"/>
                    <a:gd name="T11" fmla="*/ 3 h 16"/>
                    <a:gd name="T12" fmla="*/ 4 w 79"/>
                    <a:gd name="T13" fmla="*/ 2 h 16"/>
                    <a:gd name="T14" fmla="*/ 0 w 79"/>
                    <a:gd name="T15" fmla="*/ 4 h 16"/>
                    <a:gd name="T16" fmla="*/ 34 w 79"/>
                    <a:gd name="T17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9" h="16">
                      <a:moveTo>
                        <a:pt x="34" y="8"/>
                      </a:moveTo>
                      <a:cubicBezTo>
                        <a:pt x="40" y="12"/>
                        <a:pt x="53" y="16"/>
                        <a:pt x="60" y="12"/>
                      </a:cubicBezTo>
                      <a:cubicBezTo>
                        <a:pt x="62" y="11"/>
                        <a:pt x="63" y="11"/>
                        <a:pt x="65" y="10"/>
                      </a:cubicBezTo>
                      <a:cubicBezTo>
                        <a:pt x="65" y="10"/>
                        <a:pt x="65" y="10"/>
                        <a:pt x="65" y="10"/>
                      </a:cubicBezTo>
                      <a:cubicBezTo>
                        <a:pt x="71" y="6"/>
                        <a:pt x="76" y="3"/>
                        <a:pt x="79" y="0"/>
                      </a:cubicBezTo>
                      <a:cubicBezTo>
                        <a:pt x="63" y="2"/>
                        <a:pt x="39" y="2"/>
                        <a:pt x="33" y="3"/>
                      </a:cubicBezTo>
                      <a:cubicBezTo>
                        <a:pt x="25" y="3"/>
                        <a:pt x="14" y="2"/>
                        <a:pt x="4" y="2"/>
                      </a:cubicBezTo>
                      <a:cubicBezTo>
                        <a:pt x="3" y="3"/>
                        <a:pt x="2" y="3"/>
                        <a:pt x="0" y="4"/>
                      </a:cubicBezTo>
                      <a:cubicBezTo>
                        <a:pt x="9" y="4"/>
                        <a:pt x="28" y="5"/>
                        <a:pt x="34" y="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15000">
                      <a:srgbClr val="FFFF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5" name="Freeform 318">
                  <a:extLst>
                    <a:ext uri="{FF2B5EF4-FFF2-40B4-BE49-F238E27FC236}">
                      <a16:creationId xmlns:a16="http://schemas.microsoft.com/office/drawing/2014/main" id="{A7C2E64C-DA92-8A47-A400-8892823D2D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74563" y="3325813"/>
                  <a:ext cx="120650" cy="52388"/>
                </a:xfrm>
                <a:custGeom>
                  <a:avLst/>
                  <a:gdLst>
                    <a:gd name="T0" fmla="*/ 18 w 32"/>
                    <a:gd name="T1" fmla="*/ 1 h 14"/>
                    <a:gd name="T2" fmla="*/ 0 w 32"/>
                    <a:gd name="T3" fmla="*/ 3 h 14"/>
                    <a:gd name="T4" fmla="*/ 10 w 32"/>
                    <a:gd name="T5" fmla="*/ 7 h 14"/>
                    <a:gd name="T6" fmla="*/ 23 w 32"/>
                    <a:gd name="T7" fmla="*/ 10 h 14"/>
                    <a:gd name="T8" fmla="*/ 32 w 32"/>
                    <a:gd name="T9" fmla="*/ 14 h 14"/>
                    <a:gd name="T10" fmla="*/ 32 w 32"/>
                    <a:gd name="T11" fmla="*/ 0 h 14"/>
                    <a:gd name="T12" fmla="*/ 18 w 32"/>
                    <a:gd name="T13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" h="14">
                      <a:moveTo>
                        <a:pt x="18" y="1"/>
                      </a:moveTo>
                      <a:cubicBezTo>
                        <a:pt x="12" y="2"/>
                        <a:pt x="5" y="3"/>
                        <a:pt x="0" y="3"/>
                      </a:cubicBezTo>
                      <a:cubicBezTo>
                        <a:pt x="4" y="5"/>
                        <a:pt x="9" y="7"/>
                        <a:pt x="10" y="7"/>
                      </a:cubicBezTo>
                      <a:cubicBezTo>
                        <a:pt x="12" y="6"/>
                        <a:pt x="16" y="8"/>
                        <a:pt x="23" y="10"/>
                      </a:cubicBezTo>
                      <a:cubicBezTo>
                        <a:pt x="26" y="11"/>
                        <a:pt x="29" y="13"/>
                        <a:pt x="32" y="14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27" y="0"/>
                        <a:pt x="21" y="0"/>
                        <a:pt x="18" y="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15000">
                      <a:srgbClr val="FFFF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6" name="Freeform 319">
                  <a:extLst>
                    <a:ext uri="{FF2B5EF4-FFF2-40B4-BE49-F238E27FC236}">
                      <a16:creationId xmlns:a16="http://schemas.microsoft.com/office/drawing/2014/main" id="{BBB3C6D0-4A15-5444-B1CF-0111BE79E2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7563" y="3273426"/>
                  <a:ext cx="247650" cy="60325"/>
                </a:xfrm>
                <a:custGeom>
                  <a:avLst/>
                  <a:gdLst>
                    <a:gd name="T0" fmla="*/ 26 w 66"/>
                    <a:gd name="T1" fmla="*/ 1 h 16"/>
                    <a:gd name="T2" fmla="*/ 26 w 66"/>
                    <a:gd name="T3" fmla="*/ 1 h 16"/>
                    <a:gd name="T4" fmla="*/ 26 w 66"/>
                    <a:gd name="T5" fmla="*/ 1 h 16"/>
                    <a:gd name="T6" fmla="*/ 23 w 66"/>
                    <a:gd name="T7" fmla="*/ 1 h 16"/>
                    <a:gd name="T8" fmla="*/ 12 w 66"/>
                    <a:gd name="T9" fmla="*/ 3 h 16"/>
                    <a:gd name="T10" fmla="*/ 0 w 66"/>
                    <a:gd name="T11" fmla="*/ 13 h 16"/>
                    <a:gd name="T12" fmla="*/ 24 w 66"/>
                    <a:gd name="T13" fmla="*/ 15 h 16"/>
                    <a:gd name="T14" fmla="*/ 51 w 66"/>
                    <a:gd name="T15" fmla="*/ 13 h 16"/>
                    <a:gd name="T16" fmla="*/ 66 w 66"/>
                    <a:gd name="T17" fmla="*/ 12 h 16"/>
                    <a:gd name="T18" fmla="*/ 66 w 66"/>
                    <a:gd name="T19" fmla="*/ 3 h 16"/>
                    <a:gd name="T20" fmla="*/ 26 w 66"/>
                    <a:gd name="T21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6" h="16">
                      <a:moveTo>
                        <a:pt x="26" y="1"/>
                      </a:move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4" y="1"/>
                        <a:pt x="23" y="1"/>
                        <a:pt x="23" y="1"/>
                      </a:cubicBezTo>
                      <a:cubicBezTo>
                        <a:pt x="22" y="2"/>
                        <a:pt x="18" y="3"/>
                        <a:pt x="12" y="3"/>
                      </a:cubicBezTo>
                      <a:cubicBezTo>
                        <a:pt x="11" y="6"/>
                        <a:pt x="5" y="10"/>
                        <a:pt x="0" y="13"/>
                      </a:cubicBezTo>
                      <a:cubicBezTo>
                        <a:pt x="5" y="13"/>
                        <a:pt x="17" y="14"/>
                        <a:pt x="24" y="15"/>
                      </a:cubicBezTo>
                      <a:cubicBezTo>
                        <a:pt x="32" y="16"/>
                        <a:pt x="42" y="15"/>
                        <a:pt x="51" y="13"/>
                      </a:cubicBezTo>
                      <a:cubicBezTo>
                        <a:pt x="55" y="12"/>
                        <a:pt x="61" y="12"/>
                        <a:pt x="66" y="12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2" y="1"/>
                        <a:pt x="34" y="0"/>
                        <a:pt x="26" y="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15000">
                      <a:srgbClr val="FFFF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7" name="Freeform 79">
                  <a:extLst>
                    <a:ext uri="{FF2B5EF4-FFF2-40B4-BE49-F238E27FC236}">
                      <a16:creationId xmlns:a16="http://schemas.microsoft.com/office/drawing/2014/main" id="{70951EB0-9238-5E49-BDA2-43213B4133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3638" y="3259138"/>
                  <a:ext cx="214313" cy="58738"/>
                </a:xfrm>
                <a:custGeom>
                  <a:avLst/>
                  <a:gdLst>
                    <a:gd name="T0" fmla="*/ 33 w 57"/>
                    <a:gd name="T1" fmla="*/ 14 h 16"/>
                    <a:gd name="T2" fmla="*/ 45 w 57"/>
                    <a:gd name="T3" fmla="*/ 8 h 16"/>
                    <a:gd name="T4" fmla="*/ 57 w 57"/>
                    <a:gd name="T5" fmla="*/ 2 h 16"/>
                    <a:gd name="T6" fmla="*/ 30 w 57"/>
                    <a:gd name="T7" fmla="*/ 0 h 16"/>
                    <a:gd name="T8" fmla="*/ 0 w 57"/>
                    <a:gd name="T9" fmla="*/ 2 h 16"/>
                    <a:gd name="T10" fmla="*/ 0 w 57"/>
                    <a:gd name="T11" fmla="*/ 14 h 16"/>
                    <a:gd name="T12" fmla="*/ 33 w 57"/>
                    <a:gd name="T13" fmla="*/ 1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7" h="16">
                      <a:moveTo>
                        <a:pt x="33" y="14"/>
                      </a:moveTo>
                      <a:cubicBezTo>
                        <a:pt x="37" y="12"/>
                        <a:pt x="41" y="10"/>
                        <a:pt x="45" y="8"/>
                      </a:cubicBezTo>
                      <a:cubicBezTo>
                        <a:pt x="49" y="5"/>
                        <a:pt x="53" y="3"/>
                        <a:pt x="57" y="2"/>
                      </a:cubicBezTo>
                      <a:cubicBezTo>
                        <a:pt x="50" y="0"/>
                        <a:pt x="36" y="0"/>
                        <a:pt x="30" y="0"/>
                      </a:cubicBezTo>
                      <a:cubicBezTo>
                        <a:pt x="22" y="1"/>
                        <a:pt x="9" y="2"/>
                        <a:pt x="0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10" y="15"/>
                        <a:pt x="26" y="16"/>
                        <a:pt x="33" y="1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D4B00"/>
                    </a:gs>
                    <a:gs pos="15000">
                      <a:srgbClr val="FFFF00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22" name="Group 421">
                <a:extLst>
                  <a:ext uri="{FF2B5EF4-FFF2-40B4-BE49-F238E27FC236}">
                    <a16:creationId xmlns:a16="http://schemas.microsoft.com/office/drawing/2014/main" id="{F445ABD5-09AE-A541-9562-171C77285EF7}"/>
                  </a:ext>
                </a:extLst>
              </p:cNvPr>
              <p:cNvGrpSpPr/>
              <p:nvPr/>
            </p:nvGrpSpPr>
            <p:grpSpPr>
              <a:xfrm>
                <a:off x="6916324" y="2650350"/>
                <a:ext cx="1831659" cy="210796"/>
                <a:chOff x="3853638" y="2995613"/>
                <a:chExt cx="2441576" cy="280988"/>
              </a:xfrm>
            </p:grpSpPr>
            <p:sp>
              <p:nvSpPr>
                <p:cNvPr id="555" name="Freeform 41">
                  <a:extLst>
                    <a:ext uri="{FF2B5EF4-FFF2-40B4-BE49-F238E27FC236}">
                      <a16:creationId xmlns:a16="http://schemas.microsoft.com/office/drawing/2014/main" id="{1658EDDE-A536-8148-A2F0-9255529F88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3638" y="3022601"/>
                  <a:ext cx="96838" cy="44450"/>
                </a:xfrm>
                <a:custGeom>
                  <a:avLst/>
                  <a:gdLst>
                    <a:gd name="T0" fmla="*/ 18 w 26"/>
                    <a:gd name="T1" fmla="*/ 0 h 12"/>
                    <a:gd name="T2" fmla="*/ 0 w 26"/>
                    <a:gd name="T3" fmla="*/ 1 h 12"/>
                    <a:gd name="T4" fmla="*/ 0 w 26"/>
                    <a:gd name="T5" fmla="*/ 12 h 12"/>
                    <a:gd name="T6" fmla="*/ 26 w 26"/>
                    <a:gd name="T7" fmla="*/ 6 h 12"/>
                    <a:gd name="T8" fmla="*/ 18 w 26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12">
                      <a:moveTo>
                        <a:pt x="18" y="0"/>
                      </a:moveTo>
                      <a:cubicBezTo>
                        <a:pt x="11" y="0"/>
                        <a:pt x="4" y="0"/>
                        <a:pt x="0" y="1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8" y="12"/>
                        <a:pt x="21" y="11"/>
                        <a:pt x="26" y="6"/>
                      </a:cubicBezTo>
                      <a:cubicBezTo>
                        <a:pt x="23" y="5"/>
                        <a:pt x="20" y="2"/>
                        <a:pt x="1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56" name="Freeform 42">
                  <a:extLst>
                    <a:ext uri="{FF2B5EF4-FFF2-40B4-BE49-F238E27FC236}">
                      <a16:creationId xmlns:a16="http://schemas.microsoft.com/office/drawing/2014/main" id="{BEB98242-EF64-F848-98E0-1A9BB70F1F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3638" y="3071813"/>
                  <a:ext cx="157163" cy="52388"/>
                </a:xfrm>
                <a:custGeom>
                  <a:avLst/>
                  <a:gdLst>
                    <a:gd name="T0" fmla="*/ 24 w 42"/>
                    <a:gd name="T1" fmla="*/ 11 h 14"/>
                    <a:gd name="T2" fmla="*/ 42 w 42"/>
                    <a:gd name="T3" fmla="*/ 6 h 14"/>
                    <a:gd name="T4" fmla="*/ 36 w 42"/>
                    <a:gd name="T5" fmla="*/ 5 h 14"/>
                    <a:gd name="T6" fmla="*/ 12 w 42"/>
                    <a:gd name="T7" fmla="*/ 0 h 14"/>
                    <a:gd name="T8" fmla="*/ 0 w 42"/>
                    <a:gd name="T9" fmla="*/ 1 h 14"/>
                    <a:gd name="T10" fmla="*/ 0 w 42"/>
                    <a:gd name="T11" fmla="*/ 14 h 14"/>
                    <a:gd name="T12" fmla="*/ 20 w 42"/>
                    <a:gd name="T13" fmla="*/ 11 h 14"/>
                    <a:gd name="T14" fmla="*/ 24 w 42"/>
                    <a:gd name="T15" fmla="*/ 1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2" h="14">
                      <a:moveTo>
                        <a:pt x="24" y="11"/>
                      </a:moveTo>
                      <a:cubicBezTo>
                        <a:pt x="31" y="11"/>
                        <a:pt x="39" y="10"/>
                        <a:pt x="42" y="6"/>
                      </a:cubicBezTo>
                      <a:cubicBezTo>
                        <a:pt x="40" y="6"/>
                        <a:pt x="38" y="6"/>
                        <a:pt x="36" y="5"/>
                      </a:cubicBezTo>
                      <a:cubicBezTo>
                        <a:pt x="28" y="2"/>
                        <a:pt x="13" y="1"/>
                        <a:pt x="12" y="0"/>
                      </a:cubicBezTo>
                      <a:cubicBezTo>
                        <a:pt x="7" y="1"/>
                        <a:pt x="3" y="1"/>
                        <a:pt x="0" y="1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" y="13"/>
                        <a:pt x="13" y="12"/>
                        <a:pt x="20" y="11"/>
                      </a:cubicBezTo>
                      <a:cubicBezTo>
                        <a:pt x="22" y="11"/>
                        <a:pt x="23" y="11"/>
                        <a:pt x="24" y="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57" name="Freeform 43">
                  <a:extLst>
                    <a:ext uri="{FF2B5EF4-FFF2-40B4-BE49-F238E27FC236}">
                      <a16:creationId xmlns:a16="http://schemas.microsoft.com/office/drawing/2014/main" id="{8BD39136-AF8A-614A-8739-3E402E2E01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6513" y="3071813"/>
                  <a:ext cx="300038" cy="55563"/>
                </a:xfrm>
                <a:custGeom>
                  <a:avLst/>
                  <a:gdLst>
                    <a:gd name="T0" fmla="*/ 20 w 80"/>
                    <a:gd name="T1" fmla="*/ 12 h 15"/>
                    <a:gd name="T2" fmla="*/ 50 w 80"/>
                    <a:gd name="T3" fmla="*/ 14 h 15"/>
                    <a:gd name="T4" fmla="*/ 53 w 80"/>
                    <a:gd name="T5" fmla="*/ 14 h 15"/>
                    <a:gd name="T6" fmla="*/ 80 w 80"/>
                    <a:gd name="T7" fmla="*/ 10 h 15"/>
                    <a:gd name="T8" fmla="*/ 50 w 80"/>
                    <a:gd name="T9" fmla="*/ 3 h 15"/>
                    <a:gd name="T10" fmla="*/ 22 w 80"/>
                    <a:gd name="T11" fmla="*/ 4 h 15"/>
                    <a:gd name="T12" fmla="*/ 19 w 80"/>
                    <a:gd name="T13" fmla="*/ 5 h 15"/>
                    <a:gd name="T14" fmla="*/ 7 w 80"/>
                    <a:gd name="T15" fmla="*/ 6 h 15"/>
                    <a:gd name="T16" fmla="*/ 0 w 80"/>
                    <a:gd name="T17" fmla="*/ 11 h 15"/>
                    <a:gd name="T18" fmla="*/ 20 w 80"/>
                    <a:gd name="T19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0" h="15">
                      <a:moveTo>
                        <a:pt x="20" y="12"/>
                      </a:moveTo>
                      <a:cubicBezTo>
                        <a:pt x="33" y="11"/>
                        <a:pt x="41" y="12"/>
                        <a:pt x="50" y="14"/>
                      </a:cubicBezTo>
                      <a:cubicBezTo>
                        <a:pt x="53" y="14"/>
                        <a:pt x="53" y="14"/>
                        <a:pt x="53" y="14"/>
                      </a:cubicBezTo>
                      <a:cubicBezTo>
                        <a:pt x="60" y="15"/>
                        <a:pt x="73" y="12"/>
                        <a:pt x="80" y="10"/>
                      </a:cubicBezTo>
                      <a:cubicBezTo>
                        <a:pt x="72" y="9"/>
                        <a:pt x="57" y="5"/>
                        <a:pt x="50" y="3"/>
                      </a:cubicBezTo>
                      <a:cubicBezTo>
                        <a:pt x="43" y="0"/>
                        <a:pt x="28" y="3"/>
                        <a:pt x="22" y="4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5" y="6"/>
                        <a:pt x="11" y="6"/>
                        <a:pt x="7" y="6"/>
                      </a:cubicBezTo>
                      <a:cubicBezTo>
                        <a:pt x="5" y="9"/>
                        <a:pt x="3" y="10"/>
                        <a:pt x="0" y="11"/>
                      </a:cubicBezTo>
                      <a:cubicBezTo>
                        <a:pt x="4" y="12"/>
                        <a:pt x="11" y="13"/>
                        <a:pt x="20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58" name="Freeform 44">
                  <a:extLst>
                    <a:ext uri="{FF2B5EF4-FFF2-40B4-BE49-F238E27FC236}">
                      <a16:creationId xmlns:a16="http://schemas.microsoft.com/office/drawing/2014/main" id="{9C051B4A-82FC-144F-A8B6-493F512812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0313" y="3048001"/>
                  <a:ext cx="214313" cy="46038"/>
                </a:xfrm>
                <a:custGeom>
                  <a:avLst/>
                  <a:gdLst>
                    <a:gd name="T0" fmla="*/ 38 w 57"/>
                    <a:gd name="T1" fmla="*/ 9 h 12"/>
                    <a:gd name="T2" fmla="*/ 41 w 57"/>
                    <a:gd name="T3" fmla="*/ 8 h 12"/>
                    <a:gd name="T4" fmla="*/ 57 w 57"/>
                    <a:gd name="T5" fmla="*/ 6 h 12"/>
                    <a:gd name="T6" fmla="*/ 43 w 57"/>
                    <a:gd name="T7" fmla="*/ 2 h 12"/>
                    <a:gd name="T8" fmla="*/ 27 w 57"/>
                    <a:gd name="T9" fmla="*/ 1 h 12"/>
                    <a:gd name="T10" fmla="*/ 10 w 57"/>
                    <a:gd name="T11" fmla="*/ 0 h 12"/>
                    <a:gd name="T12" fmla="*/ 10 w 57"/>
                    <a:gd name="T13" fmla="*/ 0 h 12"/>
                    <a:gd name="T14" fmla="*/ 0 w 57"/>
                    <a:gd name="T15" fmla="*/ 5 h 12"/>
                    <a:gd name="T16" fmla="*/ 18 w 57"/>
                    <a:gd name="T17" fmla="*/ 9 h 12"/>
                    <a:gd name="T18" fmla="*/ 38 w 57"/>
                    <a:gd name="T19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7" h="12">
                      <a:moveTo>
                        <a:pt x="38" y="9"/>
                      </a:move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45" y="8"/>
                        <a:pt x="51" y="7"/>
                        <a:pt x="57" y="6"/>
                      </a:cubicBezTo>
                      <a:cubicBezTo>
                        <a:pt x="52" y="6"/>
                        <a:pt x="47" y="4"/>
                        <a:pt x="43" y="2"/>
                      </a:cubicBezTo>
                      <a:cubicBezTo>
                        <a:pt x="39" y="1"/>
                        <a:pt x="33" y="1"/>
                        <a:pt x="27" y="1"/>
                      </a:cubicBezTo>
                      <a:cubicBezTo>
                        <a:pt x="21" y="1"/>
                        <a:pt x="15" y="1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8" y="2"/>
                        <a:pt x="4" y="4"/>
                        <a:pt x="0" y="5"/>
                      </a:cubicBezTo>
                      <a:cubicBezTo>
                        <a:pt x="5" y="6"/>
                        <a:pt x="13" y="7"/>
                        <a:pt x="18" y="9"/>
                      </a:cubicBezTo>
                      <a:cubicBezTo>
                        <a:pt x="26" y="12"/>
                        <a:pt x="33" y="10"/>
                        <a:pt x="38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59" name="Freeform 45">
                  <a:extLst>
                    <a:ext uri="{FF2B5EF4-FFF2-40B4-BE49-F238E27FC236}">
                      <a16:creationId xmlns:a16="http://schemas.microsoft.com/office/drawing/2014/main" id="{530FDB05-5A8C-634B-9AAB-659C660A45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6813" y="3116263"/>
                  <a:ext cx="233363" cy="41275"/>
                </a:xfrm>
                <a:custGeom>
                  <a:avLst/>
                  <a:gdLst>
                    <a:gd name="T0" fmla="*/ 46 w 62"/>
                    <a:gd name="T1" fmla="*/ 3 h 11"/>
                    <a:gd name="T2" fmla="*/ 34 w 62"/>
                    <a:gd name="T3" fmla="*/ 0 h 11"/>
                    <a:gd name="T4" fmla="*/ 23 w 62"/>
                    <a:gd name="T5" fmla="*/ 1 h 11"/>
                    <a:gd name="T6" fmla="*/ 20 w 62"/>
                    <a:gd name="T7" fmla="*/ 1 h 11"/>
                    <a:gd name="T8" fmla="*/ 0 w 62"/>
                    <a:gd name="T9" fmla="*/ 4 h 11"/>
                    <a:gd name="T10" fmla="*/ 24 w 62"/>
                    <a:gd name="T11" fmla="*/ 9 h 11"/>
                    <a:gd name="T12" fmla="*/ 62 w 62"/>
                    <a:gd name="T13" fmla="*/ 9 h 11"/>
                    <a:gd name="T14" fmla="*/ 46 w 62"/>
                    <a:gd name="T15" fmla="*/ 3 h 11"/>
                    <a:gd name="T16" fmla="*/ 46 w 62"/>
                    <a:gd name="T17" fmla="*/ 3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2" h="11">
                      <a:moveTo>
                        <a:pt x="46" y="3"/>
                      </a:moveTo>
                      <a:cubicBezTo>
                        <a:pt x="39" y="2"/>
                        <a:pt x="35" y="0"/>
                        <a:pt x="34" y="0"/>
                      </a:cubicBezTo>
                      <a:cubicBezTo>
                        <a:pt x="31" y="1"/>
                        <a:pt x="27" y="1"/>
                        <a:pt x="23" y="1"/>
                      </a:cubicBezTo>
                      <a:cubicBezTo>
                        <a:pt x="22" y="1"/>
                        <a:pt x="21" y="1"/>
                        <a:pt x="20" y="1"/>
                      </a:cubicBezTo>
                      <a:cubicBezTo>
                        <a:pt x="13" y="2"/>
                        <a:pt x="4" y="3"/>
                        <a:pt x="0" y="4"/>
                      </a:cubicBezTo>
                      <a:cubicBezTo>
                        <a:pt x="7" y="5"/>
                        <a:pt x="18" y="8"/>
                        <a:pt x="24" y="9"/>
                      </a:cubicBezTo>
                      <a:cubicBezTo>
                        <a:pt x="33" y="11"/>
                        <a:pt x="58" y="10"/>
                        <a:pt x="62" y="9"/>
                      </a:cubicBezTo>
                      <a:cubicBezTo>
                        <a:pt x="57" y="6"/>
                        <a:pt x="46" y="3"/>
                        <a:pt x="46" y="3"/>
                      </a:cubicBezTo>
                      <a:cubicBezTo>
                        <a:pt x="46" y="3"/>
                        <a:pt x="46" y="3"/>
                        <a:pt x="46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60" name="Freeform 46">
                  <a:extLst>
                    <a:ext uri="{FF2B5EF4-FFF2-40B4-BE49-F238E27FC236}">
                      <a16:creationId xmlns:a16="http://schemas.microsoft.com/office/drawing/2014/main" id="{7A8E5E49-F9A4-364D-9669-2D878D2087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9401" y="3014663"/>
                  <a:ext cx="169863" cy="44450"/>
                </a:xfrm>
                <a:custGeom>
                  <a:avLst/>
                  <a:gdLst>
                    <a:gd name="T0" fmla="*/ 29 w 45"/>
                    <a:gd name="T1" fmla="*/ 2 h 12"/>
                    <a:gd name="T2" fmla="*/ 27 w 45"/>
                    <a:gd name="T3" fmla="*/ 2 h 12"/>
                    <a:gd name="T4" fmla="*/ 6 w 45"/>
                    <a:gd name="T5" fmla="*/ 2 h 12"/>
                    <a:gd name="T6" fmla="*/ 0 w 45"/>
                    <a:gd name="T7" fmla="*/ 2 h 12"/>
                    <a:gd name="T8" fmla="*/ 3 w 45"/>
                    <a:gd name="T9" fmla="*/ 8 h 12"/>
                    <a:gd name="T10" fmla="*/ 3 w 45"/>
                    <a:gd name="T11" fmla="*/ 8 h 12"/>
                    <a:gd name="T12" fmla="*/ 3 w 45"/>
                    <a:gd name="T13" fmla="*/ 8 h 12"/>
                    <a:gd name="T14" fmla="*/ 3 w 45"/>
                    <a:gd name="T15" fmla="*/ 8 h 12"/>
                    <a:gd name="T16" fmla="*/ 19 w 45"/>
                    <a:gd name="T17" fmla="*/ 12 h 12"/>
                    <a:gd name="T18" fmla="*/ 19 w 45"/>
                    <a:gd name="T19" fmla="*/ 12 h 12"/>
                    <a:gd name="T20" fmla="*/ 34 w 45"/>
                    <a:gd name="T21" fmla="*/ 10 h 12"/>
                    <a:gd name="T22" fmla="*/ 34 w 45"/>
                    <a:gd name="T23" fmla="*/ 9 h 12"/>
                    <a:gd name="T24" fmla="*/ 34 w 45"/>
                    <a:gd name="T25" fmla="*/ 9 h 12"/>
                    <a:gd name="T26" fmla="*/ 45 w 45"/>
                    <a:gd name="T27" fmla="*/ 5 h 12"/>
                    <a:gd name="T28" fmla="*/ 29 w 45"/>
                    <a:gd name="T2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5" h="12">
                      <a:moveTo>
                        <a:pt x="29" y="2"/>
                      </a:move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2" y="0"/>
                        <a:pt x="13" y="1"/>
                        <a:pt x="6" y="2"/>
                      </a:cubicBezTo>
                      <a:cubicBezTo>
                        <a:pt x="4" y="2"/>
                        <a:pt x="1" y="2"/>
                        <a:pt x="0" y="2"/>
                      </a:cubicBezTo>
                      <a:cubicBezTo>
                        <a:pt x="2" y="6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4" y="9"/>
                        <a:pt x="6" y="12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32" y="12"/>
                        <a:pt x="34" y="10"/>
                        <a:pt x="34" y="10"/>
                      </a:cubicBezTo>
                      <a:cubicBezTo>
                        <a:pt x="34" y="9"/>
                        <a:pt x="34" y="9"/>
                        <a:pt x="34" y="9"/>
                      </a:cubicBezTo>
                      <a:cubicBezTo>
                        <a:pt x="34" y="9"/>
                        <a:pt x="34" y="9"/>
                        <a:pt x="34" y="9"/>
                      </a:cubicBezTo>
                      <a:cubicBezTo>
                        <a:pt x="35" y="9"/>
                        <a:pt x="40" y="7"/>
                        <a:pt x="45" y="5"/>
                      </a:cubicBezTo>
                      <a:cubicBezTo>
                        <a:pt x="39" y="4"/>
                        <a:pt x="34" y="3"/>
                        <a:pt x="29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61" name="Freeform 48">
                  <a:extLst>
                    <a:ext uri="{FF2B5EF4-FFF2-40B4-BE49-F238E27FC236}">
                      <a16:creationId xmlns:a16="http://schemas.microsoft.com/office/drawing/2014/main" id="{80365222-26E4-264D-ACCD-AC615D1815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5076" y="2995613"/>
                  <a:ext cx="322263" cy="63500"/>
                </a:xfrm>
                <a:custGeom>
                  <a:avLst/>
                  <a:gdLst>
                    <a:gd name="T0" fmla="*/ 22 w 86"/>
                    <a:gd name="T1" fmla="*/ 4 h 17"/>
                    <a:gd name="T2" fmla="*/ 23 w 86"/>
                    <a:gd name="T3" fmla="*/ 4 h 17"/>
                    <a:gd name="T4" fmla="*/ 43 w 86"/>
                    <a:gd name="T5" fmla="*/ 8 h 17"/>
                    <a:gd name="T6" fmla="*/ 44 w 86"/>
                    <a:gd name="T7" fmla="*/ 9 h 17"/>
                    <a:gd name="T8" fmla="*/ 73 w 86"/>
                    <a:gd name="T9" fmla="*/ 17 h 17"/>
                    <a:gd name="T10" fmla="*/ 74 w 86"/>
                    <a:gd name="T11" fmla="*/ 17 h 17"/>
                    <a:gd name="T12" fmla="*/ 86 w 86"/>
                    <a:gd name="T13" fmla="*/ 14 h 17"/>
                    <a:gd name="T14" fmla="*/ 86 w 86"/>
                    <a:gd name="T15" fmla="*/ 14 h 17"/>
                    <a:gd name="T16" fmla="*/ 82 w 86"/>
                    <a:gd name="T17" fmla="*/ 7 h 17"/>
                    <a:gd name="T18" fmla="*/ 77 w 86"/>
                    <a:gd name="T19" fmla="*/ 7 h 17"/>
                    <a:gd name="T20" fmla="*/ 61 w 86"/>
                    <a:gd name="T21" fmla="*/ 5 h 17"/>
                    <a:gd name="T22" fmla="*/ 20 w 86"/>
                    <a:gd name="T23" fmla="*/ 0 h 17"/>
                    <a:gd name="T24" fmla="*/ 0 w 86"/>
                    <a:gd name="T25" fmla="*/ 5 h 17"/>
                    <a:gd name="T26" fmla="*/ 0 w 86"/>
                    <a:gd name="T27" fmla="*/ 5 h 17"/>
                    <a:gd name="T28" fmla="*/ 17 w 86"/>
                    <a:gd name="T29" fmla="*/ 4 h 17"/>
                    <a:gd name="T30" fmla="*/ 22 w 86"/>
                    <a:gd name="T31" fmla="*/ 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6" h="17">
                      <a:moveTo>
                        <a:pt x="22" y="4"/>
                      </a:move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32" y="4"/>
                        <a:pt x="38" y="5"/>
                        <a:pt x="43" y="8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50" y="12"/>
                        <a:pt x="60" y="17"/>
                        <a:pt x="73" y="17"/>
                      </a:cubicBezTo>
                      <a:cubicBezTo>
                        <a:pt x="74" y="17"/>
                        <a:pt x="74" y="17"/>
                        <a:pt x="74" y="17"/>
                      </a:cubicBezTo>
                      <a:cubicBezTo>
                        <a:pt x="84" y="16"/>
                        <a:pt x="85" y="15"/>
                        <a:pt x="86" y="14"/>
                      </a:cubicBezTo>
                      <a:cubicBezTo>
                        <a:pt x="86" y="14"/>
                        <a:pt x="86" y="14"/>
                        <a:pt x="86" y="14"/>
                      </a:cubicBezTo>
                      <a:cubicBezTo>
                        <a:pt x="85" y="14"/>
                        <a:pt x="84" y="11"/>
                        <a:pt x="82" y="7"/>
                      </a:cubicBezTo>
                      <a:cubicBezTo>
                        <a:pt x="81" y="7"/>
                        <a:pt x="79" y="7"/>
                        <a:pt x="77" y="7"/>
                      </a:cubicBezTo>
                      <a:cubicBezTo>
                        <a:pt x="72" y="7"/>
                        <a:pt x="65" y="7"/>
                        <a:pt x="61" y="5"/>
                      </a:cubicBezTo>
                      <a:cubicBezTo>
                        <a:pt x="56" y="3"/>
                        <a:pt x="33" y="1"/>
                        <a:pt x="20" y="0"/>
                      </a:cubicBezTo>
                      <a:cubicBezTo>
                        <a:pt x="9" y="0"/>
                        <a:pt x="2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6" y="4"/>
                        <a:pt x="13" y="4"/>
                        <a:pt x="17" y="4"/>
                      </a:cubicBezTo>
                      <a:cubicBezTo>
                        <a:pt x="19" y="4"/>
                        <a:pt x="21" y="4"/>
                        <a:pt x="22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62" name="Freeform 49">
                  <a:extLst>
                    <a:ext uri="{FF2B5EF4-FFF2-40B4-BE49-F238E27FC236}">
                      <a16:creationId xmlns:a16="http://schemas.microsoft.com/office/drawing/2014/main" id="{E9CA749D-CF58-CE4D-A575-52E90279AD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3013" y="3017838"/>
                  <a:ext cx="223838" cy="49213"/>
                </a:xfrm>
                <a:custGeom>
                  <a:avLst/>
                  <a:gdLst>
                    <a:gd name="T0" fmla="*/ 40 w 60"/>
                    <a:gd name="T1" fmla="*/ 4 h 13"/>
                    <a:gd name="T2" fmla="*/ 21 w 60"/>
                    <a:gd name="T3" fmla="*/ 0 h 13"/>
                    <a:gd name="T4" fmla="*/ 20 w 60"/>
                    <a:gd name="T5" fmla="*/ 0 h 13"/>
                    <a:gd name="T6" fmla="*/ 15 w 60"/>
                    <a:gd name="T7" fmla="*/ 0 h 13"/>
                    <a:gd name="T8" fmla="*/ 0 w 60"/>
                    <a:gd name="T9" fmla="*/ 1 h 13"/>
                    <a:gd name="T10" fmla="*/ 8 w 60"/>
                    <a:gd name="T11" fmla="*/ 6 h 13"/>
                    <a:gd name="T12" fmla="*/ 24 w 60"/>
                    <a:gd name="T13" fmla="*/ 7 h 13"/>
                    <a:gd name="T14" fmla="*/ 41 w 60"/>
                    <a:gd name="T15" fmla="*/ 9 h 13"/>
                    <a:gd name="T16" fmla="*/ 60 w 60"/>
                    <a:gd name="T17" fmla="*/ 12 h 13"/>
                    <a:gd name="T18" fmla="*/ 60 w 60"/>
                    <a:gd name="T19" fmla="*/ 11 h 13"/>
                    <a:gd name="T20" fmla="*/ 41 w 60"/>
                    <a:gd name="T21" fmla="*/ 5 h 13"/>
                    <a:gd name="T22" fmla="*/ 40 w 60"/>
                    <a:gd name="T23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13">
                      <a:moveTo>
                        <a:pt x="40" y="4"/>
                      </a:moveTo>
                      <a:cubicBezTo>
                        <a:pt x="35" y="1"/>
                        <a:pt x="29" y="0"/>
                        <a:pt x="21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0"/>
                        <a:pt x="17" y="0"/>
                        <a:pt x="15" y="0"/>
                      </a:cubicBezTo>
                      <a:cubicBezTo>
                        <a:pt x="11" y="0"/>
                        <a:pt x="6" y="0"/>
                        <a:pt x="0" y="1"/>
                      </a:cubicBezTo>
                      <a:cubicBezTo>
                        <a:pt x="2" y="3"/>
                        <a:pt x="4" y="5"/>
                        <a:pt x="8" y="6"/>
                      </a:cubicBezTo>
                      <a:cubicBezTo>
                        <a:pt x="12" y="7"/>
                        <a:pt x="18" y="7"/>
                        <a:pt x="24" y="7"/>
                      </a:cubicBezTo>
                      <a:cubicBezTo>
                        <a:pt x="30" y="7"/>
                        <a:pt x="36" y="6"/>
                        <a:pt x="41" y="9"/>
                      </a:cubicBezTo>
                      <a:cubicBezTo>
                        <a:pt x="47" y="12"/>
                        <a:pt x="56" y="13"/>
                        <a:pt x="60" y="12"/>
                      </a:cubicBezTo>
                      <a:cubicBezTo>
                        <a:pt x="60" y="11"/>
                        <a:pt x="60" y="11"/>
                        <a:pt x="60" y="11"/>
                      </a:cubicBezTo>
                      <a:cubicBezTo>
                        <a:pt x="52" y="10"/>
                        <a:pt x="45" y="7"/>
                        <a:pt x="41" y="5"/>
                      </a:cubicBezTo>
                      <a:lnTo>
                        <a:pt x="4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63" name="Freeform 50">
                  <a:extLst>
                    <a:ext uri="{FF2B5EF4-FFF2-40B4-BE49-F238E27FC236}">
                      <a16:creationId xmlns:a16="http://schemas.microsoft.com/office/drawing/2014/main" id="{F51CFDF5-9A4F-3846-8945-783593375F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3676" y="3055938"/>
                  <a:ext cx="368300" cy="49213"/>
                </a:xfrm>
                <a:custGeom>
                  <a:avLst/>
                  <a:gdLst>
                    <a:gd name="T0" fmla="*/ 42 w 98"/>
                    <a:gd name="T1" fmla="*/ 13 h 13"/>
                    <a:gd name="T2" fmla="*/ 77 w 98"/>
                    <a:gd name="T3" fmla="*/ 9 h 13"/>
                    <a:gd name="T4" fmla="*/ 82 w 98"/>
                    <a:gd name="T5" fmla="*/ 9 h 13"/>
                    <a:gd name="T6" fmla="*/ 98 w 98"/>
                    <a:gd name="T7" fmla="*/ 7 h 13"/>
                    <a:gd name="T8" fmla="*/ 66 w 98"/>
                    <a:gd name="T9" fmla="*/ 3 h 13"/>
                    <a:gd name="T10" fmla="*/ 58 w 98"/>
                    <a:gd name="T11" fmla="*/ 0 h 13"/>
                    <a:gd name="T12" fmla="*/ 42 w 98"/>
                    <a:gd name="T13" fmla="*/ 3 h 13"/>
                    <a:gd name="T14" fmla="*/ 42 w 98"/>
                    <a:gd name="T15" fmla="*/ 3 h 13"/>
                    <a:gd name="T16" fmla="*/ 26 w 98"/>
                    <a:gd name="T17" fmla="*/ 0 h 13"/>
                    <a:gd name="T18" fmla="*/ 13 w 98"/>
                    <a:gd name="T19" fmla="*/ 3 h 13"/>
                    <a:gd name="T20" fmla="*/ 12 w 98"/>
                    <a:gd name="T21" fmla="*/ 3 h 13"/>
                    <a:gd name="T22" fmla="*/ 4 w 98"/>
                    <a:gd name="T23" fmla="*/ 2 h 13"/>
                    <a:gd name="T24" fmla="*/ 2 w 98"/>
                    <a:gd name="T25" fmla="*/ 3 h 13"/>
                    <a:gd name="T26" fmla="*/ 0 w 98"/>
                    <a:gd name="T27" fmla="*/ 4 h 13"/>
                    <a:gd name="T28" fmla="*/ 9 w 98"/>
                    <a:gd name="T29" fmla="*/ 5 h 13"/>
                    <a:gd name="T30" fmla="*/ 42 w 98"/>
                    <a:gd name="T31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8" h="13">
                      <a:moveTo>
                        <a:pt x="42" y="13"/>
                      </a:moveTo>
                      <a:cubicBezTo>
                        <a:pt x="47" y="13"/>
                        <a:pt x="67" y="10"/>
                        <a:pt x="77" y="9"/>
                      </a:cubicBezTo>
                      <a:cubicBezTo>
                        <a:pt x="82" y="9"/>
                        <a:pt x="82" y="9"/>
                        <a:pt x="82" y="9"/>
                      </a:cubicBezTo>
                      <a:cubicBezTo>
                        <a:pt x="86" y="8"/>
                        <a:pt x="92" y="7"/>
                        <a:pt x="98" y="7"/>
                      </a:cubicBezTo>
                      <a:cubicBezTo>
                        <a:pt x="82" y="6"/>
                        <a:pt x="70" y="4"/>
                        <a:pt x="66" y="3"/>
                      </a:cubicBezTo>
                      <a:cubicBezTo>
                        <a:pt x="61" y="1"/>
                        <a:pt x="59" y="1"/>
                        <a:pt x="58" y="0"/>
                      </a:cubicBezTo>
                      <a:cubicBezTo>
                        <a:pt x="57" y="1"/>
                        <a:pt x="53" y="3"/>
                        <a:pt x="42" y="3"/>
                      </a:cubicBezTo>
                      <a:cubicBezTo>
                        <a:pt x="42" y="3"/>
                        <a:pt x="42" y="3"/>
                        <a:pt x="42" y="3"/>
                      </a:cubicBezTo>
                      <a:cubicBezTo>
                        <a:pt x="33" y="3"/>
                        <a:pt x="28" y="1"/>
                        <a:pt x="26" y="0"/>
                      </a:cubicBezTo>
                      <a:cubicBezTo>
                        <a:pt x="25" y="2"/>
                        <a:pt x="21" y="2"/>
                        <a:pt x="13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9" y="3"/>
                        <a:pt x="6" y="2"/>
                        <a:pt x="4" y="2"/>
                      </a:cubicBezTo>
                      <a:cubicBezTo>
                        <a:pt x="3" y="2"/>
                        <a:pt x="2" y="3"/>
                        <a:pt x="2" y="3"/>
                      </a:cubicBezTo>
                      <a:cubicBezTo>
                        <a:pt x="1" y="4"/>
                        <a:pt x="1" y="4"/>
                        <a:pt x="0" y="4"/>
                      </a:cubicBezTo>
                      <a:cubicBezTo>
                        <a:pt x="3" y="4"/>
                        <a:pt x="6" y="4"/>
                        <a:pt x="9" y="5"/>
                      </a:cubicBezTo>
                      <a:cubicBezTo>
                        <a:pt x="16" y="8"/>
                        <a:pt x="35" y="13"/>
                        <a:pt x="42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64" name="Freeform 55">
                  <a:extLst>
                    <a:ext uri="{FF2B5EF4-FFF2-40B4-BE49-F238E27FC236}">
                      <a16:creationId xmlns:a16="http://schemas.microsoft.com/office/drawing/2014/main" id="{81EEF21E-FF50-DF43-91AE-7FFF5CF5A5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7951" y="3194051"/>
                  <a:ext cx="265113" cy="34925"/>
                </a:xfrm>
                <a:custGeom>
                  <a:avLst/>
                  <a:gdLst>
                    <a:gd name="T0" fmla="*/ 69 w 71"/>
                    <a:gd name="T1" fmla="*/ 4 h 9"/>
                    <a:gd name="T2" fmla="*/ 44 w 71"/>
                    <a:gd name="T3" fmla="*/ 0 h 9"/>
                    <a:gd name="T4" fmla="*/ 43 w 71"/>
                    <a:gd name="T5" fmla="*/ 0 h 9"/>
                    <a:gd name="T6" fmla="*/ 35 w 71"/>
                    <a:gd name="T7" fmla="*/ 0 h 9"/>
                    <a:gd name="T8" fmla="*/ 7 w 71"/>
                    <a:gd name="T9" fmla="*/ 0 h 9"/>
                    <a:gd name="T10" fmla="*/ 0 w 71"/>
                    <a:gd name="T11" fmla="*/ 5 h 9"/>
                    <a:gd name="T12" fmla="*/ 27 w 71"/>
                    <a:gd name="T13" fmla="*/ 6 h 9"/>
                    <a:gd name="T14" fmla="*/ 50 w 71"/>
                    <a:gd name="T15" fmla="*/ 9 h 9"/>
                    <a:gd name="T16" fmla="*/ 71 w 71"/>
                    <a:gd name="T17" fmla="*/ 5 h 9"/>
                    <a:gd name="T18" fmla="*/ 69 w 71"/>
                    <a:gd name="T19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1" h="9">
                      <a:moveTo>
                        <a:pt x="69" y="4"/>
                      </a:moveTo>
                      <a:cubicBezTo>
                        <a:pt x="62" y="2"/>
                        <a:pt x="44" y="0"/>
                        <a:pt x="44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0" y="0"/>
                        <a:pt x="38" y="0"/>
                        <a:pt x="35" y="0"/>
                      </a:cubicBezTo>
                      <a:cubicBezTo>
                        <a:pt x="26" y="0"/>
                        <a:pt x="15" y="0"/>
                        <a:pt x="7" y="0"/>
                      </a:cubicBezTo>
                      <a:cubicBezTo>
                        <a:pt x="5" y="2"/>
                        <a:pt x="3" y="4"/>
                        <a:pt x="0" y="5"/>
                      </a:cubicBezTo>
                      <a:cubicBezTo>
                        <a:pt x="7" y="5"/>
                        <a:pt x="21" y="6"/>
                        <a:pt x="27" y="6"/>
                      </a:cubicBezTo>
                      <a:cubicBezTo>
                        <a:pt x="34" y="7"/>
                        <a:pt x="41" y="7"/>
                        <a:pt x="50" y="9"/>
                      </a:cubicBezTo>
                      <a:cubicBezTo>
                        <a:pt x="51" y="8"/>
                        <a:pt x="59" y="7"/>
                        <a:pt x="71" y="5"/>
                      </a:cubicBezTo>
                      <a:cubicBezTo>
                        <a:pt x="71" y="4"/>
                        <a:pt x="70" y="4"/>
                        <a:pt x="69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65" name="Freeform 56">
                  <a:extLst>
                    <a:ext uri="{FF2B5EF4-FFF2-40B4-BE49-F238E27FC236}">
                      <a16:creationId xmlns:a16="http://schemas.microsoft.com/office/drawing/2014/main" id="{DB09CF24-B1A3-2A4C-893F-E389080825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3638" y="3138488"/>
                  <a:ext cx="138113" cy="38100"/>
                </a:xfrm>
                <a:custGeom>
                  <a:avLst/>
                  <a:gdLst>
                    <a:gd name="T0" fmla="*/ 30 w 37"/>
                    <a:gd name="T1" fmla="*/ 8 h 10"/>
                    <a:gd name="T2" fmla="*/ 37 w 37"/>
                    <a:gd name="T3" fmla="*/ 6 h 10"/>
                    <a:gd name="T4" fmla="*/ 25 w 37"/>
                    <a:gd name="T5" fmla="*/ 5 h 10"/>
                    <a:gd name="T6" fmla="*/ 0 w 37"/>
                    <a:gd name="T7" fmla="*/ 0 h 10"/>
                    <a:gd name="T8" fmla="*/ 0 w 37"/>
                    <a:gd name="T9" fmla="*/ 10 h 10"/>
                    <a:gd name="T10" fmla="*/ 9 w 37"/>
                    <a:gd name="T11" fmla="*/ 9 h 10"/>
                    <a:gd name="T12" fmla="*/ 30 w 37"/>
                    <a:gd name="T13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10">
                      <a:moveTo>
                        <a:pt x="30" y="8"/>
                      </a:moveTo>
                      <a:cubicBezTo>
                        <a:pt x="33" y="7"/>
                        <a:pt x="35" y="7"/>
                        <a:pt x="37" y="6"/>
                      </a:cubicBezTo>
                      <a:cubicBezTo>
                        <a:pt x="32" y="6"/>
                        <a:pt x="28" y="6"/>
                        <a:pt x="25" y="5"/>
                      </a:cubicBezTo>
                      <a:cubicBezTo>
                        <a:pt x="18" y="4"/>
                        <a:pt x="7" y="1"/>
                        <a:pt x="0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3" y="10"/>
                        <a:pt x="6" y="9"/>
                        <a:pt x="9" y="9"/>
                      </a:cubicBezTo>
                      <a:cubicBezTo>
                        <a:pt x="16" y="9"/>
                        <a:pt x="22" y="9"/>
                        <a:pt x="30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66" name="Freeform 60">
                  <a:extLst>
                    <a:ext uri="{FF2B5EF4-FFF2-40B4-BE49-F238E27FC236}">
                      <a16:creationId xmlns:a16="http://schemas.microsoft.com/office/drawing/2014/main" id="{6AD38D8F-7456-7B40-9BD6-F0CCD3D15B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3638" y="3171826"/>
                  <a:ext cx="231775" cy="49213"/>
                </a:xfrm>
                <a:custGeom>
                  <a:avLst/>
                  <a:gdLst>
                    <a:gd name="T0" fmla="*/ 51 w 62"/>
                    <a:gd name="T1" fmla="*/ 11 h 13"/>
                    <a:gd name="T2" fmla="*/ 51 w 62"/>
                    <a:gd name="T3" fmla="*/ 11 h 13"/>
                    <a:gd name="T4" fmla="*/ 62 w 62"/>
                    <a:gd name="T5" fmla="*/ 6 h 13"/>
                    <a:gd name="T6" fmla="*/ 35 w 62"/>
                    <a:gd name="T7" fmla="*/ 0 h 13"/>
                    <a:gd name="T8" fmla="*/ 30 w 62"/>
                    <a:gd name="T9" fmla="*/ 1 h 13"/>
                    <a:gd name="T10" fmla="*/ 9 w 62"/>
                    <a:gd name="T11" fmla="*/ 2 h 13"/>
                    <a:gd name="T12" fmla="*/ 0 w 62"/>
                    <a:gd name="T13" fmla="*/ 3 h 13"/>
                    <a:gd name="T14" fmla="*/ 0 w 62"/>
                    <a:gd name="T15" fmla="*/ 11 h 13"/>
                    <a:gd name="T16" fmla="*/ 31 w 62"/>
                    <a:gd name="T17" fmla="*/ 12 h 13"/>
                    <a:gd name="T18" fmla="*/ 51 w 62"/>
                    <a:gd name="T19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13">
                      <a:moveTo>
                        <a:pt x="51" y="11"/>
                      </a:moveTo>
                      <a:cubicBezTo>
                        <a:pt x="51" y="11"/>
                        <a:pt x="51" y="11"/>
                        <a:pt x="51" y="11"/>
                      </a:cubicBezTo>
                      <a:cubicBezTo>
                        <a:pt x="55" y="10"/>
                        <a:pt x="59" y="8"/>
                        <a:pt x="62" y="6"/>
                      </a:cubicBezTo>
                      <a:cubicBezTo>
                        <a:pt x="55" y="5"/>
                        <a:pt x="37" y="1"/>
                        <a:pt x="35" y="0"/>
                      </a:cubicBezTo>
                      <a:cubicBezTo>
                        <a:pt x="34" y="0"/>
                        <a:pt x="32" y="1"/>
                        <a:pt x="30" y="1"/>
                      </a:cubicBezTo>
                      <a:cubicBezTo>
                        <a:pt x="21" y="2"/>
                        <a:pt x="15" y="2"/>
                        <a:pt x="9" y="2"/>
                      </a:cubicBezTo>
                      <a:cubicBezTo>
                        <a:pt x="6" y="2"/>
                        <a:pt x="3" y="3"/>
                        <a:pt x="0" y="3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9" y="11"/>
                        <a:pt x="25" y="12"/>
                        <a:pt x="31" y="12"/>
                      </a:cubicBezTo>
                      <a:cubicBezTo>
                        <a:pt x="36" y="13"/>
                        <a:pt x="44" y="12"/>
                        <a:pt x="51" y="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67" name="Freeform 69">
                  <a:extLst>
                    <a:ext uri="{FF2B5EF4-FFF2-40B4-BE49-F238E27FC236}">
                      <a16:creationId xmlns:a16="http://schemas.microsoft.com/office/drawing/2014/main" id="{F757F4B7-1D4E-054F-804B-8C50CC8FA5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9688" y="3157538"/>
                  <a:ext cx="315913" cy="30163"/>
                </a:xfrm>
                <a:custGeom>
                  <a:avLst/>
                  <a:gdLst>
                    <a:gd name="T0" fmla="*/ 53 w 84"/>
                    <a:gd name="T1" fmla="*/ 8 h 8"/>
                    <a:gd name="T2" fmla="*/ 61 w 84"/>
                    <a:gd name="T3" fmla="*/ 8 h 8"/>
                    <a:gd name="T4" fmla="*/ 83 w 84"/>
                    <a:gd name="T5" fmla="*/ 6 h 8"/>
                    <a:gd name="T6" fmla="*/ 84 w 84"/>
                    <a:gd name="T7" fmla="*/ 5 h 8"/>
                    <a:gd name="T8" fmla="*/ 76 w 84"/>
                    <a:gd name="T9" fmla="*/ 2 h 8"/>
                    <a:gd name="T10" fmla="*/ 62 w 84"/>
                    <a:gd name="T11" fmla="*/ 2 h 8"/>
                    <a:gd name="T12" fmla="*/ 55 w 84"/>
                    <a:gd name="T13" fmla="*/ 1 h 8"/>
                    <a:gd name="T14" fmla="*/ 43 w 84"/>
                    <a:gd name="T15" fmla="*/ 1 h 8"/>
                    <a:gd name="T16" fmla="*/ 25 w 84"/>
                    <a:gd name="T17" fmla="*/ 0 h 8"/>
                    <a:gd name="T18" fmla="*/ 4 w 84"/>
                    <a:gd name="T19" fmla="*/ 1 h 8"/>
                    <a:gd name="T20" fmla="*/ 0 w 84"/>
                    <a:gd name="T21" fmla="*/ 3 h 8"/>
                    <a:gd name="T22" fmla="*/ 23 w 84"/>
                    <a:gd name="T23" fmla="*/ 8 h 8"/>
                    <a:gd name="T24" fmla="*/ 53 w 84"/>
                    <a:gd name="T2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4" h="8">
                      <a:moveTo>
                        <a:pt x="53" y="8"/>
                      </a:moveTo>
                      <a:cubicBezTo>
                        <a:pt x="55" y="8"/>
                        <a:pt x="58" y="8"/>
                        <a:pt x="61" y="8"/>
                      </a:cubicBezTo>
                      <a:cubicBezTo>
                        <a:pt x="69" y="7"/>
                        <a:pt x="80" y="7"/>
                        <a:pt x="83" y="6"/>
                      </a:cubicBezTo>
                      <a:cubicBezTo>
                        <a:pt x="83" y="6"/>
                        <a:pt x="84" y="6"/>
                        <a:pt x="84" y="5"/>
                      </a:cubicBezTo>
                      <a:cubicBezTo>
                        <a:pt x="82" y="4"/>
                        <a:pt x="78" y="2"/>
                        <a:pt x="76" y="2"/>
                      </a:cubicBezTo>
                      <a:cubicBezTo>
                        <a:pt x="71" y="2"/>
                        <a:pt x="66" y="2"/>
                        <a:pt x="62" y="2"/>
                      </a:cubicBezTo>
                      <a:cubicBezTo>
                        <a:pt x="60" y="2"/>
                        <a:pt x="58" y="1"/>
                        <a:pt x="55" y="1"/>
                      </a:cubicBezTo>
                      <a:cubicBezTo>
                        <a:pt x="52" y="1"/>
                        <a:pt x="47" y="1"/>
                        <a:pt x="43" y="1"/>
                      </a:cubicBezTo>
                      <a:cubicBezTo>
                        <a:pt x="35" y="0"/>
                        <a:pt x="27" y="0"/>
                        <a:pt x="25" y="0"/>
                      </a:cubicBezTo>
                      <a:cubicBezTo>
                        <a:pt x="22" y="1"/>
                        <a:pt x="13" y="1"/>
                        <a:pt x="4" y="1"/>
                      </a:cubicBezTo>
                      <a:cubicBezTo>
                        <a:pt x="3" y="2"/>
                        <a:pt x="2" y="2"/>
                        <a:pt x="0" y="3"/>
                      </a:cubicBezTo>
                      <a:cubicBezTo>
                        <a:pt x="6" y="5"/>
                        <a:pt x="18" y="8"/>
                        <a:pt x="23" y="8"/>
                      </a:cubicBezTo>
                      <a:cubicBezTo>
                        <a:pt x="30" y="8"/>
                        <a:pt x="43" y="8"/>
                        <a:pt x="53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68" name="Freeform 73">
                  <a:extLst>
                    <a:ext uri="{FF2B5EF4-FFF2-40B4-BE49-F238E27FC236}">
                      <a16:creationId xmlns:a16="http://schemas.microsoft.com/office/drawing/2014/main" id="{29500C85-8FA8-F24F-8490-4EF1016146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2076" y="3119438"/>
                  <a:ext cx="296863" cy="38100"/>
                </a:xfrm>
                <a:custGeom>
                  <a:avLst/>
                  <a:gdLst>
                    <a:gd name="T0" fmla="*/ 48 w 79"/>
                    <a:gd name="T1" fmla="*/ 3 h 10"/>
                    <a:gd name="T2" fmla="*/ 42 w 79"/>
                    <a:gd name="T3" fmla="*/ 4 h 10"/>
                    <a:gd name="T4" fmla="*/ 38 w 79"/>
                    <a:gd name="T5" fmla="*/ 3 h 10"/>
                    <a:gd name="T6" fmla="*/ 35 w 79"/>
                    <a:gd name="T7" fmla="*/ 3 h 10"/>
                    <a:gd name="T8" fmla="*/ 6 w 79"/>
                    <a:gd name="T9" fmla="*/ 2 h 10"/>
                    <a:gd name="T10" fmla="*/ 0 w 79"/>
                    <a:gd name="T11" fmla="*/ 2 h 10"/>
                    <a:gd name="T12" fmla="*/ 13 w 79"/>
                    <a:gd name="T13" fmla="*/ 8 h 10"/>
                    <a:gd name="T14" fmla="*/ 29 w 79"/>
                    <a:gd name="T15" fmla="*/ 9 h 10"/>
                    <a:gd name="T16" fmla="*/ 41 w 79"/>
                    <a:gd name="T17" fmla="*/ 9 h 10"/>
                    <a:gd name="T18" fmla="*/ 48 w 79"/>
                    <a:gd name="T19" fmla="*/ 10 h 10"/>
                    <a:gd name="T20" fmla="*/ 67 w 79"/>
                    <a:gd name="T21" fmla="*/ 9 h 10"/>
                    <a:gd name="T22" fmla="*/ 76 w 79"/>
                    <a:gd name="T23" fmla="*/ 8 h 10"/>
                    <a:gd name="T24" fmla="*/ 79 w 79"/>
                    <a:gd name="T25" fmla="*/ 8 h 10"/>
                    <a:gd name="T26" fmla="*/ 74 w 79"/>
                    <a:gd name="T27" fmla="*/ 7 h 10"/>
                    <a:gd name="T28" fmla="*/ 48 w 79"/>
                    <a:gd name="T29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9" h="10">
                      <a:moveTo>
                        <a:pt x="48" y="3"/>
                      </a:moveTo>
                      <a:cubicBezTo>
                        <a:pt x="46" y="3"/>
                        <a:pt x="44" y="4"/>
                        <a:pt x="42" y="4"/>
                      </a:cubicBezTo>
                      <a:cubicBezTo>
                        <a:pt x="40" y="4"/>
                        <a:pt x="39" y="3"/>
                        <a:pt x="38" y="3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6" y="1"/>
                        <a:pt x="18" y="0"/>
                        <a:pt x="6" y="2"/>
                      </a:cubicBezTo>
                      <a:cubicBezTo>
                        <a:pt x="4" y="2"/>
                        <a:pt x="2" y="2"/>
                        <a:pt x="0" y="2"/>
                      </a:cubicBezTo>
                      <a:cubicBezTo>
                        <a:pt x="5" y="4"/>
                        <a:pt x="10" y="6"/>
                        <a:pt x="13" y="8"/>
                      </a:cubicBezTo>
                      <a:cubicBezTo>
                        <a:pt x="17" y="8"/>
                        <a:pt x="23" y="8"/>
                        <a:pt x="29" y="9"/>
                      </a:cubicBezTo>
                      <a:cubicBezTo>
                        <a:pt x="33" y="9"/>
                        <a:pt x="38" y="9"/>
                        <a:pt x="41" y="9"/>
                      </a:cubicBezTo>
                      <a:cubicBezTo>
                        <a:pt x="44" y="9"/>
                        <a:pt x="46" y="10"/>
                        <a:pt x="48" y="10"/>
                      </a:cubicBezTo>
                      <a:cubicBezTo>
                        <a:pt x="54" y="10"/>
                        <a:pt x="59" y="10"/>
                        <a:pt x="67" y="9"/>
                      </a:cubicBezTo>
                      <a:cubicBezTo>
                        <a:pt x="72" y="9"/>
                        <a:pt x="74" y="9"/>
                        <a:pt x="76" y="8"/>
                      </a:cubicBezTo>
                      <a:cubicBezTo>
                        <a:pt x="77" y="8"/>
                        <a:pt x="78" y="8"/>
                        <a:pt x="79" y="8"/>
                      </a:cubicBezTo>
                      <a:cubicBezTo>
                        <a:pt x="78" y="8"/>
                        <a:pt x="76" y="7"/>
                        <a:pt x="74" y="7"/>
                      </a:cubicBezTo>
                      <a:cubicBezTo>
                        <a:pt x="69" y="7"/>
                        <a:pt x="50" y="3"/>
                        <a:pt x="48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69" name="Freeform 78">
                  <a:extLst>
                    <a:ext uri="{FF2B5EF4-FFF2-40B4-BE49-F238E27FC236}">
                      <a16:creationId xmlns:a16="http://schemas.microsoft.com/office/drawing/2014/main" id="{8178B64E-72BE-9245-B679-D1D96DBF01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3638" y="3221038"/>
                  <a:ext cx="179388" cy="38100"/>
                </a:xfrm>
                <a:custGeom>
                  <a:avLst/>
                  <a:gdLst>
                    <a:gd name="T0" fmla="*/ 48 w 48"/>
                    <a:gd name="T1" fmla="*/ 0 h 10"/>
                    <a:gd name="T2" fmla="*/ 35 w 48"/>
                    <a:gd name="T3" fmla="*/ 1 h 10"/>
                    <a:gd name="T4" fmla="*/ 31 w 48"/>
                    <a:gd name="T5" fmla="*/ 1 h 10"/>
                    <a:gd name="T6" fmla="*/ 0 w 48"/>
                    <a:gd name="T7" fmla="*/ 0 h 10"/>
                    <a:gd name="T8" fmla="*/ 0 w 48"/>
                    <a:gd name="T9" fmla="*/ 10 h 10"/>
                    <a:gd name="T10" fmla="*/ 31 w 48"/>
                    <a:gd name="T11" fmla="*/ 8 h 10"/>
                    <a:gd name="T12" fmla="*/ 48 w 48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10">
                      <a:moveTo>
                        <a:pt x="48" y="0"/>
                      </a:moveTo>
                      <a:cubicBezTo>
                        <a:pt x="44" y="1"/>
                        <a:pt x="39" y="1"/>
                        <a:pt x="35" y="1"/>
                      </a:cubicBezTo>
                      <a:cubicBezTo>
                        <a:pt x="34" y="1"/>
                        <a:pt x="32" y="1"/>
                        <a:pt x="31" y="1"/>
                      </a:cubicBezTo>
                      <a:cubicBezTo>
                        <a:pt x="25" y="1"/>
                        <a:pt x="9" y="0"/>
                        <a:pt x="0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9" y="10"/>
                        <a:pt x="24" y="9"/>
                        <a:pt x="31" y="8"/>
                      </a:cubicBezTo>
                      <a:cubicBezTo>
                        <a:pt x="39" y="6"/>
                        <a:pt x="45" y="4"/>
                        <a:pt x="4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0" name="Freeform 94">
                  <a:extLst>
                    <a:ext uri="{FF2B5EF4-FFF2-40B4-BE49-F238E27FC236}">
                      <a16:creationId xmlns:a16="http://schemas.microsoft.com/office/drawing/2014/main" id="{3CC20156-0CC2-A94A-824D-5887AEAB58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6513" y="3221038"/>
                  <a:ext cx="288925" cy="41275"/>
                </a:xfrm>
                <a:custGeom>
                  <a:avLst/>
                  <a:gdLst>
                    <a:gd name="T0" fmla="*/ 46 w 77"/>
                    <a:gd name="T1" fmla="*/ 1 h 11"/>
                    <a:gd name="T2" fmla="*/ 14 w 77"/>
                    <a:gd name="T3" fmla="*/ 0 h 11"/>
                    <a:gd name="T4" fmla="*/ 0 w 77"/>
                    <a:gd name="T5" fmla="*/ 8 h 11"/>
                    <a:gd name="T6" fmla="*/ 22 w 77"/>
                    <a:gd name="T7" fmla="*/ 11 h 11"/>
                    <a:gd name="T8" fmla="*/ 26 w 77"/>
                    <a:gd name="T9" fmla="*/ 10 h 11"/>
                    <a:gd name="T10" fmla="*/ 52 w 77"/>
                    <a:gd name="T11" fmla="*/ 11 h 11"/>
                    <a:gd name="T12" fmla="*/ 77 w 77"/>
                    <a:gd name="T13" fmla="*/ 5 h 11"/>
                    <a:gd name="T14" fmla="*/ 46 w 77"/>
                    <a:gd name="T15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1">
                      <a:moveTo>
                        <a:pt x="46" y="1"/>
                      </a:moveTo>
                      <a:cubicBezTo>
                        <a:pt x="38" y="1"/>
                        <a:pt x="17" y="0"/>
                        <a:pt x="14" y="0"/>
                      </a:cubicBezTo>
                      <a:cubicBezTo>
                        <a:pt x="11" y="3"/>
                        <a:pt x="6" y="6"/>
                        <a:pt x="0" y="8"/>
                      </a:cubicBezTo>
                      <a:cubicBezTo>
                        <a:pt x="8" y="8"/>
                        <a:pt x="18" y="9"/>
                        <a:pt x="22" y="11"/>
                      </a:cubicBezTo>
                      <a:cubicBezTo>
                        <a:pt x="23" y="11"/>
                        <a:pt x="24" y="10"/>
                        <a:pt x="26" y="10"/>
                      </a:cubicBezTo>
                      <a:cubicBezTo>
                        <a:pt x="32" y="10"/>
                        <a:pt x="42" y="11"/>
                        <a:pt x="52" y="11"/>
                      </a:cubicBezTo>
                      <a:cubicBezTo>
                        <a:pt x="54" y="11"/>
                        <a:pt x="69" y="7"/>
                        <a:pt x="77" y="5"/>
                      </a:cubicBezTo>
                      <a:cubicBezTo>
                        <a:pt x="64" y="2"/>
                        <a:pt x="54" y="2"/>
                        <a:pt x="4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1" name="Freeform 128">
                  <a:extLst>
                    <a:ext uri="{FF2B5EF4-FFF2-40B4-BE49-F238E27FC236}">
                      <a16:creationId xmlns:a16="http://schemas.microsoft.com/office/drawing/2014/main" id="{636203CA-FB60-2F4A-B245-12E67F82C7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44351" y="3022601"/>
                  <a:ext cx="142875" cy="30163"/>
                </a:xfrm>
                <a:custGeom>
                  <a:avLst/>
                  <a:gdLst>
                    <a:gd name="T0" fmla="*/ 0 w 38"/>
                    <a:gd name="T1" fmla="*/ 0 h 8"/>
                    <a:gd name="T2" fmla="*/ 7 w 38"/>
                    <a:gd name="T3" fmla="*/ 6 h 8"/>
                    <a:gd name="T4" fmla="*/ 10 w 38"/>
                    <a:gd name="T5" fmla="*/ 8 h 8"/>
                    <a:gd name="T6" fmla="*/ 10 w 38"/>
                    <a:gd name="T7" fmla="*/ 8 h 8"/>
                    <a:gd name="T8" fmla="*/ 11 w 38"/>
                    <a:gd name="T9" fmla="*/ 8 h 8"/>
                    <a:gd name="T10" fmla="*/ 12 w 38"/>
                    <a:gd name="T11" fmla="*/ 8 h 8"/>
                    <a:gd name="T12" fmla="*/ 24 w 38"/>
                    <a:gd name="T13" fmla="*/ 8 h 8"/>
                    <a:gd name="T14" fmla="*/ 38 w 38"/>
                    <a:gd name="T15" fmla="*/ 3 h 8"/>
                    <a:gd name="T16" fmla="*/ 15 w 38"/>
                    <a:gd name="T17" fmla="*/ 1 h 8"/>
                    <a:gd name="T18" fmla="*/ 0 w 38"/>
                    <a:gd name="T1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8" h="8">
                      <a:moveTo>
                        <a:pt x="0" y="0"/>
                      </a:moveTo>
                      <a:cubicBezTo>
                        <a:pt x="2" y="2"/>
                        <a:pt x="4" y="4"/>
                        <a:pt x="7" y="6"/>
                      </a:cubicBezTo>
                      <a:cubicBezTo>
                        <a:pt x="8" y="7"/>
                        <a:pt x="9" y="7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4" y="7"/>
                        <a:pt x="15" y="7"/>
                        <a:pt x="24" y="8"/>
                      </a:cubicBezTo>
                      <a:cubicBezTo>
                        <a:pt x="29" y="8"/>
                        <a:pt x="34" y="6"/>
                        <a:pt x="38" y="3"/>
                      </a:cubicBezTo>
                      <a:cubicBezTo>
                        <a:pt x="29" y="3"/>
                        <a:pt x="21" y="3"/>
                        <a:pt x="15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2" name="Freeform 133">
                  <a:extLst>
                    <a:ext uri="{FF2B5EF4-FFF2-40B4-BE49-F238E27FC236}">
                      <a16:creationId xmlns:a16="http://schemas.microsoft.com/office/drawing/2014/main" id="{AF6AA9A5-3498-544C-9BAD-FD671A07C9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96738" y="3033713"/>
                  <a:ext cx="333375" cy="52388"/>
                </a:xfrm>
                <a:custGeom>
                  <a:avLst/>
                  <a:gdLst>
                    <a:gd name="T0" fmla="*/ 67 w 89"/>
                    <a:gd name="T1" fmla="*/ 0 h 14"/>
                    <a:gd name="T2" fmla="*/ 54 w 89"/>
                    <a:gd name="T3" fmla="*/ 0 h 14"/>
                    <a:gd name="T4" fmla="*/ 36 w 89"/>
                    <a:gd name="T5" fmla="*/ 0 h 14"/>
                    <a:gd name="T6" fmla="*/ 27 w 89"/>
                    <a:gd name="T7" fmla="*/ 0 h 14"/>
                    <a:gd name="T8" fmla="*/ 10 w 89"/>
                    <a:gd name="T9" fmla="*/ 7 h 14"/>
                    <a:gd name="T10" fmla="*/ 9 w 89"/>
                    <a:gd name="T11" fmla="*/ 7 h 14"/>
                    <a:gd name="T12" fmla="*/ 0 w 89"/>
                    <a:gd name="T13" fmla="*/ 7 h 14"/>
                    <a:gd name="T14" fmla="*/ 18 w 89"/>
                    <a:gd name="T15" fmla="*/ 13 h 14"/>
                    <a:gd name="T16" fmla="*/ 28 w 89"/>
                    <a:gd name="T17" fmla="*/ 14 h 14"/>
                    <a:gd name="T18" fmla="*/ 43 w 89"/>
                    <a:gd name="T19" fmla="*/ 13 h 14"/>
                    <a:gd name="T20" fmla="*/ 44 w 89"/>
                    <a:gd name="T21" fmla="*/ 12 h 14"/>
                    <a:gd name="T22" fmla="*/ 44 w 89"/>
                    <a:gd name="T23" fmla="*/ 12 h 14"/>
                    <a:gd name="T24" fmla="*/ 48 w 89"/>
                    <a:gd name="T25" fmla="*/ 12 h 14"/>
                    <a:gd name="T26" fmla="*/ 64 w 89"/>
                    <a:gd name="T27" fmla="*/ 9 h 14"/>
                    <a:gd name="T28" fmla="*/ 81 w 89"/>
                    <a:gd name="T29" fmla="*/ 6 h 14"/>
                    <a:gd name="T30" fmla="*/ 88 w 89"/>
                    <a:gd name="T31" fmla="*/ 3 h 14"/>
                    <a:gd name="T32" fmla="*/ 89 w 89"/>
                    <a:gd name="T33" fmla="*/ 2 h 14"/>
                    <a:gd name="T34" fmla="*/ 89 w 89"/>
                    <a:gd name="T35" fmla="*/ 1 h 14"/>
                    <a:gd name="T36" fmla="*/ 67 w 89"/>
                    <a:gd name="T3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9" h="14">
                      <a:moveTo>
                        <a:pt x="67" y="0"/>
                      </a:moveTo>
                      <a:cubicBezTo>
                        <a:pt x="63" y="0"/>
                        <a:pt x="58" y="0"/>
                        <a:pt x="54" y="0"/>
                      </a:cubicBezTo>
                      <a:cubicBezTo>
                        <a:pt x="49" y="0"/>
                        <a:pt x="42" y="0"/>
                        <a:pt x="36" y="0"/>
                      </a:cubicBezTo>
                      <a:cubicBezTo>
                        <a:pt x="33" y="0"/>
                        <a:pt x="30" y="0"/>
                        <a:pt x="27" y="0"/>
                      </a:cubicBezTo>
                      <a:cubicBezTo>
                        <a:pt x="23" y="4"/>
                        <a:pt x="17" y="7"/>
                        <a:pt x="10" y="7"/>
                      </a:cubicBezTo>
                      <a:cubicBezTo>
                        <a:pt x="10" y="7"/>
                        <a:pt x="10" y="7"/>
                        <a:pt x="9" y="7"/>
                      </a:cubicBezTo>
                      <a:cubicBezTo>
                        <a:pt x="4" y="6"/>
                        <a:pt x="2" y="6"/>
                        <a:pt x="0" y="7"/>
                      </a:cubicBezTo>
                      <a:cubicBezTo>
                        <a:pt x="5" y="9"/>
                        <a:pt x="12" y="11"/>
                        <a:pt x="18" y="13"/>
                      </a:cubicBezTo>
                      <a:cubicBezTo>
                        <a:pt x="21" y="13"/>
                        <a:pt x="24" y="14"/>
                        <a:pt x="28" y="14"/>
                      </a:cubicBezTo>
                      <a:cubicBezTo>
                        <a:pt x="33" y="14"/>
                        <a:pt x="38" y="13"/>
                        <a:pt x="43" y="13"/>
                      </a:cubicBezTo>
                      <a:cubicBezTo>
                        <a:pt x="43" y="12"/>
                        <a:pt x="43" y="12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6" y="12"/>
                        <a:pt x="47" y="12"/>
                        <a:pt x="48" y="12"/>
                      </a:cubicBezTo>
                      <a:cubicBezTo>
                        <a:pt x="52" y="11"/>
                        <a:pt x="58" y="10"/>
                        <a:pt x="64" y="9"/>
                      </a:cubicBezTo>
                      <a:cubicBezTo>
                        <a:pt x="71" y="8"/>
                        <a:pt x="77" y="7"/>
                        <a:pt x="81" y="6"/>
                      </a:cubicBezTo>
                      <a:cubicBezTo>
                        <a:pt x="87" y="5"/>
                        <a:pt x="88" y="3"/>
                        <a:pt x="88" y="3"/>
                      </a:cubicBezTo>
                      <a:cubicBezTo>
                        <a:pt x="88" y="3"/>
                        <a:pt x="88" y="2"/>
                        <a:pt x="89" y="2"/>
                      </a:cubicBezTo>
                      <a:cubicBezTo>
                        <a:pt x="89" y="2"/>
                        <a:pt x="89" y="2"/>
                        <a:pt x="89" y="1"/>
                      </a:cubicBezTo>
                      <a:cubicBezTo>
                        <a:pt x="83" y="1"/>
                        <a:pt x="75" y="1"/>
                        <a:pt x="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3" name="Freeform 134">
                  <a:extLst>
                    <a:ext uri="{FF2B5EF4-FFF2-40B4-BE49-F238E27FC236}">
                      <a16:creationId xmlns:a16="http://schemas.microsoft.com/office/drawing/2014/main" id="{FAE0F428-5667-6240-A480-A509786CBD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4976" y="3086101"/>
                  <a:ext cx="374650" cy="55563"/>
                </a:xfrm>
                <a:custGeom>
                  <a:avLst/>
                  <a:gdLst>
                    <a:gd name="T0" fmla="*/ 53 w 100"/>
                    <a:gd name="T1" fmla="*/ 1 h 15"/>
                    <a:gd name="T2" fmla="*/ 52 w 100"/>
                    <a:gd name="T3" fmla="*/ 1 h 15"/>
                    <a:gd name="T4" fmla="*/ 29 w 100"/>
                    <a:gd name="T5" fmla="*/ 2 h 15"/>
                    <a:gd name="T6" fmla="*/ 21 w 100"/>
                    <a:gd name="T7" fmla="*/ 2 h 15"/>
                    <a:gd name="T8" fmla="*/ 0 w 100"/>
                    <a:gd name="T9" fmla="*/ 6 h 15"/>
                    <a:gd name="T10" fmla="*/ 25 w 100"/>
                    <a:gd name="T11" fmla="*/ 14 h 15"/>
                    <a:gd name="T12" fmla="*/ 32 w 100"/>
                    <a:gd name="T13" fmla="*/ 14 h 15"/>
                    <a:gd name="T14" fmla="*/ 80 w 100"/>
                    <a:gd name="T15" fmla="*/ 13 h 15"/>
                    <a:gd name="T16" fmla="*/ 89 w 100"/>
                    <a:gd name="T17" fmla="*/ 10 h 15"/>
                    <a:gd name="T18" fmla="*/ 100 w 100"/>
                    <a:gd name="T19" fmla="*/ 7 h 15"/>
                    <a:gd name="T20" fmla="*/ 99 w 100"/>
                    <a:gd name="T21" fmla="*/ 6 h 15"/>
                    <a:gd name="T22" fmla="*/ 79 w 100"/>
                    <a:gd name="T23" fmla="*/ 0 h 15"/>
                    <a:gd name="T24" fmla="*/ 63 w 100"/>
                    <a:gd name="T25" fmla="*/ 2 h 15"/>
                    <a:gd name="T26" fmla="*/ 53 w 100"/>
                    <a:gd name="T27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0" h="15">
                      <a:moveTo>
                        <a:pt x="53" y="1"/>
                      </a:moveTo>
                      <a:cubicBezTo>
                        <a:pt x="53" y="1"/>
                        <a:pt x="52" y="1"/>
                        <a:pt x="52" y="1"/>
                      </a:cubicBezTo>
                      <a:cubicBezTo>
                        <a:pt x="51" y="1"/>
                        <a:pt x="39" y="2"/>
                        <a:pt x="29" y="2"/>
                      </a:cubicBezTo>
                      <a:cubicBezTo>
                        <a:pt x="27" y="2"/>
                        <a:pt x="24" y="2"/>
                        <a:pt x="21" y="2"/>
                      </a:cubicBezTo>
                      <a:cubicBezTo>
                        <a:pt x="17" y="4"/>
                        <a:pt x="9" y="5"/>
                        <a:pt x="0" y="6"/>
                      </a:cubicBezTo>
                      <a:cubicBezTo>
                        <a:pt x="5" y="9"/>
                        <a:pt x="16" y="14"/>
                        <a:pt x="25" y="14"/>
                      </a:cubicBezTo>
                      <a:cubicBezTo>
                        <a:pt x="27" y="14"/>
                        <a:pt x="30" y="14"/>
                        <a:pt x="32" y="14"/>
                      </a:cubicBezTo>
                      <a:cubicBezTo>
                        <a:pt x="48" y="14"/>
                        <a:pt x="73" y="15"/>
                        <a:pt x="80" y="13"/>
                      </a:cubicBezTo>
                      <a:cubicBezTo>
                        <a:pt x="83" y="12"/>
                        <a:pt x="86" y="11"/>
                        <a:pt x="89" y="10"/>
                      </a:cubicBezTo>
                      <a:cubicBezTo>
                        <a:pt x="93" y="9"/>
                        <a:pt x="97" y="8"/>
                        <a:pt x="100" y="7"/>
                      </a:cubicBezTo>
                      <a:cubicBezTo>
                        <a:pt x="100" y="7"/>
                        <a:pt x="100" y="7"/>
                        <a:pt x="99" y="6"/>
                      </a:cubicBezTo>
                      <a:cubicBezTo>
                        <a:pt x="92" y="5"/>
                        <a:pt x="82" y="2"/>
                        <a:pt x="79" y="0"/>
                      </a:cubicBezTo>
                      <a:cubicBezTo>
                        <a:pt x="75" y="1"/>
                        <a:pt x="69" y="2"/>
                        <a:pt x="63" y="2"/>
                      </a:cubicBezTo>
                      <a:cubicBezTo>
                        <a:pt x="59" y="2"/>
                        <a:pt x="56" y="1"/>
                        <a:pt x="5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4" name="Freeform 312">
                  <a:extLst>
                    <a:ext uri="{FF2B5EF4-FFF2-40B4-BE49-F238E27FC236}">
                      <a16:creationId xmlns:a16="http://schemas.microsoft.com/office/drawing/2014/main" id="{BD9D90B5-79F7-0F41-88B7-3475EA0CE5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20526" y="3209926"/>
                  <a:ext cx="449263" cy="44450"/>
                </a:xfrm>
                <a:custGeom>
                  <a:avLst/>
                  <a:gdLst>
                    <a:gd name="T0" fmla="*/ 33 w 120"/>
                    <a:gd name="T1" fmla="*/ 1 h 12"/>
                    <a:gd name="T2" fmla="*/ 19 w 120"/>
                    <a:gd name="T3" fmla="*/ 3 h 12"/>
                    <a:gd name="T4" fmla="*/ 0 w 120"/>
                    <a:gd name="T5" fmla="*/ 6 h 12"/>
                    <a:gd name="T6" fmla="*/ 27 w 120"/>
                    <a:gd name="T7" fmla="*/ 10 h 12"/>
                    <a:gd name="T8" fmla="*/ 61 w 120"/>
                    <a:gd name="T9" fmla="*/ 11 h 12"/>
                    <a:gd name="T10" fmla="*/ 75 w 120"/>
                    <a:gd name="T11" fmla="*/ 12 h 12"/>
                    <a:gd name="T12" fmla="*/ 88 w 120"/>
                    <a:gd name="T13" fmla="*/ 11 h 12"/>
                    <a:gd name="T14" fmla="*/ 97 w 120"/>
                    <a:gd name="T15" fmla="*/ 11 h 12"/>
                    <a:gd name="T16" fmla="*/ 120 w 120"/>
                    <a:gd name="T17" fmla="*/ 7 h 12"/>
                    <a:gd name="T18" fmla="*/ 105 w 120"/>
                    <a:gd name="T19" fmla="*/ 6 h 12"/>
                    <a:gd name="T20" fmla="*/ 73 w 120"/>
                    <a:gd name="T21" fmla="*/ 3 h 12"/>
                    <a:gd name="T22" fmla="*/ 33 w 120"/>
                    <a:gd name="T23" fmla="*/ 1 h 12"/>
                    <a:gd name="T24" fmla="*/ 33 w 120"/>
                    <a:gd name="T25" fmla="*/ 1 h 12"/>
                    <a:gd name="T26" fmla="*/ 33 w 120"/>
                    <a:gd name="T27" fmla="*/ 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0" h="12">
                      <a:moveTo>
                        <a:pt x="33" y="1"/>
                      </a:moveTo>
                      <a:cubicBezTo>
                        <a:pt x="28" y="1"/>
                        <a:pt x="23" y="2"/>
                        <a:pt x="19" y="3"/>
                      </a:cubicBezTo>
                      <a:cubicBezTo>
                        <a:pt x="14" y="4"/>
                        <a:pt x="7" y="5"/>
                        <a:pt x="0" y="6"/>
                      </a:cubicBezTo>
                      <a:cubicBezTo>
                        <a:pt x="7" y="7"/>
                        <a:pt x="19" y="10"/>
                        <a:pt x="27" y="10"/>
                      </a:cubicBezTo>
                      <a:cubicBezTo>
                        <a:pt x="35" y="11"/>
                        <a:pt x="49" y="11"/>
                        <a:pt x="61" y="11"/>
                      </a:cubicBezTo>
                      <a:cubicBezTo>
                        <a:pt x="67" y="11"/>
                        <a:pt x="72" y="11"/>
                        <a:pt x="75" y="12"/>
                      </a:cubicBezTo>
                      <a:cubicBezTo>
                        <a:pt x="77" y="12"/>
                        <a:pt x="82" y="11"/>
                        <a:pt x="88" y="11"/>
                      </a:cubicBezTo>
                      <a:cubicBezTo>
                        <a:pt x="91" y="11"/>
                        <a:pt x="94" y="11"/>
                        <a:pt x="97" y="11"/>
                      </a:cubicBezTo>
                      <a:cubicBezTo>
                        <a:pt x="98" y="11"/>
                        <a:pt x="109" y="10"/>
                        <a:pt x="120" y="7"/>
                      </a:cubicBezTo>
                      <a:cubicBezTo>
                        <a:pt x="115" y="7"/>
                        <a:pt x="110" y="7"/>
                        <a:pt x="105" y="6"/>
                      </a:cubicBezTo>
                      <a:cubicBezTo>
                        <a:pt x="95" y="5"/>
                        <a:pt x="83" y="4"/>
                        <a:pt x="73" y="3"/>
                      </a:cubicBezTo>
                      <a:cubicBezTo>
                        <a:pt x="65" y="2"/>
                        <a:pt x="48" y="0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5" name="Freeform 314">
                  <a:extLst>
                    <a:ext uri="{FF2B5EF4-FFF2-40B4-BE49-F238E27FC236}">
                      <a16:creationId xmlns:a16="http://schemas.microsoft.com/office/drawing/2014/main" id="{B193B619-03D4-844D-A421-F49FE5FE34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26938" y="3213101"/>
                  <a:ext cx="168275" cy="34925"/>
                </a:xfrm>
                <a:custGeom>
                  <a:avLst/>
                  <a:gdLst>
                    <a:gd name="T0" fmla="*/ 0 w 45"/>
                    <a:gd name="T1" fmla="*/ 6 h 9"/>
                    <a:gd name="T2" fmla="*/ 45 w 45"/>
                    <a:gd name="T3" fmla="*/ 9 h 9"/>
                    <a:gd name="T4" fmla="*/ 45 w 45"/>
                    <a:gd name="T5" fmla="*/ 0 h 9"/>
                    <a:gd name="T6" fmla="*/ 41 w 45"/>
                    <a:gd name="T7" fmla="*/ 0 h 9"/>
                    <a:gd name="T8" fmla="*/ 0 w 45"/>
                    <a:gd name="T9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9">
                      <a:moveTo>
                        <a:pt x="0" y="6"/>
                      </a:moveTo>
                      <a:cubicBezTo>
                        <a:pt x="12" y="7"/>
                        <a:pt x="32" y="9"/>
                        <a:pt x="45" y="9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4" y="0"/>
                        <a:pt x="42" y="0"/>
                        <a:pt x="41" y="0"/>
                      </a:cubicBezTo>
                      <a:cubicBezTo>
                        <a:pt x="38" y="0"/>
                        <a:pt x="13" y="4"/>
                        <a:pt x="0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6" name="Freeform 315">
                  <a:extLst>
                    <a:ext uri="{FF2B5EF4-FFF2-40B4-BE49-F238E27FC236}">
                      <a16:creationId xmlns:a16="http://schemas.microsoft.com/office/drawing/2014/main" id="{821C8B45-AF48-A145-9BF1-F890123E4A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39626" y="3240088"/>
                  <a:ext cx="255588" cy="36513"/>
                </a:xfrm>
                <a:custGeom>
                  <a:avLst/>
                  <a:gdLst>
                    <a:gd name="T0" fmla="*/ 14 w 68"/>
                    <a:gd name="T1" fmla="*/ 0 h 10"/>
                    <a:gd name="T2" fmla="*/ 0 w 68"/>
                    <a:gd name="T3" fmla="*/ 3 h 10"/>
                    <a:gd name="T4" fmla="*/ 13 w 68"/>
                    <a:gd name="T5" fmla="*/ 4 h 10"/>
                    <a:gd name="T6" fmla="*/ 29 w 68"/>
                    <a:gd name="T7" fmla="*/ 8 h 10"/>
                    <a:gd name="T8" fmla="*/ 68 w 68"/>
                    <a:gd name="T9" fmla="*/ 10 h 10"/>
                    <a:gd name="T10" fmla="*/ 68 w 68"/>
                    <a:gd name="T11" fmla="*/ 4 h 10"/>
                    <a:gd name="T12" fmla="*/ 16 w 68"/>
                    <a:gd name="T13" fmla="*/ 0 h 10"/>
                    <a:gd name="T14" fmla="*/ 14 w 68"/>
                    <a:gd name="T1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8" h="10">
                      <a:moveTo>
                        <a:pt x="14" y="0"/>
                      </a:moveTo>
                      <a:cubicBezTo>
                        <a:pt x="9" y="1"/>
                        <a:pt x="5" y="2"/>
                        <a:pt x="0" y="3"/>
                      </a:cubicBezTo>
                      <a:cubicBezTo>
                        <a:pt x="6" y="3"/>
                        <a:pt x="10" y="3"/>
                        <a:pt x="13" y="4"/>
                      </a:cubicBezTo>
                      <a:cubicBezTo>
                        <a:pt x="20" y="5"/>
                        <a:pt x="28" y="8"/>
                        <a:pt x="29" y="8"/>
                      </a:cubicBezTo>
                      <a:cubicBezTo>
                        <a:pt x="37" y="7"/>
                        <a:pt x="55" y="9"/>
                        <a:pt x="68" y="10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51" y="4"/>
                        <a:pt x="24" y="2"/>
                        <a:pt x="16" y="0"/>
                      </a:cubicBezTo>
                      <a:cubicBezTo>
                        <a:pt x="15" y="0"/>
                        <a:pt x="14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7" name="Freeform 320">
                  <a:extLst>
                    <a:ext uri="{FF2B5EF4-FFF2-40B4-BE49-F238E27FC236}">
                      <a16:creationId xmlns:a16="http://schemas.microsoft.com/office/drawing/2014/main" id="{ADED8565-274D-D343-B385-B04BBC8FC8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36451" y="3160713"/>
                  <a:ext cx="258763" cy="46038"/>
                </a:xfrm>
                <a:custGeom>
                  <a:avLst/>
                  <a:gdLst>
                    <a:gd name="T0" fmla="*/ 0 w 69"/>
                    <a:gd name="T1" fmla="*/ 9 h 12"/>
                    <a:gd name="T2" fmla="*/ 20 w 69"/>
                    <a:gd name="T3" fmla="*/ 11 h 12"/>
                    <a:gd name="T4" fmla="*/ 20 w 69"/>
                    <a:gd name="T5" fmla="*/ 11 h 12"/>
                    <a:gd name="T6" fmla="*/ 51 w 69"/>
                    <a:gd name="T7" fmla="*/ 8 h 12"/>
                    <a:gd name="T8" fmla="*/ 59 w 69"/>
                    <a:gd name="T9" fmla="*/ 5 h 12"/>
                    <a:gd name="T10" fmla="*/ 69 w 69"/>
                    <a:gd name="T11" fmla="*/ 2 h 12"/>
                    <a:gd name="T12" fmla="*/ 13 w 69"/>
                    <a:gd name="T13" fmla="*/ 3 h 12"/>
                    <a:gd name="T14" fmla="*/ 0 w 69"/>
                    <a:gd name="T15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9" h="12">
                      <a:moveTo>
                        <a:pt x="0" y="9"/>
                      </a:moveTo>
                      <a:cubicBezTo>
                        <a:pt x="6" y="10"/>
                        <a:pt x="13" y="10"/>
                        <a:pt x="20" y="11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31" y="11"/>
                        <a:pt x="41" y="12"/>
                        <a:pt x="51" y="8"/>
                      </a:cubicBezTo>
                      <a:cubicBezTo>
                        <a:pt x="54" y="7"/>
                        <a:pt x="56" y="6"/>
                        <a:pt x="59" y="5"/>
                      </a:cubicBezTo>
                      <a:cubicBezTo>
                        <a:pt x="62" y="4"/>
                        <a:pt x="65" y="3"/>
                        <a:pt x="69" y="2"/>
                      </a:cubicBezTo>
                      <a:cubicBezTo>
                        <a:pt x="62" y="0"/>
                        <a:pt x="29" y="2"/>
                        <a:pt x="13" y="3"/>
                      </a:cubicBezTo>
                      <a:cubicBezTo>
                        <a:pt x="11" y="6"/>
                        <a:pt x="5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8" name="Freeform 321">
                  <a:extLst>
                    <a:ext uri="{FF2B5EF4-FFF2-40B4-BE49-F238E27FC236}">
                      <a16:creationId xmlns:a16="http://schemas.microsoft.com/office/drawing/2014/main" id="{9DBDF6A6-B47A-0B45-BDCD-A84BC87BC6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85626" y="3176588"/>
                  <a:ext cx="509588" cy="55563"/>
                </a:xfrm>
                <a:custGeom>
                  <a:avLst/>
                  <a:gdLst>
                    <a:gd name="T0" fmla="*/ 127 w 136"/>
                    <a:gd name="T1" fmla="*/ 3 h 15"/>
                    <a:gd name="T2" fmla="*/ 118 w 136"/>
                    <a:gd name="T3" fmla="*/ 6 h 15"/>
                    <a:gd name="T4" fmla="*/ 98 w 136"/>
                    <a:gd name="T5" fmla="*/ 9 h 15"/>
                    <a:gd name="T6" fmla="*/ 87 w 136"/>
                    <a:gd name="T7" fmla="*/ 9 h 15"/>
                    <a:gd name="T8" fmla="*/ 86 w 136"/>
                    <a:gd name="T9" fmla="*/ 9 h 15"/>
                    <a:gd name="T10" fmla="*/ 60 w 136"/>
                    <a:gd name="T11" fmla="*/ 6 h 15"/>
                    <a:gd name="T12" fmla="*/ 59 w 136"/>
                    <a:gd name="T13" fmla="*/ 6 h 15"/>
                    <a:gd name="T14" fmla="*/ 36 w 136"/>
                    <a:gd name="T15" fmla="*/ 6 h 15"/>
                    <a:gd name="T16" fmla="*/ 19 w 136"/>
                    <a:gd name="T17" fmla="*/ 5 h 15"/>
                    <a:gd name="T18" fmla="*/ 0 w 136"/>
                    <a:gd name="T19" fmla="*/ 8 h 15"/>
                    <a:gd name="T20" fmla="*/ 30 w 136"/>
                    <a:gd name="T21" fmla="*/ 10 h 15"/>
                    <a:gd name="T22" fmla="*/ 61 w 136"/>
                    <a:gd name="T23" fmla="*/ 13 h 15"/>
                    <a:gd name="T24" fmla="*/ 84 w 136"/>
                    <a:gd name="T25" fmla="*/ 15 h 15"/>
                    <a:gd name="T26" fmla="*/ 132 w 136"/>
                    <a:gd name="T27" fmla="*/ 8 h 15"/>
                    <a:gd name="T28" fmla="*/ 136 w 136"/>
                    <a:gd name="T29" fmla="*/ 8 h 15"/>
                    <a:gd name="T30" fmla="*/ 136 w 136"/>
                    <a:gd name="T31" fmla="*/ 0 h 15"/>
                    <a:gd name="T32" fmla="*/ 127 w 136"/>
                    <a:gd name="T3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6" h="15">
                      <a:moveTo>
                        <a:pt x="127" y="3"/>
                      </a:moveTo>
                      <a:cubicBezTo>
                        <a:pt x="124" y="4"/>
                        <a:pt x="121" y="5"/>
                        <a:pt x="118" y="6"/>
                      </a:cubicBezTo>
                      <a:cubicBezTo>
                        <a:pt x="111" y="8"/>
                        <a:pt x="105" y="9"/>
                        <a:pt x="98" y="9"/>
                      </a:cubicBezTo>
                      <a:cubicBezTo>
                        <a:pt x="95" y="9"/>
                        <a:pt x="91" y="9"/>
                        <a:pt x="87" y="9"/>
                      </a:cubicBezTo>
                      <a:cubicBezTo>
                        <a:pt x="86" y="9"/>
                        <a:pt x="86" y="9"/>
                        <a:pt x="86" y="9"/>
                      </a:cubicBezTo>
                      <a:cubicBezTo>
                        <a:pt x="76" y="8"/>
                        <a:pt x="61" y="6"/>
                        <a:pt x="60" y="6"/>
                      </a:cubicBezTo>
                      <a:cubicBezTo>
                        <a:pt x="59" y="6"/>
                        <a:pt x="59" y="6"/>
                        <a:pt x="59" y="6"/>
                      </a:cubicBezTo>
                      <a:cubicBezTo>
                        <a:pt x="55" y="7"/>
                        <a:pt x="45" y="6"/>
                        <a:pt x="36" y="6"/>
                      </a:cubicBezTo>
                      <a:cubicBezTo>
                        <a:pt x="29" y="5"/>
                        <a:pt x="23" y="5"/>
                        <a:pt x="19" y="5"/>
                      </a:cubicBezTo>
                      <a:cubicBezTo>
                        <a:pt x="15" y="5"/>
                        <a:pt x="7" y="7"/>
                        <a:pt x="0" y="8"/>
                      </a:cubicBezTo>
                      <a:cubicBezTo>
                        <a:pt x="12" y="8"/>
                        <a:pt x="23" y="9"/>
                        <a:pt x="30" y="10"/>
                      </a:cubicBezTo>
                      <a:cubicBezTo>
                        <a:pt x="39" y="11"/>
                        <a:pt x="51" y="12"/>
                        <a:pt x="61" y="13"/>
                      </a:cubicBezTo>
                      <a:cubicBezTo>
                        <a:pt x="71" y="14"/>
                        <a:pt x="79" y="15"/>
                        <a:pt x="84" y="15"/>
                      </a:cubicBezTo>
                      <a:cubicBezTo>
                        <a:pt x="87" y="15"/>
                        <a:pt x="128" y="9"/>
                        <a:pt x="132" y="8"/>
                      </a:cubicBezTo>
                      <a:cubicBezTo>
                        <a:pt x="133" y="8"/>
                        <a:pt x="135" y="8"/>
                        <a:pt x="136" y="8"/>
                      </a:cubicBezTo>
                      <a:cubicBezTo>
                        <a:pt x="136" y="0"/>
                        <a:pt x="136" y="0"/>
                        <a:pt x="136" y="0"/>
                      </a:cubicBezTo>
                      <a:cubicBezTo>
                        <a:pt x="133" y="1"/>
                        <a:pt x="130" y="2"/>
                        <a:pt x="127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9" name="Freeform 322">
                  <a:extLst>
                    <a:ext uri="{FF2B5EF4-FFF2-40B4-BE49-F238E27FC236}">
                      <a16:creationId xmlns:a16="http://schemas.microsoft.com/office/drawing/2014/main" id="{A2BBA3B9-A4C8-364F-9193-08B2A2592B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45988" y="3130551"/>
                  <a:ext cx="149225" cy="30163"/>
                </a:xfrm>
                <a:custGeom>
                  <a:avLst/>
                  <a:gdLst>
                    <a:gd name="T0" fmla="*/ 7 w 40"/>
                    <a:gd name="T1" fmla="*/ 8 h 8"/>
                    <a:gd name="T2" fmla="*/ 40 w 40"/>
                    <a:gd name="T3" fmla="*/ 8 h 8"/>
                    <a:gd name="T4" fmla="*/ 40 w 40"/>
                    <a:gd name="T5" fmla="*/ 0 h 8"/>
                    <a:gd name="T6" fmla="*/ 0 w 40"/>
                    <a:gd name="T7" fmla="*/ 5 h 8"/>
                    <a:gd name="T8" fmla="*/ 7 w 4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8">
                      <a:moveTo>
                        <a:pt x="7" y="8"/>
                      </a:moveTo>
                      <a:cubicBezTo>
                        <a:pt x="20" y="7"/>
                        <a:pt x="35" y="7"/>
                        <a:pt x="40" y="8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5" y="1"/>
                        <a:pt x="13" y="4"/>
                        <a:pt x="0" y="5"/>
                      </a:cubicBezTo>
                      <a:cubicBezTo>
                        <a:pt x="2" y="6"/>
                        <a:pt x="4" y="7"/>
                        <a:pt x="7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80" name="Freeform 323">
                  <a:extLst>
                    <a:ext uri="{FF2B5EF4-FFF2-40B4-BE49-F238E27FC236}">
                      <a16:creationId xmlns:a16="http://schemas.microsoft.com/office/drawing/2014/main" id="{543477AF-AFA0-A249-B54D-909E009CB7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38051" y="3022601"/>
                  <a:ext cx="157163" cy="22225"/>
                </a:xfrm>
                <a:custGeom>
                  <a:avLst/>
                  <a:gdLst>
                    <a:gd name="T0" fmla="*/ 10 w 42"/>
                    <a:gd name="T1" fmla="*/ 3 h 6"/>
                    <a:gd name="T2" fmla="*/ 1 w 42"/>
                    <a:gd name="T3" fmla="*/ 4 h 6"/>
                    <a:gd name="T4" fmla="*/ 0 w 42"/>
                    <a:gd name="T5" fmla="*/ 5 h 6"/>
                    <a:gd name="T6" fmla="*/ 6 w 42"/>
                    <a:gd name="T7" fmla="*/ 6 h 6"/>
                    <a:gd name="T8" fmla="*/ 17 w 42"/>
                    <a:gd name="T9" fmla="*/ 6 h 6"/>
                    <a:gd name="T10" fmla="*/ 36 w 42"/>
                    <a:gd name="T11" fmla="*/ 6 h 6"/>
                    <a:gd name="T12" fmla="*/ 41 w 42"/>
                    <a:gd name="T13" fmla="*/ 6 h 6"/>
                    <a:gd name="T14" fmla="*/ 42 w 42"/>
                    <a:gd name="T15" fmla="*/ 6 h 6"/>
                    <a:gd name="T16" fmla="*/ 42 w 42"/>
                    <a:gd name="T17" fmla="*/ 5 h 6"/>
                    <a:gd name="T18" fmla="*/ 42 w 42"/>
                    <a:gd name="T19" fmla="*/ 5 h 6"/>
                    <a:gd name="T20" fmla="*/ 42 w 42"/>
                    <a:gd name="T21" fmla="*/ 5 h 6"/>
                    <a:gd name="T22" fmla="*/ 40 w 42"/>
                    <a:gd name="T23" fmla="*/ 0 h 6"/>
                    <a:gd name="T24" fmla="*/ 40 w 42"/>
                    <a:gd name="T25" fmla="*/ 0 h 6"/>
                    <a:gd name="T26" fmla="*/ 10 w 42"/>
                    <a:gd name="T2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2" h="6">
                      <a:moveTo>
                        <a:pt x="10" y="3"/>
                      </a:moveTo>
                      <a:cubicBezTo>
                        <a:pt x="8" y="3"/>
                        <a:pt x="4" y="4"/>
                        <a:pt x="1" y="4"/>
                      </a:cubicBezTo>
                      <a:cubicBezTo>
                        <a:pt x="1" y="4"/>
                        <a:pt x="0" y="5"/>
                        <a:pt x="0" y="5"/>
                      </a:cubicBezTo>
                      <a:cubicBezTo>
                        <a:pt x="2" y="6"/>
                        <a:pt x="4" y="6"/>
                        <a:pt x="6" y="6"/>
                      </a:cubicBezTo>
                      <a:cubicBezTo>
                        <a:pt x="8" y="6"/>
                        <a:pt x="12" y="6"/>
                        <a:pt x="17" y="6"/>
                      </a:cubicBezTo>
                      <a:cubicBezTo>
                        <a:pt x="24" y="6"/>
                        <a:pt x="31" y="6"/>
                        <a:pt x="36" y="6"/>
                      </a:cubicBezTo>
                      <a:cubicBezTo>
                        <a:pt x="38" y="6"/>
                        <a:pt x="40" y="6"/>
                        <a:pt x="41" y="6"/>
                      </a:cubicBezTo>
                      <a:cubicBezTo>
                        <a:pt x="41" y="6"/>
                        <a:pt x="42" y="6"/>
                        <a:pt x="42" y="6"/>
                      </a:cubicBezTo>
                      <a:cubicBezTo>
                        <a:pt x="42" y="6"/>
                        <a:pt x="42" y="6"/>
                        <a:pt x="42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5"/>
                        <a:pt x="42" y="3"/>
                        <a:pt x="40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5" y="0"/>
                        <a:pt x="22" y="0"/>
                        <a:pt x="1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81" name="Freeform 324">
                  <a:extLst>
                    <a:ext uri="{FF2B5EF4-FFF2-40B4-BE49-F238E27FC236}">
                      <a16:creationId xmlns:a16="http://schemas.microsoft.com/office/drawing/2014/main" id="{761B58EC-70F9-6F40-9642-42C497A95B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04713" y="3048001"/>
                  <a:ext cx="190500" cy="49213"/>
                </a:xfrm>
                <a:custGeom>
                  <a:avLst/>
                  <a:gdLst>
                    <a:gd name="T0" fmla="*/ 45 w 51"/>
                    <a:gd name="T1" fmla="*/ 1 h 13"/>
                    <a:gd name="T2" fmla="*/ 26 w 51"/>
                    <a:gd name="T3" fmla="*/ 1 h 13"/>
                    <a:gd name="T4" fmla="*/ 15 w 51"/>
                    <a:gd name="T5" fmla="*/ 1 h 13"/>
                    <a:gd name="T6" fmla="*/ 8 w 51"/>
                    <a:gd name="T7" fmla="*/ 0 h 13"/>
                    <a:gd name="T8" fmla="*/ 0 w 51"/>
                    <a:gd name="T9" fmla="*/ 4 h 13"/>
                    <a:gd name="T10" fmla="*/ 20 w 51"/>
                    <a:gd name="T11" fmla="*/ 7 h 13"/>
                    <a:gd name="T12" fmla="*/ 51 w 51"/>
                    <a:gd name="T13" fmla="*/ 13 h 13"/>
                    <a:gd name="T14" fmla="*/ 51 w 51"/>
                    <a:gd name="T15" fmla="*/ 1 h 13"/>
                    <a:gd name="T16" fmla="*/ 50 w 51"/>
                    <a:gd name="T17" fmla="*/ 1 h 13"/>
                    <a:gd name="T18" fmla="*/ 45 w 51"/>
                    <a:gd name="T19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" h="13">
                      <a:moveTo>
                        <a:pt x="45" y="1"/>
                      </a:moveTo>
                      <a:cubicBezTo>
                        <a:pt x="40" y="1"/>
                        <a:pt x="33" y="1"/>
                        <a:pt x="26" y="1"/>
                      </a:cubicBezTo>
                      <a:cubicBezTo>
                        <a:pt x="21" y="1"/>
                        <a:pt x="17" y="1"/>
                        <a:pt x="15" y="1"/>
                      </a:cubicBezTo>
                      <a:cubicBezTo>
                        <a:pt x="14" y="1"/>
                        <a:pt x="9" y="0"/>
                        <a:pt x="8" y="0"/>
                      </a:cubicBezTo>
                      <a:cubicBezTo>
                        <a:pt x="7" y="1"/>
                        <a:pt x="5" y="3"/>
                        <a:pt x="0" y="4"/>
                      </a:cubicBezTo>
                      <a:cubicBezTo>
                        <a:pt x="6" y="5"/>
                        <a:pt x="14" y="6"/>
                        <a:pt x="20" y="7"/>
                      </a:cubicBezTo>
                      <a:cubicBezTo>
                        <a:pt x="29" y="9"/>
                        <a:pt x="46" y="13"/>
                        <a:pt x="51" y="13"/>
                      </a:cubicBezTo>
                      <a:cubicBezTo>
                        <a:pt x="51" y="1"/>
                        <a:pt x="51" y="1"/>
                        <a:pt x="51" y="1"/>
                      </a:cubicBezTo>
                      <a:cubicBezTo>
                        <a:pt x="51" y="1"/>
                        <a:pt x="50" y="1"/>
                        <a:pt x="50" y="1"/>
                      </a:cubicBezTo>
                      <a:cubicBezTo>
                        <a:pt x="49" y="1"/>
                        <a:pt x="47" y="1"/>
                        <a:pt x="4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82" name="Freeform 325">
                  <a:extLst>
                    <a:ext uri="{FF2B5EF4-FFF2-40B4-BE49-F238E27FC236}">
                      <a16:creationId xmlns:a16="http://schemas.microsoft.com/office/drawing/2014/main" id="{065BA943-58F0-E84C-87E6-D2E74F589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28513" y="3100388"/>
                  <a:ext cx="266700" cy="49213"/>
                </a:xfrm>
                <a:custGeom>
                  <a:avLst/>
                  <a:gdLst>
                    <a:gd name="T0" fmla="*/ 19 w 71"/>
                    <a:gd name="T1" fmla="*/ 2 h 13"/>
                    <a:gd name="T2" fmla="*/ 7 w 71"/>
                    <a:gd name="T3" fmla="*/ 3 h 13"/>
                    <a:gd name="T4" fmla="*/ 7 w 71"/>
                    <a:gd name="T5" fmla="*/ 3 h 13"/>
                    <a:gd name="T6" fmla="*/ 0 w 71"/>
                    <a:gd name="T7" fmla="*/ 6 h 13"/>
                    <a:gd name="T8" fmla="*/ 24 w 71"/>
                    <a:gd name="T9" fmla="*/ 12 h 13"/>
                    <a:gd name="T10" fmla="*/ 71 w 71"/>
                    <a:gd name="T11" fmla="*/ 6 h 13"/>
                    <a:gd name="T12" fmla="*/ 71 w 71"/>
                    <a:gd name="T13" fmla="*/ 3 h 13"/>
                    <a:gd name="T14" fmla="*/ 39 w 71"/>
                    <a:gd name="T15" fmla="*/ 1 h 13"/>
                    <a:gd name="T16" fmla="*/ 19 w 71"/>
                    <a:gd name="T17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1" h="13">
                      <a:moveTo>
                        <a:pt x="19" y="2"/>
                      </a:moveTo>
                      <a:cubicBezTo>
                        <a:pt x="14" y="2"/>
                        <a:pt x="11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6" y="4"/>
                        <a:pt x="4" y="5"/>
                        <a:pt x="0" y="6"/>
                      </a:cubicBezTo>
                      <a:cubicBezTo>
                        <a:pt x="5" y="8"/>
                        <a:pt x="17" y="13"/>
                        <a:pt x="24" y="12"/>
                      </a:cubicBezTo>
                      <a:cubicBezTo>
                        <a:pt x="33" y="11"/>
                        <a:pt x="66" y="7"/>
                        <a:pt x="71" y="6"/>
                      </a:cubicBezTo>
                      <a:cubicBezTo>
                        <a:pt x="71" y="3"/>
                        <a:pt x="71" y="3"/>
                        <a:pt x="71" y="3"/>
                      </a:cubicBezTo>
                      <a:cubicBezTo>
                        <a:pt x="67" y="3"/>
                        <a:pt x="52" y="2"/>
                        <a:pt x="39" y="1"/>
                      </a:cubicBezTo>
                      <a:cubicBezTo>
                        <a:pt x="32" y="0"/>
                        <a:pt x="25" y="1"/>
                        <a:pt x="19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83" name="Freeform 326">
                  <a:extLst>
                    <a:ext uri="{FF2B5EF4-FFF2-40B4-BE49-F238E27FC236}">
                      <a16:creationId xmlns:a16="http://schemas.microsoft.com/office/drawing/2014/main" id="{9D366CA0-84AB-1C44-B5D5-AFFF788755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26901" y="3171826"/>
                  <a:ext cx="247650" cy="22225"/>
                </a:xfrm>
                <a:custGeom>
                  <a:avLst/>
                  <a:gdLst>
                    <a:gd name="T0" fmla="*/ 8 w 66"/>
                    <a:gd name="T1" fmla="*/ 4 h 6"/>
                    <a:gd name="T2" fmla="*/ 25 w 66"/>
                    <a:gd name="T3" fmla="*/ 5 h 6"/>
                    <a:gd name="T4" fmla="*/ 48 w 66"/>
                    <a:gd name="T5" fmla="*/ 5 h 6"/>
                    <a:gd name="T6" fmla="*/ 66 w 66"/>
                    <a:gd name="T7" fmla="*/ 1 h 6"/>
                    <a:gd name="T8" fmla="*/ 50 w 66"/>
                    <a:gd name="T9" fmla="*/ 1 h 6"/>
                    <a:gd name="T10" fmla="*/ 35 w 66"/>
                    <a:gd name="T11" fmla="*/ 0 h 6"/>
                    <a:gd name="T12" fmla="*/ 8 w 66"/>
                    <a:gd name="T13" fmla="*/ 0 h 6"/>
                    <a:gd name="T14" fmla="*/ 0 w 66"/>
                    <a:gd name="T15" fmla="*/ 0 h 6"/>
                    <a:gd name="T16" fmla="*/ 7 w 66"/>
                    <a:gd name="T17" fmla="*/ 4 h 6"/>
                    <a:gd name="T18" fmla="*/ 8 w 66"/>
                    <a:gd name="T19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6" h="6">
                      <a:moveTo>
                        <a:pt x="8" y="4"/>
                      </a:moveTo>
                      <a:cubicBezTo>
                        <a:pt x="12" y="4"/>
                        <a:pt x="18" y="4"/>
                        <a:pt x="25" y="5"/>
                      </a:cubicBezTo>
                      <a:cubicBezTo>
                        <a:pt x="34" y="5"/>
                        <a:pt x="44" y="6"/>
                        <a:pt x="48" y="5"/>
                      </a:cubicBezTo>
                      <a:cubicBezTo>
                        <a:pt x="55" y="5"/>
                        <a:pt x="62" y="3"/>
                        <a:pt x="66" y="1"/>
                      </a:cubicBezTo>
                      <a:cubicBezTo>
                        <a:pt x="60" y="1"/>
                        <a:pt x="55" y="1"/>
                        <a:pt x="50" y="1"/>
                      </a:cubicBezTo>
                      <a:cubicBezTo>
                        <a:pt x="45" y="1"/>
                        <a:pt x="40" y="1"/>
                        <a:pt x="35" y="0"/>
                      </a:cubicBezTo>
                      <a:cubicBezTo>
                        <a:pt x="29" y="0"/>
                        <a:pt x="17" y="0"/>
                        <a:pt x="8" y="0"/>
                      </a:cubicBezTo>
                      <a:cubicBezTo>
                        <a:pt x="5" y="0"/>
                        <a:pt x="3" y="0"/>
                        <a:pt x="0" y="0"/>
                      </a:cubicBezTo>
                      <a:cubicBezTo>
                        <a:pt x="3" y="1"/>
                        <a:pt x="6" y="2"/>
                        <a:pt x="7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84" name="Freeform 327">
                  <a:extLst>
                    <a:ext uri="{FF2B5EF4-FFF2-40B4-BE49-F238E27FC236}">
                      <a16:creationId xmlns:a16="http://schemas.microsoft.com/office/drawing/2014/main" id="{B2C561D1-8B84-C046-9B1D-0DEF5FA085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6126" y="3067051"/>
                  <a:ext cx="307975" cy="38100"/>
                </a:xfrm>
                <a:custGeom>
                  <a:avLst/>
                  <a:gdLst>
                    <a:gd name="T0" fmla="*/ 32 w 82"/>
                    <a:gd name="T1" fmla="*/ 9 h 10"/>
                    <a:gd name="T2" fmla="*/ 54 w 82"/>
                    <a:gd name="T3" fmla="*/ 8 h 10"/>
                    <a:gd name="T4" fmla="*/ 82 w 82"/>
                    <a:gd name="T5" fmla="*/ 10 h 10"/>
                    <a:gd name="T6" fmla="*/ 53 w 82"/>
                    <a:gd name="T7" fmla="*/ 4 h 10"/>
                    <a:gd name="T8" fmla="*/ 27 w 82"/>
                    <a:gd name="T9" fmla="*/ 0 h 10"/>
                    <a:gd name="T10" fmla="*/ 16 w 82"/>
                    <a:gd name="T11" fmla="*/ 2 h 10"/>
                    <a:gd name="T12" fmla="*/ 1 w 82"/>
                    <a:gd name="T13" fmla="*/ 5 h 10"/>
                    <a:gd name="T14" fmla="*/ 0 w 82"/>
                    <a:gd name="T15" fmla="*/ 5 h 10"/>
                    <a:gd name="T16" fmla="*/ 17 w 82"/>
                    <a:gd name="T17" fmla="*/ 10 h 10"/>
                    <a:gd name="T18" fmla="*/ 32 w 82"/>
                    <a:gd name="T1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2" h="10">
                      <a:moveTo>
                        <a:pt x="32" y="9"/>
                      </a:moveTo>
                      <a:cubicBezTo>
                        <a:pt x="39" y="8"/>
                        <a:pt x="46" y="7"/>
                        <a:pt x="54" y="8"/>
                      </a:cubicBezTo>
                      <a:cubicBezTo>
                        <a:pt x="64" y="9"/>
                        <a:pt x="76" y="9"/>
                        <a:pt x="82" y="10"/>
                      </a:cubicBezTo>
                      <a:cubicBezTo>
                        <a:pt x="74" y="9"/>
                        <a:pt x="60" y="6"/>
                        <a:pt x="53" y="4"/>
                      </a:cubicBezTo>
                      <a:cubicBezTo>
                        <a:pt x="45" y="2"/>
                        <a:pt x="28" y="0"/>
                        <a:pt x="27" y="0"/>
                      </a:cubicBezTo>
                      <a:cubicBezTo>
                        <a:pt x="24" y="1"/>
                        <a:pt x="20" y="1"/>
                        <a:pt x="16" y="2"/>
                      </a:cubicBezTo>
                      <a:cubicBezTo>
                        <a:pt x="10" y="3"/>
                        <a:pt x="4" y="4"/>
                        <a:pt x="1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4" y="6"/>
                        <a:pt x="11" y="9"/>
                        <a:pt x="17" y="10"/>
                      </a:cubicBezTo>
                      <a:cubicBezTo>
                        <a:pt x="21" y="10"/>
                        <a:pt x="26" y="10"/>
                        <a:pt x="32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85" name="Freeform 328">
                  <a:extLst>
                    <a:ext uri="{FF2B5EF4-FFF2-40B4-BE49-F238E27FC236}">
                      <a16:creationId xmlns:a16="http://schemas.microsoft.com/office/drawing/2014/main" id="{B042763C-17DD-FC42-A08A-46A54D0F1F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39588" y="3127376"/>
                  <a:ext cx="409575" cy="44450"/>
                </a:xfrm>
                <a:custGeom>
                  <a:avLst/>
                  <a:gdLst>
                    <a:gd name="T0" fmla="*/ 61 w 109"/>
                    <a:gd name="T1" fmla="*/ 4 h 12"/>
                    <a:gd name="T2" fmla="*/ 36 w 109"/>
                    <a:gd name="T3" fmla="*/ 5 h 12"/>
                    <a:gd name="T4" fmla="*/ 12 w 109"/>
                    <a:gd name="T5" fmla="*/ 5 h 12"/>
                    <a:gd name="T6" fmla="*/ 5 w 109"/>
                    <a:gd name="T7" fmla="*/ 5 h 12"/>
                    <a:gd name="T8" fmla="*/ 5 w 109"/>
                    <a:gd name="T9" fmla="*/ 5 h 12"/>
                    <a:gd name="T10" fmla="*/ 5 w 109"/>
                    <a:gd name="T11" fmla="*/ 5 h 12"/>
                    <a:gd name="T12" fmla="*/ 0 w 109"/>
                    <a:gd name="T13" fmla="*/ 6 h 12"/>
                    <a:gd name="T14" fmla="*/ 8 w 109"/>
                    <a:gd name="T15" fmla="*/ 8 h 12"/>
                    <a:gd name="T16" fmla="*/ 17 w 109"/>
                    <a:gd name="T17" fmla="*/ 10 h 12"/>
                    <a:gd name="T18" fmla="*/ 31 w 109"/>
                    <a:gd name="T19" fmla="*/ 10 h 12"/>
                    <a:gd name="T20" fmla="*/ 58 w 109"/>
                    <a:gd name="T21" fmla="*/ 10 h 12"/>
                    <a:gd name="T22" fmla="*/ 91 w 109"/>
                    <a:gd name="T23" fmla="*/ 10 h 12"/>
                    <a:gd name="T24" fmla="*/ 109 w 109"/>
                    <a:gd name="T25" fmla="*/ 9 h 12"/>
                    <a:gd name="T26" fmla="*/ 105 w 109"/>
                    <a:gd name="T27" fmla="*/ 7 h 12"/>
                    <a:gd name="T28" fmla="*/ 102 w 109"/>
                    <a:gd name="T29" fmla="*/ 7 h 12"/>
                    <a:gd name="T30" fmla="*/ 99 w 109"/>
                    <a:gd name="T31" fmla="*/ 7 h 12"/>
                    <a:gd name="T32" fmla="*/ 74 w 109"/>
                    <a:gd name="T33" fmla="*/ 0 h 12"/>
                    <a:gd name="T34" fmla="*/ 70 w 109"/>
                    <a:gd name="T35" fmla="*/ 1 h 12"/>
                    <a:gd name="T36" fmla="*/ 61 w 109"/>
                    <a:gd name="T37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9" h="12">
                      <a:moveTo>
                        <a:pt x="61" y="4"/>
                      </a:moveTo>
                      <a:cubicBezTo>
                        <a:pt x="57" y="5"/>
                        <a:pt x="47" y="5"/>
                        <a:pt x="36" y="5"/>
                      </a:cubicBezTo>
                      <a:cubicBezTo>
                        <a:pt x="28" y="5"/>
                        <a:pt x="19" y="5"/>
                        <a:pt x="12" y="5"/>
                      </a:cubicBezTo>
                      <a:cubicBezTo>
                        <a:pt x="10" y="5"/>
                        <a:pt x="7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4" y="5"/>
                        <a:pt x="2" y="5"/>
                        <a:pt x="0" y="6"/>
                      </a:cubicBezTo>
                      <a:cubicBezTo>
                        <a:pt x="3" y="6"/>
                        <a:pt x="5" y="7"/>
                        <a:pt x="8" y="8"/>
                      </a:cubicBezTo>
                      <a:cubicBezTo>
                        <a:pt x="11" y="8"/>
                        <a:pt x="14" y="9"/>
                        <a:pt x="17" y="10"/>
                      </a:cubicBezTo>
                      <a:cubicBezTo>
                        <a:pt x="20" y="10"/>
                        <a:pt x="25" y="10"/>
                        <a:pt x="31" y="10"/>
                      </a:cubicBezTo>
                      <a:cubicBezTo>
                        <a:pt x="41" y="10"/>
                        <a:pt x="52" y="10"/>
                        <a:pt x="58" y="10"/>
                      </a:cubicBezTo>
                      <a:cubicBezTo>
                        <a:pt x="68" y="12"/>
                        <a:pt x="78" y="11"/>
                        <a:pt x="91" y="10"/>
                      </a:cubicBezTo>
                      <a:cubicBezTo>
                        <a:pt x="91" y="10"/>
                        <a:pt x="99" y="10"/>
                        <a:pt x="109" y="9"/>
                      </a:cubicBezTo>
                      <a:cubicBezTo>
                        <a:pt x="107" y="8"/>
                        <a:pt x="106" y="7"/>
                        <a:pt x="105" y="7"/>
                      </a:cubicBezTo>
                      <a:cubicBezTo>
                        <a:pt x="104" y="7"/>
                        <a:pt x="102" y="7"/>
                        <a:pt x="102" y="7"/>
                      </a:cubicBezTo>
                      <a:cubicBezTo>
                        <a:pt x="101" y="7"/>
                        <a:pt x="100" y="7"/>
                        <a:pt x="99" y="7"/>
                      </a:cubicBezTo>
                      <a:cubicBezTo>
                        <a:pt x="90" y="7"/>
                        <a:pt x="76" y="1"/>
                        <a:pt x="74" y="0"/>
                      </a:cubicBezTo>
                      <a:cubicBezTo>
                        <a:pt x="72" y="0"/>
                        <a:pt x="71" y="0"/>
                        <a:pt x="70" y="1"/>
                      </a:cubicBezTo>
                      <a:cubicBezTo>
                        <a:pt x="67" y="2"/>
                        <a:pt x="63" y="3"/>
                        <a:pt x="61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23" name="Group 422">
                <a:extLst>
                  <a:ext uri="{FF2B5EF4-FFF2-40B4-BE49-F238E27FC236}">
                    <a16:creationId xmlns:a16="http://schemas.microsoft.com/office/drawing/2014/main" id="{9EAC8666-B66E-7047-9C87-69569A16E879}"/>
                  </a:ext>
                </a:extLst>
              </p:cNvPr>
              <p:cNvGrpSpPr/>
              <p:nvPr/>
            </p:nvGrpSpPr>
            <p:grpSpPr>
              <a:xfrm>
                <a:off x="7192621" y="2662260"/>
                <a:ext cx="1431504" cy="225087"/>
                <a:chOff x="4221938" y="3011488"/>
                <a:chExt cx="1908175" cy="300038"/>
              </a:xfrm>
            </p:grpSpPr>
            <p:sp>
              <p:nvSpPr>
                <p:cNvPr id="522" name="Freeform 53">
                  <a:extLst>
                    <a:ext uri="{FF2B5EF4-FFF2-40B4-BE49-F238E27FC236}">
                      <a16:creationId xmlns:a16="http://schemas.microsoft.com/office/drawing/2014/main" id="{6D7CD31D-69C4-3447-AA02-0D50D3F672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0676" y="3217863"/>
                  <a:ext cx="363538" cy="41275"/>
                </a:xfrm>
                <a:custGeom>
                  <a:avLst/>
                  <a:gdLst>
                    <a:gd name="T0" fmla="*/ 7 w 97"/>
                    <a:gd name="T1" fmla="*/ 5 h 11"/>
                    <a:gd name="T2" fmla="*/ 59 w 97"/>
                    <a:gd name="T3" fmla="*/ 11 h 11"/>
                    <a:gd name="T4" fmla="*/ 71 w 97"/>
                    <a:gd name="T5" fmla="*/ 10 h 11"/>
                    <a:gd name="T6" fmla="*/ 72 w 97"/>
                    <a:gd name="T7" fmla="*/ 10 h 11"/>
                    <a:gd name="T8" fmla="*/ 73 w 97"/>
                    <a:gd name="T9" fmla="*/ 10 h 11"/>
                    <a:gd name="T10" fmla="*/ 94 w 97"/>
                    <a:gd name="T11" fmla="*/ 6 h 11"/>
                    <a:gd name="T12" fmla="*/ 97 w 97"/>
                    <a:gd name="T13" fmla="*/ 5 h 11"/>
                    <a:gd name="T14" fmla="*/ 76 w 97"/>
                    <a:gd name="T15" fmla="*/ 1 h 11"/>
                    <a:gd name="T16" fmla="*/ 47 w 97"/>
                    <a:gd name="T17" fmla="*/ 2 h 11"/>
                    <a:gd name="T18" fmla="*/ 44 w 97"/>
                    <a:gd name="T19" fmla="*/ 2 h 11"/>
                    <a:gd name="T20" fmla="*/ 18 w 97"/>
                    <a:gd name="T21" fmla="*/ 0 h 11"/>
                    <a:gd name="T22" fmla="*/ 0 w 97"/>
                    <a:gd name="T23" fmla="*/ 4 h 11"/>
                    <a:gd name="T24" fmla="*/ 5 w 97"/>
                    <a:gd name="T25" fmla="*/ 5 h 11"/>
                    <a:gd name="T26" fmla="*/ 5 w 97"/>
                    <a:gd name="T27" fmla="*/ 5 h 11"/>
                    <a:gd name="T28" fmla="*/ 7 w 97"/>
                    <a:gd name="T29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7" h="11">
                      <a:moveTo>
                        <a:pt x="7" y="5"/>
                      </a:moveTo>
                      <a:cubicBezTo>
                        <a:pt x="23" y="9"/>
                        <a:pt x="45" y="11"/>
                        <a:pt x="59" y="11"/>
                      </a:cubicBezTo>
                      <a:cubicBezTo>
                        <a:pt x="63" y="11"/>
                        <a:pt x="67" y="11"/>
                        <a:pt x="71" y="10"/>
                      </a:cubicBezTo>
                      <a:cubicBezTo>
                        <a:pt x="71" y="10"/>
                        <a:pt x="71" y="10"/>
                        <a:pt x="72" y="10"/>
                      </a:cubicBezTo>
                      <a:cubicBezTo>
                        <a:pt x="72" y="10"/>
                        <a:pt x="72" y="10"/>
                        <a:pt x="73" y="10"/>
                      </a:cubicBezTo>
                      <a:cubicBezTo>
                        <a:pt x="80" y="9"/>
                        <a:pt x="88" y="7"/>
                        <a:pt x="94" y="6"/>
                      </a:cubicBezTo>
                      <a:cubicBezTo>
                        <a:pt x="95" y="5"/>
                        <a:pt x="96" y="5"/>
                        <a:pt x="97" y="5"/>
                      </a:cubicBezTo>
                      <a:cubicBezTo>
                        <a:pt x="88" y="4"/>
                        <a:pt x="77" y="2"/>
                        <a:pt x="76" y="1"/>
                      </a:cubicBezTo>
                      <a:cubicBezTo>
                        <a:pt x="66" y="2"/>
                        <a:pt x="55" y="2"/>
                        <a:pt x="47" y="2"/>
                      </a:cubicBezTo>
                      <a:cubicBezTo>
                        <a:pt x="46" y="2"/>
                        <a:pt x="45" y="2"/>
                        <a:pt x="44" y="2"/>
                      </a:cubicBezTo>
                      <a:cubicBezTo>
                        <a:pt x="31" y="2"/>
                        <a:pt x="24" y="1"/>
                        <a:pt x="18" y="0"/>
                      </a:cubicBezTo>
                      <a:cubicBezTo>
                        <a:pt x="10" y="2"/>
                        <a:pt x="4" y="3"/>
                        <a:pt x="0" y="4"/>
                      </a:cubicBezTo>
                      <a:cubicBezTo>
                        <a:pt x="1" y="4"/>
                        <a:pt x="3" y="4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6" y="5"/>
                        <a:pt x="6" y="5"/>
                        <a:pt x="7" y="5"/>
                      </a:cubicBezTo>
                      <a:close/>
                    </a:path>
                  </a:pathLst>
                </a:custGeom>
                <a:solidFill>
                  <a:srgbClr val="FD4B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23" name="Freeform 72">
                  <a:extLst>
                    <a:ext uri="{FF2B5EF4-FFF2-40B4-BE49-F238E27FC236}">
                      <a16:creationId xmlns:a16="http://schemas.microsoft.com/office/drawing/2014/main" id="{921ACE8A-A70E-F146-A2B7-3AEE2F605D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5276" y="3113088"/>
                  <a:ext cx="382588" cy="39688"/>
                </a:xfrm>
                <a:custGeom>
                  <a:avLst/>
                  <a:gdLst>
                    <a:gd name="T0" fmla="*/ 84 w 102"/>
                    <a:gd name="T1" fmla="*/ 4 h 11"/>
                    <a:gd name="T2" fmla="*/ 84 w 102"/>
                    <a:gd name="T3" fmla="*/ 4 h 11"/>
                    <a:gd name="T4" fmla="*/ 45 w 102"/>
                    <a:gd name="T5" fmla="*/ 2 h 11"/>
                    <a:gd name="T6" fmla="*/ 17 w 102"/>
                    <a:gd name="T7" fmla="*/ 0 h 11"/>
                    <a:gd name="T8" fmla="*/ 0 w 102"/>
                    <a:gd name="T9" fmla="*/ 4 h 11"/>
                    <a:gd name="T10" fmla="*/ 20 w 102"/>
                    <a:gd name="T11" fmla="*/ 7 h 11"/>
                    <a:gd name="T12" fmla="*/ 31 w 102"/>
                    <a:gd name="T13" fmla="*/ 10 h 11"/>
                    <a:gd name="T14" fmla="*/ 34 w 102"/>
                    <a:gd name="T15" fmla="*/ 10 h 11"/>
                    <a:gd name="T16" fmla="*/ 48 w 102"/>
                    <a:gd name="T17" fmla="*/ 10 h 11"/>
                    <a:gd name="T18" fmla="*/ 70 w 102"/>
                    <a:gd name="T19" fmla="*/ 10 h 11"/>
                    <a:gd name="T20" fmla="*/ 93 w 102"/>
                    <a:gd name="T21" fmla="*/ 6 h 11"/>
                    <a:gd name="T22" fmla="*/ 102 w 102"/>
                    <a:gd name="T23" fmla="*/ 4 h 11"/>
                    <a:gd name="T24" fmla="*/ 84 w 102"/>
                    <a:gd name="T25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2" h="11">
                      <a:moveTo>
                        <a:pt x="84" y="4"/>
                      </a:moveTo>
                      <a:cubicBezTo>
                        <a:pt x="84" y="4"/>
                        <a:pt x="84" y="4"/>
                        <a:pt x="84" y="4"/>
                      </a:cubicBezTo>
                      <a:cubicBezTo>
                        <a:pt x="69" y="6"/>
                        <a:pt x="51" y="4"/>
                        <a:pt x="45" y="2"/>
                      </a:cubicBezTo>
                      <a:cubicBezTo>
                        <a:pt x="40" y="1"/>
                        <a:pt x="19" y="0"/>
                        <a:pt x="17" y="0"/>
                      </a:cubicBezTo>
                      <a:cubicBezTo>
                        <a:pt x="16" y="0"/>
                        <a:pt x="8" y="3"/>
                        <a:pt x="0" y="4"/>
                      </a:cubicBezTo>
                      <a:cubicBezTo>
                        <a:pt x="7" y="5"/>
                        <a:pt x="17" y="7"/>
                        <a:pt x="20" y="7"/>
                      </a:cubicBezTo>
                      <a:cubicBezTo>
                        <a:pt x="27" y="8"/>
                        <a:pt x="30" y="9"/>
                        <a:pt x="31" y="10"/>
                      </a:cubicBezTo>
                      <a:cubicBezTo>
                        <a:pt x="32" y="10"/>
                        <a:pt x="33" y="10"/>
                        <a:pt x="34" y="10"/>
                      </a:cubicBezTo>
                      <a:cubicBezTo>
                        <a:pt x="38" y="10"/>
                        <a:pt x="43" y="10"/>
                        <a:pt x="48" y="10"/>
                      </a:cubicBezTo>
                      <a:cubicBezTo>
                        <a:pt x="55" y="10"/>
                        <a:pt x="63" y="11"/>
                        <a:pt x="70" y="10"/>
                      </a:cubicBezTo>
                      <a:cubicBezTo>
                        <a:pt x="76" y="9"/>
                        <a:pt x="85" y="8"/>
                        <a:pt x="93" y="6"/>
                      </a:cubicBezTo>
                      <a:cubicBezTo>
                        <a:pt x="96" y="5"/>
                        <a:pt x="99" y="5"/>
                        <a:pt x="102" y="4"/>
                      </a:cubicBezTo>
                      <a:cubicBezTo>
                        <a:pt x="94" y="4"/>
                        <a:pt x="84" y="4"/>
                        <a:pt x="84" y="4"/>
                      </a:cubicBezTo>
                      <a:close/>
                    </a:path>
                  </a:pathLst>
                </a:custGeom>
                <a:solidFill>
                  <a:srgbClr val="FD4B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24" name="Freeform 77">
                  <a:extLst>
                    <a:ext uri="{FF2B5EF4-FFF2-40B4-BE49-F238E27FC236}">
                      <a16:creationId xmlns:a16="http://schemas.microsoft.com/office/drawing/2014/main" id="{3903D61E-9A81-8C47-81AC-DB08DABA49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2901" y="3152776"/>
                  <a:ext cx="277813" cy="30163"/>
                </a:xfrm>
                <a:custGeom>
                  <a:avLst/>
                  <a:gdLst>
                    <a:gd name="T0" fmla="*/ 27 w 74"/>
                    <a:gd name="T1" fmla="*/ 6 h 8"/>
                    <a:gd name="T2" fmla="*/ 43 w 74"/>
                    <a:gd name="T3" fmla="*/ 8 h 8"/>
                    <a:gd name="T4" fmla="*/ 74 w 74"/>
                    <a:gd name="T5" fmla="*/ 1 h 8"/>
                    <a:gd name="T6" fmla="*/ 66 w 74"/>
                    <a:gd name="T7" fmla="*/ 0 h 8"/>
                    <a:gd name="T8" fmla="*/ 57 w 74"/>
                    <a:gd name="T9" fmla="*/ 1 h 8"/>
                    <a:gd name="T10" fmla="*/ 35 w 74"/>
                    <a:gd name="T11" fmla="*/ 1 h 8"/>
                    <a:gd name="T12" fmla="*/ 21 w 74"/>
                    <a:gd name="T13" fmla="*/ 1 h 8"/>
                    <a:gd name="T14" fmla="*/ 10 w 74"/>
                    <a:gd name="T15" fmla="*/ 1 h 8"/>
                    <a:gd name="T16" fmla="*/ 0 w 74"/>
                    <a:gd name="T17" fmla="*/ 2 h 8"/>
                    <a:gd name="T18" fmla="*/ 0 w 74"/>
                    <a:gd name="T19" fmla="*/ 2 h 8"/>
                    <a:gd name="T20" fmla="*/ 6 w 74"/>
                    <a:gd name="T21" fmla="*/ 6 h 8"/>
                    <a:gd name="T22" fmla="*/ 27 w 74"/>
                    <a:gd name="T23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4" h="8">
                      <a:moveTo>
                        <a:pt x="27" y="6"/>
                      </a:moveTo>
                      <a:cubicBezTo>
                        <a:pt x="29" y="7"/>
                        <a:pt x="36" y="8"/>
                        <a:pt x="43" y="8"/>
                      </a:cubicBezTo>
                      <a:cubicBezTo>
                        <a:pt x="45" y="8"/>
                        <a:pt x="62" y="3"/>
                        <a:pt x="74" y="1"/>
                      </a:cubicBezTo>
                      <a:cubicBezTo>
                        <a:pt x="70" y="1"/>
                        <a:pt x="66" y="0"/>
                        <a:pt x="66" y="0"/>
                      </a:cubicBezTo>
                      <a:cubicBezTo>
                        <a:pt x="62" y="0"/>
                        <a:pt x="60" y="1"/>
                        <a:pt x="57" y="1"/>
                      </a:cubicBezTo>
                      <a:cubicBezTo>
                        <a:pt x="50" y="2"/>
                        <a:pt x="42" y="1"/>
                        <a:pt x="35" y="1"/>
                      </a:cubicBezTo>
                      <a:cubicBezTo>
                        <a:pt x="30" y="1"/>
                        <a:pt x="25" y="1"/>
                        <a:pt x="21" y="1"/>
                      </a:cubicBezTo>
                      <a:cubicBezTo>
                        <a:pt x="15" y="1"/>
                        <a:pt x="12" y="1"/>
                        <a:pt x="10" y="1"/>
                      </a:cubicBezTo>
                      <a:cubicBezTo>
                        <a:pt x="8" y="2"/>
                        <a:pt x="5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3"/>
                        <a:pt x="4" y="5"/>
                        <a:pt x="6" y="6"/>
                      </a:cubicBezTo>
                      <a:cubicBezTo>
                        <a:pt x="12" y="5"/>
                        <a:pt x="22" y="5"/>
                        <a:pt x="27" y="6"/>
                      </a:cubicBezTo>
                      <a:close/>
                    </a:path>
                  </a:pathLst>
                </a:custGeom>
                <a:solidFill>
                  <a:srgbClr val="FD4B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25" name="Freeform 88">
                  <a:extLst>
                    <a:ext uri="{FF2B5EF4-FFF2-40B4-BE49-F238E27FC236}">
                      <a16:creationId xmlns:a16="http://schemas.microsoft.com/office/drawing/2014/main" id="{0100C540-B071-B241-A396-E0C8CF5B68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1938" y="3243263"/>
                  <a:ext cx="476250" cy="60325"/>
                </a:xfrm>
                <a:custGeom>
                  <a:avLst/>
                  <a:gdLst>
                    <a:gd name="T0" fmla="*/ 37 w 127"/>
                    <a:gd name="T1" fmla="*/ 13 h 16"/>
                    <a:gd name="T2" fmla="*/ 59 w 127"/>
                    <a:gd name="T3" fmla="*/ 16 h 16"/>
                    <a:gd name="T4" fmla="*/ 68 w 127"/>
                    <a:gd name="T5" fmla="*/ 15 h 16"/>
                    <a:gd name="T6" fmla="*/ 110 w 127"/>
                    <a:gd name="T7" fmla="*/ 14 h 16"/>
                    <a:gd name="T8" fmla="*/ 112 w 127"/>
                    <a:gd name="T9" fmla="*/ 15 h 16"/>
                    <a:gd name="T10" fmla="*/ 127 w 127"/>
                    <a:gd name="T11" fmla="*/ 12 h 16"/>
                    <a:gd name="T12" fmla="*/ 122 w 127"/>
                    <a:gd name="T13" fmla="*/ 10 h 16"/>
                    <a:gd name="T14" fmla="*/ 117 w 127"/>
                    <a:gd name="T15" fmla="*/ 8 h 16"/>
                    <a:gd name="T16" fmla="*/ 89 w 127"/>
                    <a:gd name="T17" fmla="*/ 5 h 16"/>
                    <a:gd name="T18" fmla="*/ 75 w 127"/>
                    <a:gd name="T19" fmla="*/ 6 h 16"/>
                    <a:gd name="T20" fmla="*/ 22 w 127"/>
                    <a:gd name="T21" fmla="*/ 0 h 16"/>
                    <a:gd name="T22" fmla="*/ 21 w 127"/>
                    <a:gd name="T23" fmla="*/ 0 h 16"/>
                    <a:gd name="T24" fmla="*/ 0 w 127"/>
                    <a:gd name="T25" fmla="*/ 5 h 16"/>
                    <a:gd name="T26" fmla="*/ 25 w 127"/>
                    <a:gd name="T27" fmla="*/ 9 h 16"/>
                    <a:gd name="T28" fmla="*/ 37 w 127"/>
                    <a:gd name="T29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7" h="16">
                      <a:moveTo>
                        <a:pt x="37" y="13"/>
                      </a:moveTo>
                      <a:cubicBezTo>
                        <a:pt x="43" y="15"/>
                        <a:pt x="46" y="16"/>
                        <a:pt x="59" y="16"/>
                      </a:cubicBezTo>
                      <a:cubicBezTo>
                        <a:pt x="68" y="15"/>
                        <a:pt x="68" y="15"/>
                        <a:pt x="68" y="15"/>
                      </a:cubicBezTo>
                      <a:cubicBezTo>
                        <a:pt x="86" y="14"/>
                        <a:pt x="103" y="14"/>
                        <a:pt x="110" y="14"/>
                      </a:cubicBezTo>
                      <a:cubicBezTo>
                        <a:pt x="110" y="14"/>
                        <a:pt x="111" y="14"/>
                        <a:pt x="112" y="15"/>
                      </a:cubicBezTo>
                      <a:cubicBezTo>
                        <a:pt x="113" y="14"/>
                        <a:pt x="121" y="13"/>
                        <a:pt x="127" y="12"/>
                      </a:cubicBezTo>
                      <a:cubicBezTo>
                        <a:pt x="126" y="11"/>
                        <a:pt x="124" y="11"/>
                        <a:pt x="122" y="10"/>
                      </a:cubicBezTo>
                      <a:cubicBezTo>
                        <a:pt x="120" y="9"/>
                        <a:pt x="119" y="9"/>
                        <a:pt x="117" y="8"/>
                      </a:cubicBezTo>
                      <a:cubicBezTo>
                        <a:pt x="108" y="5"/>
                        <a:pt x="94" y="5"/>
                        <a:pt x="89" y="5"/>
                      </a:cubicBezTo>
                      <a:cubicBezTo>
                        <a:pt x="84" y="6"/>
                        <a:pt x="79" y="6"/>
                        <a:pt x="75" y="6"/>
                      </a:cubicBezTo>
                      <a:cubicBezTo>
                        <a:pt x="60" y="6"/>
                        <a:pt x="39" y="4"/>
                        <a:pt x="22" y="0"/>
                      </a:cubicBezTo>
                      <a:cubicBezTo>
                        <a:pt x="22" y="0"/>
                        <a:pt x="21" y="0"/>
                        <a:pt x="21" y="0"/>
                      </a:cubicBezTo>
                      <a:cubicBezTo>
                        <a:pt x="17" y="1"/>
                        <a:pt x="7" y="4"/>
                        <a:pt x="0" y="5"/>
                      </a:cubicBezTo>
                      <a:cubicBezTo>
                        <a:pt x="9" y="6"/>
                        <a:pt x="18" y="7"/>
                        <a:pt x="25" y="9"/>
                      </a:cubicBezTo>
                      <a:cubicBezTo>
                        <a:pt x="31" y="10"/>
                        <a:pt x="34" y="11"/>
                        <a:pt x="37" y="13"/>
                      </a:cubicBezTo>
                      <a:close/>
                    </a:path>
                  </a:pathLst>
                </a:custGeom>
                <a:solidFill>
                  <a:srgbClr val="FD4B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26" name="Freeform 92">
                  <a:extLst>
                    <a:ext uri="{FF2B5EF4-FFF2-40B4-BE49-F238E27FC236}">
                      <a16:creationId xmlns:a16="http://schemas.microsoft.com/office/drawing/2014/main" id="{B3D632BF-D520-3545-BCC3-34484E6337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0413" y="3011488"/>
                  <a:ext cx="265113" cy="55563"/>
                </a:xfrm>
                <a:custGeom>
                  <a:avLst/>
                  <a:gdLst>
                    <a:gd name="T0" fmla="*/ 12 w 71"/>
                    <a:gd name="T1" fmla="*/ 15 h 15"/>
                    <a:gd name="T2" fmla="*/ 18 w 71"/>
                    <a:gd name="T3" fmla="*/ 15 h 15"/>
                    <a:gd name="T4" fmla="*/ 48 w 71"/>
                    <a:gd name="T5" fmla="*/ 11 h 15"/>
                    <a:gd name="T6" fmla="*/ 51 w 71"/>
                    <a:gd name="T7" fmla="*/ 11 h 15"/>
                    <a:gd name="T8" fmla="*/ 52 w 71"/>
                    <a:gd name="T9" fmla="*/ 11 h 15"/>
                    <a:gd name="T10" fmla="*/ 53 w 71"/>
                    <a:gd name="T11" fmla="*/ 11 h 15"/>
                    <a:gd name="T12" fmla="*/ 71 w 71"/>
                    <a:gd name="T13" fmla="*/ 8 h 15"/>
                    <a:gd name="T14" fmla="*/ 61 w 71"/>
                    <a:gd name="T15" fmla="*/ 2 h 15"/>
                    <a:gd name="T16" fmla="*/ 60 w 71"/>
                    <a:gd name="T17" fmla="*/ 0 h 15"/>
                    <a:gd name="T18" fmla="*/ 42 w 71"/>
                    <a:gd name="T19" fmla="*/ 1 h 15"/>
                    <a:gd name="T20" fmla="*/ 40 w 71"/>
                    <a:gd name="T21" fmla="*/ 1 h 15"/>
                    <a:gd name="T22" fmla="*/ 17 w 71"/>
                    <a:gd name="T23" fmla="*/ 3 h 15"/>
                    <a:gd name="T24" fmla="*/ 0 w 71"/>
                    <a:gd name="T25" fmla="*/ 10 h 15"/>
                    <a:gd name="T26" fmla="*/ 10 w 71"/>
                    <a:gd name="T27" fmla="*/ 14 h 15"/>
                    <a:gd name="T28" fmla="*/ 12 w 71"/>
                    <a:gd name="T2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1" h="15">
                      <a:moveTo>
                        <a:pt x="12" y="15"/>
                      </a:moveTo>
                      <a:cubicBezTo>
                        <a:pt x="13" y="15"/>
                        <a:pt x="15" y="15"/>
                        <a:pt x="18" y="15"/>
                      </a:cubicBezTo>
                      <a:cubicBezTo>
                        <a:pt x="27" y="15"/>
                        <a:pt x="40" y="13"/>
                        <a:pt x="48" y="11"/>
                      </a:cubicBezTo>
                      <a:cubicBezTo>
                        <a:pt x="49" y="11"/>
                        <a:pt x="50" y="11"/>
                        <a:pt x="51" y="11"/>
                      </a:cubicBezTo>
                      <a:cubicBezTo>
                        <a:pt x="52" y="11"/>
                        <a:pt x="52" y="11"/>
                        <a:pt x="52" y="11"/>
                      </a:cubicBezTo>
                      <a:cubicBezTo>
                        <a:pt x="52" y="11"/>
                        <a:pt x="52" y="11"/>
                        <a:pt x="53" y="11"/>
                      </a:cubicBezTo>
                      <a:cubicBezTo>
                        <a:pt x="60" y="9"/>
                        <a:pt x="67" y="8"/>
                        <a:pt x="71" y="8"/>
                      </a:cubicBezTo>
                      <a:cubicBezTo>
                        <a:pt x="68" y="6"/>
                        <a:pt x="63" y="3"/>
                        <a:pt x="61" y="2"/>
                      </a:cubicBezTo>
                      <a:cubicBezTo>
                        <a:pt x="61" y="1"/>
                        <a:pt x="60" y="1"/>
                        <a:pt x="60" y="0"/>
                      </a:cubicBezTo>
                      <a:cubicBezTo>
                        <a:pt x="53" y="0"/>
                        <a:pt x="46" y="0"/>
                        <a:pt x="42" y="1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34" y="1"/>
                        <a:pt x="25" y="2"/>
                        <a:pt x="17" y="3"/>
                      </a:cubicBezTo>
                      <a:cubicBezTo>
                        <a:pt x="10" y="6"/>
                        <a:pt x="4" y="9"/>
                        <a:pt x="0" y="10"/>
                      </a:cubicBezTo>
                      <a:cubicBezTo>
                        <a:pt x="6" y="11"/>
                        <a:pt x="9" y="13"/>
                        <a:pt x="10" y="14"/>
                      </a:cubicBezTo>
                      <a:cubicBezTo>
                        <a:pt x="11" y="14"/>
                        <a:pt x="11" y="14"/>
                        <a:pt x="12" y="15"/>
                      </a:cubicBezTo>
                      <a:close/>
                    </a:path>
                  </a:pathLst>
                </a:custGeom>
                <a:solidFill>
                  <a:srgbClr val="FD4B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27" name="Freeform 93">
                  <a:extLst>
                    <a:ext uri="{FF2B5EF4-FFF2-40B4-BE49-F238E27FC236}">
                      <a16:creationId xmlns:a16="http://schemas.microsoft.com/office/drawing/2014/main" id="{E95B33C1-D813-0147-AEB5-52F5BC7BDB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9101" y="3033713"/>
                  <a:ext cx="366713" cy="44450"/>
                </a:xfrm>
                <a:custGeom>
                  <a:avLst/>
                  <a:gdLst>
                    <a:gd name="T0" fmla="*/ 66 w 98"/>
                    <a:gd name="T1" fmla="*/ 0 h 12"/>
                    <a:gd name="T2" fmla="*/ 57 w 98"/>
                    <a:gd name="T3" fmla="*/ 1 h 12"/>
                    <a:gd name="T4" fmla="*/ 26 w 98"/>
                    <a:gd name="T5" fmla="*/ 2 h 12"/>
                    <a:gd name="T6" fmla="*/ 12 w 98"/>
                    <a:gd name="T7" fmla="*/ 1 h 12"/>
                    <a:gd name="T8" fmla="*/ 0 w 98"/>
                    <a:gd name="T9" fmla="*/ 5 h 12"/>
                    <a:gd name="T10" fmla="*/ 6 w 98"/>
                    <a:gd name="T11" fmla="*/ 7 h 12"/>
                    <a:gd name="T12" fmla="*/ 54 w 98"/>
                    <a:gd name="T13" fmla="*/ 12 h 12"/>
                    <a:gd name="T14" fmla="*/ 77 w 98"/>
                    <a:gd name="T15" fmla="*/ 10 h 12"/>
                    <a:gd name="T16" fmla="*/ 98 w 98"/>
                    <a:gd name="T17" fmla="*/ 8 h 12"/>
                    <a:gd name="T18" fmla="*/ 77 w 98"/>
                    <a:gd name="T19" fmla="*/ 3 h 12"/>
                    <a:gd name="T20" fmla="*/ 66 w 98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8" h="12">
                      <a:moveTo>
                        <a:pt x="66" y="0"/>
                      </a:moveTo>
                      <a:cubicBezTo>
                        <a:pt x="63" y="1"/>
                        <a:pt x="60" y="1"/>
                        <a:pt x="57" y="1"/>
                      </a:cubicBezTo>
                      <a:cubicBezTo>
                        <a:pt x="45" y="1"/>
                        <a:pt x="31" y="2"/>
                        <a:pt x="26" y="2"/>
                      </a:cubicBezTo>
                      <a:cubicBezTo>
                        <a:pt x="22" y="2"/>
                        <a:pt x="17" y="2"/>
                        <a:pt x="12" y="1"/>
                      </a:cubicBezTo>
                      <a:cubicBezTo>
                        <a:pt x="7" y="3"/>
                        <a:pt x="3" y="4"/>
                        <a:pt x="0" y="5"/>
                      </a:cubicBezTo>
                      <a:cubicBezTo>
                        <a:pt x="2" y="6"/>
                        <a:pt x="4" y="6"/>
                        <a:pt x="6" y="7"/>
                      </a:cubicBezTo>
                      <a:cubicBezTo>
                        <a:pt x="12" y="8"/>
                        <a:pt x="31" y="12"/>
                        <a:pt x="54" y="12"/>
                      </a:cubicBezTo>
                      <a:cubicBezTo>
                        <a:pt x="62" y="12"/>
                        <a:pt x="69" y="11"/>
                        <a:pt x="77" y="10"/>
                      </a:cubicBezTo>
                      <a:cubicBezTo>
                        <a:pt x="87" y="9"/>
                        <a:pt x="94" y="8"/>
                        <a:pt x="98" y="8"/>
                      </a:cubicBezTo>
                      <a:cubicBezTo>
                        <a:pt x="94" y="6"/>
                        <a:pt x="84" y="4"/>
                        <a:pt x="77" y="3"/>
                      </a:cubicBezTo>
                      <a:cubicBezTo>
                        <a:pt x="73" y="2"/>
                        <a:pt x="70" y="1"/>
                        <a:pt x="66" y="0"/>
                      </a:cubicBezTo>
                      <a:close/>
                    </a:path>
                  </a:pathLst>
                </a:custGeom>
                <a:solidFill>
                  <a:srgbClr val="FD4B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28" name="Freeform 95">
                  <a:extLst>
                    <a:ext uri="{FF2B5EF4-FFF2-40B4-BE49-F238E27FC236}">
                      <a16:creationId xmlns:a16="http://schemas.microsoft.com/office/drawing/2014/main" id="{BCAD61C8-8512-744F-ADC3-B5C4F3010E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1163" y="3082926"/>
                  <a:ext cx="401638" cy="44450"/>
                </a:xfrm>
                <a:custGeom>
                  <a:avLst/>
                  <a:gdLst>
                    <a:gd name="T0" fmla="*/ 89 w 107"/>
                    <a:gd name="T1" fmla="*/ 2 h 12"/>
                    <a:gd name="T2" fmla="*/ 59 w 107"/>
                    <a:gd name="T3" fmla="*/ 1 h 12"/>
                    <a:gd name="T4" fmla="*/ 24 w 107"/>
                    <a:gd name="T5" fmla="*/ 4 h 12"/>
                    <a:gd name="T6" fmla="*/ 19 w 107"/>
                    <a:gd name="T7" fmla="*/ 4 h 12"/>
                    <a:gd name="T8" fmla="*/ 0 w 107"/>
                    <a:gd name="T9" fmla="*/ 7 h 12"/>
                    <a:gd name="T10" fmla="*/ 15 w 107"/>
                    <a:gd name="T11" fmla="*/ 8 h 12"/>
                    <a:gd name="T12" fmla="*/ 54 w 107"/>
                    <a:gd name="T13" fmla="*/ 10 h 12"/>
                    <a:gd name="T14" fmla="*/ 72 w 107"/>
                    <a:gd name="T15" fmla="*/ 8 h 12"/>
                    <a:gd name="T16" fmla="*/ 107 w 107"/>
                    <a:gd name="T17" fmla="*/ 3 h 12"/>
                    <a:gd name="T18" fmla="*/ 103 w 107"/>
                    <a:gd name="T19" fmla="*/ 3 h 12"/>
                    <a:gd name="T20" fmla="*/ 89 w 107"/>
                    <a:gd name="T21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7" h="12">
                      <a:moveTo>
                        <a:pt x="89" y="2"/>
                      </a:moveTo>
                      <a:cubicBezTo>
                        <a:pt x="79" y="1"/>
                        <a:pt x="72" y="0"/>
                        <a:pt x="59" y="1"/>
                      </a:cubicBezTo>
                      <a:cubicBezTo>
                        <a:pt x="46" y="1"/>
                        <a:pt x="32" y="3"/>
                        <a:pt x="24" y="4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4" y="5"/>
                        <a:pt x="7" y="6"/>
                        <a:pt x="0" y="7"/>
                      </a:cubicBezTo>
                      <a:cubicBezTo>
                        <a:pt x="6" y="7"/>
                        <a:pt x="12" y="7"/>
                        <a:pt x="15" y="8"/>
                      </a:cubicBezTo>
                      <a:cubicBezTo>
                        <a:pt x="20" y="10"/>
                        <a:pt x="38" y="12"/>
                        <a:pt x="54" y="10"/>
                      </a:cubicBezTo>
                      <a:cubicBezTo>
                        <a:pt x="58" y="10"/>
                        <a:pt x="65" y="9"/>
                        <a:pt x="72" y="8"/>
                      </a:cubicBezTo>
                      <a:cubicBezTo>
                        <a:pt x="84" y="6"/>
                        <a:pt x="97" y="4"/>
                        <a:pt x="107" y="3"/>
                      </a:cubicBezTo>
                      <a:cubicBezTo>
                        <a:pt x="106" y="3"/>
                        <a:pt x="105" y="3"/>
                        <a:pt x="103" y="3"/>
                      </a:cubicBezTo>
                      <a:cubicBezTo>
                        <a:pt x="98" y="3"/>
                        <a:pt x="94" y="3"/>
                        <a:pt x="89" y="2"/>
                      </a:cubicBezTo>
                      <a:close/>
                    </a:path>
                  </a:pathLst>
                </a:custGeom>
                <a:solidFill>
                  <a:srgbClr val="FD4B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29" name="Freeform 96">
                  <a:extLst>
                    <a:ext uri="{FF2B5EF4-FFF2-40B4-BE49-F238E27FC236}">
                      <a16:creationId xmlns:a16="http://schemas.microsoft.com/office/drawing/2014/main" id="{E3F304CD-BC1C-B547-8B1A-8AB8559DCC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7501" y="3176588"/>
                  <a:ext cx="363538" cy="44450"/>
                </a:xfrm>
                <a:custGeom>
                  <a:avLst/>
                  <a:gdLst>
                    <a:gd name="T0" fmla="*/ 45 w 97"/>
                    <a:gd name="T1" fmla="*/ 11 h 12"/>
                    <a:gd name="T2" fmla="*/ 97 w 97"/>
                    <a:gd name="T3" fmla="*/ 7 h 12"/>
                    <a:gd name="T4" fmla="*/ 89 w 97"/>
                    <a:gd name="T5" fmla="*/ 6 h 12"/>
                    <a:gd name="T6" fmla="*/ 70 w 97"/>
                    <a:gd name="T7" fmla="*/ 5 h 12"/>
                    <a:gd name="T8" fmla="*/ 33 w 97"/>
                    <a:gd name="T9" fmla="*/ 2 h 12"/>
                    <a:gd name="T10" fmla="*/ 10 w 97"/>
                    <a:gd name="T11" fmla="*/ 3 h 12"/>
                    <a:gd name="T12" fmla="*/ 0 w 97"/>
                    <a:gd name="T13" fmla="*/ 4 h 12"/>
                    <a:gd name="T14" fmla="*/ 14 w 97"/>
                    <a:gd name="T15" fmla="*/ 7 h 12"/>
                    <a:gd name="T16" fmla="*/ 45 w 97"/>
                    <a:gd name="T17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12">
                      <a:moveTo>
                        <a:pt x="45" y="11"/>
                      </a:moveTo>
                      <a:cubicBezTo>
                        <a:pt x="64" y="12"/>
                        <a:pt x="87" y="10"/>
                        <a:pt x="97" y="7"/>
                      </a:cubicBezTo>
                      <a:cubicBezTo>
                        <a:pt x="94" y="7"/>
                        <a:pt x="92" y="7"/>
                        <a:pt x="89" y="6"/>
                      </a:cubicBezTo>
                      <a:cubicBezTo>
                        <a:pt x="83" y="6"/>
                        <a:pt x="76" y="5"/>
                        <a:pt x="70" y="5"/>
                      </a:cubicBezTo>
                      <a:cubicBezTo>
                        <a:pt x="58" y="5"/>
                        <a:pt x="39" y="4"/>
                        <a:pt x="33" y="2"/>
                      </a:cubicBezTo>
                      <a:cubicBezTo>
                        <a:pt x="27" y="0"/>
                        <a:pt x="13" y="1"/>
                        <a:pt x="10" y="3"/>
                      </a:cubicBezTo>
                      <a:cubicBezTo>
                        <a:pt x="8" y="4"/>
                        <a:pt x="4" y="4"/>
                        <a:pt x="0" y="4"/>
                      </a:cubicBezTo>
                      <a:cubicBezTo>
                        <a:pt x="5" y="5"/>
                        <a:pt x="11" y="6"/>
                        <a:pt x="14" y="7"/>
                      </a:cubicBezTo>
                      <a:cubicBezTo>
                        <a:pt x="21" y="10"/>
                        <a:pt x="28" y="11"/>
                        <a:pt x="45" y="11"/>
                      </a:cubicBezTo>
                      <a:close/>
                    </a:path>
                  </a:pathLst>
                </a:custGeom>
                <a:solidFill>
                  <a:srgbClr val="FD4B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30" name="Freeform 106">
                  <a:extLst>
                    <a:ext uri="{FF2B5EF4-FFF2-40B4-BE49-F238E27FC236}">
                      <a16:creationId xmlns:a16="http://schemas.microsoft.com/office/drawing/2014/main" id="{6072A7B0-E345-BF41-9C0C-09F990FC97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9926" y="3094038"/>
                  <a:ext cx="322263" cy="47625"/>
                </a:xfrm>
                <a:custGeom>
                  <a:avLst/>
                  <a:gdLst>
                    <a:gd name="T0" fmla="*/ 41 w 86"/>
                    <a:gd name="T1" fmla="*/ 13 h 13"/>
                    <a:gd name="T2" fmla="*/ 71 w 86"/>
                    <a:gd name="T3" fmla="*/ 8 h 13"/>
                    <a:gd name="T4" fmla="*/ 76 w 86"/>
                    <a:gd name="T5" fmla="*/ 7 h 13"/>
                    <a:gd name="T6" fmla="*/ 86 w 86"/>
                    <a:gd name="T7" fmla="*/ 6 h 13"/>
                    <a:gd name="T8" fmla="*/ 74 w 86"/>
                    <a:gd name="T9" fmla="*/ 3 h 13"/>
                    <a:gd name="T10" fmla="*/ 59 w 86"/>
                    <a:gd name="T11" fmla="*/ 2 h 13"/>
                    <a:gd name="T12" fmla="*/ 56 w 86"/>
                    <a:gd name="T13" fmla="*/ 1 h 13"/>
                    <a:gd name="T14" fmla="*/ 4 w 86"/>
                    <a:gd name="T15" fmla="*/ 6 h 13"/>
                    <a:gd name="T16" fmla="*/ 0 w 86"/>
                    <a:gd name="T17" fmla="*/ 7 h 13"/>
                    <a:gd name="T18" fmla="*/ 9 w 86"/>
                    <a:gd name="T19" fmla="*/ 8 h 13"/>
                    <a:gd name="T20" fmla="*/ 20 w 86"/>
                    <a:gd name="T21" fmla="*/ 10 h 13"/>
                    <a:gd name="T22" fmla="*/ 36 w 86"/>
                    <a:gd name="T23" fmla="*/ 13 h 13"/>
                    <a:gd name="T24" fmla="*/ 41 w 86"/>
                    <a:gd name="T25" fmla="*/ 13 h 13"/>
                    <a:gd name="T26" fmla="*/ 41 w 86"/>
                    <a:gd name="T27" fmla="*/ 13 h 13"/>
                    <a:gd name="T28" fmla="*/ 41 w 86"/>
                    <a:gd name="T2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6" h="13">
                      <a:moveTo>
                        <a:pt x="41" y="13"/>
                      </a:moveTo>
                      <a:cubicBezTo>
                        <a:pt x="50" y="12"/>
                        <a:pt x="62" y="10"/>
                        <a:pt x="71" y="8"/>
                      </a:cubicBezTo>
                      <a:cubicBezTo>
                        <a:pt x="73" y="8"/>
                        <a:pt x="75" y="8"/>
                        <a:pt x="76" y="7"/>
                      </a:cubicBezTo>
                      <a:cubicBezTo>
                        <a:pt x="79" y="7"/>
                        <a:pt x="82" y="7"/>
                        <a:pt x="86" y="6"/>
                      </a:cubicBezTo>
                      <a:cubicBezTo>
                        <a:pt x="78" y="5"/>
                        <a:pt x="75" y="4"/>
                        <a:pt x="74" y="3"/>
                      </a:cubicBezTo>
                      <a:cubicBezTo>
                        <a:pt x="66" y="4"/>
                        <a:pt x="63" y="3"/>
                        <a:pt x="59" y="2"/>
                      </a:cubicBezTo>
                      <a:cubicBezTo>
                        <a:pt x="58" y="2"/>
                        <a:pt x="57" y="2"/>
                        <a:pt x="56" y="1"/>
                      </a:cubicBezTo>
                      <a:cubicBezTo>
                        <a:pt x="48" y="0"/>
                        <a:pt x="23" y="4"/>
                        <a:pt x="4" y="6"/>
                      </a:cubicBezTo>
                      <a:cubicBezTo>
                        <a:pt x="2" y="7"/>
                        <a:pt x="1" y="7"/>
                        <a:pt x="0" y="7"/>
                      </a:cubicBezTo>
                      <a:cubicBezTo>
                        <a:pt x="4" y="7"/>
                        <a:pt x="7" y="7"/>
                        <a:pt x="9" y="8"/>
                      </a:cubicBezTo>
                      <a:cubicBezTo>
                        <a:pt x="12" y="8"/>
                        <a:pt x="16" y="9"/>
                        <a:pt x="20" y="10"/>
                      </a:cubicBezTo>
                      <a:cubicBezTo>
                        <a:pt x="25" y="12"/>
                        <a:pt x="31" y="13"/>
                        <a:pt x="36" y="13"/>
                      </a:cubicBezTo>
                      <a:cubicBezTo>
                        <a:pt x="37" y="13"/>
                        <a:pt x="39" y="13"/>
                        <a:pt x="41" y="13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lose/>
                    </a:path>
                  </a:pathLst>
                </a:custGeom>
                <a:solidFill>
                  <a:srgbClr val="FD4B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31" name="Freeform 107">
                  <a:extLst>
                    <a:ext uri="{FF2B5EF4-FFF2-40B4-BE49-F238E27FC236}">
                      <a16:creationId xmlns:a16="http://schemas.microsoft.com/office/drawing/2014/main" id="{8818E788-4BA4-8941-B330-9FD621F4F0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4363" y="3130551"/>
                  <a:ext cx="336550" cy="57150"/>
                </a:xfrm>
                <a:custGeom>
                  <a:avLst/>
                  <a:gdLst>
                    <a:gd name="T0" fmla="*/ 9 w 90"/>
                    <a:gd name="T1" fmla="*/ 6 h 15"/>
                    <a:gd name="T2" fmla="*/ 10 w 90"/>
                    <a:gd name="T3" fmla="*/ 6 h 15"/>
                    <a:gd name="T4" fmla="*/ 10 w 90"/>
                    <a:gd name="T5" fmla="*/ 6 h 15"/>
                    <a:gd name="T6" fmla="*/ 56 w 90"/>
                    <a:gd name="T7" fmla="*/ 14 h 15"/>
                    <a:gd name="T8" fmla="*/ 56 w 90"/>
                    <a:gd name="T9" fmla="*/ 14 h 15"/>
                    <a:gd name="T10" fmla="*/ 58 w 90"/>
                    <a:gd name="T11" fmla="*/ 14 h 15"/>
                    <a:gd name="T12" fmla="*/ 67 w 90"/>
                    <a:gd name="T13" fmla="*/ 15 h 15"/>
                    <a:gd name="T14" fmla="*/ 90 w 90"/>
                    <a:gd name="T15" fmla="*/ 10 h 15"/>
                    <a:gd name="T16" fmla="*/ 56 w 90"/>
                    <a:gd name="T17" fmla="*/ 5 h 15"/>
                    <a:gd name="T18" fmla="*/ 51 w 90"/>
                    <a:gd name="T19" fmla="*/ 5 h 15"/>
                    <a:gd name="T20" fmla="*/ 35 w 90"/>
                    <a:gd name="T21" fmla="*/ 2 h 15"/>
                    <a:gd name="T22" fmla="*/ 22 w 90"/>
                    <a:gd name="T23" fmla="*/ 0 h 15"/>
                    <a:gd name="T24" fmla="*/ 9 w 90"/>
                    <a:gd name="T25" fmla="*/ 3 h 15"/>
                    <a:gd name="T26" fmla="*/ 0 w 90"/>
                    <a:gd name="T27" fmla="*/ 5 h 15"/>
                    <a:gd name="T28" fmla="*/ 8 w 90"/>
                    <a:gd name="T29" fmla="*/ 6 h 15"/>
                    <a:gd name="T30" fmla="*/ 9 w 90"/>
                    <a:gd name="T31" fmla="*/ 6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0" h="15">
                      <a:moveTo>
                        <a:pt x="9" y="6"/>
                      </a:moveTo>
                      <a:cubicBezTo>
                        <a:pt x="9" y="6"/>
                        <a:pt x="9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21" y="6"/>
                        <a:pt x="49" y="11"/>
                        <a:pt x="56" y="14"/>
                      </a:cubicBezTo>
                      <a:cubicBezTo>
                        <a:pt x="56" y="14"/>
                        <a:pt x="56" y="14"/>
                        <a:pt x="56" y="14"/>
                      </a:cubicBezTo>
                      <a:cubicBezTo>
                        <a:pt x="57" y="14"/>
                        <a:pt x="57" y="14"/>
                        <a:pt x="58" y="14"/>
                      </a:cubicBezTo>
                      <a:cubicBezTo>
                        <a:pt x="60" y="14"/>
                        <a:pt x="64" y="14"/>
                        <a:pt x="67" y="15"/>
                      </a:cubicBezTo>
                      <a:cubicBezTo>
                        <a:pt x="68" y="15"/>
                        <a:pt x="79" y="12"/>
                        <a:pt x="90" y="10"/>
                      </a:cubicBezTo>
                      <a:cubicBezTo>
                        <a:pt x="74" y="8"/>
                        <a:pt x="58" y="5"/>
                        <a:pt x="56" y="5"/>
                      </a:cubicBezTo>
                      <a:cubicBezTo>
                        <a:pt x="54" y="5"/>
                        <a:pt x="53" y="5"/>
                        <a:pt x="51" y="5"/>
                      </a:cubicBezTo>
                      <a:cubicBezTo>
                        <a:pt x="46" y="5"/>
                        <a:pt x="40" y="4"/>
                        <a:pt x="35" y="2"/>
                      </a:cubicBezTo>
                      <a:cubicBezTo>
                        <a:pt x="30" y="1"/>
                        <a:pt x="25" y="0"/>
                        <a:pt x="22" y="0"/>
                      </a:cubicBezTo>
                      <a:cubicBezTo>
                        <a:pt x="19" y="1"/>
                        <a:pt x="15" y="2"/>
                        <a:pt x="9" y="3"/>
                      </a:cubicBezTo>
                      <a:cubicBezTo>
                        <a:pt x="6" y="3"/>
                        <a:pt x="3" y="4"/>
                        <a:pt x="0" y="5"/>
                      </a:cubicBezTo>
                      <a:cubicBezTo>
                        <a:pt x="3" y="5"/>
                        <a:pt x="7" y="6"/>
                        <a:pt x="8" y="6"/>
                      </a:cubicBezTo>
                      <a:cubicBezTo>
                        <a:pt x="8" y="6"/>
                        <a:pt x="9" y="6"/>
                        <a:pt x="9" y="6"/>
                      </a:cubicBezTo>
                      <a:close/>
                    </a:path>
                  </a:pathLst>
                </a:custGeom>
                <a:solidFill>
                  <a:srgbClr val="FD4B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32" name="Freeform 115">
                  <a:extLst>
                    <a:ext uri="{FF2B5EF4-FFF2-40B4-BE49-F238E27FC236}">
                      <a16:creationId xmlns:a16="http://schemas.microsoft.com/office/drawing/2014/main" id="{37EBF80C-7040-234A-BC9E-033EFB761E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6588" y="3228976"/>
                  <a:ext cx="355600" cy="63500"/>
                </a:xfrm>
                <a:custGeom>
                  <a:avLst/>
                  <a:gdLst>
                    <a:gd name="T0" fmla="*/ 23 w 95"/>
                    <a:gd name="T1" fmla="*/ 12 h 17"/>
                    <a:gd name="T2" fmla="*/ 48 w 95"/>
                    <a:gd name="T3" fmla="*/ 16 h 17"/>
                    <a:gd name="T4" fmla="*/ 50 w 95"/>
                    <a:gd name="T5" fmla="*/ 16 h 17"/>
                    <a:gd name="T6" fmla="*/ 95 w 95"/>
                    <a:gd name="T7" fmla="*/ 11 h 17"/>
                    <a:gd name="T8" fmla="*/ 72 w 95"/>
                    <a:gd name="T9" fmla="*/ 7 h 17"/>
                    <a:gd name="T10" fmla="*/ 28 w 95"/>
                    <a:gd name="T11" fmla="*/ 1 h 17"/>
                    <a:gd name="T12" fmla="*/ 11 w 95"/>
                    <a:gd name="T13" fmla="*/ 4 h 17"/>
                    <a:gd name="T14" fmla="*/ 0 w 95"/>
                    <a:gd name="T15" fmla="*/ 7 h 17"/>
                    <a:gd name="T16" fmla="*/ 18 w 95"/>
                    <a:gd name="T17" fmla="*/ 10 h 17"/>
                    <a:gd name="T18" fmla="*/ 23 w 95"/>
                    <a:gd name="T19" fmla="*/ 1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5" h="17">
                      <a:moveTo>
                        <a:pt x="23" y="12"/>
                      </a:moveTo>
                      <a:cubicBezTo>
                        <a:pt x="30" y="15"/>
                        <a:pt x="35" y="17"/>
                        <a:pt x="48" y="1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63" y="15"/>
                        <a:pt x="85" y="14"/>
                        <a:pt x="95" y="11"/>
                      </a:cubicBezTo>
                      <a:cubicBezTo>
                        <a:pt x="88" y="11"/>
                        <a:pt x="82" y="10"/>
                        <a:pt x="72" y="7"/>
                      </a:cubicBezTo>
                      <a:cubicBezTo>
                        <a:pt x="54" y="3"/>
                        <a:pt x="38" y="0"/>
                        <a:pt x="28" y="1"/>
                      </a:cubicBezTo>
                      <a:cubicBezTo>
                        <a:pt x="24" y="1"/>
                        <a:pt x="18" y="3"/>
                        <a:pt x="11" y="4"/>
                      </a:cubicBezTo>
                      <a:cubicBezTo>
                        <a:pt x="8" y="5"/>
                        <a:pt x="4" y="6"/>
                        <a:pt x="0" y="7"/>
                      </a:cubicBezTo>
                      <a:cubicBezTo>
                        <a:pt x="6" y="7"/>
                        <a:pt x="13" y="8"/>
                        <a:pt x="18" y="10"/>
                      </a:cubicBezTo>
                      <a:cubicBezTo>
                        <a:pt x="20" y="10"/>
                        <a:pt x="21" y="11"/>
                        <a:pt x="23" y="12"/>
                      </a:cubicBezTo>
                      <a:close/>
                    </a:path>
                  </a:pathLst>
                </a:custGeom>
                <a:solidFill>
                  <a:srgbClr val="FD4B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33" name="Freeform 120">
                  <a:extLst>
                    <a:ext uri="{FF2B5EF4-FFF2-40B4-BE49-F238E27FC236}">
                      <a16:creationId xmlns:a16="http://schemas.microsoft.com/office/drawing/2014/main" id="{80A0F1F6-50D1-9843-856E-7A6AE86490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53826" y="3022601"/>
                  <a:ext cx="258763" cy="36513"/>
                </a:xfrm>
                <a:custGeom>
                  <a:avLst/>
                  <a:gdLst>
                    <a:gd name="T0" fmla="*/ 37 w 69"/>
                    <a:gd name="T1" fmla="*/ 1 h 10"/>
                    <a:gd name="T2" fmla="*/ 29 w 69"/>
                    <a:gd name="T3" fmla="*/ 1 h 10"/>
                    <a:gd name="T4" fmla="*/ 11 w 69"/>
                    <a:gd name="T5" fmla="*/ 2 h 10"/>
                    <a:gd name="T6" fmla="*/ 0 w 69"/>
                    <a:gd name="T7" fmla="*/ 7 h 10"/>
                    <a:gd name="T8" fmla="*/ 13 w 69"/>
                    <a:gd name="T9" fmla="*/ 8 h 10"/>
                    <a:gd name="T10" fmla="*/ 44 w 69"/>
                    <a:gd name="T11" fmla="*/ 10 h 10"/>
                    <a:gd name="T12" fmla="*/ 58 w 69"/>
                    <a:gd name="T13" fmla="*/ 9 h 10"/>
                    <a:gd name="T14" fmla="*/ 69 w 69"/>
                    <a:gd name="T15" fmla="*/ 5 h 10"/>
                    <a:gd name="T16" fmla="*/ 69 w 69"/>
                    <a:gd name="T17" fmla="*/ 5 h 10"/>
                    <a:gd name="T18" fmla="*/ 56 w 69"/>
                    <a:gd name="T19" fmla="*/ 0 h 10"/>
                    <a:gd name="T20" fmla="*/ 45 w 69"/>
                    <a:gd name="T21" fmla="*/ 1 h 10"/>
                    <a:gd name="T22" fmla="*/ 37 w 69"/>
                    <a:gd name="T23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9" h="10">
                      <a:moveTo>
                        <a:pt x="37" y="1"/>
                      </a:moveTo>
                      <a:cubicBezTo>
                        <a:pt x="35" y="1"/>
                        <a:pt x="32" y="1"/>
                        <a:pt x="29" y="1"/>
                      </a:cubicBezTo>
                      <a:cubicBezTo>
                        <a:pt x="24" y="2"/>
                        <a:pt x="18" y="2"/>
                        <a:pt x="11" y="2"/>
                      </a:cubicBezTo>
                      <a:cubicBezTo>
                        <a:pt x="6" y="4"/>
                        <a:pt x="3" y="6"/>
                        <a:pt x="0" y="7"/>
                      </a:cubicBezTo>
                      <a:cubicBezTo>
                        <a:pt x="4" y="7"/>
                        <a:pt x="9" y="8"/>
                        <a:pt x="13" y="8"/>
                      </a:cubicBezTo>
                      <a:cubicBezTo>
                        <a:pt x="18" y="9"/>
                        <a:pt x="33" y="10"/>
                        <a:pt x="44" y="10"/>
                      </a:cubicBezTo>
                      <a:cubicBezTo>
                        <a:pt x="50" y="10"/>
                        <a:pt x="55" y="10"/>
                        <a:pt x="58" y="9"/>
                      </a:cubicBezTo>
                      <a:cubicBezTo>
                        <a:pt x="64" y="8"/>
                        <a:pt x="67" y="6"/>
                        <a:pt x="69" y="5"/>
                      </a:cubicBezTo>
                      <a:cubicBezTo>
                        <a:pt x="69" y="5"/>
                        <a:pt x="69" y="5"/>
                        <a:pt x="69" y="5"/>
                      </a:cubicBezTo>
                      <a:cubicBezTo>
                        <a:pt x="66" y="4"/>
                        <a:pt x="61" y="2"/>
                        <a:pt x="56" y="0"/>
                      </a:cubicBezTo>
                      <a:cubicBezTo>
                        <a:pt x="52" y="0"/>
                        <a:pt x="48" y="1"/>
                        <a:pt x="45" y="1"/>
                      </a:cubicBezTo>
                      <a:cubicBezTo>
                        <a:pt x="41" y="1"/>
                        <a:pt x="39" y="1"/>
                        <a:pt x="37" y="1"/>
                      </a:cubicBezTo>
                      <a:close/>
                    </a:path>
                  </a:pathLst>
                </a:custGeom>
                <a:solidFill>
                  <a:srgbClr val="FD4B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34" name="Freeform 121">
                  <a:extLst>
                    <a:ext uri="{FF2B5EF4-FFF2-40B4-BE49-F238E27FC236}">
                      <a16:creationId xmlns:a16="http://schemas.microsoft.com/office/drawing/2014/main" id="{553DD318-CCED-6241-8CB2-66E2318629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1313" y="3044826"/>
                  <a:ext cx="269875" cy="44450"/>
                </a:xfrm>
                <a:custGeom>
                  <a:avLst/>
                  <a:gdLst>
                    <a:gd name="T0" fmla="*/ 0 w 72"/>
                    <a:gd name="T1" fmla="*/ 5 h 12"/>
                    <a:gd name="T2" fmla="*/ 0 w 72"/>
                    <a:gd name="T3" fmla="*/ 5 h 12"/>
                    <a:gd name="T4" fmla="*/ 15 w 72"/>
                    <a:gd name="T5" fmla="*/ 7 h 12"/>
                    <a:gd name="T6" fmla="*/ 54 w 72"/>
                    <a:gd name="T7" fmla="*/ 11 h 12"/>
                    <a:gd name="T8" fmla="*/ 72 w 72"/>
                    <a:gd name="T9" fmla="*/ 10 h 12"/>
                    <a:gd name="T10" fmla="*/ 56 w 72"/>
                    <a:gd name="T11" fmla="*/ 4 h 12"/>
                    <a:gd name="T12" fmla="*/ 43 w 72"/>
                    <a:gd name="T13" fmla="*/ 1 h 12"/>
                    <a:gd name="T14" fmla="*/ 18 w 72"/>
                    <a:gd name="T15" fmla="*/ 1 h 12"/>
                    <a:gd name="T16" fmla="*/ 13 w 72"/>
                    <a:gd name="T17" fmla="*/ 0 h 12"/>
                    <a:gd name="T18" fmla="*/ 12 w 72"/>
                    <a:gd name="T19" fmla="*/ 1 h 12"/>
                    <a:gd name="T20" fmla="*/ 0 w 72"/>
                    <a:gd name="T21" fmla="*/ 5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2" h="12"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6" y="6"/>
                        <a:pt x="13" y="7"/>
                        <a:pt x="15" y="7"/>
                      </a:cubicBezTo>
                      <a:cubicBezTo>
                        <a:pt x="18" y="8"/>
                        <a:pt x="44" y="12"/>
                        <a:pt x="54" y="11"/>
                      </a:cubicBezTo>
                      <a:cubicBezTo>
                        <a:pt x="60" y="11"/>
                        <a:pt x="67" y="10"/>
                        <a:pt x="72" y="10"/>
                      </a:cubicBezTo>
                      <a:cubicBezTo>
                        <a:pt x="65" y="8"/>
                        <a:pt x="59" y="5"/>
                        <a:pt x="56" y="4"/>
                      </a:cubicBezTo>
                      <a:cubicBezTo>
                        <a:pt x="51" y="2"/>
                        <a:pt x="50" y="1"/>
                        <a:pt x="43" y="1"/>
                      </a:cubicBezTo>
                      <a:cubicBezTo>
                        <a:pt x="39" y="1"/>
                        <a:pt x="26" y="1"/>
                        <a:pt x="18" y="1"/>
                      </a:cubicBezTo>
                      <a:cubicBezTo>
                        <a:pt x="15" y="0"/>
                        <a:pt x="13" y="0"/>
                        <a:pt x="13" y="0"/>
                      </a:cubicBezTo>
                      <a:cubicBezTo>
                        <a:pt x="13" y="0"/>
                        <a:pt x="12" y="1"/>
                        <a:pt x="12" y="1"/>
                      </a:cubicBezTo>
                      <a:cubicBezTo>
                        <a:pt x="10" y="2"/>
                        <a:pt x="6" y="4"/>
                        <a:pt x="0" y="5"/>
                      </a:cubicBezTo>
                      <a:close/>
                    </a:path>
                  </a:pathLst>
                </a:custGeom>
                <a:solidFill>
                  <a:srgbClr val="FD4B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35" name="Freeform 122">
                  <a:extLst>
                    <a:ext uri="{FF2B5EF4-FFF2-40B4-BE49-F238E27FC236}">
                      <a16:creationId xmlns:a16="http://schemas.microsoft.com/office/drawing/2014/main" id="{A1A15F7F-9E8A-5845-AD8D-A816B9F762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6788" y="3067051"/>
                  <a:ext cx="801688" cy="52388"/>
                </a:xfrm>
                <a:custGeom>
                  <a:avLst/>
                  <a:gdLst>
                    <a:gd name="T0" fmla="*/ 155 w 214"/>
                    <a:gd name="T1" fmla="*/ 0 h 14"/>
                    <a:gd name="T2" fmla="*/ 155 w 214"/>
                    <a:gd name="T3" fmla="*/ 0 h 14"/>
                    <a:gd name="T4" fmla="*/ 109 w 214"/>
                    <a:gd name="T5" fmla="*/ 5 h 14"/>
                    <a:gd name="T6" fmla="*/ 73 w 214"/>
                    <a:gd name="T7" fmla="*/ 8 h 14"/>
                    <a:gd name="T8" fmla="*/ 57 w 214"/>
                    <a:gd name="T9" fmla="*/ 6 h 14"/>
                    <a:gd name="T10" fmla="*/ 37 w 214"/>
                    <a:gd name="T11" fmla="*/ 3 h 14"/>
                    <a:gd name="T12" fmla="*/ 27 w 214"/>
                    <a:gd name="T13" fmla="*/ 5 h 14"/>
                    <a:gd name="T14" fmla="*/ 0 w 214"/>
                    <a:gd name="T15" fmla="*/ 10 h 14"/>
                    <a:gd name="T16" fmla="*/ 20 w 214"/>
                    <a:gd name="T17" fmla="*/ 13 h 14"/>
                    <a:gd name="T18" fmla="*/ 62 w 214"/>
                    <a:gd name="T19" fmla="*/ 12 h 14"/>
                    <a:gd name="T20" fmla="*/ 71 w 214"/>
                    <a:gd name="T21" fmla="*/ 12 h 14"/>
                    <a:gd name="T22" fmla="*/ 83 w 214"/>
                    <a:gd name="T23" fmla="*/ 12 h 14"/>
                    <a:gd name="T24" fmla="*/ 113 w 214"/>
                    <a:gd name="T25" fmla="*/ 12 h 14"/>
                    <a:gd name="T26" fmla="*/ 158 w 214"/>
                    <a:gd name="T27" fmla="*/ 9 h 14"/>
                    <a:gd name="T28" fmla="*/ 214 w 214"/>
                    <a:gd name="T29" fmla="*/ 7 h 14"/>
                    <a:gd name="T30" fmla="*/ 187 w 214"/>
                    <a:gd name="T31" fmla="*/ 3 h 14"/>
                    <a:gd name="T32" fmla="*/ 155 w 214"/>
                    <a:gd name="T3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4" h="14">
                      <a:moveTo>
                        <a:pt x="155" y="0"/>
                      </a:moveTo>
                      <a:cubicBezTo>
                        <a:pt x="155" y="0"/>
                        <a:pt x="155" y="0"/>
                        <a:pt x="155" y="0"/>
                      </a:cubicBezTo>
                      <a:cubicBezTo>
                        <a:pt x="150" y="0"/>
                        <a:pt x="128" y="2"/>
                        <a:pt x="109" y="5"/>
                      </a:cubicBezTo>
                      <a:cubicBezTo>
                        <a:pt x="91" y="8"/>
                        <a:pt x="84" y="8"/>
                        <a:pt x="73" y="8"/>
                      </a:cubicBezTo>
                      <a:cubicBezTo>
                        <a:pt x="68" y="8"/>
                        <a:pt x="62" y="7"/>
                        <a:pt x="57" y="6"/>
                      </a:cubicBezTo>
                      <a:cubicBezTo>
                        <a:pt x="49" y="4"/>
                        <a:pt x="41" y="3"/>
                        <a:pt x="37" y="3"/>
                      </a:cubicBezTo>
                      <a:cubicBezTo>
                        <a:pt x="34" y="4"/>
                        <a:pt x="31" y="5"/>
                        <a:pt x="27" y="5"/>
                      </a:cubicBezTo>
                      <a:cubicBezTo>
                        <a:pt x="20" y="7"/>
                        <a:pt x="9" y="9"/>
                        <a:pt x="0" y="10"/>
                      </a:cubicBezTo>
                      <a:cubicBezTo>
                        <a:pt x="4" y="11"/>
                        <a:pt x="10" y="12"/>
                        <a:pt x="20" y="13"/>
                      </a:cubicBezTo>
                      <a:cubicBezTo>
                        <a:pt x="34" y="14"/>
                        <a:pt x="51" y="13"/>
                        <a:pt x="62" y="12"/>
                      </a:cubicBezTo>
                      <a:cubicBezTo>
                        <a:pt x="65" y="12"/>
                        <a:pt x="68" y="12"/>
                        <a:pt x="71" y="12"/>
                      </a:cubicBezTo>
                      <a:cubicBezTo>
                        <a:pt x="73" y="12"/>
                        <a:pt x="78" y="12"/>
                        <a:pt x="83" y="12"/>
                      </a:cubicBezTo>
                      <a:cubicBezTo>
                        <a:pt x="93" y="13"/>
                        <a:pt x="106" y="13"/>
                        <a:pt x="113" y="12"/>
                      </a:cubicBezTo>
                      <a:cubicBezTo>
                        <a:pt x="123" y="9"/>
                        <a:pt x="145" y="8"/>
                        <a:pt x="158" y="9"/>
                      </a:cubicBezTo>
                      <a:cubicBezTo>
                        <a:pt x="173" y="10"/>
                        <a:pt x="202" y="10"/>
                        <a:pt x="214" y="7"/>
                      </a:cubicBezTo>
                      <a:cubicBezTo>
                        <a:pt x="202" y="6"/>
                        <a:pt x="190" y="4"/>
                        <a:pt x="187" y="3"/>
                      </a:cubicBezTo>
                      <a:cubicBezTo>
                        <a:pt x="182" y="2"/>
                        <a:pt x="160" y="0"/>
                        <a:pt x="155" y="0"/>
                      </a:cubicBezTo>
                      <a:close/>
                    </a:path>
                  </a:pathLst>
                </a:custGeom>
                <a:solidFill>
                  <a:srgbClr val="FD4B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36" name="Freeform 123">
                  <a:extLst>
                    <a:ext uri="{FF2B5EF4-FFF2-40B4-BE49-F238E27FC236}">
                      <a16:creationId xmlns:a16="http://schemas.microsoft.com/office/drawing/2014/main" id="{D56E70F7-3DD7-2148-8A23-7DF770436F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6951" y="3011488"/>
                  <a:ext cx="187325" cy="33338"/>
                </a:xfrm>
                <a:custGeom>
                  <a:avLst/>
                  <a:gdLst>
                    <a:gd name="T0" fmla="*/ 50 w 50"/>
                    <a:gd name="T1" fmla="*/ 4 h 9"/>
                    <a:gd name="T2" fmla="*/ 35 w 50"/>
                    <a:gd name="T3" fmla="*/ 0 h 9"/>
                    <a:gd name="T4" fmla="*/ 0 w 50"/>
                    <a:gd name="T5" fmla="*/ 0 h 9"/>
                    <a:gd name="T6" fmla="*/ 0 w 50"/>
                    <a:gd name="T7" fmla="*/ 0 h 9"/>
                    <a:gd name="T8" fmla="*/ 12 w 50"/>
                    <a:gd name="T9" fmla="*/ 7 h 9"/>
                    <a:gd name="T10" fmla="*/ 12 w 50"/>
                    <a:gd name="T11" fmla="*/ 7 h 9"/>
                    <a:gd name="T12" fmla="*/ 12 w 50"/>
                    <a:gd name="T13" fmla="*/ 7 h 9"/>
                    <a:gd name="T14" fmla="*/ 12 w 50"/>
                    <a:gd name="T15" fmla="*/ 7 h 9"/>
                    <a:gd name="T16" fmla="*/ 27 w 50"/>
                    <a:gd name="T17" fmla="*/ 9 h 9"/>
                    <a:gd name="T18" fmla="*/ 50 w 50"/>
                    <a:gd name="T19" fmla="*/ 4 h 9"/>
                    <a:gd name="T20" fmla="*/ 50 w 50"/>
                    <a:gd name="T21" fmla="*/ 4 h 9"/>
                    <a:gd name="T22" fmla="*/ 50 w 50"/>
                    <a:gd name="T2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9">
                      <a:moveTo>
                        <a:pt x="50" y="4"/>
                      </a:moveTo>
                      <a:cubicBezTo>
                        <a:pt x="47" y="3"/>
                        <a:pt x="41" y="1"/>
                        <a:pt x="35" y="0"/>
                      </a:cubicBezTo>
                      <a:cubicBezTo>
                        <a:pt x="23" y="0"/>
                        <a:pt x="1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2"/>
                        <a:pt x="9" y="6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3" y="7"/>
                        <a:pt x="15" y="8"/>
                        <a:pt x="27" y="9"/>
                      </a:cubicBezTo>
                      <a:cubicBezTo>
                        <a:pt x="38" y="9"/>
                        <a:pt x="47" y="6"/>
                        <a:pt x="50" y="4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0" y="4"/>
                        <a:pt x="50" y="4"/>
                        <a:pt x="50" y="4"/>
                      </a:cubicBezTo>
                      <a:close/>
                    </a:path>
                  </a:pathLst>
                </a:custGeom>
                <a:solidFill>
                  <a:srgbClr val="FD4B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37" name="Freeform 124">
                  <a:extLst>
                    <a:ext uri="{FF2B5EF4-FFF2-40B4-BE49-F238E27FC236}">
                      <a16:creationId xmlns:a16="http://schemas.microsoft.com/office/drawing/2014/main" id="{5E4B0092-A53E-A944-ACA9-5651B2F1DB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5388" y="3014663"/>
                  <a:ext cx="217488" cy="41275"/>
                </a:xfrm>
                <a:custGeom>
                  <a:avLst/>
                  <a:gdLst>
                    <a:gd name="T0" fmla="*/ 21 w 58"/>
                    <a:gd name="T1" fmla="*/ 2 h 11"/>
                    <a:gd name="T2" fmla="*/ 6 w 58"/>
                    <a:gd name="T3" fmla="*/ 0 h 11"/>
                    <a:gd name="T4" fmla="*/ 0 w 58"/>
                    <a:gd name="T5" fmla="*/ 3 h 11"/>
                    <a:gd name="T6" fmla="*/ 0 w 58"/>
                    <a:gd name="T7" fmla="*/ 3 h 11"/>
                    <a:gd name="T8" fmla="*/ 31 w 58"/>
                    <a:gd name="T9" fmla="*/ 10 h 11"/>
                    <a:gd name="T10" fmla="*/ 38 w 58"/>
                    <a:gd name="T11" fmla="*/ 11 h 11"/>
                    <a:gd name="T12" fmla="*/ 47 w 58"/>
                    <a:gd name="T13" fmla="*/ 9 h 11"/>
                    <a:gd name="T14" fmla="*/ 48 w 58"/>
                    <a:gd name="T15" fmla="*/ 9 h 11"/>
                    <a:gd name="T16" fmla="*/ 49 w 58"/>
                    <a:gd name="T17" fmla="*/ 9 h 11"/>
                    <a:gd name="T18" fmla="*/ 58 w 58"/>
                    <a:gd name="T19" fmla="*/ 4 h 11"/>
                    <a:gd name="T20" fmla="*/ 21 w 58"/>
                    <a:gd name="T21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8" h="11">
                      <a:moveTo>
                        <a:pt x="21" y="2"/>
                      </a:moveTo>
                      <a:cubicBezTo>
                        <a:pt x="17" y="1"/>
                        <a:pt x="11" y="1"/>
                        <a:pt x="6" y="0"/>
                      </a:cubicBezTo>
                      <a:cubicBezTo>
                        <a:pt x="3" y="1"/>
                        <a:pt x="1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3"/>
                        <a:pt x="19" y="9"/>
                        <a:pt x="31" y="10"/>
                      </a:cubicBezTo>
                      <a:cubicBezTo>
                        <a:pt x="34" y="11"/>
                        <a:pt x="36" y="11"/>
                        <a:pt x="38" y="11"/>
                      </a:cubicBezTo>
                      <a:cubicBezTo>
                        <a:pt x="45" y="11"/>
                        <a:pt x="47" y="9"/>
                        <a:pt x="47" y="9"/>
                      </a:cubicBezTo>
                      <a:cubicBezTo>
                        <a:pt x="47" y="9"/>
                        <a:pt x="47" y="8"/>
                        <a:pt x="48" y="9"/>
                      </a:cubicBezTo>
                      <a:cubicBezTo>
                        <a:pt x="48" y="9"/>
                        <a:pt x="48" y="9"/>
                        <a:pt x="49" y="9"/>
                      </a:cubicBezTo>
                      <a:cubicBezTo>
                        <a:pt x="50" y="8"/>
                        <a:pt x="54" y="6"/>
                        <a:pt x="58" y="4"/>
                      </a:cubicBezTo>
                      <a:cubicBezTo>
                        <a:pt x="47" y="4"/>
                        <a:pt x="35" y="4"/>
                        <a:pt x="21" y="2"/>
                      </a:cubicBezTo>
                      <a:close/>
                    </a:path>
                  </a:pathLst>
                </a:custGeom>
                <a:solidFill>
                  <a:srgbClr val="FD4B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38" name="Freeform 125">
                  <a:extLst>
                    <a:ext uri="{FF2B5EF4-FFF2-40B4-BE49-F238E27FC236}">
                      <a16:creationId xmlns:a16="http://schemas.microsoft.com/office/drawing/2014/main" id="{4158DFED-2C14-D648-BEAD-A9FC08B615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1076" y="3033713"/>
                  <a:ext cx="498475" cy="55563"/>
                </a:xfrm>
                <a:custGeom>
                  <a:avLst/>
                  <a:gdLst>
                    <a:gd name="T0" fmla="*/ 105 w 133"/>
                    <a:gd name="T1" fmla="*/ 6 h 15"/>
                    <a:gd name="T2" fmla="*/ 95 w 133"/>
                    <a:gd name="T3" fmla="*/ 8 h 15"/>
                    <a:gd name="T4" fmla="*/ 88 w 133"/>
                    <a:gd name="T5" fmla="*/ 7 h 15"/>
                    <a:gd name="T6" fmla="*/ 56 w 133"/>
                    <a:gd name="T7" fmla="*/ 0 h 15"/>
                    <a:gd name="T8" fmla="*/ 30 w 133"/>
                    <a:gd name="T9" fmla="*/ 5 h 15"/>
                    <a:gd name="T10" fmla="*/ 15 w 133"/>
                    <a:gd name="T11" fmla="*/ 3 h 15"/>
                    <a:gd name="T12" fmla="*/ 0 w 133"/>
                    <a:gd name="T13" fmla="*/ 5 h 15"/>
                    <a:gd name="T14" fmla="*/ 35 w 133"/>
                    <a:gd name="T15" fmla="*/ 10 h 15"/>
                    <a:gd name="T16" fmla="*/ 35 w 133"/>
                    <a:gd name="T17" fmla="*/ 10 h 15"/>
                    <a:gd name="T18" fmla="*/ 53 w 133"/>
                    <a:gd name="T19" fmla="*/ 13 h 15"/>
                    <a:gd name="T20" fmla="*/ 69 w 133"/>
                    <a:gd name="T21" fmla="*/ 15 h 15"/>
                    <a:gd name="T22" fmla="*/ 105 w 133"/>
                    <a:gd name="T23" fmla="*/ 12 h 15"/>
                    <a:gd name="T24" fmla="*/ 133 w 133"/>
                    <a:gd name="T25" fmla="*/ 8 h 15"/>
                    <a:gd name="T26" fmla="*/ 122 w 133"/>
                    <a:gd name="T27" fmla="*/ 7 h 15"/>
                    <a:gd name="T28" fmla="*/ 105 w 133"/>
                    <a:gd name="T29" fmla="*/ 6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3" h="15">
                      <a:moveTo>
                        <a:pt x="105" y="6"/>
                      </a:moveTo>
                      <a:cubicBezTo>
                        <a:pt x="104" y="6"/>
                        <a:pt x="101" y="8"/>
                        <a:pt x="95" y="8"/>
                      </a:cubicBezTo>
                      <a:cubicBezTo>
                        <a:pt x="93" y="8"/>
                        <a:pt x="90" y="8"/>
                        <a:pt x="88" y="7"/>
                      </a:cubicBezTo>
                      <a:cubicBezTo>
                        <a:pt x="76" y="6"/>
                        <a:pt x="59" y="1"/>
                        <a:pt x="56" y="0"/>
                      </a:cubicBezTo>
                      <a:cubicBezTo>
                        <a:pt x="54" y="1"/>
                        <a:pt x="44" y="5"/>
                        <a:pt x="30" y="5"/>
                      </a:cubicBezTo>
                      <a:cubicBezTo>
                        <a:pt x="19" y="4"/>
                        <a:pt x="16" y="3"/>
                        <a:pt x="15" y="3"/>
                      </a:cubicBezTo>
                      <a:cubicBezTo>
                        <a:pt x="14" y="3"/>
                        <a:pt x="8" y="4"/>
                        <a:pt x="0" y="5"/>
                      </a:cubicBezTo>
                      <a:cubicBezTo>
                        <a:pt x="10" y="7"/>
                        <a:pt x="30" y="10"/>
                        <a:pt x="35" y="10"/>
                      </a:cubicBezTo>
                      <a:cubicBezTo>
                        <a:pt x="35" y="10"/>
                        <a:pt x="35" y="10"/>
                        <a:pt x="35" y="10"/>
                      </a:cubicBezTo>
                      <a:cubicBezTo>
                        <a:pt x="40" y="10"/>
                        <a:pt x="47" y="11"/>
                        <a:pt x="53" y="13"/>
                      </a:cubicBezTo>
                      <a:cubicBezTo>
                        <a:pt x="59" y="14"/>
                        <a:pt x="65" y="15"/>
                        <a:pt x="69" y="15"/>
                      </a:cubicBezTo>
                      <a:cubicBezTo>
                        <a:pt x="80" y="15"/>
                        <a:pt x="87" y="15"/>
                        <a:pt x="105" y="12"/>
                      </a:cubicBezTo>
                      <a:cubicBezTo>
                        <a:pt x="114" y="10"/>
                        <a:pt x="124" y="9"/>
                        <a:pt x="133" y="8"/>
                      </a:cubicBezTo>
                      <a:cubicBezTo>
                        <a:pt x="128" y="8"/>
                        <a:pt x="125" y="8"/>
                        <a:pt x="122" y="7"/>
                      </a:cubicBezTo>
                      <a:cubicBezTo>
                        <a:pt x="116" y="6"/>
                        <a:pt x="107" y="6"/>
                        <a:pt x="105" y="6"/>
                      </a:cubicBezTo>
                      <a:close/>
                    </a:path>
                  </a:pathLst>
                </a:custGeom>
                <a:solidFill>
                  <a:srgbClr val="FD4B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39" name="Freeform 126">
                  <a:extLst>
                    <a:ext uri="{FF2B5EF4-FFF2-40B4-BE49-F238E27FC236}">
                      <a16:creationId xmlns:a16="http://schemas.microsoft.com/office/drawing/2014/main" id="{1F7B3917-0769-C841-B228-21EC0E39B6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79138" y="3055938"/>
                  <a:ext cx="363538" cy="44450"/>
                </a:xfrm>
                <a:custGeom>
                  <a:avLst/>
                  <a:gdLst>
                    <a:gd name="T0" fmla="*/ 43 w 97"/>
                    <a:gd name="T1" fmla="*/ 9 h 12"/>
                    <a:gd name="T2" fmla="*/ 47 w 97"/>
                    <a:gd name="T3" fmla="*/ 10 h 12"/>
                    <a:gd name="T4" fmla="*/ 62 w 97"/>
                    <a:gd name="T5" fmla="*/ 11 h 12"/>
                    <a:gd name="T6" fmla="*/ 93 w 97"/>
                    <a:gd name="T7" fmla="*/ 6 h 12"/>
                    <a:gd name="T8" fmla="*/ 97 w 97"/>
                    <a:gd name="T9" fmla="*/ 5 h 12"/>
                    <a:gd name="T10" fmla="*/ 64 w 97"/>
                    <a:gd name="T11" fmla="*/ 0 h 12"/>
                    <a:gd name="T12" fmla="*/ 60 w 97"/>
                    <a:gd name="T13" fmla="*/ 1 h 12"/>
                    <a:gd name="T14" fmla="*/ 30 w 97"/>
                    <a:gd name="T15" fmla="*/ 5 h 12"/>
                    <a:gd name="T16" fmla="*/ 21 w 97"/>
                    <a:gd name="T17" fmla="*/ 4 h 12"/>
                    <a:gd name="T18" fmla="*/ 21 w 97"/>
                    <a:gd name="T19" fmla="*/ 4 h 12"/>
                    <a:gd name="T20" fmla="*/ 21 w 97"/>
                    <a:gd name="T21" fmla="*/ 4 h 12"/>
                    <a:gd name="T22" fmla="*/ 21 w 97"/>
                    <a:gd name="T23" fmla="*/ 4 h 12"/>
                    <a:gd name="T24" fmla="*/ 0 w 97"/>
                    <a:gd name="T25" fmla="*/ 6 h 12"/>
                    <a:gd name="T26" fmla="*/ 7 w 97"/>
                    <a:gd name="T27" fmla="*/ 7 h 12"/>
                    <a:gd name="T28" fmla="*/ 22 w 97"/>
                    <a:gd name="T29" fmla="*/ 8 h 12"/>
                    <a:gd name="T30" fmla="*/ 37 w 97"/>
                    <a:gd name="T31" fmla="*/ 9 h 12"/>
                    <a:gd name="T32" fmla="*/ 43 w 97"/>
                    <a:gd name="T33" fmla="*/ 9 h 12"/>
                    <a:gd name="T34" fmla="*/ 43 w 97"/>
                    <a:gd name="T35" fmla="*/ 9 h 12"/>
                    <a:gd name="T36" fmla="*/ 43 w 97"/>
                    <a:gd name="T3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7" h="12">
                      <a:moveTo>
                        <a:pt x="43" y="9"/>
                      </a:moveTo>
                      <a:cubicBezTo>
                        <a:pt x="45" y="10"/>
                        <a:pt x="46" y="10"/>
                        <a:pt x="47" y="10"/>
                      </a:cubicBezTo>
                      <a:cubicBezTo>
                        <a:pt x="51" y="11"/>
                        <a:pt x="54" y="12"/>
                        <a:pt x="62" y="11"/>
                      </a:cubicBezTo>
                      <a:cubicBezTo>
                        <a:pt x="72" y="11"/>
                        <a:pt x="84" y="8"/>
                        <a:pt x="93" y="6"/>
                      </a:cubicBezTo>
                      <a:cubicBezTo>
                        <a:pt x="95" y="6"/>
                        <a:pt x="96" y="6"/>
                        <a:pt x="97" y="5"/>
                      </a:cubicBezTo>
                      <a:cubicBezTo>
                        <a:pt x="86" y="4"/>
                        <a:pt x="68" y="1"/>
                        <a:pt x="64" y="0"/>
                      </a:cubicBezTo>
                      <a:cubicBezTo>
                        <a:pt x="63" y="1"/>
                        <a:pt x="62" y="1"/>
                        <a:pt x="60" y="1"/>
                      </a:cubicBezTo>
                      <a:cubicBezTo>
                        <a:pt x="52" y="3"/>
                        <a:pt x="39" y="5"/>
                        <a:pt x="30" y="5"/>
                      </a:cubicBezTo>
                      <a:cubicBezTo>
                        <a:pt x="26" y="5"/>
                        <a:pt x="23" y="4"/>
                        <a:pt x="21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19" y="4"/>
                        <a:pt x="13" y="4"/>
                        <a:pt x="0" y="6"/>
                      </a:cubicBezTo>
                      <a:cubicBezTo>
                        <a:pt x="2" y="6"/>
                        <a:pt x="5" y="6"/>
                        <a:pt x="7" y="7"/>
                      </a:cubicBezTo>
                      <a:cubicBezTo>
                        <a:pt x="12" y="7"/>
                        <a:pt x="17" y="7"/>
                        <a:pt x="22" y="8"/>
                      </a:cubicBezTo>
                      <a:cubicBezTo>
                        <a:pt x="27" y="8"/>
                        <a:pt x="32" y="8"/>
                        <a:pt x="37" y="9"/>
                      </a:cubicBezTo>
                      <a:cubicBezTo>
                        <a:pt x="40" y="9"/>
                        <a:pt x="42" y="9"/>
                        <a:pt x="43" y="9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9"/>
                        <a:pt x="43" y="9"/>
                      </a:cubicBezTo>
                      <a:close/>
                    </a:path>
                  </a:pathLst>
                </a:custGeom>
                <a:solidFill>
                  <a:srgbClr val="FD4B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40" name="Freeform 127">
                  <a:extLst>
                    <a:ext uri="{FF2B5EF4-FFF2-40B4-BE49-F238E27FC236}">
                      <a16:creationId xmlns:a16="http://schemas.microsoft.com/office/drawing/2014/main" id="{15D023F9-8A35-8F4F-810E-C83EFA6A0C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0363" y="3022601"/>
                  <a:ext cx="165100" cy="19050"/>
                </a:xfrm>
                <a:custGeom>
                  <a:avLst/>
                  <a:gdLst>
                    <a:gd name="T0" fmla="*/ 1 w 44"/>
                    <a:gd name="T1" fmla="*/ 0 h 5"/>
                    <a:gd name="T2" fmla="*/ 0 w 44"/>
                    <a:gd name="T3" fmla="*/ 1 h 5"/>
                    <a:gd name="T4" fmla="*/ 8 w 44"/>
                    <a:gd name="T5" fmla="*/ 4 h 5"/>
                    <a:gd name="T6" fmla="*/ 14 w 44"/>
                    <a:gd name="T7" fmla="*/ 5 h 5"/>
                    <a:gd name="T8" fmla="*/ 38 w 44"/>
                    <a:gd name="T9" fmla="*/ 5 h 5"/>
                    <a:gd name="T10" fmla="*/ 44 w 44"/>
                    <a:gd name="T11" fmla="*/ 5 h 5"/>
                    <a:gd name="T12" fmla="*/ 38 w 44"/>
                    <a:gd name="T13" fmla="*/ 0 h 5"/>
                    <a:gd name="T14" fmla="*/ 1 w 44"/>
                    <a:gd name="T1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" h="5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4" y="2"/>
                        <a:pt x="6" y="3"/>
                        <a:pt x="8" y="4"/>
                      </a:cubicBezTo>
                      <a:cubicBezTo>
                        <a:pt x="9" y="4"/>
                        <a:pt x="11" y="4"/>
                        <a:pt x="14" y="5"/>
                      </a:cubicBezTo>
                      <a:cubicBezTo>
                        <a:pt x="21" y="5"/>
                        <a:pt x="34" y="5"/>
                        <a:pt x="38" y="5"/>
                      </a:cubicBezTo>
                      <a:cubicBezTo>
                        <a:pt x="41" y="5"/>
                        <a:pt x="42" y="5"/>
                        <a:pt x="44" y="5"/>
                      </a:cubicBezTo>
                      <a:cubicBezTo>
                        <a:pt x="42" y="4"/>
                        <a:pt x="40" y="2"/>
                        <a:pt x="38" y="0"/>
                      </a:cubicBezTo>
                      <a:cubicBezTo>
                        <a:pt x="27" y="0"/>
                        <a:pt x="13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D4B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41" name="Freeform 130">
                  <a:extLst>
                    <a:ext uri="{FF2B5EF4-FFF2-40B4-BE49-F238E27FC236}">
                      <a16:creationId xmlns:a16="http://schemas.microsoft.com/office/drawing/2014/main" id="{BD2CB093-8BBF-1D4F-947C-CE4088405C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1813" y="3160713"/>
                  <a:ext cx="273050" cy="33338"/>
                </a:xfrm>
                <a:custGeom>
                  <a:avLst/>
                  <a:gdLst>
                    <a:gd name="T0" fmla="*/ 32 w 73"/>
                    <a:gd name="T1" fmla="*/ 0 h 9"/>
                    <a:gd name="T2" fmla="*/ 0 w 73"/>
                    <a:gd name="T3" fmla="*/ 6 h 9"/>
                    <a:gd name="T4" fmla="*/ 13 w 73"/>
                    <a:gd name="T5" fmla="*/ 7 h 9"/>
                    <a:gd name="T6" fmla="*/ 32 w 73"/>
                    <a:gd name="T7" fmla="*/ 8 h 9"/>
                    <a:gd name="T8" fmla="*/ 46 w 73"/>
                    <a:gd name="T9" fmla="*/ 9 h 9"/>
                    <a:gd name="T10" fmla="*/ 53 w 73"/>
                    <a:gd name="T11" fmla="*/ 8 h 9"/>
                    <a:gd name="T12" fmla="*/ 73 w 73"/>
                    <a:gd name="T13" fmla="*/ 6 h 9"/>
                    <a:gd name="T14" fmla="*/ 32 w 73"/>
                    <a:gd name="T15" fmla="*/ 0 h 9"/>
                    <a:gd name="T16" fmla="*/ 32 w 73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3" h="9">
                      <a:moveTo>
                        <a:pt x="32" y="0"/>
                      </a:moveTo>
                      <a:cubicBezTo>
                        <a:pt x="24" y="0"/>
                        <a:pt x="8" y="4"/>
                        <a:pt x="0" y="6"/>
                      </a:cubicBezTo>
                      <a:cubicBezTo>
                        <a:pt x="5" y="7"/>
                        <a:pt x="9" y="7"/>
                        <a:pt x="13" y="7"/>
                      </a:cubicBezTo>
                      <a:cubicBezTo>
                        <a:pt x="19" y="7"/>
                        <a:pt x="26" y="7"/>
                        <a:pt x="32" y="8"/>
                      </a:cubicBezTo>
                      <a:cubicBezTo>
                        <a:pt x="38" y="9"/>
                        <a:pt x="43" y="9"/>
                        <a:pt x="46" y="9"/>
                      </a:cubicBezTo>
                      <a:cubicBezTo>
                        <a:pt x="47" y="9"/>
                        <a:pt x="50" y="9"/>
                        <a:pt x="53" y="8"/>
                      </a:cubicBezTo>
                      <a:cubicBezTo>
                        <a:pt x="58" y="7"/>
                        <a:pt x="66" y="7"/>
                        <a:pt x="73" y="6"/>
                      </a:cubicBezTo>
                      <a:cubicBezTo>
                        <a:pt x="62" y="3"/>
                        <a:pt x="41" y="0"/>
                        <a:pt x="32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FD4B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42" name="Freeform 132">
                  <a:extLst>
                    <a:ext uri="{FF2B5EF4-FFF2-40B4-BE49-F238E27FC236}">
                      <a16:creationId xmlns:a16="http://schemas.microsoft.com/office/drawing/2014/main" id="{A98176A7-2C15-EB4D-B054-E73143A2C9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1826" y="3190876"/>
                  <a:ext cx="360363" cy="41275"/>
                </a:xfrm>
                <a:custGeom>
                  <a:avLst/>
                  <a:gdLst>
                    <a:gd name="T0" fmla="*/ 23 w 96"/>
                    <a:gd name="T1" fmla="*/ 10 h 11"/>
                    <a:gd name="T2" fmla="*/ 23 w 96"/>
                    <a:gd name="T3" fmla="*/ 10 h 11"/>
                    <a:gd name="T4" fmla="*/ 28 w 96"/>
                    <a:gd name="T5" fmla="*/ 9 h 11"/>
                    <a:gd name="T6" fmla="*/ 54 w 96"/>
                    <a:gd name="T7" fmla="*/ 11 h 11"/>
                    <a:gd name="T8" fmla="*/ 96 w 96"/>
                    <a:gd name="T9" fmla="*/ 8 h 11"/>
                    <a:gd name="T10" fmla="*/ 91 w 96"/>
                    <a:gd name="T11" fmla="*/ 7 h 11"/>
                    <a:gd name="T12" fmla="*/ 82 w 96"/>
                    <a:gd name="T13" fmla="*/ 5 h 11"/>
                    <a:gd name="T14" fmla="*/ 52 w 96"/>
                    <a:gd name="T15" fmla="*/ 0 h 11"/>
                    <a:gd name="T16" fmla="*/ 26 w 96"/>
                    <a:gd name="T17" fmla="*/ 2 h 11"/>
                    <a:gd name="T18" fmla="*/ 19 w 96"/>
                    <a:gd name="T19" fmla="*/ 3 h 11"/>
                    <a:gd name="T20" fmla="*/ 18 w 96"/>
                    <a:gd name="T21" fmla="*/ 3 h 11"/>
                    <a:gd name="T22" fmla="*/ 0 w 96"/>
                    <a:gd name="T23" fmla="*/ 8 h 11"/>
                    <a:gd name="T24" fmla="*/ 23 w 96"/>
                    <a:gd name="T25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6" h="11">
                      <a:moveTo>
                        <a:pt x="23" y="10"/>
                      </a:move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5" y="10"/>
                        <a:pt x="27" y="9"/>
                        <a:pt x="28" y="9"/>
                      </a:cubicBezTo>
                      <a:cubicBezTo>
                        <a:pt x="35" y="8"/>
                        <a:pt x="44" y="9"/>
                        <a:pt x="54" y="11"/>
                      </a:cubicBezTo>
                      <a:cubicBezTo>
                        <a:pt x="55" y="11"/>
                        <a:pt x="82" y="11"/>
                        <a:pt x="96" y="8"/>
                      </a:cubicBezTo>
                      <a:cubicBezTo>
                        <a:pt x="94" y="8"/>
                        <a:pt x="92" y="8"/>
                        <a:pt x="91" y="7"/>
                      </a:cubicBezTo>
                      <a:cubicBezTo>
                        <a:pt x="89" y="7"/>
                        <a:pt x="86" y="6"/>
                        <a:pt x="82" y="5"/>
                      </a:cubicBezTo>
                      <a:cubicBezTo>
                        <a:pt x="74" y="3"/>
                        <a:pt x="61" y="0"/>
                        <a:pt x="52" y="0"/>
                      </a:cubicBezTo>
                      <a:cubicBezTo>
                        <a:pt x="44" y="0"/>
                        <a:pt x="33" y="1"/>
                        <a:pt x="26" y="2"/>
                      </a:cubicBezTo>
                      <a:cubicBezTo>
                        <a:pt x="23" y="3"/>
                        <a:pt x="20" y="3"/>
                        <a:pt x="19" y="3"/>
                      </a:cubicBezTo>
                      <a:cubicBezTo>
                        <a:pt x="19" y="3"/>
                        <a:pt x="18" y="3"/>
                        <a:pt x="18" y="3"/>
                      </a:cubicBezTo>
                      <a:cubicBezTo>
                        <a:pt x="14" y="5"/>
                        <a:pt x="8" y="7"/>
                        <a:pt x="0" y="8"/>
                      </a:cubicBezTo>
                      <a:cubicBezTo>
                        <a:pt x="6" y="9"/>
                        <a:pt x="17" y="11"/>
                        <a:pt x="23" y="10"/>
                      </a:cubicBezTo>
                      <a:close/>
                    </a:path>
                  </a:pathLst>
                </a:custGeom>
                <a:solidFill>
                  <a:srgbClr val="FD4B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43" name="Freeform 137">
                  <a:extLst>
                    <a:ext uri="{FF2B5EF4-FFF2-40B4-BE49-F238E27FC236}">
                      <a16:creationId xmlns:a16="http://schemas.microsoft.com/office/drawing/2014/main" id="{944D4374-84BA-BC46-AB02-5D6037072F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5351" y="3262313"/>
                  <a:ext cx="374650" cy="49213"/>
                </a:xfrm>
                <a:custGeom>
                  <a:avLst/>
                  <a:gdLst>
                    <a:gd name="T0" fmla="*/ 15 w 100"/>
                    <a:gd name="T1" fmla="*/ 10 h 13"/>
                    <a:gd name="T2" fmla="*/ 27 w 100"/>
                    <a:gd name="T3" fmla="*/ 12 h 13"/>
                    <a:gd name="T4" fmla="*/ 39 w 100"/>
                    <a:gd name="T5" fmla="*/ 13 h 13"/>
                    <a:gd name="T6" fmla="*/ 63 w 100"/>
                    <a:gd name="T7" fmla="*/ 9 h 13"/>
                    <a:gd name="T8" fmla="*/ 100 w 100"/>
                    <a:gd name="T9" fmla="*/ 8 h 13"/>
                    <a:gd name="T10" fmla="*/ 57 w 100"/>
                    <a:gd name="T11" fmla="*/ 0 h 13"/>
                    <a:gd name="T12" fmla="*/ 46 w 100"/>
                    <a:gd name="T13" fmla="*/ 1 h 13"/>
                    <a:gd name="T14" fmla="*/ 32 w 100"/>
                    <a:gd name="T15" fmla="*/ 2 h 13"/>
                    <a:gd name="T16" fmla="*/ 0 w 100"/>
                    <a:gd name="T17" fmla="*/ 8 h 13"/>
                    <a:gd name="T18" fmla="*/ 15 w 100"/>
                    <a:gd name="T19" fmla="*/ 1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0" h="13">
                      <a:moveTo>
                        <a:pt x="15" y="10"/>
                      </a:moveTo>
                      <a:cubicBezTo>
                        <a:pt x="18" y="11"/>
                        <a:pt x="23" y="11"/>
                        <a:pt x="27" y="12"/>
                      </a:cubicBezTo>
                      <a:cubicBezTo>
                        <a:pt x="32" y="12"/>
                        <a:pt x="37" y="13"/>
                        <a:pt x="39" y="13"/>
                      </a:cubicBezTo>
                      <a:cubicBezTo>
                        <a:pt x="46" y="11"/>
                        <a:pt x="54" y="9"/>
                        <a:pt x="63" y="9"/>
                      </a:cubicBezTo>
                      <a:cubicBezTo>
                        <a:pt x="71" y="9"/>
                        <a:pt x="85" y="8"/>
                        <a:pt x="100" y="8"/>
                      </a:cubicBezTo>
                      <a:cubicBezTo>
                        <a:pt x="83" y="5"/>
                        <a:pt x="59" y="0"/>
                        <a:pt x="57" y="0"/>
                      </a:cubicBezTo>
                      <a:cubicBezTo>
                        <a:pt x="53" y="1"/>
                        <a:pt x="50" y="1"/>
                        <a:pt x="46" y="1"/>
                      </a:cubicBezTo>
                      <a:cubicBezTo>
                        <a:pt x="40" y="2"/>
                        <a:pt x="36" y="2"/>
                        <a:pt x="32" y="2"/>
                      </a:cubicBezTo>
                      <a:cubicBezTo>
                        <a:pt x="27" y="5"/>
                        <a:pt x="13" y="7"/>
                        <a:pt x="0" y="8"/>
                      </a:cubicBezTo>
                      <a:cubicBezTo>
                        <a:pt x="5" y="9"/>
                        <a:pt x="11" y="10"/>
                        <a:pt x="15" y="10"/>
                      </a:cubicBezTo>
                      <a:close/>
                    </a:path>
                  </a:pathLst>
                </a:custGeom>
                <a:solidFill>
                  <a:srgbClr val="FD4B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44" name="Freeform 141">
                  <a:extLst>
                    <a:ext uri="{FF2B5EF4-FFF2-40B4-BE49-F238E27FC236}">
                      <a16:creationId xmlns:a16="http://schemas.microsoft.com/office/drawing/2014/main" id="{3D93D80F-026A-1541-A3D9-FE9371E9B4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6951" y="3130551"/>
                  <a:ext cx="333375" cy="34925"/>
                </a:xfrm>
                <a:custGeom>
                  <a:avLst/>
                  <a:gdLst>
                    <a:gd name="T0" fmla="*/ 23 w 89"/>
                    <a:gd name="T1" fmla="*/ 9 h 9"/>
                    <a:gd name="T2" fmla="*/ 35 w 89"/>
                    <a:gd name="T3" fmla="*/ 9 h 9"/>
                    <a:gd name="T4" fmla="*/ 35 w 89"/>
                    <a:gd name="T5" fmla="*/ 9 h 9"/>
                    <a:gd name="T6" fmla="*/ 35 w 89"/>
                    <a:gd name="T7" fmla="*/ 9 h 9"/>
                    <a:gd name="T8" fmla="*/ 89 w 89"/>
                    <a:gd name="T9" fmla="*/ 7 h 9"/>
                    <a:gd name="T10" fmla="*/ 61 w 89"/>
                    <a:gd name="T11" fmla="*/ 3 h 9"/>
                    <a:gd name="T12" fmla="*/ 35 w 89"/>
                    <a:gd name="T13" fmla="*/ 0 h 9"/>
                    <a:gd name="T14" fmla="*/ 8 w 89"/>
                    <a:gd name="T15" fmla="*/ 6 h 9"/>
                    <a:gd name="T16" fmla="*/ 0 w 89"/>
                    <a:gd name="T17" fmla="*/ 9 h 9"/>
                    <a:gd name="T18" fmla="*/ 13 w 89"/>
                    <a:gd name="T19" fmla="*/ 9 h 9"/>
                    <a:gd name="T20" fmla="*/ 23 w 89"/>
                    <a:gd name="T2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9" h="9">
                      <a:moveTo>
                        <a:pt x="23" y="9"/>
                      </a:moveTo>
                      <a:cubicBezTo>
                        <a:pt x="26" y="9"/>
                        <a:pt x="30" y="9"/>
                        <a:pt x="35" y="9"/>
                      </a:cubicBezTo>
                      <a:cubicBezTo>
                        <a:pt x="35" y="9"/>
                        <a:pt x="35" y="9"/>
                        <a:pt x="35" y="9"/>
                      </a:cubicBezTo>
                      <a:cubicBezTo>
                        <a:pt x="35" y="9"/>
                        <a:pt x="35" y="9"/>
                        <a:pt x="35" y="9"/>
                      </a:cubicBezTo>
                      <a:cubicBezTo>
                        <a:pt x="53" y="8"/>
                        <a:pt x="77" y="8"/>
                        <a:pt x="89" y="7"/>
                      </a:cubicBezTo>
                      <a:cubicBezTo>
                        <a:pt x="79" y="6"/>
                        <a:pt x="68" y="4"/>
                        <a:pt x="61" y="3"/>
                      </a:cubicBezTo>
                      <a:cubicBezTo>
                        <a:pt x="54" y="2"/>
                        <a:pt x="44" y="1"/>
                        <a:pt x="35" y="0"/>
                      </a:cubicBezTo>
                      <a:cubicBezTo>
                        <a:pt x="33" y="0"/>
                        <a:pt x="16" y="3"/>
                        <a:pt x="8" y="6"/>
                      </a:cubicBezTo>
                      <a:cubicBezTo>
                        <a:pt x="6" y="7"/>
                        <a:pt x="3" y="8"/>
                        <a:pt x="0" y="9"/>
                      </a:cubicBezTo>
                      <a:cubicBezTo>
                        <a:pt x="5" y="9"/>
                        <a:pt x="9" y="9"/>
                        <a:pt x="13" y="9"/>
                      </a:cubicBezTo>
                      <a:lnTo>
                        <a:pt x="23" y="9"/>
                      </a:lnTo>
                      <a:close/>
                    </a:path>
                  </a:pathLst>
                </a:custGeom>
                <a:solidFill>
                  <a:srgbClr val="FD4B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45" name="Freeform 142">
                  <a:extLst>
                    <a:ext uri="{FF2B5EF4-FFF2-40B4-BE49-F238E27FC236}">
                      <a16:creationId xmlns:a16="http://schemas.microsoft.com/office/drawing/2014/main" id="{614CF29F-3554-4F47-AFBE-DDF34E229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4076" y="3124201"/>
                  <a:ext cx="242888" cy="36513"/>
                </a:xfrm>
                <a:custGeom>
                  <a:avLst/>
                  <a:gdLst>
                    <a:gd name="T0" fmla="*/ 65 w 65"/>
                    <a:gd name="T1" fmla="*/ 1 h 10"/>
                    <a:gd name="T2" fmla="*/ 52 w 65"/>
                    <a:gd name="T3" fmla="*/ 0 h 10"/>
                    <a:gd name="T4" fmla="*/ 51 w 65"/>
                    <a:gd name="T5" fmla="*/ 0 h 10"/>
                    <a:gd name="T6" fmla="*/ 28 w 65"/>
                    <a:gd name="T7" fmla="*/ 1 h 10"/>
                    <a:gd name="T8" fmla="*/ 22 w 65"/>
                    <a:gd name="T9" fmla="*/ 2 h 10"/>
                    <a:gd name="T10" fmla="*/ 0 w 65"/>
                    <a:gd name="T11" fmla="*/ 6 h 10"/>
                    <a:gd name="T12" fmla="*/ 32 w 65"/>
                    <a:gd name="T13" fmla="*/ 10 h 10"/>
                    <a:gd name="T14" fmla="*/ 45 w 65"/>
                    <a:gd name="T15" fmla="*/ 6 h 10"/>
                    <a:gd name="T16" fmla="*/ 65 w 65"/>
                    <a:gd name="T17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10">
                      <a:moveTo>
                        <a:pt x="65" y="1"/>
                      </a:moveTo>
                      <a:cubicBezTo>
                        <a:pt x="58" y="1"/>
                        <a:pt x="52" y="0"/>
                        <a:pt x="52" y="0"/>
                      </a:cubicBezTo>
                      <a:cubicBezTo>
                        <a:pt x="52" y="0"/>
                        <a:pt x="51" y="0"/>
                        <a:pt x="51" y="0"/>
                      </a:cubicBezTo>
                      <a:cubicBezTo>
                        <a:pt x="47" y="0"/>
                        <a:pt x="34" y="0"/>
                        <a:pt x="28" y="1"/>
                      </a:cubicBezTo>
                      <a:cubicBezTo>
                        <a:pt x="26" y="1"/>
                        <a:pt x="24" y="2"/>
                        <a:pt x="22" y="2"/>
                      </a:cubicBezTo>
                      <a:cubicBezTo>
                        <a:pt x="16" y="4"/>
                        <a:pt x="7" y="5"/>
                        <a:pt x="0" y="6"/>
                      </a:cubicBezTo>
                      <a:cubicBezTo>
                        <a:pt x="7" y="7"/>
                        <a:pt x="20" y="9"/>
                        <a:pt x="32" y="10"/>
                      </a:cubicBezTo>
                      <a:cubicBezTo>
                        <a:pt x="37" y="9"/>
                        <a:pt x="42" y="7"/>
                        <a:pt x="45" y="6"/>
                      </a:cubicBezTo>
                      <a:cubicBezTo>
                        <a:pt x="50" y="4"/>
                        <a:pt x="59" y="2"/>
                        <a:pt x="65" y="1"/>
                      </a:cubicBezTo>
                      <a:close/>
                    </a:path>
                  </a:pathLst>
                </a:custGeom>
                <a:solidFill>
                  <a:srgbClr val="FD4B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46" name="Freeform 143">
                  <a:extLst>
                    <a:ext uri="{FF2B5EF4-FFF2-40B4-BE49-F238E27FC236}">
                      <a16:creationId xmlns:a16="http://schemas.microsoft.com/office/drawing/2014/main" id="{A7FB64A6-BFE8-9F48-BA6E-6946C754BB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4238" y="3168651"/>
                  <a:ext cx="377825" cy="52388"/>
                </a:xfrm>
                <a:custGeom>
                  <a:avLst/>
                  <a:gdLst>
                    <a:gd name="T0" fmla="*/ 53 w 101"/>
                    <a:gd name="T1" fmla="*/ 1 h 14"/>
                    <a:gd name="T2" fmla="*/ 43 w 101"/>
                    <a:gd name="T3" fmla="*/ 1 h 14"/>
                    <a:gd name="T4" fmla="*/ 42 w 101"/>
                    <a:gd name="T5" fmla="*/ 1 h 14"/>
                    <a:gd name="T6" fmla="*/ 24 w 101"/>
                    <a:gd name="T7" fmla="*/ 0 h 14"/>
                    <a:gd name="T8" fmla="*/ 0 w 101"/>
                    <a:gd name="T9" fmla="*/ 6 h 14"/>
                    <a:gd name="T10" fmla="*/ 16 w 101"/>
                    <a:gd name="T11" fmla="*/ 10 h 14"/>
                    <a:gd name="T12" fmla="*/ 24 w 101"/>
                    <a:gd name="T13" fmla="*/ 12 h 14"/>
                    <a:gd name="T14" fmla="*/ 72 w 101"/>
                    <a:gd name="T15" fmla="*/ 11 h 14"/>
                    <a:gd name="T16" fmla="*/ 101 w 101"/>
                    <a:gd name="T17" fmla="*/ 8 h 14"/>
                    <a:gd name="T18" fmla="*/ 65 w 101"/>
                    <a:gd name="T19" fmla="*/ 1 h 14"/>
                    <a:gd name="T20" fmla="*/ 53 w 101"/>
                    <a:gd name="T21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1" h="14">
                      <a:moveTo>
                        <a:pt x="53" y="1"/>
                      </a:moveTo>
                      <a:cubicBezTo>
                        <a:pt x="43" y="1"/>
                        <a:pt x="43" y="1"/>
                        <a:pt x="43" y="1"/>
                      </a:cubicBezTo>
                      <a:cubicBezTo>
                        <a:pt x="43" y="1"/>
                        <a:pt x="42" y="1"/>
                        <a:pt x="42" y="1"/>
                      </a:cubicBezTo>
                      <a:cubicBezTo>
                        <a:pt x="36" y="1"/>
                        <a:pt x="30" y="1"/>
                        <a:pt x="24" y="0"/>
                      </a:cubicBezTo>
                      <a:cubicBezTo>
                        <a:pt x="16" y="2"/>
                        <a:pt x="6" y="5"/>
                        <a:pt x="0" y="6"/>
                      </a:cubicBezTo>
                      <a:cubicBezTo>
                        <a:pt x="6" y="7"/>
                        <a:pt x="11" y="8"/>
                        <a:pt x="16" y="10"/>
                      </a:cubicBezTo>
                      <a:cubicBezTo>
                        <a:pt x="20" y="10"/>
                        <a:pt x="23" y="11"/>
                        <a:pt x="24" y="12"/>
                      </a:cubicBezTo>
                      <a:cubicBezTo>
                        <a:pt x="31" y="13"/>
                        <a:pt x="57" y="14"/>
                        <a:pt x="72" y="11"/>
                      </a:cubicBezTo>
                      <a:cubicBezTo>
                        <a:pt x="79" y="9"/>
                        <a:pt x="90" y="8"/>
                        <a:pt x="101" y="8"/>
                      </a:cubicBezTo>
                      <a:cubicBezTo>
                        <a:pt x="87" y="5"/>
                        <a:pt x="67" y="1"/>
                        <a:pt x="65" y="1"/>
                      </a:cubicBezTo>
                      <a:cubicBezTo>
                        <a:pt x="61" y="1"/>
                        <a:pt x="57" y="1"/>
                        <a:pt x="53" y="1"/>
                      </a:cubicBezTo>
                      <a:close/>
                    </a:path>
                  </a:pathLst>
                </a:custGeom>
                <a:solidFill>
                  <a:srgbClr val="FD4B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47" name="Freeform 144">
                  <a:extLst>
                    <a:ext uri="{FF2B5EF4-FFF2-40B4-BE49-F238E27FC236}">
                      <a16:creationId xmlns:a16="http://schemas.microsoft.com/office/drawing/2014/main" id="{FA981046-35E7-C64F-9D5F-08BCE9AA82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8363" y="3201988"/>
                  <a:ext cx="1301750" cy="87313"/>
                </a:xfrm>
                <a:custGeom>
                  <a:avLst/>
                  <a:gdLst>
                    <a:gd name="T0" fmla="*/ 285 w 347"/>
                    <a:gd name="T1" fmla="*/ 16 h 23"/>
                    <a:gd name="T2" fmla="*/ 272 w 347"/>
                    <a:gd name="T3" fmla="*/ 15 h 23"/>
                    <a:gd name="T4" fmla="*/ 238 w 347"/>
                    <a:gd name="T5" fmla="*/ 14 h 23"/>
                    <a:gd name="T6" fmla="*/ 205 w 347"/>
                    <a:gd name="T7" fmla="*/ 8 h 23"/>
                    <a:gd name="T8" fmla="*/ 169 w 347"/>
                    <a:gd name="T9" fmla="*/ 8 h 23"/>
                    <a:gd name="T10" fmla="*/ 159 w 347"/>
                    <a:gd name="T11" fmla="*/ 5 h 23"/>
                    <a:gd name="T12" fmla="*/ 139 w 347"/>
                    <a:gd name="T13" fmla="*/ 1 h 23"/>
                    <a:gd name="T14" fmla="*/ 77 w 347"/>
                    <a:gd name="T15" fmla="*/ 4 h 23"/>
                    <a:gd name="T16" fmla="*/ 38 w 347"/>
                    <a:gd name="T17" fmla="*/ 5 h 23"/>
                    <a:gd name="T18" fmla="*/ 0 w 347"/>
                    <a:gd name="T19" fmla="*/ 10 h 23"/>
                    <a:gd name="T20" fmla="*/ 10 w 347"/>
                    <a:gd name="T21" fmla="*/ 12 h 23"/>
                    <a:gd name="T22" fmla="*/ 53 w 347"/>
                    <a:gd name="T23" fmla="*/ 15 h 23"/>
                    <a:gd name="T24" fmla="*/ 75 w 347"/>
                    <a:gd name="T25" fmla="*/ 12 h 23"/>
                    <a:gd name="T26" fmla="*/ 119 w 347"/>
                    <a:gd name="T27" fmla="*/ 7 h 23"/>
                    <a:gd name="T28" fmla="*/ 195 w 347"/>
                    <a:gd name="T29" fmla="*/ 19 h 23"/>
                    <a:gd name="T30" fmla="*/ 233 w 347"/>
                    <a:gd name="T31" fmla="*/ 20 h 23"/>
                    <a:gd name="T32" fmla="*/ 289 w 347"/>
                    <a:gd name="T33" fmla="*/ 23 h 23"/>
                    <a:gd name="T34" fmla="*/ 347 w 347"/>
                    <a:gd name="T35" fmla="*/ 19 h 23"/>
                    <a:gd name="T36" fmla="*/ 347 w 347"/>
                    <a:gd name="T37" fmla="*/ 19 h 23"/>
                    <a:gd name="T38" fmla="*/ 335 w 347"/>
                    <a:gd name="T39" fmla="*/ 15 h 23"/>
                    <a:gd name="T40" fmla="*/ 308 w 347"/>
                    <a:gd name="T41" fmla="*/ 15 h 23"/>
                    <a:gd name="T42" fmla="*/ 308 w 347"/>
                    <a:gd name="T43" fmla="*/ 15 h 23"/>
                    <a:gd name="T44" fmla="*/ 308 w 347"/>
                    <a:gd name="T45" fmla="*/ 15 h 23"/>
                    <a:gd name="T46" fmla="*/ 299 w 347"/>
                    <a:gd name="T47" fmla="*/ 15 h 23"/>
                    <a:gd name="T48" fmla="*/ 285 w 347"/>
                    <a:gd name="T49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7" h="23">
                      <a:moveTo>
                        <a:pt x="285" y="16"/>
                      </a:moveTo>
                      <a:cubicBezTo>
                        <a:pt x="283" y="15"/>
                        <a:pt x="278" y="15"/>
                        <a:pt x="272" y="15"/>
                      </a:cubicBezTo>
                      <a:cubicBezTo>
                        <a:pt x="260" y="15"/>
                        <a:pt x="246" y="15"/>
                        <a:pt x="238" y="14"/>
                      </a:cubicBezTo>
                      <a:cubicBezTo>
                        <a:pt x="226" y="14"/>
                        <a:pt x="207" y="9"/>
                        <a:pt x="205" y="8"/>
                      </a:cubicBezTo>
                      <a:cubicBezTo>
                        <a:pt x="190" y="9"/>
                        <a:pt x="174" y="9"/>
                        <a:pt x="169" y="8"/>
                      </a:cubicBezTo>
                      <a:cubicBezTo>
                        <a:pt x="166" y="7"/>
                        <a:pt x="163" y="6"/>
                        <a:pt x="159" y="5"/>
                      </a:cubicBezTo>
                      <a:cubicBezTo>
                        <a:pt x="152" y="3"/>
                        <a:pt x="145" y="1"/>
                        <a:pt x="139" y="1"/>
                      </a:cubicBezTo>
                      <a:cubicBezTo>
                        <a:pt x="129" y="0"/>
                        <a:pt x="92" y="0"/>
                        <a:pt x="77" y="4"/>
                      </a:cubicBezTo>
                      <a:cubicBezTo>
                        <a:pt x="66" y="6"/>
                        <a:pt x="49" y="6"/>
                        <a:pt x="38" y="5"/>
                      </a:cubicBezTo>
                      <a:cubicBezTo>
                        <a:pt x="30" y="9"/>
                        <a:pt x="11" y="10"/>
                        <a:pt x="0" y="10"/>
                      </a:cubicBezTo>
                      <a:cubicBezTo>
                        <a:pt x="3" y="11"/>
                        <a:pt x="6" y="12"/>
                        <a:pt x="10" y="12"/>
                      </a:cubicBezTo>
                      <a:cubicBezTo>
                        <a:pt x="28" y="17"/>
                        <a:pt x="35" y="16"/>
                        <a:pt x="53" y="15"/>
                      </a:cubicBezTo>
                      <a:cubicBezTo>
                        <a:pt x="60" y="15"/>
                        <a:pt x="67" y="13"/>
                        <a:pt x="75" y="12"/>
                      </a:cubicBezTo>
                      <a:cubicBezTo>
                        <a:pt x="87" y="9"/>
                        <a:pt x="101" y="6"/>
                        <a:pt x="119" y="7"/>
                      </a:cubicBezTo>
                      <a:cubicBezTo>
                        <a:pt x="147" y="7"/>
                        <a:pt x="192" y="18"/>
                        <a:pt x="195" y="19"/>
                      </a:cubicBezTo>
                      <a:cubicBezTo>
                        <a:pt x="211" y="19"/>
                        <a:pt x="226" y="18"/>
                        <a:pt x="233" y="20"/>
                      </a:cubicBezTo>
                      <a:cubicBezTo>
                        <a:pt x="251" y="22"/>
                        <a:pt x="274" y="23"/>
                        <a:pt x="289" y="23"/>
                      </a:cubicBezTo>
                      <a:cubicBezTo>
                        <a:pt x="310" y="22"/>
                        <a:pt x="344" y="20"/>
                        <a:pt x="347" y="19"/>
                      </a:cubicBezTo>
                      <a:cubicBezTo>
                        <a:pt x="347" y="19"/>
                        <a:pt x="347" y="19"/>
                        <a:pt x="347" y="19"/>
                      </a:cubicBezTo>
                      <a:cubicBezTo>
                        <a:pt x="344" y="18"/>
                        <a:pt x="339" y="16"/>
                        <a:pt x="335" y="15"/>
                      </a:cubicBezTo>
                      <a:cubicBezTo>
                        <a:pt x="331" y="15"/>
                        <a:pt x="320" y="15"/>
                        <a:pt x="308" y="15"/>
                      </a:cubicBezTo>
                      <a:cubicBezTo>
                        <a:pt x="308" y="15"/>
                        <a:pt x="308" y="15"/>
                        <a:pt x="308" y="15"/>
                      </a:cubicBezTo>
                      <a:cubicBezTo>
                        <a:pt x="308" y="15"/>
                        <a:pt x="308" y="15"/>
                        <a:pt x="308" y="15"/>
                      </a:cubicBezTo>
                      <a:cubicBezTo>
                        <a:pt x="305" y="15"/>
                        <a:pt x="302" y="15"/>
                        <a:pt x="299" y="15"/>
                      </a:cubicBezTo>
                      <a:cubicBezTo>
                        <a:pt x="293" y="15"/>
                        <a:pt x="288" y="16"/>
                        <a:pt x="285" y="16"/>
                      </a:cubicBezTo>
                      <a:close/>
                    </a:path>
                  </a:pathLst>
                </a:custGeom>
                <a:solidFill>
                  <a:srgbClr val="FD4B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48" name="Freeform 150">
                  <a:extLst>
                    <a:ext uri="{FF2B5EF4-FFF2-40B4-BE49-F238E27FC236}">
                      <a16:creationId xmlns:a16="http://schemas.microsoft.com/office/drawing/2014/main" id="{8095D505-D38A-1647-813B-F65A711F64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7126" y="3232151"/>
                  <a:ext cx="446088" cy="57150"/>
                </a:xfrm>
                <a:custGeom>
                  <a:avLst/>
                  <a:gdLst>
                    <a:gd name="T0" fmla="*/ 76 w 119"/>
                    <a:gd name="T1" fmla="*/ 14 h 15"/>
                    <a:gd name="T2" fmla="*/ 119 w 119"/>
                    <a:gd name="T3" fmla="*/ 11 h 15"/>
                    <a:gd name="T4" fmla="*/ 50 w 119"/>
                    <a:gd name="T5" fmla="*/ 1 h 15"/>
                    <a:gd name="T6" fmla="*/ 6 w 119"/>
                    <a:gd name="T7" fmla="*/ 6 h 15"/>
                    <a:gd name="T8" fmla="*/ 0 w 119"/>
                    <a:gd name="T9" fmla="*/ 7 h 15"/>
                    <a:gd name="T10" fmla="*/ 52 w 119"/>
                    <a:gd name="T11" fmla="*/ 15 h 15"/>
                    <a:gd name="T12" fmla="*/ 76 w 119"/>
                    <a:gd name="T13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9" h="15">
                      <a:moveTo>
                        <a:pt x="76" y="14"/>
                      </a:moveTo>
                      <a:cubicBezTo>
                        <a:pt x="83" y="13"/>
                        <a:pt x="101" y="12"/>
                        <a:pt x="119" y="11"/>
                      </a:cubicBezTo>
                      <a:cubicBezTo>
                        <a:pt x="105" y="8"/>
                        <a:pt x="72" y="1"/>
                        <a:pt x="50" y="1"/>
                      </a:cubicBezTo>
                      <a:cubicBezTo>
                        <a:pt x="33" y="0"/>
                        <a:pt x="19" y="3"/>
                        <a:pt x="6" y="6"/>
                      </a:cubicBezTo>
                      <a:cubicBezTo>
                        <a:pt x="4" y="6"/>
                        <a:pt x="2" y="7"/>
                        <a:pt x="0" y="7"/>
                      </a:cubicBezTo>
                      <a:cubicBezTo>
                        <a:pt x="12" y="9"/>
                        <a:pt x="41" y="15"/>
                        <a:pt x="52" y="15"/>
                      </a:cubicBezTo>
                      <a:cubicBezTo>
                        <a:pt x="62" y="15"/>
                        <a:pt x="71" y="14"/>
                        <a:pt x="76" y="14"/>
                      </a:cubicBezTo>
                      <a:close/>
                    </a:path>
                  </a:pathLst>
                </a:custGeom>
                <a:solidFill>
                  <a:srgbClr val="FD4B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49" name="Freeform 151">
                  <a:extLst>
                    <a:ext uri="{FF2B5EF4-FFF2-40B4-BE49-F238E27FC236}">
                      <a16:creationId xmlns:a16="http://schemas.microsoft.com/office/drawing/2014/main" id="{079F0C57-768E-4A46-AD32-FBD38F1A91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7126" y="3119438"/>
                  <a:ext cx="376238" cy="38100"/>
                </a:xfrm>
                <a:custGeom>
                  <a:avLst/>
                  <a:gdLst>
                    <a:gd name="T0" fmla="*/ 40 w 100"/>
                    <a:gd name="T1" fmla="*/ 0 h 10"/>
                    <a:gd name="T2" fmla="*/ 28 w 100"/>
                    <a:gd name="T3" fmla="*/ 0 h 10"/>
                    <a:gd name="T4" fmla="*/ 19 w 100"/>
                    <a:gd name="T5" fmla="*/ 0 h 10"/>
                    <a:gd name="T6" fmla="*/ 0 w 100"/>
                    <a:gd name="T7" fmla="*/ 1 h 10"/>
                    <a:gd name="T8" fmla="*/ 26 w 100"/>
                    <a:gd name="T9" fmla="*/ 4 h 10"/>
                    <a:gd name="T10" fmla="*/ 75 w 100"/>
                    <a:gd name="T11" fmla="*/ 9 h 10"/>
                    <a:gd name="T12" fmla="*/ 92 w 100"/>
                    <a:gd name="T13" fmla="*/ 10 h 10"/>
                    <a:gd name="T14" fmla="*/ 100 w 100"/>
                    <a:gd name="T15" fmla="*/ 10 h 10"/>
                    <a:gd name="T16" fmla="*/ 66 w 100"/>
                    <a:gd name="T17" fmla="*/ 0 h 10"/>
                    <a:gd name="T18" fmla="*/ 40 w 100"/>
                    <a:gd name="T1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0" h="10">
                      <a:moveTo>
                        <a:pt x="40" y="0"/>
                      </a:moveTo>
                      <a:cubicBezTo>
                        <a:pt x="35" y="0"/>
                        <a:pt x="30" y="0"/>
                        <a:pt x="28" y="0"/>
                      </a:cubicBezTo>
                      <a:cubicBezTo>
                        <a:pt x="26" y="0"/>
                        <a:pt x="23" y="0"/>
                        <a:pt x="19" y="0"/>
                      </a:cubicBezTo>
                      <a:cubicBezTo>
                        <a:pt x="14" y="0"/>
                        <a:pt x="7" y="1"/>
                        <a:pt x="0" y="1"/>
                      </a:cubicBezTo>
                      <a:cubicBezTo>
                        <a:pt x="9" y="2"/>
                        <a:pt x="19" y="3"/>
                        <a:pt x="26" y="4"/>
                      </a:cubicBezTo>
                      <a:cubicBezTo>
                        <a:pt x="40" y="6"/>
                        <a:pt x="60" y="10"/>
                        <a:pt x="75" y="9"/>
                      </a:cubicBezTo>
                      <a:cubicBezTo>
                        <a:pt x="81" y="9"/>
                        <a:pt x="87" y="9"/>
                        <a:pt x="92" y="10"/>
                      </a:cubicBezTo>
                      <a:cubicBezTo>
                        <a:pt x="95" y="10"/>
                        <a:pt x="97" y="10"/>
                        <a:pt x="100" y="10"/>
                      </a:cubicBezTo>
                      <a:cubicBezTo>
                        <a:pt x="86" y="7"/>
                        <a:pt x="68" y="1"/>
                        <a:pt x="66" y="0"/>
                      </a:cubicBezTo>
                      <a:cubicBezTo>
                        <a:pt x="59" y="1"/>
                        <a:pt x="48" y="1"/>
                        <a:pt x="40" y="0"/>
                      </a:cubicBezTo>
                      <a:close/>
                    </a:path>
                  </a:pathLst>
                </a:custGeom>
                <a:solidFill>
                  <a:srgbClr val="FD4B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50" name="Freeform 152">
                  <a:extLst>
                    <a:ext uri="{FF2B5EF4-FFF2-40B4-BE49-F238E27FC236}">
                      <a16:creationId xmlns:a16="http://schemas.microsoft.com/office/drawing/2014/main" id="{45552853-7459-9644-8F92-1A246BA921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2051" y="3160713"/>
                  <a:ext cx="374650" cy="38100"/>
                </a:xfrm>
                <a:custGeom>
                  <a:avLst/>
                  <a:gdLst>
                    <a:gd name="T0" fmla="*/ 100 w 100"/>
                    <a:gd name="T1" fmla="*/ 5 h 10"/>
                    <a:gd name="T2" fmla="*/ 88 w 100"/>
                    <a:gd name="T3" fmla="*/ 1 h 10"/>
                    <a:gd name="T4" fmla="*/ 83 w 100"/>
                    <a:gd name="T5" fmla="*/ 1 h 10"/>
                    <a:gd name="T6" fmla="*/ 66 w 100"/>
                    <a:gd name="T7" fmla="*/ 0 h 10"/>
                    <a:gd name="T8" fmla="*/ 53 w 100"/>
                    <a:gd name="T9" fmla="*/ 0 h 10"/>
                    <a:gd name="T10" fmla="*/ 0 w 100"/>
                    <a:gd name="T11" fmla="*/ 3 h 10"/>
                    <a:gd name="T12" fmla="*/ 41 w 100"/>
                    <a:gd name="T13" fmla="*/ 9 h 10"/>
                    <a:gd name="T14" fmla="*/ 61 w 100"/>
                    <a:gd name="T15" fmla="*/ 10 h 10"/>
                    <a:gd name="T16" fmla="*/ 62 w 100"/>
                    <a:gd name="T17" fmla="*/ 10 h 10"/>
                    <a:gd name="T18" fmla="*/ 62 w 100"/>
                    <a:gd name="T19" fmla="*/ 9 h 10"/>
                    <a:gd name="T20" fmla="*/ 100 w 100"/>
                    <a:gd name="T21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0" h="10">
                      <a:moveTo>
                        <a:pt x="100" y="5"/>
                      </a:moveTo>
                      <a:cubicBezTo>
                        <a:pt x="95" y="3"/>
                        <a:pt x="89" y="1"/>
                        <a:pt x="88" y="1"/>
                      </a:cubicBezTo>
                      <a:cubicBezTo>
                        <a:pt x="87" y="1"/>
                        <a:pt x="85" y="1"/>
                        <a:pt x="83" y="1"/>
                      </a:cubicBezTo>
                      <a:cubicBezTo>
                        <a:pt x="78" y="0"/>
                        <a:pt x="72" y="0"/>
                        <a:pt x="66" y="0"/>
                      </a:cubicBezTo>
                      <a:cubicBezTo>
                        <a:pt x="62" y="1"/>
                        <a:pt x="58" y="0"/>
                        <a:pt x="53" y="0"/>
                      </a:cubicBezTo>
                      <a:cubicBezTo>
                        <a:pt x="50" y="1"/>
                        <a:pt x="30" y="2"/>
                        <a:pt x="0" y="3"/>
                      </a:cubicBezTo>
                      <a:cubicBezTo>
                        <a:pt x="12" y="5"/>
                        <a:pt x="33" y="9"/>
                        <a:pt x="41" y="9"/>
                      </a:cubicBezTo>
                      <a:cubicBezTo>
                        <a:pt x="50" y="9"/>
                        <a:pt x="57" y="9"/>
                        <a:pt x="61" y="10"/>
                      </a:cubicBezTo>
                      <a:cubicBezTo>
                        <a:pt x="61" y="10"/>
                        <a:pt x="61" y="10"/>
                        <a:pt x="62" y="10"/>
                      </a:cubicBezTo>
                      <a:cubicBezTo>
                        <a:pt x="62" y="10"/>
                        <a:pt x="62" y="9"/>
                        <a:pt x="62" y="9"/>
                      </a:cubicBezTo>
                      <a:cubicBezTo>
                        <a:pt x="63" y="9"/>
                        <a:pt x="83" y="5"/>
                        <a:pt x="100" y="5"/>
                      </a:cubicBezTo>
                      <a:close/>
                    </a:path>
                  </a:pathLst>
                </a:custGeom>
                <a:solidFill>
                  <a:srgbClr val="FD4B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51" name="Freeform 153">
                  <a:extLst>
                    <a:ext uri="{FF2B5EF4-FFF2-40B4-BE49-F238E27FC236}">
                      <a16:creationId xmlns:a16="http://schemas.microsoft.com/office/drawing/2014/main" id="{EB2230EC-2B17-534D-AB75-078E50ABE6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50651" y="3105151"/>
                  <a:ext cx="385763" cy="52388"/>
                </a:xfrm>
                <a:custGeom>
                  <a:avLst/>
                  <a:gdLst>
                    <a:gd name="T0" fmla="*/ 80 w 103"/>
                    <a:gd name="T1" fmla="*/ 1 h 14"/>
                    <a:gd name="T2" fmla="*/ 45 w 103"/>
                    <a:gd name="T3" fmla="*/ 1 h 14"/>
                    <a:gd name="T4" fmla="*/ 0 w 103"/>
                    <a:gd name="T5" fmla="*/ 4 h 14"/>
                    <a:gd name="T6" fmla="*/ 41 w 103"/>
                    <a:gd name="T7" fmla="*/ 14 h 14"/>
                    <a:gd name="T8" fmla="*/ 43 w 103"/>
                    <a:gd name="T9" fmla="*/ 13 h 14"/>
                    <a:gd name="T10" fmla="*/ 97 w 103"/>
                    <a:gd name="T11" fmla="*/ 11 h 14"/>
                    <a:gd name="T12" fmla="*/ 99 w 103"/>
                    <a:gd name="T13" fmla="*/ 11 h 14"/>
                    <a:gd name="T14" fmla="*/ 103 w 103"/>
                    <a:gd name="T15" fmla="*/ 10 h 14"/>
                    <a:gd name="T16" fmla="*/ 80 w 103"/>
                    <a:gd name="T17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3" h="14">
                      <a:moveTo>
                        <a:pt x="80" y="1"/>
                      </a:moveTo>
                      <a:cubicBezTo>
                        <a:pt x="64" y="2"/>
                        <a:pt x="46" y="1"/>
                        <a:pt x="45" y="1"/>
                      </a:cubicBezTo>
                      <a:cubicBezTo>
                        <a:pt x="33" y="0"/>
                        <a:pt x="11" y="1"/>
                        <a:pt x="0" y="4"/>
                      </a:cubicBezTo>
                      <a:cubicBezTo>
                        <a:pt x="10" y="7"/>
                        <a:pt x="35" y="14"/>
                        <a:pt x="41" y="14"/>
                      </a:cubicBezTo>
                      <a:cubicBezTo>
                        <a:pt x="41" y="14"/>
                        <a:pt x="42" y="13"/>
                        <a:pt x="43" y="13"/>
                      </a:cubicBezTo>
                      <a:cubicBezTo>
                        <a:pt x="55" y="13"/>
                        <a:pt x="96" y="11"/>
                        <a:pt x="97" y="11"/>
                      </a:cubicBezTo>
                      <a:cubicBezTo>
                        <a:pt x="98" y="11"/>
                        <a:pt x="98" y="11"/>
                        <a:pt x="99" y="11"/>
                      </a:cubicBezTo>
                      <a:cubicBezTo>
                        <a:pt x="99" y="11"/>
                        <a:pt x="101" y="11"/>
                        <a:pt x="103" y="10"/>
                      </a:cubicBezTo>
                      <a:cubicBezTo>
                        <a:pt x="91" y="8"/>
                        <a:pt x="81" y="2"/>
                        <a:pt x="80" y="1"/>
                      </a:cubicBezTo>
                      <a:close/>
                    </a:path>
                  </a:pathLst>
                </a:custGeom>
                <a:solidFill>
                  <a:srgbClr val="FD4B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52" name="Freeform 154">
                  <a:extLst>
                    <a:ext uri="{FF2B5EF4-FFF2-40B4-BE49-F238E27FC236}">
                      <a16:creationId xmlns:a16="http://schemas.microsoft.com/office/drawing/2014/main" id="{E1CA3C1E-DA63-0E41-B380-D834EA7040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7651" y="3152776"/>
                  <a:ext cx="368300" cy="53975"/>
                </a:xfrm>
                <a:custGeom>
                  <a:avLst/>
                  <a:gdLst>
                    <a:gd name="T0" fmla="*/ 7 w 98"/>
                    <a:gd name="T1" fmla="*/ 3 h 14"/>
                    <a:gd name="T2" fmla="*/ 6 w 98"/>
                    <a:gd name="T3" fmla="*/ 3 h 14"/>
                    <a:gd name="T4" fmla="*/ 0 w 98"/>
                    <a:gd name="T5" fmla="*/ 3 h 14"/>
                    <a:gd name="T6" fmla="*/ 10 w 98"/>
                    <a:gd name="T7" fmla="*/ 7 h 14"/>
                    <a:gd name="T8" fmla="*/ 15 w 98"/>
                    <a:gd name="T9" fmla="*/ 7 h 14"/>
                    <a:gd name="T10" fmla="*/ 38 w 98"/>
                    <a:gd name="T11" fmla="*/ 9 h 14"/>
                    <a:gd name="T12" fmla="*/ 62 w 98"/>
                    <a:gd name="T13" fmla="*/ 11 h 14"/>
                    <a:gd name="T14" fmla="*/ 71 w 98"/>
                    <a:gd name="T15" fmla="*/ 14 h 14"/>
                    <a:gd name="T16" fmla="*/ 98 w 98"/>
                    <a:gd name="T17" fmla="*/ 9 h 14"/>
                    <a:gd name="T18" fmla="*/ 88 w 98"/>
                    <a:gd name="T19" fmla="*/ 5 h 14"/>
                    <a:gd name="T20" fmla="*/ 87 w 98"/>
                    <a:gd name="T21" fmla="*/ 4 h 14"/>
                    <a:gd name="T22" fmla="*/ 77 w 98"/>
                    <a:gd name="T23" fmla="*/ 3 h 14"/>
                    <a:gd name="T24" fmla="*/ 63 w 98"/>
                    <a:gd name="T25" fmla="*/ 0 h 14"/>
                    <a:gd name="T26" fmla="*/ 9 w 98"/>
                    <a:gd name="T27" fmla="*/ 2 h 14"/>
                    <a:gd name="T28" fmla="*/ 7 w 98"/>
                    <a:gd name="T29" fmla="*/ 3 h 14"/>
                    <a:gd name="T30" fmla="*/ 7 w 98"/>
                    <a:gd name="T31" fmla="*/ 3 h 14"/>
                    <a:gd name="T32" fmla="*/ 7 w 98"/>
                    <a:gd name="T33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8" h="14">
                      <a:moveTo>
                        <a:pt x="7" y="3"/>
                      </a:moveTo>
                      <a:cubicBezTo>
                        <a:pt x="7" y="3"/>
                        <a:pt x="6" y="3"/>
                        <a:pt x="6" y="3"/>
                      </a:cubicBezTo>
                      <a:cubicBezTo>
                        <a:pt x="4" y="3"/>
                        <a:pt x="2" y="3"/>
                        <a:pt x="0" y="3"/>
                      </a:cubicBezTo>
                      <a:cubicBezTo>
                        <a:pt x="3" y="4"/>
                        <a:pt x="7" y="5"/>
                        <a:pt x="10" y="7"/>
                      </a:cubicBezTo>
                      <a:cubicBezTo>
                        <a:pt x="12" y="7"/>
                        <a:pt x="13" y="7"/>
                        <a:pt x="15" y="7"/>
                      </a:cubicBezTo>
                      <a:cubicBezTo>
                        <a:pt x="22" y="8"/>
                        <a:pt x="30" y="8"/>
                        <a:pt x="38" y="9"/>
                      </a:cubicBezTo>
                      <a:cubicBezTo>
                        <a:pt x="52" y="10"/>
                        <a:pt x="60" y="11"/>
                        <a:pt x="62" y="11"/>
                      </a:cubicBezTo>
                      <a:cubicBezTo>
                        <a:pt x="66" y="13"/>
                        <a:pt x="70" y="14"/>
                        <a:pt x="71" y="14"/>
                      </a:cubicBezTo>
                      <a:cubicBezTo>
                        <a:pt x="73" y="14"/>
                        <a:pt x="89" y="10"/>
                        <a:pt x="98" y="9"/>
                      </a:cubicBezTo>
                      <a:cubicBezTo>
                        <a:pt x="94" y="7"/>
                        <a:pt x="88" y="5"/>
                        <a:pt x="88" y="5"/>
                      </a:cubicBezTo>
                      <a:cubicBezTo>
                        <a:pt x="88" y="5"/>
                        <a:pt x="87" y="5"/>
                        <a:pt x="87" y="4"/>
                      </a:cubicBezTo>
                      <a:cubicBezTo>
                        <a:pt x="84" y="4"/>
                        <a:pt x="81" y="3"/>
                        <a:pt x="77" y="3"/>
                      </a:cubicBezTo>
                      <a:cubicBezTo>
                        <a:pt x="73" y="1"/>
                        <a:pt x="68" y="0"/>
                        <a:pt x="63" y="0"/>
                      </a:cubicBezTo>
                      <a:cubicBezTo>
                        <a:pt x="62" y="0"/>
                        <a:pt x="21" y="2"/>
                        <a:pt x="9" y="2"/>
                      </a:cubicBezTo>
                      <a:cubicBezTo>
                        <a:pt x="8" y="2"/>
                        <a:pt x="8" y="2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lose/>
                    </a:path>
                  </a:pathLst>
                </a:custGeom>
                <a:solidFill>
                  <a:srgbClr val="FD4B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53" name="Freeform 157">
                  <a:extLst>
                    <a:ext uri="{FF2B5EF4-FFF2-40B4-BE49-F238E27FC236}">
                      <a16:creationId xmlns:a16="http://schemas.microsoft.com/office/drawing/2014/main" id="{20786240-5A37-864F-8147-DCCA4607C0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2876" y="3182938"/>
                  <a:ext cx="349250" cy="46038"/>
                </a:xfrm>
                <a:custGeom>
                  <a:avLst/>
                  <a:gdLst>
                    <a:gd name="T0" fmla="*/ 37 w 93"/>
                    <a:gd name="T1" fmla="*/ 1 h 12"/>
                    <a:gd name="T2" fmla="*/ 0 w 93"/>
                    <a:gd name="T3" fmla="*/ 5 h 12"/>
                    <a:gd name="T4" fmla="*/ 14 w 93"/>
                    <a:gd name="T5" fmla="*/ 8 h 12"/>
                    <a:gd name="T6" fmla="*/ 25 w 93"/>
                    <a:gd name="T7" fmla="*/ 11 h 12"/>
                    <a:gd name="T8" fmla="*/ 84 w 93"/>
                    <a:gd name="T9" fmla="*/ 8 h 12"/>
                    <a:gd name="T10" fmla="*/ 93 w 93"/>
                    <a:gd name="T11" fmla="*/ 6 h 12"/>
                    <a:gd name="T12" fmla="*/ 90 w 93"/>
                    <a:gd name="T13" fmla="*/ 5 h 12"/>
                    <a:gd name="T14" fmla="*/ 66 w 93"/>
                    <a:gd name="T15" fmla="*/ 3 h 12"/>
                    <a:gd name="T16" fmla="*/ 43 w 93"/>
                    <a:gd name="T17" fmla="*/ 1 h 12"/>
                    <a:gd name="T18" fmla="*/ 37 w 93"/>
                    <a:gd name="T19" fmla="*/ 1 h 12"/>
                    <a:gd name="T20" fmla="*/ 37 w 93"/>
                    <a:gd name="T21" fmla="*/ 1 h 12"/>
                    <a:gd name="T22" fmla="*/ 37 w 93"/>
                    <a:gd name="T23" fmla="*/ 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3" h="12">
                      <a:moveTo>
                        <a:pt x="37" y="1"/>
                      </a:moveTo>
                      <a:cubicBezTo>
                        <a:pt x="25" y="0"/>
                        <a:pt x="8" y="3"/>
                        <a:pt x="0" y="5"/>
                      </a:cubicBezTo>
                      <a:cubicBezTo>
                        <a:pt x="5" y="5"/>
                        <a:pt x="10" y="7"/>
                        <a:pt x="14" y="8"/>
                      </a:cubicBezTo>
                      <a:cubicBezTo>
                        <a:pt x="18" y="9"/>
                        <a:pt x="22" y="10"/>
                        <a:pt x="25" y="11"/>
                      </a:cubicBezTo>
                      <a:cubicBezTo>
                        <a:pt x="33" y="12"/>
                        <a:pt x="70" y="12"/>
                        <a:pt x="84" y="8"/>
                      </a:cubicBezTo>
                      <a:cubicBezTo>
                        <a:pt x="87" y="7"/>
                        <a:pt x="90" y="7"/>
                        <a:pt x="93" y="6"/>
                      </a:cubicBezTo>
                      <a:cubicBezTo>
                        <a:pt x="92" y="6"/>
                        <a:pt x="91" y="6"/>
                        <a:pt x="90" y="5"/>
                      </a:cubicBezTo>
                      <a:cubicBezTo>
                        <a:pt x="88" y="5"/>
                        <a:pt x="77" y="4"/>
                        <a:pt x="66" y="3"/>
                      </a:cubicBezTo>
                      <a:cubicBezTo>
                        <a:pt x="58" y="2"/>
                        <a:pt x="50" y="2"/>
                        <a:pt x="43" y="1"/>
                      </a:cubicBezTo>
                      <a:cubicBezTo>
                        <a:pt x="41" y="1"/>
                        <a:pt x="39" y="1"/>
                        <a:pt x="37" y="1"/>
                      </a:cubicBezTo>
                      <a:cubicBezTo>
                        <a:pt x="37" y="1"/>
                        <a:pt x="37" y="1"/>
                        <a:pt x="37" y="1"/>
                      </a:cubicBezTo>
                      <a:cubicBezTo>
                        <a:pt x="37" y="1"/>
                        <a:pt x="37" y="1"/>
                        <a:pt x="37" y="1"/>
                      </a:cubicBezTo>
                      <a:close/>
                    </a:path>
                  </a:pathLst>
                </a:custGeom>
                <a:solidFill>
                  <a:srgbClr val="FD4B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54" name="Freeform 329">
                  <a:extLst>
                    <a:ext uri="{FF2B5EF4-FFF2-40B4-BE49-F238E27FC236}">
                      <a16:creationId xmlns:a16="http://schemas.microsoft.com/office/drawing/2014/main" id="{33DDC02A-C992-1B4A-AFDF-D8D1E29746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4213" y="3022601"/>
                  <a:ext cx="117475" cy="19050"/>
                </a:xfrm>
                <a:custGeom>
                  <a:avLst/>
                  <a:gdLst>
                    <a:gd name="T0" fmla="*/ 0 w 31"/>
                    <a:gd name="T1" fmla="*/ 3 h 5"/>
                    <a:gd name="T2" fmla="*/ 20 w 31"/>
                    <a:gd name="T3" fmla="*/ 2 h 5"/>
                    <a:gd name="T4" fmla="*/ 31 w 31"/>
                    <a:gd name="T5" fmla="*/ 0 h 5"/>
                    <a:gd name="T6" fmla="*/ 20 w 31"/>
                    <a:gd name="T7" fmla="*/ 5 h 5"/>
                    <a:gd name="T8" fmla="*/ 0 w 31"/>
                    <a:gd name="T9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5">
                      <a:moveTo>
                        <a:pt x="0" y="3"/>
                      </a:moveTo>
                      <a:cubicBezTo>
                        <a:pt x="0" y="3"/>
                        <a:pt x="17" y="2"/>
                        <a:pt x="20" y="2"/>
                      </a:cubicBezTo>
                      <a:cubicBezTo>
                        <a:pt x="22" y="2"/>
                        <a:pt x="31" y="0"/>
                        <a:pt x="31" y="0"/>
                      </a:cubicBezTo>
                      <a:cubicBezTo>
                        <a:pt x="20" y="5"/>
                        <a:pt x="20" y="5"/>
                        <a:pt x="20" y="5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D4B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24" name="Group 423">
                <a:extLst>
                  <a:ext uri="{FF2B5EF4-FFF2-40B4-BE49-F238E27FC236}">
                    <a16:creationId xmlns:a16="http://schemas.microsoft.com/office/drawing/2014/main" id="{7104DBF0-28D1-8F42-9D26-E554F1CEF4CB}"/>
                  </a:ext>
                </a:extLst>
              </p:cNvPr>
              <p:cNvGrpSpPr/>
              <p:nvPr/>
            </p:nvGrpSpPr>
            <p:grpSpPr>
              <a:xfrm>
                <a:off x="6922279" y="2335944"/>
                <a:ext cx="1817367" cy="340608"/>
                <a:chOff x="3861576" y="2576513"/>
                <a:chExt cx="2422525" cy="454026"/>
              </a:xfrm>
            </p:grpSpPr>
            <p:sp>
              <p:nvSpPr>
                <p:cNvPr id="496" name="Freeform 6">
                  <a:extLst>
                    <a:ext uri="{FF2B5EF4-FFF2-40B4-BE49-F238E27FC236}">
                      <a16:creationId xmlns:a16="http://schemas.microsoft.com/office/drawing/2014/main" id="{C4F6AFD4-8448-A342-909E-C9A8CB23C1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8976" y="2613026"/>
                  <a:ext cx="341313" cy="211138"/>
                </a:xfrm>
                <a:custGeom>
                  <a:avLst/>
                  <a:gdLst>
                    <a:gd name="T0" fmla="*/ 0 w 91"/>
                    <a:gd name="T1" fmla="*/ 19 h 56"/>
                    <a:gd name="T2" fmla="*/ 23 w 91"/>
                    <a:gd name="T3" fmla="*/ 42 h 56"/>
                    <a:gd name="T4" fmla="*/ 29 w 91"/>
                    <a:gd name="T5" fmla="*/ 49 h 56"/>
                    <a:gd name="T6" fmla="*/ 43 w 91"/>
                    <a:gd name="T7" fmla="*/ 53 h 56"/>
                    <a:gd name="T8" fmla="*/ 54 w 91"/>
                    <a:gd name="T9" fmla="*/ 55 h 56"/>
                    <a:gd name="T10" fmla="*/ 82 w 91"/>
                    <a:gd name="T11" fmla="*/ 38 h 56"/>
                    <a:gd name="T12" fmla="*/ 91 w 91"/>
                    <a:gd name="T13" fmla="*/ 17 h 56"/>
                    <a:gd name="T14" fmla="*/ 78 w 91"/>
                    <a:gd name="T15" fmla="*/ 12 h 56"/>
                    <a:gd name="T16" fmla="*/ 67 w 91"/>
                    <a:gd name="T17" fmla="*/ 7 h 56"/>
                    <a:gd name="T18" fmla="*/ 53 w 91"/>
                    <a:gd name="T19" fmla="*/ 1 h 56"/>
                    <a:gd name="T20" fmla="*/ 49 w 91"/>
                    <a:gd name="T21" fmla="*/ 1 h 56"/>
                    <a:gd name="T22" fmla="*/ 35 w 91"/>
                    <a:gd name="T23" fmla="*/ 0 h 56"/>
                    <a:gd name="T24" fmla="*/ 21 w 91"/>
                    <a:gd name="T25" fmla="*/ 12 h 56"/>
                    <a:gd name="T26" fmla="*/ 0 w 91"/>
                    <a:gd name="T27" fmla="*/ 19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1" h="56">
                      <a:moveTo>
                        <a:pt x="0" y="19"/>
                      </a:moveTo>
                      <a:cubicBezTo>
                        <a:pt x="7" y="23"/>
                        <a:pt x="17" y="34"/>
                        <a:pt x="23" y="42"/>
                      </a:cubicBezTo>
                      <a:cubicBezTo>
                        <a:pt x="26" y="45"/>
                        <a:pt x="28" y="49"/>
                        <a:pt x="29" y="49"/>
                      </a:cubicBezTo>
                      <a:cubicBezTo>
                        <a:pt x="31" y="50"/>
                        <a:pt x="37" y="51"/>
                        <a:pt x="43" y="53"/>
                      </a:cubicBezTo>
                      <a:cubicBezTo>
                        <a:pt x="48" y="53"/>
                        <a:pt x="52" y="54"/>
                        <a:pt x="54" y="55"/>
                      </a:cubicBezTo>
                      <a:cubicBezTo>
                        <a:pt x="57" y="56"/>
                        <a:pt x="72" y="46"/>
                        <a:pt x="82" y="38"/>
                      </a:cubicBezTo>
                      <a:cubicBezTo>
                        <a:pt x="83" y="37"/>
                        <a:pt x="90" y="24"/>
                        <a:pt x="91" y="17"/>
                      </a:cubicBezTo>
                      <a:cubicBezTo>
                        <a:pt x="87" y="16"/>
                        <a:pt x="84" y="15"/>
                        <a:pt x="78" y="12"/>
                      </a:cubicBezTo>
                      <a:cubicBezTo>
                        <a:pt x="75" y="11"/>
                        <a:pt x="72" y="9"/>
                        <a:pt x="67" y="7"/>
                      </a:cubicBezTo>
                      <a:cubicBezTo>
                        <a:pt x="61" y="4"/>
                        <a:pt x="56" y="2"/>
                        <a:pt x="53" y="1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2" y="1"/>
                        <a:pt x="40" y="1"/>
                        <a:pt x="35" y="0"/>
                      </a:cubicBezTo>
                      <a:cubicBezTo>
                        <a:pt x="31" y="4"/>
                        <a:pt x="26" y="9"/>
                        <a:pt x="21" y="12"/>
                      </a:cubicBezTo>
                      <a:cubicBezTo>
                        <a:pt x="15" y="15"/>
                        <a:pt x="7" y="18"/>
                        <a:pt x="0" y="19"/>
                      </a:cubicBezTo>
                      <a:close/>
                    </a:path>
                  </a:pathLst>
                </a:custGeom>
                <a:solidFill>
                  <a:srgbClr val="FD4B00">
                    <a:lumMod val="60000"/>
                    <a:lumOff val="40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25400"/>
                </a:sp3d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7" name="Freeform 7">
                  <a:extLst>
                    <a:ext uri="{FF2B5EF4-FFF2-40B4-BE49-F238E27FC236}">
                      <a16:creationId xmlns:a16="http://schemas.microsoft.com/office/drawing/2014/main" id="{17623C3F-3051-C04F-A9B5-4201A652B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3288" y="2606676"/>
                  <a:ext cx="314325" cy="66675"/>
                </a:xfrm>
                <a:custGeom>
                  <a:avLst/>
                  <a:gdLst>
                    <a:gd name="T0" fmla="*/ 22 w 84"/>
                    <a:gd name="T1" fmla="*/ 13 h 18"/>
                    <a:gd name="T2" fmla="*/ 39 w 84"/>
                    <a:gd name="T3" fmla="*/ 18 h 18"/>
                    <a:gd name="T4" fmla="*/ 69 w 84"/>
                    <a:gd name="T5" fmla="*/ 9 h 18"/>
                    <a:gd name="T6" fmla="*/ 84 w 84"/>
                    <a:gd name="T7" fmla="*/ 2 h 18"/>
                    <a:gd name="T8" fmla="*/ 81 w 84"/>
                    <a:gd name="T9" fmla="*/ 1 h 18"/>
                    <a:gd name="T10" fmla="*/ 62 w 84"/>
                    <a:gd name="T11" fmla="*/ 0 h 18"/>
                    <a:gd name="T12" fmla="*/ 0 w 84"/>
                    <a:gd name="T13" fmla="*/ 2 h 18"/>
                    <a:gd name="T14" fmla="*/ 11 w 84"/>
                    <a:gd name="T15" fmla="*/ 7 h 18"/>
                    <a:gd name="T16" fmla="*/ 22 w 84"/>
                    <a:gd name="T17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" h="18">
                      <a:moveTo>
                        <a:pt x="22" y="13"/>
                      </a:moveTo>
                      <a:cubicBezTo>
                        <a:pt x="29" y="16"/>
                        <a:pt x="33" y="17"/>
                        <a:pt x="39" y="18"/>
                      </a:cubicBezTo>
                      <a:cubicBezTo>
                        <a:pt x="48" y="18"/>
                        <a:pt x="56" y="15"/>
                        <a:pt x="69" y="9"/>
                      </a:cubicBezTo>
                      <a:cubicBezTo>
                        <a:pt x="77" y="4"/>
                        <a:pt x="81" y="3"/>
                        <a:pt x="84" y="2"/>
                      </a:cubicBezTo>
                      <a:cubicBezTo>
                        <a:pt x="83" y="2"/>
                        <a:pt x="82" y="2"/>
                        <a:pt x="81" y="1"/>
                      </a:cubicBezTo>
                      <a:cubicBezTo>
                        <a:pt x="79" y="1"/>
                        <a:pt x="72" y="0"/>
                        <a:pt x="62" y="0"/>
                      </a:cubicBezTo>
                      <a:cubicBezTo>
                        <a:pt x="42" y="0"/>
                        <a:pt x="13" y="2"/>
                        <a:pt x="0" y="2"/>
                      </a:cubicBezTo>
                      <a:cubicBezTo>
                        <a:pt x="3" y="4"/>
                        <a:pt x="6" y="5"/>
                        <a:pt x="11" y="7"/>
                      </a:cubicBezTo>
                      <a:cubicBezTo>
                        <a:pt x="16" y="9"/>
                        <a:pt x="19" y="11"/>
                        <a:pt x="22" y="13"/>
                      </a:cubicBezTo>
                      <a:close/>
                    </a:path>
                  </a:pathLst>
                </a:custGeom>
                <a:solidFill>
                  <a:srgbClr val="FD4B00">
                    <a:lumMod val="60000"/>
                    <a:lumOff val="40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25400"/>
                </a:sp3d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8" name="Freeform 8">
                  <a:extLst>
                    <a:ext uri="{FF2B5EF4-FFF2-40B4-BE49-F238E27FC236}">
                      <a16:creationId xmlns:a16="http://schemas.microsoft.com/office/drawing/2014/main" id="{F70E9C3A-7C1E-3940-AB4C-053DFA0D3B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93576" y="2852738"/>
                  <a:ext cx="327025" cy="177800"/>
                </a:xfrm>
                <a:custGeom>
                  <a:avLst/>
                  <a:gdLst>
                    <a:gd name="T0" fmla="*/ 8 w 87"/>
                    <a:gd name="T1" fmla="*/ 19 h 47"/>
                    <a:gd name="T2" fmla="*/ 0 w 87"/>
                    <a:gd name="T3" fmla="*/ 22 h 47"/>
                    <a:gd name="T4" fmla="*/ 6 w 87"/>
                    <a:gd name="T5" fmla="*/ 40 h 47"/>
                    <a:gd name="T6" fmla="*/ 3 w 87"/>
                    <a:gd name="T7" fmla="*/ 46 h 47"/>
                    <a:gd name="T8" fmla="*/ 10 w 87"/>
                    <a:gd name="T9" fmla="*/ 46 h 47"/>
                    <a:gd name="T10" fmla="*/ 28 w 87"/>
                    <a:gd name="T11" fmla="*/ 46 h 47"/>
                    <a:gd name="T12" fmla="*/ 41 w 87"/>
                    <a:gd name="T13" fmla="*/ 46 h 47"/>
                    <a:gd name="T14" fmla="*/ 65 w 87"/>
                    <a:gd name="T15" fmla="*/ 47 h 47"/>
                    <a:gd name="T16" fmla="*/ 87 w 87"/>
                    <a:gd name="T17" fmla="*/ 27 h 47"/>
                    <a:gd name="T18" fmla="*/ 78 w 87"/>
                    <a:gd name="T19" fmla="*/ 19 h 47"/>
                    <a:gd name="T20" fmla="*/ 69 w 87"/>
                    <a:gd name="T21" fmla="*/ 11 h 47"/>
                    <a:gd name="T22" fmla="*/ 58 w 87"/>
                    <a:gd name="T23" fmla="*/ 0 h 47"/>
                    <a:gd name="T24" fmla="*/ 17 w 87"/>
                    <a:gd name="T25" fmla="*/ 14 h 47"/>
                    <a:gd name="T26" fmla="*/ 8 w 87"/>
                    <a:gd name="T27" fmla="*/ 1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7" h="47">
                      <a:moveTo>
                        <a:pt x="8" y="19"/>
                      </a:moveTo>
                      <a:cubicBezTo>
                        <a:pt x="4" y="21"/>
                        <a:pt x="2" y="22"/>
                        <a:pt x="0" y="22"/>
                      </a:cubicBezTo>
                      <a:cubicBezTo>
                        <a:pt x="2" y="25"/>
                        <a:pt x="8" y="32"/>
                        <a:pt x="6" y="40"/>
                      </a:cubicBezTo>
                      <a:cubicBezTo>
                        <a:pt x="5" y="42"/>
                        <a:pt x="4" y="44"/>
                        <a:pt x="3" y="46"/>
                      </a:cubicBezTo>
                      <a:cubicBezTo>
                        <a:pt x="5" y="46"/>
                        <a:pt x="7" y="46"/>
                        <a:pt x="10" y="46"/>
                      </a:cubicBezTo>
                      <a:cubicBezTo>
                        <a:pt x="16" y="46"/>
                        <a:pt x="23" y="46"/>
                        <a:pt x="28" y="46"/>
                      </a:cubicBezTo>
                      <a:cubicBezTo>
                        <a:pt x="33" y="46"/>
                        <a:pt x="37" y="46"/>
                        <a:pt x="41" y="46"/>
                      </a:cubicBezTo>
                      <a:cubicBezTo>
                        <a:pt x="50" y="47"/>
                        <a:pt x="58" y="47"/>
                        <a:pt x="65" y="47"/>
                      </a:cubicBezTo>
                      <a:cubicBezTo>
                        <a:pt x="69" y="41"/>
                        <a:pt x="78" y="30"/>
                        <a:pt x="87" y="27"/>
                      </a:cubicBezTo>
                      <a:cubicBezTo>
                        <a:pt x="84" y="24"/>
                        <a:pt x="81" y="22"/>
                        <a:pt x="78" y="19"/>
                      </a:cubicBezTo>
                      <a:cubicBezTo>
                        <a:pt x="75" y="16"/>
                        <a:pt x="72" y="14"/>
                        <a:pt x="69" y="11"/>
                      </a:cubicBezTo>
                      <a:cubicBezTo>
                        <a:pt x="65" y="8"/>
                        <a:pt x="61" y="5"/>
                        <a:pt x="58" y="0"/>
                      </a:cubicBezTo>
                      <a:cubicBezTo>
                        <a:pt x="47" y="1"/>
                        <a:pt x="34" y="7"/>
                        <a:pt x="17" y="14"/>
                      </a:cubicBezTo>
                      <a:cubicBezTo>
                        <a:pt x="13" y="16"/>
                        <a:pt x="10" y="18"/>
                        <a:pt x="8" y="19"/>
                      </a:cubicBezTo>
                      <a:close/>
                    </a:path>
                  </a:pathLst>
                </a:custGeom>
                <a:solidFill>
                  <a:srgbClr val="FD4B00">
                    <a:lumMod val="60000"/>
                    <a:lumOff val="40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25400"/>
                </a:sp3d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9" name="Freeform 9">
                  <a:extLst>
                    <a:ext uri="{FF2B5EF4-FFF2-40B4-BE49-F238E27FC236}">
                      <a16:creationId xmlns:a16="http://schemas.microsoft.com/office/drawing/2014/main" id="{BA832033-1C90-CA46-ADD7-C6A4F1B814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4326" y="2576513"/>
                  <a:ext cx="258763" cy="134938"/>
                </a:xfrm>
                <a:custGeom>
                  <a:avLst/>
                  <a:gdLst>
                    <a:gd name="T0" fmla="*/ 19 w 69"/>
                    <a:gd name="T1" fmla="*/ 31 h 36"/>
                    <a:gd name="T2" fmla="*/ 51 w 69"/>
                    <a:gd name="T3" fmla="*/ 34 h 36"/>
                    <a:gd name="T4" fmla="*/ 69 w 69"/>
                    <a:gd name="T5" fmla="*/ 30 h 36"/>
                    <a:gd name="T6" fmla="*/ 53 w 69"/>
                    <a:gd name="T7" fmla="*/ 1 h 36"/>
                    <a:gd name="T8" fmla="*/ 36 w 69"/>
                    <a:gd name="T9" fmla="*/ 0 h 36"/>
                    <a:gd name="T10" fmla="*/ 13 w 69"/>
                    <a:gd name="T11" fmla="*/ 2 h 36"/>
                    <a:gd name="T12" fmla="*/ 3 w 69"/>
                    <a:gd name="T13" fmla="*/ 16 h 36"/>
                    <a:gd name="T14" fmla="*/ 1 w 69"/>
                    <a:gd name="T15" fmla="*/ 19 h 36"/>
                    <a:gd name="T16" fmla="*/ 0 w 69"/>
                    <a:gd name="T17" fmla="*/ 20 h 36"/>
                    <a:gd name="T18" fmla="*/ 19 w 69"/>
                    <a:gd name="T19" fmla="*/ 31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9" h="36">
                      <a:moveTo>
                        <a:pt x="19" y="31"/>
                      </a:moveTo>
                      <a:cubicBezTo>
                        <a:pt x="31" y="34"/>
                        <a:pt x="40" y="36"/>
                        <a:pt x="51" y="34"/>
                      </a:cubicBezTo>
                      <a:cubicBezTo>
                        <a:pt x="58" y="32"/>
                        <a:pt x="64" y="31"/>
                        <a:pt x="69" y="30"/>
                      </a:cubicBezTo>
                      <a:cubicBezTo>
                        <a:pt x="59" y="24"/>
                        <a:pt x="55" y="10"/>
                        <a:pt x="53" y="1"/>
                      </a:cubicBezTo>
                      <a:cubicBezTo>
                        <a:pt x="48" y="0"/>
                        <a:pt x="42" y="0"/>
                        <a:pt x="36" y="0"/>
                      </a:cubicBezTo>
                      <a:cubicBezTo>
                        <a:pt x="24" y="0"/>
                        <a:pt x="16" y="1"/>
                        <a:pt x="13" y="2"/>
                      </a:cubicBezTo>
                      <a:cubicBezTo>
                        <a:pt x="10" y="3"/>
                        <a:pt x="5" y="11"/>
                        <a:pt x="3" y="16"/>
                      </a:cubicBezTo>
                      <a:cubicBezTo>
                        <a:pt x="2" y="17"/>
                        <a:pt x="1" y="18"/>
                        <a:pt x="1" y="19"/>
                      </a:cubicBezTo>
                      <a:cubicBezTo>
                        <a:pt x="1" y="20"/>
                        <a:pt x="0" y="20"/>
                        <a:pt x="0" y="20"/>
                      </a:cubicBezTo>
                      <a:cubicBezTo>
                        <a:pt x="5" y="24"/>
                        <a:pt x="12" y="29"/>
                        <a:pt x="19" y="31"/>
                      </a:cubicBezTo>
                      <a:close/>
                    </a:path>
                  </a:pathLst>
                </a:custGeom>
                <a:solidFill>
                  <a:srgbClr val="FD4B00">
                    <a:lumMod val="60000"/>
                    <a:lumOff val="40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25400"/>
                </a:sp3d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00" name="Freeform 10">
                  <a:extLst>
                    <a:ext uri="{FF2B5EF4-FFF2-40B4-BE49-F238E27FC236}">
                      <a16:creationId xmlns:a16="http://schemas.microsoft.com/office/drawing/2014/main" id="{E267E5D4-A248-3B41-992B-186743CD0B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0701" y="2579688"/>
                  <a:ext cx="292100" cy="107950"/>
                </a:xfrm>
                <a:custGeom>
                  <a:avLst/>
                  <a:gdLst>
                    <a:gd name="T0" fmla="*/ 17 w 78"/>
                    <a:gd name="T1" fmla="*/ 29 h 29"/>
                    <a:gd name="T2" fmla="*/ 29 w 78"/>
                    <a:gd name="T3" fmla="*/ 28 h 29"/>
                    <a:gd name="T4" fmla="*/ 64 w 78"/>
                    <a:gd name="T5" fmla="*/ 19 h 29"/>
                    <a:gd name="T6" fmla="*/ 78 w 78"/>
                    <a:gd name="T7" fmla="*/ 8 h 29"/>
                    <a:gd name="T8" fmla="*/ 73 w 78"/>
                    <a:gd name="T9" fmla="*/ 7 h 29"/>
                    <a:gd name="T10" fmla="*/ 58 w 78"/>
                    <a:gd name="T11" fmla="*/ 5 h 29"/>
                    <a:gd name="T12" fmla="*/ 45 w 78"/>
                    <a:gd name="T13" fmla="*/ 6 h 29"/>
                    <a:gd name="T14" fmla="*/ 27 w 78"/>
                    <a:gd name="T15" fmla="*/ 6 h 29"/>
                    <a:gd name="T16" fmla="*/ 17 w 78"/>
                    <a:gd name="T17" fmla="*/ 3 h 29"/>
                    <a:gd name="T18" fmla="*/ 0 w 78"/>
                    <a:gd name="T19" fmla="*/ 0 h 29"/>
                    <a:gd name="T20" fmla="*/ 17 w 78"/>
                    <a:gd name="T21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8" h="29">
                      <a:moveTo>
                        <a:pt x="17" y="29"/>
                      </a:moveTo>
                      <a:cubicBezTo>
                        <a:pt x="22" y="28"/>
                        <a:pt x="26" y="28"/>
                        <a:pt x="29" y="28"/>
                      </a:cubicBezTo>
                      <a:cubicBezTo>
                        <a:pt x="40" y="28"/>
                        <a:pt x="55" y="25"/>
                        <a:pt x="64" y="19"/>
                      </a:cubicBezTo>
                      <a:cubicBezTo>
                        <a:pt x="69" y="16"/>
                        <a:pt x="74" y="12"/>
                        <a:pt x="78" y="8"/>
                      </a:cubicBezTo>
                      <a:cubicBezTo>
                        <a:pt x="76" y="8"/>
                        <a:pt x="75" y="7"/>
                        <a:pt x="73" y="7"/>
                      </a:cubicBezTo>
                      <a:cubicBezTo>
                        <a:pt x="69" y="6"/>
                        <a:pt x="64" y="5"/>
                        <a:pt x="58" y="5"/>
                      </a:cubicBezTo>
                      <a:cubicBezTo>
                        <a:pt x="53" y="5"/>
                        <a:pt x="49" y="5"/>
                        <a:pt x="45" y="6"/>
                      </a:cubicBezTo>
                      <a:cubicBezTo>
                        <a:pt x="38" y="6"/>
                        <a:pt x="31" y="6"/>
                        <a:pt x="27" y="6"/>
                      </a:cubicBezTo>
                      <a:cubicBezTo>
                        <a:pt x="22" y="5"/>
                        <a:pt x="20" y="4"/>
                        <a:pt x="17" y="3"/>
                      </a:cubicBezTo>
                      <a:cubicBezTo>
                        <a:pt x="13" y="2"/>
                        <a:pt x="9" y="1"/>
                        <a:pt x="0" y="0"/>
                      </a:cubicBezTo>
                      <a:cubicBezTo>
                        <a:pt x="2" y="10"/>
                        <a:pt x="7" y="25"/>
                        <a:pt x="17" y="29"/>
                      </a:cubicBezTo>
                      <a:close/>
                    </a:path>
                  </a:pathLst>
                </a:custGeom>
                <a:solidFill>
                  <a:srgbClr val="FD4B00">
                    <a:lumMod val="60000"/>
                    <a:lumOff val="40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25400"/>
                </a:sp3d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01" name="Freeform 11">
                  <a:extLst>
                    <a:ext uri="{FF2B5EF4-FFF2-40B4-BE49-F238E27FC236}">
                      <a16:creationId xmlns:a16="http://schemas.microsoft.com/office/drawing/2014/main" id="{D8B0BA1B-82F5-A44F-B1EB-166B3354CC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0338" y="2659063"/>
                  <a:ext cx="288925" cy="149225"/>
                </a:xfrm>
                <a:custGeom>
                  <a:avLst/>
                  <a:gdLst>
                    <a:gd name="T0" fmla="*/ 33 w 77"/>
                    <a:gd name="T1" fmla="*/ 37 h 40"/>
                    <a:gd name="T2" fmla="*/ 48 w 77"/>
                    <a:gd name="T3" fmla="*/ 34 h 40"/>
                    <a:gd name="T4" fmla="*/ 77 w 77"/>
                    <a:gd name="T5" fmla="*/ 14 h 40"/>
                    <a:gd name="T6" fmla="*/ 60 w 77"/>
                    <a:gd name="T7" fmla="*/ 11 h 40"/>
                    <a:gd name="T8" fmla="*/ 59 w 77"/>
                    <a:gd name="T9" fmla="*/ 10 h 40"/>
                    <a:gd name="T10" fmla="*/ 39 w 77"/>
                    <a:gd name="T11" fmla="*/ 0 h 40"/>
                    <a:gd name="T12" fmla="*/ 35 w 77"/>
                    <a:gd name="T13" fmla="*/ 3 h 40"/>
                    <a:gd name="T14" fmla="*/ 24 w 77"/>
                    <a:gd name="T15" fmla="*/ 8 h 40"/>
                    <a:gd name="T16" fmla="*/ 0 w 77"/>
                    <a:gd name="T17" fmla="*/ 34 h 40"/>
                    <a:gd name="T18" fmla="*/ 15 w 77"/>
                    <a:gd name="T19" fmla="*/ 40 h 40"/>
                    <a:gd name="T20" fmla="*/ 33 w 77"/>
                    <a:gd name="T21" fmla="*/ 37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7" h="40">
                      <a:moveTo>
                        <a:pt x="33" y="37"/>
                      </a:moveTo>
                      <a:cubicBezTo>
                        <a:pt x="38" y="36"/>
                        <a:pt x="43" y="35"/>
                        <a:pt x="48" y="34"/>
                      </a:cubicBezTo>
                      <a:cubicBezTo>
                        <a:pt x="57" y="33"/>
                        <a:pt x="72" y="21"/>
                        <a:pt x="77" y="14"/>
                      </a:cubicBezTo>
                      <a:cubicBezTo>
                        <a:pt x="71" y="14"/>
                        <a:pt x="66" y="12"/>
                        <a:pt x="60" y="11"/>
                      </a:cubicBezTo>
                      <a:cubicBezTo>
                        <a:pt x="59" y="10"/>
                        <a:pt x="59" y="10"/>
                        <a:pt x="59" y="10"/>
                      </a:cubicBezTo>
                      <a:cubicBezTo>
                        <a:pt x="52" y="8"/>
                        <a:pt x="44" y="4"/>
                        <a:pt x="39" y="0"/>
                      </a:cubicBezTo>
                      <a:cubicBezTo>
                        <a:pt x="38" y="1"/>
                        <a:pt x="37" y="2"/>
                        <a:pt x="35" y="3"/>
                      </a:cubicBezTo>
                      <a:cubicBezTo>
                        <a:pt x="32" y="4"/>
                        <a:pt x="29" y="5"/>
                        <a:pt x="24" y="8"/>
                      </a:cubicBezTo>
                      <a:cubicBezTo>
                        <a:pt x="18" y="13"/>
                        <a:pt x="10" y="22"/>
                        <a:pt x="0" y="34"/>
                      </a:cubicBezTo>
                      <a:cubicBezTo>
                        <a:pt x="5" y="37"/>
                        <a:pt x="11" y="40"/>
                        <a:pt x="15" y="40"/>
                      </a:cubicBezTo>
                      <a:cubicBezTo>
                        <a:pt x="19" y="39"/>
                        <a:pt x="26" y="38"/>
                        <a:pt x="33" y="37"/>
                      </a:cubicBezTo>
                      <a:close/>
                    </a:path>
                  </a:pathLst>
                </a:custGeom>
                <a:solidFill>
                  <a:srgbClr val="FD4B00">
                    <a:lumMod val="60000"/>
                    <a:lumOff val="40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25400"/>
                </a:sp3d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02" name="Freeform 12">
                  <a:extLst>
                    <a:ext uri="{FF2B5EF4-FFF2-40B4-BE49-F238E27FC236}">
                      <a16:creationId xmlns:a16="http://schemas.microsoft.com/office/drawing/2014/main" id="{9135FF46-A4D6-9240-B161-CB069C714D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39576" y="2733676"/>
                  <a:ext cx="468313" cy="201613"/>
                </a:xfrm>
                <a:custGeom>
                  <a:avLst/>
                  <a:gdLst>
                    <a:gd name="T0" fmla="*/ 48 w 125"/>
                    <a:gd name="T1" fmla="*/ 3 h 54"/>
                    <a:gd name="T2" fmla="*/ 5 w 125"/>
                    <a:gd name="T3" fmla="*/ 19 h 54"/>
                    <a:gd name="T4" fmla="*/ 0 w 125"/>
                    <a:gd name="T5" fmla="*/ 21 h 54"/>
                    <a:gd name="T6" fmla="*/ 46 w 125"/>
                    <a:gd name="T7" fmla="*/ 49 h 54"/>
                    <a:gd name="T8" fmla="*/ 60 w 125"/>
                    <a:gd name="T9" fmla="*/ 52 h 54"/>
                    <a:gd name="T10" fmla="*/ 75 w 125"/>
                    <a:gd name="T11" fmla="*/ 49 h 54"/>
                    <a:gd name="T12" fmla="*/ 85 w 125"/>
                    <a:gd name="T13" fmla="*/ 44 h 54"/>
                    <a:gd name="T14" fmla="*/ 125 w 125"/>
                    <a:gd name="T15" fmla="*/ 31 h 54"/>
                    <a:gd name="T16" fmla="*/ 124 w 125"/>
                    <a:gd name="T17" fmla="*/ 29 h 54"/>
                    <a:gd name="T18" fmla="*/ 117 w 125"/>
                    <a:gd name="T19" fmla="*/ 17 h 54"/>
                    <a:gd name="T20" fmla="*/ 88 w 125"/>
                    <a:gd name="T21" fmla="*/ 9 h 54"/>
                    <a:gd name="T22" fmla="*/ 48 w 125"/>
                    <a:gd name="T23" fmla="*/ 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5" h="54">
                      <a:moveTo>
                        <a:pt x="48" y="3"/>
                      </a:moveTo>
                      <a:cubicBezTo>
                        <a:pt x="38" y="6"/>
                        <a:pt x="19" y="13"/>
                        <a:pt x="5" y="19"/>
                      </a:cubicBezTo>
                      <a:cubicBezTo>
                        <a:pt x="3" y="19"/>
                        <a:pt x="1" y="20"/>
                        <a:pt x="0" y="21"/>
                      </a:cubicBezTo>
                      <a:cubicBezTo>
                        <a:pt x="8" y="24"/>
                        <a:pt x="34" y="34"/>
                        <a:pt x="46" y="49"/>
                      </a:cubicBezTo>
                      <a:cubicBezTo>
                        <a:pt x="51" y="49"/>
                        <a:pt x="56" y="51"/>
                        <a:pt x="60" y="52"/>
                      </a:cubicBezTo>
                      <a:cubicBezTo>
                        <a:pt x="65" y="54"/>
                        <a:pt x="67" y="53"/>
                        <a:pt x="75" y="49"/>
                      </a:cubicBezTo>
                      <a:cubicBezTo>
                        <a:pt x="77" y="48"/>
                        <a:pt x="81" y="46"/>
                        <a:pt x="85" y="44"/>
                      </a:cubicBezTo>
                      <a:cubicBezTo>
                        <a:pt x="101" y="37"/>
                        <a:pt x="114" y="31"/>
                        <a:pt x="125" y="31"/>
                      </a:cubicBezTo>
                      <a:cubicBezTo>
                        <a:pt x="125" y="30"/>
                        <a:pt x="124" y="30"/>
                        <a:pt x="124" y="29"/>
                      </a:cubicBezTo>
                      <a:cubicBezTo>
                        <a:pt x="122" y="25"/>
                        <a:pt x="120" y="21"/>
                        <a:pt x="117" y="17"/>
                      </a:cubicBezTo>
                      <a:cubicBezTo>
                        <a:pt x="110" y="16"/>
                        <a:pt x="95" y="14"/>
                        <a:pt x="88" y="9"/>
                      </a:cubicBezTo>
                      <a:cubicBezTo>
                        <a:pt x="78" y="4"/>
                        <a:pt x="62" y="0"/>
                        <a:pt x="48" y="3"/>
                      </a:cubicBezTo>
                      <a:close/>
                    </a:path>
                  </a:pathLst>
                </a:custGeom>
                <a:solidFill>
                  <a:srgbClr val="FD4B00">
                    <a:lumMod val="60000"/>
                    <a:lumOff val="40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25400"/>
                </a:sp3d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03" name="Freeform 13">
                  <a:extLst>
                    <a:ext uri="{FF2B5EF4-FFF2-40B4-BE49-F238E27FC236}">
                      <a16:creationId xmlns:a16="http://schemas.microsoft.com/office/drawing/2014/main" id="{7B27E0D2-2075-0649-A5D5-EB07DC25B0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53826" y="2609851"/>
                  <a:ext cx="319088" cy="119063"/>
                </a:xfrm>
                <a:custGeom>
                  <a:avLst/>
                  <a:gdLst>
                    <a:gd name="T0" fmla="*/ 34 w 85"/>
                    <a:gd name="T1" fmla="*/ 5 h 32"/>
                    <a:gd name="T2" fmla="*/ 29 w 85"/>
                    <a:gd name="T3" fmla="*/ 10 h 32"/>
                    <a:gd name="T4" fmla="*/ 0 w 85"/>
                    <a:gd name="T5" fmla="*/ 16 h 32"/>
                    <a:gd name="T6" fmla="*/ 27 w 85"/>
                    <a:gd name="T7" fmla="*/ 28 h 32"/>
                    <a:gd name="T8" fmla="*/ 33 w 85"/>
                    <a:gd name="T9" fmla="*/ 29 h 32"/>
                    <a:gd name="T10" fmla="*/ 53 w 85"/>
                    <a:gd name="T11" fmla="*/ 26 h 32"/>
                    <a:gd name="T12" fmla="*/ 85 w 85"/>
                    <a:gd name="T13" fmla="*/ 2 h 32"/>
                    <a:gd name="T14" fmla="*/ 85 w 85"/>
                    <a:gd name="T15" fmla="*/ 1 h 32"/>
                    <a:gd name="T16" fmla="*/ 75 w 85"/>
                    <a:gd name="T17" fmla="*/ 1 h 32"/>
                    <a:gd name="T18" fmla="*/ 56 w 85"/>
                    <a:gd name="T19" fmla="*/ 0 h 32"/>
                    <a:gd name="T20" fmla="*/ 44 w 85"/>
                    <a:gd name="T21" fmla="*/ 2 h 32"/>
                    <a:gd name="T22" fmla="*/ 37 w 85"/>
                    <a:gd name="T23" fmla="*/ 3 h 32"/>
                    <a:gd name="T24" fmla="*/ 37 w 85"/>
                    <a:gd name="T25" fmla="*/ 3 h 32"/>
                    <a:gd name="T26" fmla="*/ 34 w 85"/>
                    <a:gd name="T27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5" h="32">
                      <a:moveTo>
                        <a:pt x="34" y="5"/>
                      </a:moveTo>
                      <a:cubicBezTo>
                        <a:pt x="33" y="6"/>
                        <a:pt x="32" y="8"/>
                        <a:pt x="29" y="10"/>
                      </a:cubicBezTo>
                      <a:cubicBezTo>
                        <a:pt x="24" y="13"/>
                        <a:pt x="11" y="16"/>
                        <a:pt x="0" y="16"/>
                      </a:cubicBezTo>
                      <a:cubicBezTo>
                        <a:pt x="7" y="20"/>
                        <a:pt x="21" y="28"/>
                        <a:pt x="27" y="28"/>
                      </a:cubicBezTo>
                      <a:cubicBezTo>
                        <a:pt x="29" y="28"/>
                        <a:pt x="31" y="29"/>
                        <a:pt x="33" y="29"/>
                      </a:cubicBezTo>
                      <a:cubicBezTo>
                        <a:pt x="39" y="30"/>
                        <a:pt x="44" y="32"/>
                        <a:pt x="53" y="26"/>
                      </a:cubicBezTo>
                      <a:cubicBezTo>
                        <a:pt x="66" y="18"/>
                        <a:pt x="84" y="3"/>
                        <a:pt x="85" y="2"/>
                      </a:cubicBezTo>
                      <a:cubicBezTo>
                        <a:pt x="85" y="2"/>
                        <a:pt x="85" y="2"/>
                        <a:pt x="85" y="1"/>
                      </a:cubicBezTo>
                      <a:cubicBezTo>
                        <a:pt x="82" y="1"/>
                        <a:pt x="79" y="1"/>
                        <a:pt x="75" y="1"/>
                      </a:cubicBezTo>
                      <a:cubicBezTo>
                        <a:pt x="69" y="0"/>
                        <a:pt x="62" y="0"/>
                        <a:pt x="56" y="0"/>
                      </a:cubicBezTo>
                      <a:cubicBezTo>
                        <a:pt x="52" y="1"/>
                        <a:pt x="47" y="1"/>
                        <a:pt x="44" y="2"/>
                      </a:cubicBezTo>
                      <a:cubicBezTo>
                        <a:pt x="41" y="3"/>
                        <a:pt x="39" y="3"/>
                        <a:pt x="37" y="3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5" y="3"/>
                        <a:pt x="35" y="4"/>
                        <a:pt x="34" y="5"/>
                      </a:cubicBezTo>
                      <a:close/>
                    </a:path>
                  </a:pathLst>
                </a:custGeom>
                <a:solidFill>
                  <a:srgbClr val="FD4B00">
                    <a:lumMod val="60000"/>
                    <a:lumOff val="40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25400"/>
                </a:sp3d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04" name="Freeform 14">
                  <a:extLst>
                    <a:ext uri="{FF2B5EF4-FFF2-40B4-BE49-F238E27FC236}">
                      <a16:creationId xmlns:a16="http://schemas.microsoft.com/office/drawing/2014/main" id="{47A698C5-B2D2-E042-9A9C-D6EF52A9D2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52301" y="2687638"/>
                  <a:ext cx="217488" cy="98425"/>
                </a:xfrm>
                <a:custGeom>
                  <a:avLst/>
                  <a:gdLst>
                    <a:gd name="T0" fmla="*/ 0 w 58"/>
                    <a:gd name="T1" fmla="*/ 12 h 26"/>
                    <a:gd name="T2" fmla="*/ 32 w 58"/>
                    <a:gd name="T3" fmla="*/ 20 h 26"/>
                    <a:gd name="T4" fmla="*/ 58 w 58"/>
                    <a:gd name="T5" fmla="*/ 26 h 26"/>
                    <a:gd name="T6" fmla="*/ 44 w 58"/>
                    <a:gd name="T7" fmla="*/ 11 h 26"/>
                    <a:gd name="T8" fmla="*/ 36 w 58"/>
                    <a:gd name="T9" fmla="*/ 2 h 26"/>
                    <a:gd name="T10" fmla="*/ 15 w 58"/>
                    <a:gd name="T11" fmla="*/ 0 h 26"/>
                    <a:gd name="T12" fmla="*/ 0 w 58"/>
                    <a:gd name="T13" fmla="*/ 1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26">
                      <a:moveTo>
                        <a:pt x="0" y="12"/>
                      </a:moveTo>
                      <a:cubicBezTo>
                        <a:pt x="12" y="12"/>
                        <a:pt x="24" y="15"/>
                        <a:pt x="32" y="20"/>
                      </a:cubicBezTo>
                      <a:cubicBezTo>
                        <a:pt x="38" y="23"/>
                        <a:pt x="50" y="25"/>
                        <a:pt x="58" y="26"/>
                      </a:cubicBezTo>
                      <a:cubicBezTo>
                        <a:pt x="54" y="22"/>
                        <a:pt x="49" y="17"/>
                        <a:pt x="44" y="11"/>
                      </a:cubicBezTo>
                      <a:cubicBezTo>
                        <a:pt x="41" y="8"/>
                        <a:pt x="38" y="5"/>
                        <a:pt x="36" y="2"/>
                      </a:cubicBezTo>
                      <a:cubicBezTo>
                        <a:pt x="30" y="2"/>
                        <a:pt x="22" y="1"/>
                        <a:pt x="15" y="0"/>
                      </a:cubicBezTo>
                      <a:cubicBezTo>
                        <a:pt x="10" y="2"/>
                        <a:pt x="3" y="9"/>
                        <a:pt x="0" y="12"/>
                      </a:cubicBezTo>
                      <a:close/>
                    </a:path>
                  </a:pathLst>
                </a:custGeom>
                <a:solidFill>
                  <a:srgbClr val="FD4B00">
                    <a:lumMod val="60000"/>
                    <a:lumOff val="40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25400"/>
                </a:sp3d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05" name="Freeform 15">
                  <a:extLst>
                    <a:ext uri="{FF2B5EF4-FFF2-40B4-BE49-F238E27FC236}">
                      <a16:creationId xmlns:a16="http://schemas.microsoft.com/office/drawing/2014/main" id="{B8BB3F06-C566-BF49-B222-65A5C8AE1D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8888" y="2613026"/>
                  <a:ext cx="258763" cy="57150"/>
                </a:xfrm>
                <a:custGeom>
                  <a:avLst/>
                  <a:gdLst>
                    <a:gd name="T0" fmla="*/ 23 w 69"/>
                    <a:gd name="T1" fmla="*/ 13 h 15"/>
                    <a:gd name="T2" fmla="*/ 63 w 69"/>
                    <a:gd name="T3" fmla="*/ 7 h 15"/>
                    <a:gd name="T4" fmla="*/ 69 w 69"/>
                    <a:gd name="T5" fmla="*/ 3 h 15"/>
                    <a:gd name="T6" fmla="*/ 69 w 69"/>
                    <a:gd name="T7" fmla="*/ 2 h 15"/>
                    <a:gd name="T8" fmla="*/ 47 w 69"/>
                    <a:gd name="T9" fmla="*/ 0 h 15"/>
                    <a:gd name="T10" fmla="*/ 17 w 69"/>
                    <a:gd name="T11" fmla="*/ 1 h 15"/>
                    <a:gd name="T12" fmla="*/ 15 w 69"/>
                    <a:gd name="T13" fmla="*/ 1 h 15"/>
                    <a:gd name="T14" fmla="*/ 0 w 69"/>
                    <a:gd name="T15" fmla="*/ 2 h 15"/>
                    <a:gd name="T16" fmla="*/ 7 w 69"/>
                    <a:gd name="T17" fmla="*/ 6 h 15"/>
                    <a:gd name="T18" fmla="*/ 23 w 69"/>
                    <a:gd name="T19" fmla="*/ 1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9" h="15">
                      <a:moveTo>
                        <a:pt x="23" y="13"/>
                      </a:moveTo>
                      <a:cubicBezTo>
                        <a:pt x="31" y="15"/>
                        <a:pt x="57" y="12"/>
                        <a:pt x="63" y="7"/>
                      </a:cubicBezTo>
                      <a:cubicBezTo>
                        <a:pt x="66" y="5"/>
                        <a:pt x="68" y="4"/>
                        <a:pt x="69" y="3"/>
                      </a:cubicBezTo>
                      <a:cubicBezTo>
                        <a:pt x="69" y="2"/>
                        <a:pt x="69" y="2"/>
                        <a:pt x="69" y="2"/>
                      </a:cubicBezTo>
                      <a:cubicBezTo>
                        <a:pt x="67" y="1"/>
                        <a:pt x="60" y="0"/>
                        <a:pt x="47" y="0"/>
                      </a:cubicBezTo>
                      <a:cubicBezTo>
                        <a:pt x="38" y="0"/>
                        <a:pt x="28" y="1"/>
                        <a:pt x="17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8" y="2"/>
                        <a:pt x="3" y="2"/>
                        <a:pt x="0" y="2"/>
                      </a:cubicBezTo>
                      <a:cubicBezTo>
                        <a:pt x="2" y="3"/>
                        <a:pt x="5" y="4"/>
                        <a:pt x="7" y="6"/>
                      </a:cubicBezTo>
                      <a:cubicBezTo>
                        <a:pt x="13" y="8"/>
                        <a:pt x="19" y="12"/>
                        <a:pt x="23" y="13"/>
                      </a:cubicBezTo>
                      <a:close/>
                    </a:path>
                  </a:pathLst>
                </a:custGeom>
                <a:solidFill>
                  <a:srgbClr val="FD4B00">
                    <a:lumMod val="60000"/>
                    <a:lumOff val="40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25400"/>
                </a:sp3d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06" name="Freeform 16">
                  <a:extLst>
                    <a:ext uri="{FF2B5EF4-FFF2-40B4-BE49-F238E27FC236}">
                      <a16:creationId xmlns:a16="http://schemas.microsoft.com/office/drawing/2014/main" id="{D7CBD6E5-1E08-7149-BCD7-5E660CC7E5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9851" y="2794001"/>
                  <a:ext cx="338138" cy="153988"/>
                </a:xfrm>
                <a:custGeom>
                  <a:avLst/>
                  <a:gdLst>
                    <a:gd name="T0" fmla="*/ 42 w 90"/>
                    <a:gd name="T1" fmla="*/ 39 h 41"/>
                    <a:gd name="T2" fmla="*/ 90 w 90"/>
                    <a:gd name="T3" fmla="*/ 32 h 41"/>
                    <a:gd name="T4" fmla="*/ 88 w 90"/>
                    <a:gd name="T5" fmla="*/ 31 h 41"/>
                    <a:gd name="T6" fmla="*/ 70 w 90"/>
                    <a:gd name="T7" fmla="*/ 22 h 41"/>
                    <a:gd name="T8" fmla="*/ 57 w 90"/>
                    <a:gd name="T9" fmla="*/ 14 h 41"/>
                    <a:gd name="T10" fmla="*/ 39 w 90"/>
                    <a:gd name="T11" fmla="*/ 6 h 41"/>
                    <a:gd name="T12" fmla="*/ 39 w 90"/>
                    <a:gd name="T13" fmla="*/ 6 h 41"/>
                    <a:gd name="T14" fmla="*/ 38 w 90"/>
                    <a:gd name="T15" fmla="*/ 6 h 41"/>
                    <a:gd name="T16" fmla="*/ 23 w 90"/>
                    <a:gd name="T17" fmla="*/ 0 h 41"/>
                    <a:gd name="T18" fmla="*/ 4 w 90"/>
                    <a:gd name="T19" fmla="*/ 17 h 41"/>
                    <a:gd name="T20" fmla="*/ 0 w 90"/>
                    <a:gd name="T21" fmla="*/ 21 h 41"/>
                    <a:gd name="T22" fmla="*/ 18 w 90"/>
                    <a:gd name="T23" fmla="*/ 29 h 41"/>
                    <a:gd name="T24" fmla="*/ 42 w 90"/>
                    <a:gd name="T25" fmla="*/ 39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0" h="41">
                      <a:moveTo>
                        <a:pt x="42" y="39"/>
                      </a:moveTo>
                      <a:cubicBezTo>
                        <a:pt x="43" y="39"/>
                        <a:pt x="69" y="41"/>
                        <a:pt x="90" y="32"/>
                      </a:cubicBezTo>
                      <a:cubicBezTo>
                        <a:pt x="89" y="32"/>
                        <a:pt x="88" y="32"/>
                        <a:pt x="88" y="31"/>
                      </a:cubicBezTo>
                      <a:cubicBezTo>
                        <a:pt x="82" y="30"/>
                        <a:pt x="77" y="26"/>
                        <a:pt x="70" y="22"/>
                      </a:cubicBezTo>
                      <a:cubicBezTo>
                        <a:pt x="66" y="19"/>
                        <a:pt x="62" y="16"/>
                        <a:pt x="57" y="14"/>
                      </a:cubicBezTo>
                      <a:cubicBezTo>
                        <a:pt x="45" y="7"/>
                        <a:pt x="40" y="6"/>
                        <a:pt x="39" y="6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9" y="6"/>
                        <a:pt x="38" y="6"/>
                        <a:pt x="38" y="6"/>
                      </a:cubicBezTo>
                      <a:cubicBezTo>
                        <a:pt x="34" y="6"/>
                        <a:pt x="28" y="3"/>
                        <a:pt x="23" y="0"/>
                      </a:cubicBezTo>
                      <a:cubicBezTo>
                        <a:pt x="19" y="4"/>
                        <a:pt x="11" y="11"/>
                        <a:pt x="4" y="17"/>
                      </a:cubicBezTo>
                      <a:cubicBezTo>
                        <a:pt x="2" y="18"/>
                        <a:pt x="1" y="20"/>
                        <a:pt x="0" y="21"/>
                      </a:cubicBezTo>
                      <a:cubicBezTo>
                        <a:pt x="4" y="24"/>
                        <a:pt x="11" y="27"/>
                        <a:pt x="18" y="29"/>
                      </a:cubicBezTo>
                      <a:cubicBezTo>
                        <a:pt x="22" y="30"/>
                        <a:pt x="33" y="34"/>
                        <a:pt x="42" y="39"/>
                      </a:cubicBezTo>
                      <a:close/>
                    </a:path>
                  </a:pathLst>
                </a:custGeom>
                <a:solidFill>
                  <a:srgbClr val="FD4B00">
                    <a:lumMod val="60000"/>
                    <a:lumOff val="40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25400"/>
                </a:sp3d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07" name="Freeform 17">
                  <a:extLst>
                    <a:ext uri="{FF2B5EF4-FFF2-40B4-BE49-F238E27FC236}">
                      <a16:creationId xmlns:a16="http://schemas.microsoft.com/office/drawing/2014/main" id="{DF14E1AD-25CF-EF48-9F49-94BC34F09C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6026" y="2876551"/>
                  <a:ext cx="322263" cy="138113"/>
                </a:xfrm>
                <a:custGeom>
                  <a:avLst/>
                  <a:gdLst>
                    <a:gd name="T0" fmla="*/ 25 w 86"/>
                    <a:gd name="T1" fmla="*/ 30 h 37"/>
                    <a:gd name="T2" fmla="*/ 67 w 86"/>
                    <a:gd name="T3" fmla="*/ 35 h 37"/>
                    <a:gd name="T4" fmla="*/ 82 w 86"/>
                    <a:gd name="T5" fmla="*/ 37 h 37"/>
                    <a:gd name="T6" fmla="*/ 86 w 86"/>
                    <a:gd name="T7" fmla="*/ 37 h 37"/>
                    <a:gd name="T8" fmla="*/ 83 w 86"/>
                    <a:gd name="T9" fmla="*/ 30 h 37"/>
                    <a:gd name="T10" fmla="*/ 50 w 86"/>
                    <a:gd name="T11" fmla="*/ 9 h 37"/>
                    <a:gd name="T12" fmla="*/ 31 w 86"/>
                    <a:gd name="T13" fmla="*/ 0 h 37"/>
                    <a:gd name="T14" fmla="*/ 31 w 86"/>
                    <a:gd name="T15" fmla="*/ 0 h 37"/>
                    <a:gd name="T16" fmla="*/ 16 w 86"/>
                    <a:gd name="T17" fmla="*/ 12 h 37"/>
                    <a:gd name="T18" fmla="*/ 2 w 86"/>
                    <a:gd name="T19" fmla="*/ 23 h 37"/>
                    <a:gd name="T20" fmla="*/ 0 w 86"/>
                    <a:gd name="T21" fmla="*/ 25 h 37"/>
                    <a:gd name="T22" fmla="*/ 4 w 86"/>
                    <a:gd name="T23" fmla="*/ 35 h 37"/>
                    <a:gd name="T24" fmla="*/ 25 w 86"/>
                    <a:gd name="T25" fmla="*/ 3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6" h="37">
                      <a:moveTo>
                        <a:pt x="25" y="30"/>
                      </a:moveTo>
                      <a:cubicBezTo>
                        <a:pt x="39" y="31"/>
                        <a:pt x="61" y="33"/>
                        <a:pt x="67" y="35"/>
                      </a:cubicBezTo>
                      <a:cubicBezTo>
                        <a:pt x="71" y="37"/>
                        <a:pt x="77" y="37"/>
                        <a:pt x="82" y="37"/>
                      </a:cubicBezTo>
                      <a:cubicBezTo>
                        <a:pt x="83" y="37"/>
                        <a:pt x="85" y="37"/>
                        <a:pt x="86" y="37"/>
                      </a:cubicBezTo>
                      <a:cubicBezTo>
                        <a:pt x="85" y="35"/>
                        <a:pt x="84" y="33"/>
                        <a:pt x="83" y="30"/>
                      </a:cubicBezTo>
                      <a:cubicBezTo>
                        <a:pt x="79" y="18"/>
                        <a:pt x="57" y="11"/>
                        <a:pt x="50" y="9"/>
                      </a:cubicBezTo>
                      <a:cubicBezTo>
                        <a:pt x="43" y="7"/>
                        <a:pt x="36" y="3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8" y="3"/>
                        <a:pt x="22" y="7"/>
                        <a:pt x="16" y="12"/>
                      </a:cubicBezTo>
                      <a:cubicBezTo>
                        <a:pt x="11" y="16"/>
                        <a:pt x="6" y="20"/>
                        <a:pt x="2" y="23"/>
                      </a:cubicBezTo>
                      <a:cubicBezTo>
                        <a:pt x="1" y="23"/>
                        <a:pt x="0" y="24"/>
                        <a:pt x="0" y="25"/>
                      </a:cubicBezTo>
                      <a:cubicBezTo>
                        <a:pt x="0" y="27"/>
                        <a:pt x="2" y="31"/>
                        <a:pt x="4" y="35"/>
                      </a:cubicBezTo>
                      <a:cubicBezTo>
                        <a:pt x="6" y="33"/>
                        <a:pt x="13" y="30"/>
                        <a:pt x="25" y="30"/>
                      </a:cubicBezTo>
                      <a:close/>
                    </a:path>
                  </a:pathLst>
                </a:custGeom>
                <a:solidFill>
                  <a:srgbClr val="FD4B00">
                    <a:lumMod val="60000"/>
                    <a:lumOff val="40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25400"/>
                </a:sp3d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08" name="Freeform 18">
                  <a:extLst>
                    <a:ext uri="{FF2B5EF4-FFF2-40B4-BE49-F238E27FC236}">
                      <a16:creationId xmlns:a16="http://schemas.microsoft.com/office/drawing/2014/main" id="{314271A3-9E06-F343-BB66-9DED8DE3EF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45988" y="2962276"/>
                  <a:ext cx="138113" cy="68263"/>
                </a:xfrm>
                <a:custGeom>
                  <a:avLst/>
                  <a:gdLst>
                    <a:gd name="T0" fmla="*/ 0 w 37"/>
                    <a:gd name="T1" fmla="*/ 18 h 18"/>
                    <a:gd name="T2" fmla="*/ 8 w 37"/>
                    <a:gd name="T3" fmla="*/ 17 h 18"/>
                    <a:gd name="T4" fmla="*/ 37 w 37"/>
                    <a:gd name="T5" fmla="*/ 14 h 18"/>
                    <a:gd name="T6" fmla="*/ 24 w 37"/>
                    <a:gd name="T7" fmla="*/ 1 h 18"/>
                    <a:gd name="T8" fmla="*/ 22 w 37"/>
                    <a:gd name="T9" fmla="*/ 0 h 18"/>
                    <a:gd name="T10" fmla="*/ 0 w 37"/>
                    <a:gd name="T11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" h="18">
                      <a:moveTo>
                        <a:pt x="0" y="18"/>
                      </a:moveTo>
                      <a:cubicBezTo>
                        <a:pt x="3" y="18"/>
                        <a:pt x="6" y="17"/>
                        <a:pt x="8" y="17"/>
                      </a:cubicBezTo>
                      <a:cubicBezTo>
                        <a:pt x="19" y="15"/>
                        <a:pt x="32" y="14"/>
                        <a:pt x="37" y="14"/>
                      </a:cubicBezTo>
                      <a:cubicBezTo>
                        <a:pt x="35" y="10"/>
                        <a:pt x="29" y="6"/>
                        <a:pt x="24" y="1"/>
                      </a:cubicBezTo>
                      <a:cubicBezTo>
                        <a:pt x="23" y="1"/>
                        <a:pt x="23" y="0"/>
                        <a:pt x="22" y="0"/>
                      </a:cubicBezTo>
                      <a:cubicBezTo>
                        <a:pt x="14" y="1"/>
                        <a:pt x="5" y="11"/>
                        <a:pt x="0" y="18"/>
                      </a:cubicBezTo>
                      <a:close/>
                    </a:path>
                  </a:pathLst>
                </a:custGeom>
                <a:solidFill>
                  <a:srgbClr val="FD4B00">
                    <a:lumMod val="60000"/>
                    <a:lumOff val="40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25400"/>
                </a:sp3d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09" name="Freeform 19">
                  <a:extLst>
                    <a:ext uri="{FF2B5EF4-FFF2-40B4-BE49-F238E27FC236}">
                      <a16:creationId xmlns:a16="http://schemas.microsoft.com/office/drawing/2014/main" id="{D1AE2F02-DB90-BD4B-AE36-E2F2EF6AEA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1963" y="2601913"/>
                  <a:ext cx="288925" cy="85725"/>
                </a:xfrm>
                <a:custGeom>
                  <a:avLst/>
                  <a:gdLst>
                    <a:gd name="T0" fmla="*/ 44 w 77"/>
                    <a:gd name="T1" fmla="*/ 18 h 23"/>
                    <a:gd name="T2" fmla="*/ 46 w 77"/>
                    <a:gd name="T3" fmla="*/ 19 h 23"/>
                    <a:gd name="T4" fmla="*/ 77 w 77"/>
                    <a:gd name="T5" fmla="*/ 23 h 23"/>
                    <a:gd name="T6" fmla="*/ 68 w 77"/>
                    <a:gd name="T7" fmla="*/ 7 h 23"/>
                    <a:gd name="T8" fmla="*/ 55 w 77"/>
                    <a:gd name="T9" fmla="*/ 0 h 23"/>
                    <a:gd name="T10" fmla="*/ 0 w 77"/>
                    <a:gd name="T11" fmla="*/ 3 h 23"/>
                    <a:gd name="T12" fmla="*/ 0 w 77"/>
                    <a:gd name="T13" fmla="*/ 3 h 23"/>
                    <a:gd name="T14" fmla="*/ 14 w 77"/>
                    <a:gd name="T15" fmla="*/ 9 h 23"/>
                    <a:gd name="T16" fmla="*/ 44 w 77"/>
                    <a:gd name="T17" fmla="*/ 1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7" h="23">
                      <a:moveTo>
                        <a:pt x="44" y="18"/>
                      </a:moveTo>
                      <a:cubicBezTo>
                        <a:pt x="46" y="19"/>
                        <a:pt x="46" y="19"/>
                        <a:pt x="46" y="19"/>
                      </a:cubicBezTo>
                      <a:cubicBezTo>
                        <a:pt x="50" y="20"/>
                        <a:pt x="68" y="22"/>
                        <a:pt x="77" y="23"/>
                      </a:cubicBezTo>
                      <a:cubicBezTo>
                        <a:pt x="72" y="16"/>
                        <a:pt x="69" y="10"/>
                        <a:pt x="68" y="7"/>
                      </a:cubicBezTo>
                      <a:cubicBezTo>
                        <a:pt x="66" y="2"/>
                        <a:pt x="64" y="0"/>
                        <a:pt x="55" y="0"/>
                      </a:cubicBezTo>
                      <a:cubicBezTo>
                        <a:pt x="47" y="0"/>
                        <a:pt x="12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5"/>
                        <a:pt x="6" y="8"/>
                        <a:pt x="14" y="9"/>
                      </a:cubicBezTo>
                      <a:cubicBezTo>
                        <a:pt x="25" y="11"/>
                        <a:pt x="38" y="16"/>
                        <a:pt x="44" y="18"/>
                      </a:cubicBezTo>
                      <a:close/>
                    </a:path>
                  </a:pathLst>
                </a:custGeom>
                <a:solidFill>
                  <a:srgbClr val="FD4B00">
                    <a:lumMod val="60000"/>
                    <a:lumOff val="40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25400"/>
                </a:sp3d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0" name="Freeform 20">
                  <a:extLst>
                    <a:ext uri="{FF2B5EF4-FFF2-40B4-BE49-F238E27FC236}">
                      <a16:creationId xmlns:a16="http://schemas.microsoft.com/office/drawing/2014/main" id="{441F4ED7-42DA-ED4F-ABA8-EB25AD5C8D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7938" y="2717801"/>
                  <a:ext cx="434975" cy="173038"/>
                </a:xfrm>
                <a:custGeom>
                  <a:avLst/>
                  <a:gdLst>
                    <a:gd name="T0" fmla="*/ 28 w 116"/>
                    <a:gd name="T1" fmla="*/ 16 h 46"/>
                    <a:gd name="T2" fmla="*/ 0 w 116"/>
                    <a:gd name="T3" fmla="*/ 27 h 46"/>
                    <a:gd name="T4" fmla="*/ 8 w 116"/>
                    <a:gd name="T5" fmla="*/ 29 h 46"/>
                    <a:gd name="T6" fmla="*/ 30 w 116"/>
                    <a:gd name="T7" fmla="*/ 35 h 46"/>
                    <a:gd name="T8" fmla="*/ 40 w 116"/>
                    <a:gd name="T9" fmla="*/ 39 h 46"/>
                    <a:gd name="T10" fmla="*/ 44 w 116"/>
                    <a:gd name="T11" fmla="*/ 40 h 46"/>
                    <a:gd name="T12" fmla="*/ 71 w 116"/>
                    <a:gd name="T13" fmla="*/ 43 h 46"/>
                    <a:gd name="T14" fmla="*/ 79 w 116"/>
                    <a:gd name="T15" fmla="*/ 37 h 46"/>
                    <a:gd name="T16" fmla="*/ 101 w 116"/>
                    <a:gd name="T17" fmla="*/ 25 h 46"/>
                    <a:gd name="T18" fmla="*/ 112 w 116"/>
                    <a:gd name="T19" fmla="*/ 21 h 46"/>
                    <a:gd name="T20" fmla="*/ 116 w 116"/>
                    <a:gd name="T21" fmla="*/ 19 h 46"/>
                    <a:gd name="T22" fmla="*/ 107 w 116"/>
                    <a:gd name="T23" fmla="*/ 15 h 46"/>
                    <a:gd name="T24" fmla="*/ 100 w 116"/>
                    <a:gd name="T25" fmla="*/ 12 h 46"/>
                    <a:gd name="T26" fmla="*/ 81 w 116"/>
                    <a:gd name="T27" fmla="*/ 1 h 46"/>
                    <a:gd name="T28" fmla="*/ 71 w 116"/>
                    <a:gd name="T29" fmla="*/ 3 h 46"/>
                    <a:gd name="T30" fmla="*/ 64 w 116"/>
                    <a:gd name="T31" fmla="*/ 2 h 46"/>
                    <a:gd name="T32" fmla="*/ 58 w 116"/>
                    <a:gd name="T33" fmla="*/ 1 h 46"/>
                    <a:gd name="T34" fmla="*/ 57 w 116"/>
                    <a:gd name="T35" fmla="*/ 1 h 46"/>
                    <a:gd name="T36" fmla="*/ 57 w 116"/>
                    <a:gd name="T37" fmla="*/ 1 h 46"/>
                    <a:gd name="T38" fmla="*/ 28 w 116"/>
                    <a:gd name="T39" fmla="*/ 1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6" h="46">
                      <a:moveTo>
                        <a:pt x="28" y="16"/>
                      </a:moveTo>
                      <a:cubicBezTo>
                        <a:pt x="21" y="21"/>
                        <a:pt x="7" y="25"/>
                        <a:pt x="0" y="27"/>
                      </a:cubicBezTo>
                      <a:cubicBezTo>
                        <a:pt x="3" y="28"/>
                        <a:pt x="5" y="28"/>
                        <a:pt x="8" y="29"/>
                      </a:cubicBezTo>
                      <a:cubicBezTo>
                        <a:pt x="19" y="31"/>
                        <a:pt x="24" y="33"/>
                        <a:pt x="30" y="35"/>
                      </a:cubicBezTo>
                      <a:cubicBezTo>
                        <a:pt x="33" y="36"/>
                        <a:pt x="36" y="38"/>
                        <a:pt x="40" y="39"/>
                      </a:cubicBezTo>
                      <a:cubicBezTo>
                        <a:pt x="41" y="39"/>
                        <a:pt x="43" y="40"/>
                        <a:pt x="44" y="40"/>
                      </a:cubicBezTo>
                      <a:cubicBezTo>
                        <a:pt x="54" y="43"/>
                        <a:pt x="65" y="46"/>
                        <a:pt x="71" y="43"/>
                      </a:cubicBezTo>
                      <a:cubicBezTo>
                        <a:pt x="73" y="42"/>
                        <a:pt x="76" y="40"/>
                        <a:pt x="79" y="37"/>
                      </a:cubicBezTo>
                      <a:cubicBezTo>
                        <a:pt x="86" y="33"/>
                        <a:pt x="93" y="28"/>
                        <a:pt x="101" y="25"/>
                      </a:cubicBezTo>
                      <a:cubicBezTo>
                        <a:pt x="104" y="24"/>
                        <a:pt x="108" y="22"/>
                        <a:pt x="112" y="21"/>
                      </a:cubicBezTo>
                      <a:cubicBezTo>
                        <a:pt x="113" y="20"/>
                        <a:pt x="114" y="20"/>
                        <a:pt x="116" y="19"/>
                      </a:cubicBezTo>
                      <a:cubicBezTo>
                        <a:pt x="114" y="18"/>
                        <a:pt x="111" y="17"/>
                        <a:pt x="107" y="15"/>
                      </a:cubicBezTo>
                      <a:cubicBezTo>
                        <a:pt x="105" y="14"/>
                        <a:pt x="103" y="13"/>
                        <a:pt x="100" y="12"/>
                      </a:cubicBezTo>
                      <a:cubicBezTo>
                        <a:pt x="91" y="8"/>
                        <a:pt x="83" y="2"/>
                        <a:pt x="81" y="1"/>
                      </a:cubicBezTo>
                      <a:cubicBezTo>
                        <a:pt x="78" y="3"/>
                        <a:pt x="74" y="3"/>
                        <a:pt x="71" y="3"/>
                      </a:cubicBezTo>
                      <a:cubicBezTo>
                        <a:pt x="69" y="3"/>
                        <a:pt x="66" y="3"/>
                        <a:pt x="64" y="2"/>
                      </a:cubicBezTo>
                      <a:cubicBezTo>
                        <a:pt x="62" y="2"/>
                        <a:pt x="60" y="1"/>
                        <a:pt x="58" y="1"/>
                      </a:cubicBezTo>
                      <a:cubicBezTo>
                        <a:pt x="58" y="1"/>
                        <a:pt x="58" y="1"/>
                        <a:pt x="57" y="1"/>
                      </a:cubicBezTo>
                      <a:cubicBezTo>
                        <a:pt x="57" y="1"/>
                        <a:pt x="57" y="1"/>
                        <a:pt x="57" y="1"/>
                      </a:cubicBezTo>
                      <a:cubicBezTo>
                        <a:pt x="53" y="0"/>
                        <a:pt x="39" y="8"/>
                        <a:pt x="28" y="16"/>
                      </a:cubicBezTo>
                      <a:close/>
                    </a:path>
                  </a:pathLst>
                </a:custGeom>
                <a:solidFill>
                  <a:srgbClr val="FD4B00">
                    <a:lumMod val="60000"/>
                    <a:lumOff val="40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25400"/>
                </a:sp3d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1" name="Freeform 21">
                  <a:extLst>
                    <a:ext uri="{FF2B5EF4-FFF2-40B4-BE49-F238E27FC236}">
                      <a16:creationId xmlns:a16="http://schemas.microsoft.com/office/drawing/2014/main" id="{931A1E8C-43CE-8B40-B581-3AF610C4D9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9088" y="2617788"/>
                  <a:ext cx="349250" cy="168275"/>
                </a:xfrm>
                <a:custGeom>
                  <a:avLst/>
                  <a:gdLst>
                    <a:gd name="T0" fmla="*/ 25 w 93"/>
                    <a:gd name="T1" fmla="*/ 40 h 45"/>
                    <a:gd name="T2" fmla="*/ 37 w 93"/>
                    <a:gd name="T3" fmla="*/ 44 h 45"/>
                    <a:gd name="T4" fmla="*/ 38 w 93"/>
                    <a:gd name="T5" fmla="*/ 44 h 45"/>
                    <a:gd name="T6" fmla="*/ 72 w 93"/>
                    <a:gd name="T7" fmla="*/ 32 h 45"/>
                    <a:gd name="T8" fmla="*/ 78 w 93"/>
                    <a:gd name="T9" fmla="*/ 31 h 45"/>
                    <a:gd name="T10" fmla="*/ 93 w 93"/>
                    <a:gd name="T11" fmla="*/ 18 h 45"/>
                    <a:gd name="T12" fmla="*/ 84 w 93"/>
                    <a:gd name="T13" fmla="*/ 17 h 45"/>
                    <a:gd name="T14" fmla="*/ 82 w 93"/>
                    <a:gd name="T15" fmla="*/ 16 h 45"/>
                    <a:gd name="T16" fmla="*/ 52 w 93"/>
                    <a:gd name="T17" fmla="*/ 7 h 45"/>
                    <a:gd name="T18" fmla="*/ 35 w 93"/>
                    <a:gd name="T19" fmla="*/ 0 h 45"/>
                    <a:gd name="T20" fmla="*/ 34 w 93"/>
                    <a:gd name="T21" fmla="*/ 1 h 45"/>
                    <a:gd name="T22" fmla="*/ 3 w 93"/>
                    <a:gd name="T23" fmla="*/ 26 h 45"/>
                    <a:gd name="T24" fmla="*/ 0 w 93"/>
                    <a:gd name="T25" fmla="*/ 27 h 45"/>
                    <a:gd name="T26" fmla="*/ 18 w 93"/>
                    <a:gd name="T27" fmla="*/ 37 h 45"/>
                    <a:gd name="T28" fmla="*/ 25 w 93"/>
                    <a:gd name="T29" fmla="*/ 4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3" h="45">
                      <a:moveTo>
                        <a:pt x="25" y="40"/>
                      </a:moveTo>
                      <a:cubicBezTo>
                        <a:pt x="31" y="43"/>
                        <a:pt x="34" y="45"/>
                        <a:pt x="37" y="44"/>
                      </a:cubicBezTo>
                      <a:cubicBezTo>
                        <a:pt x="37" y="44"/>
                        <a:pt x="38" y="44"/>
                        <a:pt x="38" y="44"/>
                      </a:cubicBezTo>
                      <a:cubicBezTo>
                        <a:pt x="50" y="40"/>
                        <a:pt x="63" y="35"/>
                        <a:pt x="72" y="32"/>
                      </a:cubicBezTo>
                      <a:cubicBezTo>
                        <a:pt x="74" y="32"/>
                        <a:pt x="76" y="31"/>
                        <a:pt x="78" y="31"/>
                      </a:cubicBezTo>
                      <a:cubicBezTo>
                        <a:pt x="80" y="30"/>
                        <a:pt x="86" y="22"/>
                        <a:pt x="93" y="18"/>
                      </a:cubicBezTo>
                      <a:cubicBezTo>
                        <a:pt x="89" y="18"/>
                        <a:pt x="85" y="17"/>
                        <a:pt x="84" y="17"/>
                      </a:cubicBezTo>
                      <a:cubicBezTo>
                        <a:pt x="82" y="16"/>
                        <a:pt x="82" y="16"/>
                        <a:pt x="82" y="16"/>
                      </a:cubicBezTo>
                      <a:cubicBezTo>
                        <a:pt x="76" y="14"/>
                        <a:pt x="63" y="9"/>
                        <a:pt x="52" y="7"/>
                      </a:cubicBezTo>
                      <a:cubicBezTo>
                        <a:pt x="41" y="5"/>
                        <a:pt x="37" y="2"/>
                        <a:pt x="35" y="0"/>
                      </a:cubicBezTo>
                      <a:cubicBezTo>
                        <a:pt x="35" y="0"/>
                        <a:pt x="35" y="0"/>
                        <a:pt x="34" y="1"/>
                      </a:cubicBezTo>
                      <a:cubicBezTo>
                        <a:pt x="33" y="3"/>
                        <a:pt x="15" y="17"/>
                        <a:pt x="3" y="26"/>
                      </a:cubicBezTo>
                      <a:cubicBezTo>
                        <a:pt x="2" y="26"/>
                        <a:pt x="1" y="26"/>
                        <a:pt x="0" y="27"/>
                      </a:cubicBezTo>
                      <a:cubicBezTo>
                        <a:pt x="3" y="29"/>
                        <a:pt x="10" y="33"/>
                        <a:pt x="18" y="37"/>
                      </a:cubicBezTo>
                      <a:cubicBezTo>
                        <a:pt x="21" y="38"/>
                        <a:pt x="23" y="39"/>
                        <a:pt x="25" y="40"/>
                      </a:cubicBezTo>
                      <a:close/>
                    </a:path>
                  </a:pathLst>
                </a:custGeom>
                <a:solidFill>
                  <a:srgbClr val="FD4B00">
                    <a:lumMod val="60000"/>
                    <a:lumOff val="40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25400"/>
                </a:sp3d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2" name="Freeform 23">
                  <a:extLst>
                    <a:ext uri="{FF2B5EF4-FFF2-40B4-BE49-F238E27FC236}">
                      <a16:creationId xmlns:a16="http://schemas.microsoft.com/office/drawing/2014/main" id="{C4E3FD9A-16B9-DC47-B6CA-31D16D7F0F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3301" y="2620963"/>
                  <a:ext cx="473075" cy="195263"/>
                </a:xfrm>
                <a:custGeom>
                  <a:avLst/>
                  <a:gdLst>
                    <a:gd name="T0" fmla="*/ 31 w 126"/>
                    <a:gd name="T1" fmla="*/ 40 h 52"/>
                    <a:gd name="T2" fmla="*/ 58 w 126"/>
                    <a:gd name="T3" fmla="*/ 47 h 52"/>
                    <a:gd name="T4" fmla="*/ 69 w 126"/>
                    <a:gd name="T5" fmla="*/ 52 h 52"/>
                    <a:gd name="T6" fmla="*/ 100 w 126"/>
                    <a:gd name="T7" fmla="*/ 41 h 52"/>
                    <a:gd name="T8" fmla="*/ 126 w 126"/>
                    <a:gd name="T9" fmla="*/ 26 h 52"/>
                    <a:gd name="T10" fmla="*/ 100 w 126"/>
                    <a:gd name="T11" fmla="*/ 13 h 52"/>
                    <a:gd name="T12" fmla="*/ 90 w 126"/>
                    <a:gd name="T13" fmla="*/ 13 h 52"/>
                    <a:gd name="T14" fmla="*/ 74 w 126"/>
                    <a:gd name="T15" fmla="*/ 5 h 52"/>
                    <a:gd name="T16" fmla="*/ 62 w 126"/>
                    <a:gd name="T17" fmla="*/ 0 h 52"/>
                    <a:gd name="T18" fmla="*/ 61 w 126"/>
                    <a:gd name="T19" fmla="*/ 0 h 52"/>
                    <a:gd name="T20" fmla="*/ 43 w 126"/>
                    <a:gd name="T21" fmla="*/ 6 h 52"/>
                    <a:gd name="T22" fmla="*/ 14 w 126"/>
                    <a:gd name="T23" fmla="*/ 16 h 52"/>
                    <a:gd name="T24" fmla="*/ 12 w 126"/>
                    <a:gd name="T25" fmla="*/ 16 h 52"/>
                    <a:gd name="T26" fmla="*/ 9 w 126"/>
                    <a:gd name="T27" fmla="*/ 16 h 52"/>
                    <a:gd name="T28" fmla="*/ 0 w 126"/>
                    <a:gd name="T29" fmla="*/ 36 h 52"/>
                    <a:gd name="T30" fmla="*/ 31 w 126"/>
                    <a:gd name="T31" fmla="*/ 4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6" h="52">
                      <a:moveTo>
                        <a:pt x="31" y="40"/>
                      </a:moveTo>
                      <a:cubicBezTo>
                        <a:pt x="40" y="41"/>
                        <a:pt x="49" y="44"/>
                        <a:pt x="58" y="47"/>
                      </a:cubicBezTo>
                      <a:cubicBezTo>
                        <a:pt x="62" y="49"/>
                        <a:pt x="65" y="50"/>
                        <a:pt x="69" y="52"/>
                      </a:cubicBezTo>
                      <a:cubicBezTo>
                        <a:pt x="72" y="51"/>
                        <a:pt x="91" y="46"/>
                        <a:pt x="100" y="41"/>
                      </a:cubicBezTo>
                      <a:cubicBezTo>
                        <a:pt x="103" y="38"/>
                        <a:pt x="117" y="29"/>
                        <a:pt x="126" y="26"/>
                      </a:cubicBezTo>
                      <a:cubicBezTo>
                        <a:pt x="116" y="23"/>
                        <a:pt x="102" y="15"/>
                        <a:pt x="100" y="13"/>
                      </a:cubicBezTo>
                      <a:cubicBezTo>
                        <a:pt x="96" y="14"/>
                        <a:pt x="93" y="13"/>
                        <a:pt x="90" y="13"/>
                      </a:cubicBezTo>
                      <a:cubicBezTo>
                        <a:pt x="86" y="11"/>
                        <a:pt x="80" y="8"/>
                        <a:pt x="74" y="5"/>
                      </a:cubicBezTo>
                      <a:cubicBezTo>
                        <a:pt x="69" y="3"/>
                        <a:pt x="64" y="0"/>
                        <a:pt x="62" y="0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57" y="0"/>
                        <a:pt x="55" y="0"/>
                        <a:pt x="43" y="6"/>
                      </a:cubicBezTo>
                      <a:cubicBezTo>
                        <a:pt x="31" y="13"/>
                        <a:pt x="23" y="16"/>
                        <a:pt x="14" y="16"/>
                      </a:cubicBezTo>
                      <a:cubicBezTo>
                        <a:pt x="14" y="16"/>
                        <a:pt x="13" y="16"/>
                        <a:pt x="12" y="16"/>
                      </a:cubicBezTo>
                      <a:cubicBezTo>
                        <a:pt x="11" y="16"/>
                        <a:pt x="10" y="16"/>
                        <a:pt x="9" y="16"/>
                      </a:cubicBezTo>
                      <a:cubicBezTo>
                        <a:pt x="8" y="22"/>
                        <a:pt x="2" y="32"/>
                        <a:pt x="0" y="36"/>
                      </a:cubicBezTo>
                      <a:cubicBezTo>
                        <a:pt x="5" y="36"/>
                        <a:pt x="17" y="38"/>
                        <a:pt x="31" y="40"/>
                      </a:cubicBezTo>
                      <a:close/>
                    </a:path>
                  </a:pathLst>
                </a:custGeom>
                <a:solidFill>
                  <a:srgbClr val="FD4B00">
                    <a:lumMod val="60000"/>
                    <a:lumOff val="40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25400"/>
                </a:sp3d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3" name="Freeform 26">
                  <a:extLst>
                    <a:ext uri="{FF2B5EF4-FFF2-40B4-BE49-F238E27FC236}">
                      <a16:creationId xmlns:a16="http://schemas.microsoft.com/office/drawing/2014/main" id="{772244C0-F2F6-4C4E-80D7-D6B1EFEBB9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15751" y="2816226"/>
                  <a:ext cx="284163" cy="134938"/>
                </a:xfrm>
                <a:custGeom>
                  <a:avLst/>
                  <a:gdLst>
                    <a:gd name="T0" fmla="*/ 58 w 76"/>
                    <a:gd name="T1" fmla="*/ 32 h 36"/>
                    <a:gd name="T2" fmla="*/ 69 w 76"/>
                    <a:gd name="T3" fmla="*/ 29 h 36"/>
                    <a:gd name="T4" fmla="*/ 76 w 76"/>
                    <a:gd name="T5" fmla="*/ 27 h 36"/>
                    <a:gd name="T6" fmla="*/ 30 w 76"/>
                    <a:gd name="T7" fmla="*/ 0 h 36"/>
                    <a:gd name="T8" fmla="*/ 28 w 76"/>
                    <a:gd name="T9" fmla="*/ 1 h 36"/>
                    <a:gd name="T10" fmla="*/ 7 w 76"/>
                    <a:gd name="T11" fmla="*/ 13 h 36"/>
                    <a:gd name="T12" fmla="*/ 0 w 76"/>
                    <a:gd name="T13" fmla="*/ 17 h 36"/>
                    <a:gd name="T14" fmla="*/ 47 w 76"/>
                    <a:gd name="T15" fmla="*/ 36 h 36"/>
                    <a:gd name="T16" fmla="*/ 58 w 76"/>
                    <a:gd name="T17" fmla="*/ 3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" h="36">
                      <a:moveTo>
                        <a:pt x="58" y="32"/>
                      </a:moveTo>
                      <a:cubicBezTo>
                        <a:pt x="62" y="31"/>
                        <a:pt x="66" y="31"/>
                        <a:pt x="69" y="29"/>
                      </a:cubicBezTo>
                      <a:cubicBezTo>
                        <a:pt x="71" y="28"/>
                        <a:pt x="74" y="27"/>
                        <a:pt x="76" y="27"/>
                      </a:cubicBezTo>
                      <a:cubicBezTo>
                        <a:pt x="63" y="12"/>
                        <a:pt x="33" y="1"/>
                        <a:pt x="30" y="0"/>
                      </a:cubicBezTo>
                      <a:cubicBezTo>
                        <a:pt x="29" y="0"/>
                        <a:pt x="29" y="0"/>
                        <a:pt x="28" y="1"/>
                      </a:cubicBezTo>
                      <a:cubicBezTo>
                        <a:pt x="20" y="4"/>
                        <a:pt x="13" y="9"/>
                        <a:pt x="7" y="13"/>
                      </a:cubicBezTo>
                      <a:cubicBezTo>
                        <a:pt x="4" y="15"/>
                        <a:pt x="2" y="16"/>
                        <a:pt x="0" y="17"/>
                      </a:cubicBezTo>
                      <a:cubicBezTo>
                        <a:pt x="5" y="20"/>
                        <a:pt x="20" y="30"/>
                        <a:pt x="47" y="36"/>
                      </a:cubicBezTo>
                      <a:cubicBezTo>
                        <a:pt x="50" y="34"/>
                        <a:pt x="53" y="33"/>
                        <a:pt x="58" y="32"/>
                      </a:cubicBezTo>
                      <a:close/>
                    </a:path>
                  </a:pathLst>
                </a:custGeom>
                <a:solidFill>
                  <a:srgbClr val="FD4B00">
                    <a:lumMod val="60000"/>
                    <a:lumOff val="40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25400"/>
                </a:sp3d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4" name="Freeform 30">
                  <a:extLst>
                    <a:ext uri="{FF2B5EF4-FFF2-40B4-BE49-F238E27FC236}">
                      <a16:creationId xmlns:a16="http://schemas.microsoft.com/office/drawing/2014/main" id="{F06624C2-230C-4444-B288-A0BA3EB706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6551" y="2876551"/>
                  <a:ext cx="446088" cy="149225"/>
                </a:xfrm>
                <a:custGeom>
                  <a:avLst/>
                  <a:gdLst>
                    <a:gd name="T0" fmla="*/ 34 w 119"/>
                    <a:gd name="T1" fmla="*/ 40 h 40"/>
                    <a:gd name="T2" fmla="*/ 49 w 119"/>
                    <a:gd name="T3" fmla="*/ 32 h 40"/>
                    <a:gd name="T4" fmla="*/ 69 w 119"/>
                    <a:gd name="T5" fmla="*/ 23 h 40"/>
                    <a:gd name="T6" fmla="*/ 75 w 119"/>
                    <a:gd name="T7" fmla="*/ 21 h 40"/>
                    <a:gd name="T8" fmla="*/ 90 w 119"/>
                    <a:gd name="T9" fmla="*/ 16 h 40"/>
                    <a:gd name="T10" fmla="*/ 119 w 119"/>
                    <a:gd name="T11" fmla="*/ 8 h 40"/>
                    <a:gd name="T12" fmla="*/ 113 w 119"/>
                    <a:gd name="T13" fmla="*/ 4 h 40"/>
                    <a:gd name="T14" fmla="*/ 88 w 119"/>
                    <a:gd name="T15" fmla="*/ 2 h 40"/>
                    <a:gd name="T16" fmla="*/ 59 w 119"/>
                    <a:gd name="T17" fmla="*/ 3 h 40"/>
                    <a:gd name="T18" fmla="*/ 52 w 119"/>
                    <a:gd name="T19" fmla="*/ 4 h 40"/>
                    <a:gd name="T20" fmla="*/ 36 w 119"/>
                    <a:gd name="T21" fmla="*/ 7 h 40"/>
                    <a:gd name="T22" fmla="*/ 24 w 119"/>
                    <a:gd name="T23" fmla="*/ 10 h 40"/>
                    <a:gd name="T24" fmla="*/ 24 w 119"/>
                    <a:gd name="T25" fmla="*/ 10 h 40"/>
                    <a:gd name="T26" fmla="*/ 0 w 119"/>
                    <a:gd name="T27" fmla="*/ 17 h 40"/>
                    <a:gd name="T28" fmla="*/ 34 w 119"/>
                    <a:gd name="T29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9" h="40">
                      <a:moveTo>
                        <a:pt x="34" y="40"/>
                      </a:moveTo>
                      <a:cubicBezTo>
                        <a:pt x="40" y="37"/>
                        <a:pt x="45" y="35"/>
                        <a:pt x="49" y="32"/>
                      </a:cubicBezTo>
                      <a:cubicBezTo>
                        <a:pt x="58" y="25"/>
                        <a:pt x="58" y="25"/>
                        <a:pt x="69" y="23"/>
                      </a:cubicBezTo>
                      <a:cubicBezTo>
                        <a:pt x="71" y="22"/>
                        <a:pt x="73" y="22"/>
                        <a:pt x="75" y="21"/>
                      </a:cubicBezTo>
                      <a:cubicBezTo>
                        <a:pt x="81" y="20"/>
                        <a:pt x="85" y="18"/>
                        <a:pt x="90" y="16"/>
                      </a:cubicBezTo>
                      <a:cubicBezTo>
                        <a:pt x="96" y="13"/>
                        <a:pt x="103" y="10"/>
                        <a:pt x="119" y="8"/>
                      </a:cubicBezTo>
                      <a:cubicBezTo>
                        <a:pt x="117" y="6"/>
                        <a:pt x="115" y="5"/>
                        <a:pt x="113" y="4"/>
                      </a:cubicBezTo>
                      <a:cubicBezTo>
                        <a:pt x="106" y="0"/>
                        <a:pt x="94" y="0"/>
                        <a:pt x="88" y="2"/>
                      </a:cubicBezTo>
                      <a:cubicBezTo>
                        <a:pt x="81" y="4"/>
                        <a:pt x="61" y="3"/>
                        <a:pt x="59" y="3"/>
                      </a:cubicBezTo>
                      <a:cubicBezTo>
                        <a:pt x="57" y="4"/>
                        <a:pt x="55" y="4"/>
                        <a:pt x="52" y="4"/>
                      </a:cubicBezTo>
                      <a:cubicBezTo>
                        <a:pt x="47" y="5"/>
                        <a:pt x="41" y="6"/>
                        <a:pt x="36" y="7"/>
                      </a:cubicBezTo>
                      <a:cubicBezTo>
                        <a:pt x="32" y="8"/>
                        <a:pt x="28" y="9"/>
                        <a:pt x="24" y="10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16" y="14"/>
                        <a:pt x="8" y="16"/>
                        <a:pt x="0" y="17"/>
                      </a:cubicBezTo>
                      <a:cubicBezTo>
                        <a:pt x="9" y="20"/>
                        <a:pt x="29" y="29"/>
                        <a:pt x="34" y="40"/>
                      </a:cubicBezTo>
                      <a:close/>
                    </a:path>
                  </a:pathLst>
                </a:custGeom>
                <a:solidFill>
                  <a:srgbClr val="FD4B00">
                    <a:lumMod val="60000"/>
                    <a:lumOff val="40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25400"/>
                </a:sp3d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5" name="Freeform 32">
                  <a:extLst>
                    <a:ext uri="{FF2B5EF4-FFF2-40B4-BE49-F238E27FC236}">
                      <a16:creationId xmlns:a16="http://schemas.microsoft.com/office/drawing/2014/main" id="{6CBE8D4C-DF42-4A40-98BD-E9EEB43021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3288" y="2763838"/>
                  <a:ext cx="292100" cy="93663"/>
                </a:xfrm>
                <a:custGeom>
                  <a:avLst/>
                  <a:gdLst>
                    <a:gd name="T0" fmla="*/ 78 w 78"/>
                    <a:gd name="T1" fmla="*/ 9 h 25"/>
                    <a:gd name="T2" fmla="*/ 58 w 78"/>
                    <a:gd name="T3" fmla="*/ 3 h 25"/>
                    <a:gd name="T4" fmla="*/ 26 w 78"/>
                    <a:gd name="T5" fmla="*/ 0 h 25"/>
                    <a:gd name="T6" fmla="*/ 0 w 78"/>
                    <a:gd name="T7" fmla="*/ 16 h 25"/>
                    <a:gd name="T8" fmla="*/ 20 w 78"/>
                    <a:gd name="T9" fmla="*/ 25 h 25"/>
                    <a:gd name="T10" fmla="*/ 78 w 78"/>
                    <a:gd name="T11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8" h="25">
                      <a:moveTo>
                        <a:pt x="78" y="9"/>
                      </a:moveTo>
                      <a:cubicBezTo>
                        <a:pt x="71" y="6"/>
                        <a:pt x="64" y="4"/>
                        <a:pt x="58" y="3"/>
                      </a:cubicBezTo>
                      <a:cubicBezTo>
                        <a:pt x="42" y="2"/>
                        <a:pt x="28" y="0"/>
                        <a:pt x="26" y="0"/>
                      </a:cubicBezTo>
                      <a:cubicBezTo>
                        <a:pt x="22" y="3"/>
                        <a:pt x="7" y="14"/>
                        <a:pt x="0" y="16"/>
                      </a:cubicBezTo>
                      <a:cubicBezTo>
                        <a:pt x="3" y="19"/>
                        <a:pt x="11" y="24"/>
                        <a:pt x="20" y="25"/>
                      </a:cubicBezTo>
                      <a:cubicBezTo>
                        <a:pt x="39" y="15"/>
                        <a:pt x="56" y="8"/>
                        <a:pt x="78" y="9"/>
                      </a:cubicBezTo>
                      <a:close/>
                    </a:path>
                  </a:pathLst>
                </a:custGeom>
                <a:solidFill>
                  <a:srgbClr val="FD4B00">
                    <a:lumMod val="60000"/>
                    <a:lumOff val="40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25400"/>
                </a:sp3d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6" name="Freeform 34">
                  <a:extLst>
                    <a:ext uri="{FF2B5EF4-FFF2-40B4-BE49-F238E27FC236}">
                      <a16:creationId xmlns:a16="http://schemas.microsoft.com/office/drawing/2014/main" id="{EB8664D5-5714-8F4B-B9BB-C904E74205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6263" y="2805113"/>
                  <a:ext cx="385763" cy="101600"/>
                </a:xfrm>
                <a:custGeom>
                  <a:avLst/>
                  <a:gdLst>
                    <a:gd name="T0" fmla="*/ 23 w 103"/>
                    <a:gd name="T1" fmla="*/ 19 h 27"/>
                    <a:gd name="T2" fmla="*/ 50 w 103"/>
                    <a:gd name="T3" fmla="*/ 21 h 27"/>
                    <a:gd name="T4" fmla="*/ 58 w 103"/>
                    <a:gd name="T5" fmla="*/ 27 h 27"/>
                    <a:gd name="T6" fmla="*/ 61 w 103"/>
                    <a:gd name="T7" fmla="*/ 26 h 27"/>
                    <a:gd name="T8" fmla="*/ 103 w 103"/>
                    <a:gd name="T9" fmla="*/ 15 h 27"/>
                    <a:gd name="T10" fmla="*/ 84 w 103"/>
                    <a:gd name="T11" fmla="*/ 6 h 27"/>
                    <a:gd name="T12" fmla="*/ 83 w 103"/>
                    <a:gd name="T13" fmla="*/ 6 h 27"/>
                    <a:gd name="T14" fmla="*/ 73 w 103"/>
                    <a:gd name="T15" fmla="*/ 3 h 27"/>
                    <a:gd name="T16" fmla="*/ 61 w 103"/>
                    <a:gd name="T17" fmla="*/ 1 h 27"/>
                    <a:gd name="T18" fmla="*/ 35 w 103"/>
                    <a:gd name="T19" fmla="*/ 5 h 27"/>
                    <a:gd name="T20" fmla="*/ 30 w 103"/>
                    <a:gd name="T21" fmla="*/ 8 h 27"/>
                    <a:gd name="T22" fmla="*/ 11 w 103"/>
                    <a:gd name="T23" fmla="*/ 15 h 27"/>
                    <a:gd name="T24" fmla="*/ 9 w 103"/>
                    <a:gd name="T25" fmla="*/ 14 h 27"/>
                    <a:gd name="T26" fmla="*/ 9 w 103"/>
                    <a:gd name="T27" fmla="*/ 14 h 27"/>
                    <a:gd name="T28" fmla="*/ 5 w 103"/>
                    <a:gd name="T29" fmla="*/ 17 h 27"/>
                    <a:gd name="T30" fmla="*/ 0 w 103"/>
                    <a:gd name="T31" fmla="*/ 20 h 27"/>
                    <a:gd name="T32" fmla="*/ 23 w 103"/>
                    <a:gd name="T33" fmla="*/ 1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3" h="27">
                      <a:moveTo>
                        <a:pt x="23" y="19"/>
                      </a:moveTo>
                      <a:cubicBezTo>
                        <a:pt x="30" y="17"/>
                        <a:pt x="42" y="17"/>
                        <a:pt x="50" y="21"/>
                      </a:cubicBezTo>
                      <a:cubicBezTo>
                        <a:pt x="52" y="23"/>
                        <a:pt x="55" y="24"/>
                        <a:pt x="58" y="27"/>
                      </a:cubicBezTo>
                      <a:cubicBezTo>
                        <a:pt x="61" y="26"/>
                        <a:pt x="61" y="26"/>
                        <a:pt x="61" y="26"/>
                      </a:cubicBezTo>
                      <a:cubicBezTo>
                        <a:pt x="82" y="24"/>
                        <a:pt x="87" y="23"/>
                        <a:pt x="103" y="15"/>
                      </a:cubicBezTo>
                      <a:cubicBezTo>
                        <a:pt x="93" y="14"/>
                        <a:pt x="85" y="7"/>
                        <a:pt x="84" y="6"/>
                      </a:cubicBezTo>
                      <a:cubicBezTo>
                        <a:pt x="84" y="6"/>
                        <a:pt x="83" y="6"/>
                        <a:pt x="83" y="6"/>
                      </a:cubicBezTo>
                      <a:cubicBezTo>
                        <a:pt x="81" y="5"/>
                        <a:pt x="77" y="4"/>
                        <a:pt x="73" y="3"/>
                      </a:cubicBezTo>
                      <a:cubicBezTo>
                        <a:pt x="68" y="3"/>
                        <a:pt x="64" y="2"/>
                        <a:pt x="61" y="1"/>
                      </a:cubicBezTo>
                      <a:cubicBezTo>
                        <a:pt x="52" y="0"/>
                        <a:pt x="46" y="1"/>
                        <a:pt x="35" y="5"/>
                      </a:cubicBezTo>
                      <a:cubicBezTo>
                        <a:pt x="33" y="6"/>
                        <a:pt x="31" y="7"/>
                        <a:pt x="30" y="8"/>
                      </a:cubicBezTo>
                      <a:cubicBezTo>
                        <a:pt x="23" y="11"/>
                        <a:pt x="17" y="15"/>
                        <a:pt x="11" y="15"/>
                      </a:cubicBezTo>
                      <a:cubicBezTo>
                        <a:pt x="10" y="15"/>
                        <a:pt x="9" y="15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7" y="15"/>
                        <a:pt x="6" y="16"/>
                        <a:pt x="5" y="17"/>
                      </a:cubicBezTo>
                      <a:cubicBezTo>
                        <a:pt x="4" y="18"/>
                        <a:pt x="2" y="19"/>
                        <a:pt x="0" y="20"/>
                      </a:cubicBezTo>
                      <a:cubicBezTo>
                        <a:pt x="7" y="20"/>
                        <a:pt x="18" y="20"/>
                        <a:pt x="23" y="19"/>
                      </a:cubicBezTo>
                      <a:close/>
                    </a:path>
                  </a:pathLst>
                </a:custGeom>
                <a:solidFill>
                  <a:srgbClr val="FD4B00">
                    <a:lumMod val="60000"/>
                    <a:lumOff val="40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25400"/>
                </a:sp3d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7" name="Freeform 37">
                  <a:extLst>
                    <a:ext uri="{FF2B5EF4-FFF2-40B4-BE49-F238E27FC236}">
                      <a16:creationId xmlns:a16="http://schemas.microsoft.com/office/drawing/2014/main" id="{9A6DB2BA-BD2C-D048-8208-1B6F69EEC6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8126" y="2943226"/>
                  <a:ext cx="217488" cy="82550"/>
                </a:xfrm>
                <a:custGeom>
                  <a:avLst/>
                  <a:gdLst>
                    <a:gd name="T0" fmla="*/ 17 w 58"/>
                    <a:gd name="T1" fmla="*/ 19 h 22"/>
                    <a:gd name="T2" fmla="*/ 39 w 58"/>
                    <a:gd name="T3" fmla="*/ 19 h 22"/>
                    <a:gd name="T4" fmla="*/ 41 w 58"/>
                    <a:gd name="T5" fmla="*/ 19 h 22"/>
                    <a:gd name="T6" fmla="*/ 58 w 58"/>
                    <a:gd name="T7" fmla="*/ 22 h 22"/>
                    <a:gd name="T8" fmla="*/ 22 w 58"/>
                    <a:gd name="T9" fmla="*/ 0 h 22"/>
                    <a:gd name="T10" fmla="*/ 4 w 58"/>
                    <a:gd name="T11" fmla="*/ 1 h 22"/>
                    <a:gd name="T12" fmla="*/ 0 w 58"/>
                    <a:gd name="T13" fmla="*/ 1 h 22"/>
                    <a:gd name="T14" fmla="*/ 7 w 58"/>
                    <a:gd name="T15" fmla="*/ 11 h 22"/>
                    <a:gd name="T16" fmla="*/ 10 w 58"/>
                    <a:gd name="T17" fmla="*/ 19 h 22"/>
                    <a:gd name="T18" fmla="*/ 17 w 58"/>
                    <a:gd name="T19" fmla="*/ 19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8" h="22">
                      <a:moveTo>
                        <a:pt x="17" y="19"/>
                      </a:moveTo>
                      <a:cubicBezTo>
                        <a:pt x="24" y="18"/>
                        <a:pt x="33" y="17"/>
                        <a:pt x="39" y="19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5" y="20"/>
                        <a:pt x="52" y="21"/>
                        <a:pt x="58" y="22"/>
                      </a:cubicBezTo>
                      <a:cubicBezTo>
                        <a:pt x="52" y="9"/>
                        <a:pt x="23" y="0"/>
                        <a:pt x="22" y="0"/>
                      </a:cubicBezTo>
                      <a:cubicBezTo>
                        <a:pt x="15" y="1"/>
                        <a:pt x="8" y="1"/>
                        <a:pt x="4" y="1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3" y="4"/>
                        <a:pt x="6" y="8"/>
                        <a:pt x="7" y="11"/>
                      </a:cubicBezTo>
                      <a:cubicBezTo>
                        <a:pt x="8" y="14"/>
                        <a:pt x="9" y="17"/>
                        <a:pt x="10" y="19"/>
                      </a:cubicBezTo>
                      <a:cubicBezTo>
                        <a:pt x="11" y="19"/>
                        <a:pt x="14" y="19"/>
                        <a:pt x="17" y="19"/>
                      </a:cubicBezTo>
                      <a:close/>
                    </a:path>
                  </a:pathLst>
                </a:custGeom>
                <a:solidFill>
                  <a:srgbClr val="FD4B00">
                    <a:lumMod val="60000"/>
                    <a:lumOff val="40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25400"/>
                </a:sp3d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8" name="Freeform 38">
                  <a:extLst>
                    <a:ext uri="{FF2B5EF4-FFF2-40B4-BE49-F238E27FC236}">
                      <a16:creationId xmlns:a16="http://schemas.microsoft.com/office/drawing/2014/main" id="{462A9B91-3A38-224A-A160-F9403A75D5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7826" y="2687638"/>
                  <a:ext cx="412750" cy="173038"/>
                </a:xfrm>
                <a:custGeom>
                  <a:avLst/>
                  <a:gdLst>
                    <a:gd name="T0" fmla="*/ 82 w 110"/>
                    <a:gd name="T1" fmla="*/ 38 h 46"/>
                    <a:gd name="T2" fmla="*/ 88 w 110"/>
                    <a:gd name="T3" fmla="*/ 35 h 46"/>
                    <a:gd name="T4" fmla="*/ 110 w 110"/>
                    <a:gd name="T5" fmla="*/ 30 h 46"/>
                    <a:gd name="T6" fmla="*/ 104 w 110"/>
                    <a:gd name="T7" fmla="*/ 23 h 46"/>
                    <a:gd name="T8" fmla="*/ 79 w 110"/>
                    <a:gd name="T9" fmla="*/ 0 h 46"/>
                    <a:gd name="T10" fmla="*/ 67 w 110"/>
                    <a:gd name="T11" fmla="*/ 1 h 46"/>
                    <a:gd name="T12" fmla="*/ 35 w 110"/>
                    <a:gd name="T13" fmla="*/ 6 h 46"/>
                    <a:gd name="T14" fmla="*/ 25 w 110"/>
                    <a:gd name="T15" fmla="*/ 7 h 46"/>
                    <a:gd name="T16" fmla="*/ 21 w 110"/>
                    <a:gd name="T17" fmla="*/ 7 h 46"/>
                    <a:gd name="T18" fmla="*/ 0 w 110"/>
                    <a:gd name="T19" fmla="*/ 24 h 46"/>
                    <a:gd name="T20" fmla="*/ 55 w 110"/>
                    <a:gd name="T21" fmla="*/ 41 h 46"/>
                    <a:gd name="T22" fmla="*/ 82 w 110"/>
                    <a:gd name="T23" fmla="*/ 38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0" h="46">
                      <a:moveTo>
                        <a:pt x="82" y="38"/>
                      </a:moveTo>
                      <a:cubicBezTo>
                        <a:pt x="84" y="37"/>
                        <a:pt x="86" y="36"/>
                        <a:pt x="88" y="35"/>
                      </a:cubicBezTo>
                      <a:cubicBezTo>
                        <a:pt x="97" y="30"/>
                        <a:pt x="103" y="29"/>
                        <a:pt x="110" y="30"/>
                      </a:cubicBezTo>
                      <a:cubicBezTo>
                        <a:pt x="109" y="28"/>
                        <a:pt x="107" y="26"/>
                        <a:pt x="104" y="23"/>
                      </a:cubicBezTo>
                      <a:cubicBezTo>
                        <a:pt x="98" y="15"/>
                        <a:pt x="86" y="1"/>
                        <a:pt x="79" y="0"/>
                      </a:cubicBezTo>
                      <a:cubicBezTo>
                        <a:pt x="75" y="1"/>
                        <a:pt x="71" y="1"/>
                        <a:pt x="67" y="1"/>
                      </a:cubicBezTo>
                      <a:cubicBezTo>
                        <a:pt x="59" y="1"/>
                        <a:pt x="48" y="3"/>
                        <a:pt x="35" y="6"/>
                      </a:cubicBezTo>
                      <a:cubicBezTo>
                        <a:pt x="31" y="7"/>
                        <a:pt x="28" y="7"/>
                        <a:pt x="25" y="7"/>
                      </a:cubicBezTo>
                      <a:cubicBezTo>
                        <a:pt x="23" y="7"/>
                        <a:pt x="22" y="7"/>
                        <a:pt x="21" y="7"/>
                      </a:cubicBezTo>
                      <a:cubicBezTo>
                        <a:pt x="18" y="11"/>
                        <a:pt x="9" y="19"/>
                        <a:pt x="0" y="24"/>
                      </a:cubicBezTo>
                      <a:cubicBezTo>
                        <a:pt x="9" y="25"/>
                        <a:pt x="31" y="28"/>
                        <a:pt x="55" y="41"/>
                      </a:cubicBezTo>
                      <a:cubicBezTo>
                        <a:pt x="64" y="46"/>
                        <a:pt x="73" y="42"/>
                        <a:pt x="82" y="38"/>
                      </a:cubicBezTo>
                      <a:close/>
                    </a:path>
                  </a:pathLst>
                </a:custGeom>
                <a:solidFill>
                  <a:srgbClr val="FD4B00">
                    <a:lumMod val="60000"/>
                    <a:lumOff val="40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25400"/>
                </a:sp3d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9" name="Freeform 39">
                  <a:extLst>
                    <a:ext uri="{FF2B5EF4-FFF2-40B4-BE49-F238E27FC236}">
                      <a16:creationId xmlns:a16="http://schemas.microsoft.com/office/drawing/2014/main" id="{670A0301-8770-C045-9AF7-E90CBC3461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4951" y="2786063"/>
                  <a:ext cx="363538" cy="123825"/>
                </a:xfrm>
                <a:custGeom>
                  <a:avLst/>
                  <a:gdLst>
                    <a:gd name="T0" fmla="*/ 27 w 97"/>
                    <a:gd name="T1" fmla="*/ 22 h 33"/>
                    <a:gd name="T2" fmla="*/ 44 w 97"/>
                    <a:gd name="T3" fmla="*/ 31 h 33"/>
                    <a:gd name="T4" fmla="*/ 63 w 97"/>
                    <a:gd name="T5" fmla="*/ 29 h 33"/>
                    <a:gd name="T6" fmla="*/ 79 w 97"/>
                    <a:gd name="T7" fmla="*/ 26 h 33"/>
                    <a:gd name="T8" fmla="*/ 95 w 97"/>
                    <a:gd name="T9" fmla="*/ 20 h 33"/>
                    <a:gd name="T10" fmla="*/ 97 w 97"/>
                    <a:gd name="T11" fmla="*/ 19 h 33"/>
                    <a:gd name="T12" fmla="*/ 92 w 97"/>
                    <a:gd name="T13" fmla="*/ 17 h 33"/>
                    <a:gd name="T14" fmla="*/ 35 w 97"/>
                    <a:gd name="T15" fmla="*/ 0 h 33"/>
                    <a:gd name="T16" fmla="*/ 28 w 97"/>
                    <a:gd name="T17" fmla="*/ 2 h 33"/>
                    <a:gd name="T18" fmla="*/ 13 w 97"/>
                    <a:gd name="T19" fmla="*/ 5 h 33"/>
                    <a:gd name="T20" fmla="*/ 0 w 97"/>
                    <a:gd name="T21" fmla="*/ 7 h 33"/>
                    <a:gd name="T22" fmla="*/ 14 w 97"/>
                    <a:gd name="T23" fmla="*/ 14 h 33"/>
                    <a:gd name="T24" fmla="*/ 27 w 97"/>
                    <a:gd name="T25" fmla="*/ 2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7" h="33">
                      <a:moveTo>
                        <a:pt x="27" y="22"/>
                      </a:moveTo>
                      <a:cubicBezTo>
                        <a:pt x="34" y="26"/>
                        <a:pt x="39" y="30"/>
                        <a:pt x="44" y="31"/>
                      </a:cubicBezTo>
                      <a:cubicBezTo>
                        <a:pt x="49" y="33"/>
                        <a:pt x="56" y="31"/>
                        <a:pt x="63" y="29"/>
                      </a:cubicBezTo>
                      <a:cubicBezTo>
                        <a:pt x="68" y="28"/>
                        <a:pt x="73" y="27"/>
                        <a:pt x="79" y="26"/>
                      </a:cubicBezTo>
                      <a:cubicBezTo>
                        <a:pt x="88" y="26"/>
                        <a:pt x="91" y="23"/>
                        <a:pt x="95" y="20"/>
                      </a:cubicBezTo>
                      <a:cubicBezTo>
                        <a:pt x="95" y="20"/>
                        <a:pt x="96" y="19"/>
                        <a:pt x="97" y="19"/>
                      </a:cubicBezTo>
                      <a:cubicBezTo>
                        <a:pt x="95" y="18"/>
                        <a:pt x="93" y="18"/>
                        <a:pt x="92" y="17"/>
                      </a:cubicBezTo>
                      <a:cubicBezTo>
                        <a:pt x="62" y="0"/>
                        <a:pt x="37" y="0"/>
                        <a:pt x="35" y="0"/>
                      </a:cubicBezTo>
                      <a:cubicBezTo>
                        <a:pt x="32" y="1"/>
                        <a:pt x="30" y="2"/>
                        <a:pt x="28" y="2"/>
                      </a:cubicBezTo>
                      <a:cubicBezTo>
                        <a:pt x="23" y="3"/>
                        <a:pt x="18" y="4"/>
                        <a:pt x="13" y="5"/>
                      </a:cubicBezTo>
                      <a:cubicBezTo>
                        <a:pt x="8" y="6"/>
                        <a:pt x="4" y="7"/>
                        <a:pt x="0" y="7"/>
                      </a:cubicBezTo>
                      <a:cubicBezTo>
                        <a:pt x="3" y="8"/>
                        <a:pt x="7" y="10"/>
                        <a:pt x="14" y="14"/>
                      </a:cubicBezTo>
                      <a:cubicBezTo>
                        <a:pt x="19" y="17"/>
                        <a:pt x="23" y="20"/>
                        <a:pt x="27" y="22"/>
                      </a:cubicBezTo>
                      <a:close/>
                    </a:path>
                  </a:pathLst>
                </a:custGeom>
                <a:solidFill>
                  <a:srgbClr val="FD4B00">
                    <a:lumMod val="60000"/>
                    <a:lumOff val="40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25400"/>
                </a:sp3d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20" name="Freeform 40">
                  <a:extLst>
                    <a:ext uri="{FF2B5EF4-FFF2-40B4-BE49-F238E27FC236}">
                      <a16:creationId xmlns:a16="http://schemas.microsoft.com/office/drawing/2014/main" id="{22CD90BE-2F15-8F46-B505-41AF501A7B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5138" y="2917826"/>
                  <a:ext cx="220663" cy="107950"/>
                </a:xfrm>
                <a:custGeom>
                  <a:avLst/>
                  <a:gdLst>
                    <a:gd name="T0" fmla="*/ 28 w 59"/>
                    <a:gd name="T1" fmla="*/ 27 h 29"/>
                    <a:gd name="T2" fmla="*/ 53 w 59"/>
                    <a:gd name="T3" fmla="*/ 29 h 29"/>
                    <a:gd name="T4" fmla="*/ 57 w 59"/>
                    <a:gd name="T5" fmla="*/ 22 h 29"/>
                    <a:gd name="T6" fmla="*/ 50 w 59"/>
                    <a:gd name="T7" fmla="*/ 6 h 29"/>
                    <a:gd name="T8" fmla="*/ 45 w 59"/>
                    <a:gd name="T9" fmla="*/ 5 h 29"/>
                    <a:gd name="T10" fmla="*/ 22 w 59"/>
                    <a:gd name="T11" fmla="*/ 4 h 29"/>
                    <a:gd name="T12" fmla="*/ 10 w 59"/>
                    <a:gd name="T13" fmla="*/ 7 h 29"/>
                    <a:gd name="T14" fmla="*/ 0 w 59"/>
                    <a:gd name="T15" fmla="*/ 11 h 29"/>
                    <a:gd name="T16" fmla="*/ 11 w 59"/>
                    <a:gd name="T17" fmla="*/ 26 h 29"/>
                    <a:gd name="T18" fmla="*/ 28 w 59"/>
                    <a:gd name="T19" fmla="*/ 2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9" h="29">
                      <a:moveTo>
                        <a:pt x="28" y="27"/>
                      </a:moveTo>
                      <a:cubicBezTo>
                        <a:pt x="35" y="29"/>
                        <a:pt x="44" y="29"/>
                        <a:pt x="53" y="29"/>
                      </a:cubicBezTo>
                      <a:cubicBezTo>
                        <a:pt x="55" y="27"/>
                        <a:pt x="56" y="25"/>
                        <a:pt x="57" y="22"/>
                      </a:cubicBezTo>
                      <a:cubicBezTo>
                        <a:pt x="59" y="14"/>
                        <a:pt x="52" y="7"/>
                        <a:pt x="50" y="6"/>
                      </a:cubicBezTo>
                      <a:cubicBezTo>
                        <a:pt x="49" y="6"/>
                        <a:pt x="47" y="6"/>
                        <a:pt x="45" y="5"/>
                      </a:cubicBezTo>
                      <a:cubicBezTo>
                        <a:pt x="38" y="3"/>
                        <a:pt x="29" y="0"/>
                        <a:pt x="22" y="4"/>
                      </a:cubicBezTo>
                      <a:cubicBezTo>
                        <a:pt x="18" y="5"/>
                        <a:pt x="14" y="6"/>
                        <a:pt x="10" y="7"/>
                      </a:cubicBezTo>
                      <a:cubicBezTo>
                        <a:pt x="6" y="8"/>
                        <a:pt x="3" y="9"/>
                        <a:pt x="0" y="11"/>
                      </a:cubicBezTo>
                      <a:cubicBezTo>
                        <a:pt x="1" y="13"/>
                        <a:pt x="5" y="19"/>
                        <a:pt x="11" y="26"/>
                      </a:cubicBezTo>
                      <a:cubicBezTo>
                        <a:pt x="18" y="26"/>
                        <a:pt x="24" y="27"/>
                        <a:pt x="28" y="27"/>
                      </a:cubicBezTo>
                      <a:close/>
                    </a:path>
                  </a:pathLst>
                </a:custGeom>
                <a:solidFill>
                  <a:srgbClr val="FD4B00">
                    <a:lumMod val="60000"/>
                    <a:lumOff val="40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25400"/>
                </a:sp3d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21" name="Freeform 47">
                  <a:extLst>
                    <a:ext uri="{FF2B5EF4-FFF2-40B4-BE49-F238E27FC236}">
                      <a16:creationId xmlns:a16="http://schemas.microsoft.com/office/drawing/2014/main" id="{3E05B08E-081B-1845-A723-89DC4F27DE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1576" y="2976563"/>
                  <a:ext cx="55563" cy="41275"/>
                </a:xfrm>
                <a:custGeom>
                  <a:avLst/>
                  <a:gdLst>
                    <a:gd name="T0" fmla="*/ 0 w 15"/>
                    <a:gd name="T1" fmla="*/ 11 h 11"/>
                    <a:gd name="T2" fmla="*/ 15 w 15"/>
                    <a:gd name="T3" fmla="*/ 10 h 11"/>
                    <a:gd name="T4" fmla="*/ 10 w 15"/>
                    <a:gd name="T5" fmla="*/ 0 h 11"/>
                    <a:gd name="T6" fmla="*/ 0 w 15"/>
                    <a:gd name="T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1">
                      <a:moveTo>
                        <a:pt x="0" y="11"/>
                      </a:moveTo>
                      <a:cubicBezTo>
                        <a:pt x="3" y="10"/>
                        <a:pt x="9" y="10"/>
                        <a:pt x="15" y="10"/>
                      </a:cubicBezTo>
                      <a:cubicBezTo>
                        <a:pt x="12" y="6"/>
                        <a:pt x="11" y="2"/>
                        <a:pt x="10" y="0"/>
                      </a:cubicBezTo>
                      <a:cubicBezTo>
                        <a:pt x="6" y="4"/>
                        <a:pt x="2" y="8"/>
                        <a:pt x="0" y="11"/>
                      </a:cubicBezTo>
                      <a:close/>
                    </a:path>
                  </a:pathLst>
                </a:custGeom>
                <a:solidFill>
                  <a:srgbClr val="FD4B00">
                    <a:lumMod val="60000"/>
                    <a:lumOff val="40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25400"/>
                </a:sp3d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25" name="Group 424">
                <a:extLst>
                  <a:ext uri="{FF2B5EF4-FFF2-40B4-BE49-F238E27FC236}">
                    <a16:creationId xmlns:a16="http://schemas.microsoft.com/office/drawing/2014/main" id="{BE7E1535-F33D-BE4D-B34F-A5397582C940}"/>
                  </a:ext>
                </a:extLst>
              </p:cNvPr>
              <p:cNvGrpSpPr/>
              <p:nvPr/>
            </p:nvGrpSpPr>
            <p:grpSpPr>
              <a:xfrm>
                <a:off x="7352206" y="2499102"/>
                <a:ext cx="968231" cy="179831"/>
                <a:chOff x="4434663" y="2794001"/>
                <a:chExt cx="1290638" cy="239712"/>
              </a:xfrm>
            </p:grpSpPr>
            <p:sp>
              <p:nvSpPr>
                <p:cNvPr id="485" name="Freeform 22">
                  <a:extLst>
                    <a:ext uri="{FF2B5EF4-FFF2-40B4-BE49-F238E27FC236}">
                      <a16:creationId xmlns:a16="http://schemas.microsoft.com/office/drawing/2014/main" id="{F63F83A9-733A-E849-8B05-7B1EDBC03C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8726" y="2959101"/>
                  <a:ext cx="269875" cy="66675"/>
                </a:xfrm>
                <a:custGeom>
                  <a:avLst/>
                  <a:gdLst>
                    <a:gd name="T0" fmla="*/ 3 w 72"/>
                    <a:gd name="T1" fmla="*/ 11 h 18"/>
                    <a:gd name="T2" fmla="*/ 0 w 72"/>
                    <a:gd name="T3" fmla="*/ 14 h 18"/>
                    <a:gd name="T4" fmla="*/ 13 w 72"/>
                    <a:gd name="T5" fmla="*/ 15 h 18"/>
                    <a:gd name="T6" fmla="*/ 54 w 72"/>
                    <a:gd name="T7" fmla="*/ 17 h 18"/>
                    <a:gd name="T8" fmla="*/ 72 w 72"/>
                    <a:gd name="T9" fmla="*/ 11 h 18"/>
                    <a:gd name="T10" fmla="*/ 68 w 72"/>
                    <a:gd name="T11" fmla="*/ 10 h 18"/>
                    <a:gd name="T12" fmla="*/ 66 w 72"/>
                    <a:gd name="T13" fmla="*/ 10 h 18"/>
                    <a:gd name="T14" fmla="*/ 45 w 72"/>
                    <a:gd name="T15" fmla="*/ 0 h 18"/>
                    <a:gd name="T16" fmla="*/ 19 w 72"/>
                    <a:gd name="T17" fmla="*/ 3 h 18"/>
                    <a:gd name="T18" fmla="*/ 3 w 72"/>
                    <a:gd name="T19" fmla="*/ 11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" h="18">
                      <a:moveTo>
                        <a:pt x="3" y="11"/>
                      </a:moveTo>
                      <a:cubicBezTo>
                        <a:pt x="2" y="12"/>
                        <a:pt x="1" y="13"/>
                        <a:pt x="0" y="14"/>
                      </a:cubicBezTo>
                      <a:cubicBezTo>
                        <a:pt x="4" y="14"/>
                        <a:pt x="9" y="14"/>
                        <a:pt x="13" y="15"/>
                      </a:cubicBezTo>
                      <a:cubicBezTo>
                        <a:pt x="28" y="17"/>
                        <a:pt x="42" y="18"/>
                        <a:pt x="54" y="17"/>
                      </a:cubicBezTo>
                      <a:cubicBezTo>
                        <a:pt x="60" y="15"/>
                        <a:pt x="67" y="12"/>
                        <a:pt x="72" y="11"/>
                      </a:cubicBezTo>
                      <a:cubicBezTo>
                        <a:pt x="71" y="11"/>
                        <a:pt x="69" y="11"/>
                        <a:pt x="68" y="10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ubicBezTo>
                        <a:pt x="58" y="8"/>
                        <a:pt x="50" y="4"/>
                        <a:pt x="45" y="0"/>
                      </a:cubicBezTo>
                      <a:cubicBezTo>
                        <a:pt x="43" y="0"/>
                        <a:pt x="29" y="1"/>
                        <a:pt x="19" y="3"/>
                      </a:cubicBezTo>
                      <a:cubicBezTo>
                        <a:pt x="8" y="6"/>
                        <a:pt x="5" y="7"/>
                        <a:pt x="3" y="11"/>
                      </a:cubicBezTo>
                      <a:close/>
                    </a:path>
                  </a:pathLst>
                </a:custGeom>
                <a:solidFill>
                  <a:srgbClr val="FD4B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25400"/>
                </a:sp3d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6" name="Freeform 24">
                  <a:extLst>
                    <a:ext uri="{FF2B5EF4-FFF2-40B4-BE49-F238E27FC236}">
                      <a16:creationId xmlns:a16="http://schemas.microsoft.com/office/drawing/2014/main" id="{7283C0FD-6A80-2B4A-A408-AE08D1F3DD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1688" y="2890838"/>
                  <a:ext cx="247650" cy="85725"/>
                </a:xfrm>
                <a:custGeom>
                  <a:avLst/>
                  <a:gdLst>
                    <a:gd name="T0" fmla="*/ 2 w 66"/>
                    <a:gd name="T1" fmla="*/ 5 h 23"/>
                    <a:gd name="T2" fmla="*/ 0 w 66"/>
                    <a:gd name="T3" fmla="*/ 5 h 23"/>
                    <a:gd name="T4" fmla="*/ 3 w 66"/>
                    <a:gd name="T5" fmla="*/ 7 h 23"/>
                    <a:gd name="T6" fmla="*/ 19 w 66"/>
                    <a:gd name="T7" fmla="*/ 18 h 23"/>
                    <a:gd name="T8" fmla="*/ 21 w 66"/>
                    <a:gd name="T9" fmla="*/ 19 h 23"/>
                    <a:gd name="T10" fmla="*/ 39 w 66"/>
                    <a:gd name="T11" fmla="*/ 21 h 23"/>
                    <a:gd name="T12" fmla="*/ 49 w 66"/>
                    <a:gd name="T13" fmla="*/ 15 h 23"/>
                    <a:gd name="T14" fmla="*/ 66 w 66"/>
                    <a:gd name="T15" fmla="*/ 5 h 23"/>
                    <a:gd name="T16" fmla="*/ 30 w 66"/>
                    <a:gd name="T17" fmla="*/ 0 h 23"/>
                    <a:gd name="T18" fmla="*/ 2 w 66"/>
                    <a:gd name="T19" fmla="*/ 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6" h="23">
                      <a:moveTo>
                        <a:pt x="2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6"/>
                        <a:pt x="2" y="7"/>
                        <a:pt x="3" y="7"/>
                      </a:cubicBezTo>
                      <a:cubicBezTo>
                        <a:pt x="9" y="12"/>
                        <a:pt x="15" y="16"/>
                        <a:pt x="19" y="18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6" y="21"/>
                        <a:pt x="32" y="23"/>
                        <a:pt x="39" y="21"/>
                      </a:cubicBezTo>
                      <a:cubicBezTo>
                        <a:pt x="41" y="20"/>
                        <a:pt x="45" y="18"/>
                        <a:pt x="49" y="15"/>
                      </a:cubicBezTo>
                      <a:cubicBezTo>
                        <a:pt x="54" y="12"/>
                        <a:pt x="60" y="8"/>
                        <a:pt x="66" y="5"/>
                      </a:cubicBezTo>
                      <a:cubicBezTo>
                        <a:pt x="55" y="5"/>
                        <a:pt x="32" y="1"/>
                        <a:pt x="30" y="0"/>
                      </a:cubicBezTo>
                      <a:cubicBezTo>
                        <a:pt x="22" y="3"/>
                        <a:pt x="15" y="4"/>
                        <a:pt x="2" y="5"/>
                      </a:cubicBezTo>
                      <a:close/>
                    </a:path>
                  </a:pathLst>
                </a:custGeom>
                <a:solidFill>
                  <a:srgbClr val="FD4B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25400"/>
                </a:sp3d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7" name="Freeform 25">
                  <a:extLst>
                    <a:ext uri="{FF2B5EF4-FFF2-40B4-BE49-F238E27FC236}">
                      <a16:creationId xmlns:a16="http://schemas.microsoft.com/office/drawing/2014/main" id="{291F770B-3459-8542-AD0B-20365A3A64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4663" y="2992438"/>
                  <a:ext cx="168275" cy="41275"/>
                </a:xfrm>
                <a:custGeom>
                  <a:avLst/>
                  <a:gdLst>
                    <a:gd name="T0" fmla="*/ 43 w 45"/>
                    <a:gd name="T1" fmla="*/ 9 h 11"/>
                    <a:gd name="T2" fmla="*/ 45 w 45"/>
                    <a:gd name="T3" fmla="*/ 9 h 11"/>
                    <a:gd name="T4" fmla="*/ 39 w 45"/>
                    <a:gd name="T5" fmla="*/ 8 h 11"/>
                    <a:gd name="T6" fmla="*/ 17 w 45"/>
                    <a:gd name="T7" fmla="*/ 0 h 11"/>
                    <a:gd name="T8" fmla="*/ 14 w 45"/>
                    <a:gd name="T9" fmla="*/ 2 h 11"/>
                    <a:gd name="T10" fmla="*/ 0 w 45"/>
                    <a:gd name="T11" fmla="*/ 10 h 11"/>
                    <a:gd name="T12" fmla="*/ 12 w 45"/>
                    <a:gd name="T13" fmla="*/ 11 h 11"/>
                    <a:gd name="T14" fmla="*/ 43 w 45"/>
                    <a:gd name="T15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5" h="11">
                      <a:moveTo>
                        <a:pt x="43" y="9"/>
                      </a:moveTo>
                      <a:cubicBezTo>
                        <a:pt x="43" y="9"/>
                        <a:pt x="44" y="9"/>
                        <a:pt x="45" y="9"/>
                      </a:cubicBezTo>
                      <a:cubicBezTo>
                        <a:pt x="43" y="9"/>
                        <a:pt x="41" y="8"/>
                        <a:pt x="39" y="8"/>
                      </a:cubicBezTo>
                      <a:cubicBezTo>
                        <a:pt x="25" y="4"/>
                        <a:pt x="19" y="1"/>
                        <a:pt x="17" y="0"/>
                      </a:cubicBezTo>
                      <a:cubicBezTo>
                        <a:pt x="16" y="1"/>
                        <a:pt x="15" y="1"/>
                        <a:pt x="14" y="2"/>
                      </a:cubicBezTo>
                      <a:cubicBezTo>
                        <a:pt x="10" y="5"/>
                        <a:pt x="5" y="8"/>
                        <a:pt x="0" y="10"/>
                      </a:cubicBezTo>
                      <a:cubicBezTo>
                        <a:pt x="4" y="10"/>
                        <a:pt x="8" y="11"/>
                        <a:pt x="12" y="11"/>
                      </a:cubicBezTo>
                      <a:cubicBezTo>
                        <a:pt x="17" y="11"/>
                        <a:pt x="30" y="10"/>
                        <a:pt x="43" y="9"/>
                      </a:cubicBezTo>
                      <a:close/>
                    </a:path>
                  </a:pathLst>
                </a:custGeom>
                <a:solidFill>
                  <a:srgbClr val="FD4B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25400"/>
                </a:sp3d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8" name="Freeform 27">
                  <a:extLst>
                    <a:ext uri="{FF2B5EF4-FFF2-40B4-BE49-F238E27FC236}">
                      <a16:creationId xmlns:a16="http://schemas.microsoft.com/office/drawing/2014/main" id="{6A3E4665-6C73-D043-A504-CD2B114F45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4651" y="2962276"/>
                  <a:ext cx="120650" cy="52388"/>
                </a:xfrm>
                <a:custGeom>
                  <a:avLst/>
                  <a:gdLst>
                    <a:gd name="T0" fmla="*/ 32 w 32"/>
                    <a:gd name="T1" fmla="*/ 14 h 14"/>
                    <a:gd name="T2" fmla="*/ 22 w 32"/>
                    <a:gd name="T3" fmla="*/ 0 h 14"/>
                    <a:gd name="T4" fmla="*/ 0 w 32"/>
                    <a:gd name="T5" fmla="*/ 14 h 14"/>
                    <a:gd name="T6" fmla="*/ 32 w 32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14">
                      <a:moveTo>
                        <a:pt x="32" y="14"/>
                      </a:moveTo>
                      <a:cubicBezTo>
                        <a:pt x="27" y="8"/>
                        <a:pt x="24" y="2"/>
                        <a:pt x="22" y="0"/>
                      </a:cubicBezTo>
                      <a:cubicBezTo>
                        <a:pt x="18" y="3"/>
                        <a:pt x="7" y="10"/>
                        <a:pt x="0" y="14"/>
                      </a:cubicBezTo>
                      <a:cubicBezTo>
                        <a:pt x="11" y="14"/>
                        <a:pt x="22" y="14"/>
                        <a:pt x="32" y="14"/>
                      </a:cubicBezTo>
                      <a:close/>
                    </a:path>
                  </a:pathLst>
                </a:custGeom>
                <a:solidFill>
                  <a:srgbClr val="FD4B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25400"/>
                </a:sp3d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9" name="Freeform 28">
                  <a:extLst>
                    <a:ext uri="{FF2B5EF4-FFF2-40B4-BE49-F238E27FC236}">
                      <a16:creationId xmlns:a16="http://schemas.microsoft.com/office/drawing/2014/main" id="{FBDA0EAD-5670-2A42-B949-B84AF5537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6101" y="2913063"/>
                  <a:ext cx="338138" cy="112713"/>
                </a:xfrm>
                <a:custGeom>
                  <a:avLst/>
                  <a:gdLst>
                    <a:gd name="T0" fmla="*/ 34 w 90"/>
                    <a:gd name="T1" fmla="*/ 8 h 30"/>
                    <a:gd name="T2" fmla="*/ 19 w 90"/>
                    <a:gd name="T3" fmla="*/ 13 h 30"/>
                    <a:gd name="T4" fmla="*/ 13 w 90"/>
                    <a:gd name="T5" fmla="*/ 15 h 30"/>
                    <a:gd name="T6" fmla="*/ 0 w 90"/>
                    <a:gd name="T7" fmla="*/ 20 h 30"/>
                    <a:gd name="T8" fmla="*/ 21 w 90"/>
                    <a:gd name="T9" fmla="*/ 27 h 30"/>
                    <a:gd name="T10" fmla="*/ 33 w 90"/>
                    <a:gd name="T11" fmla="*/ 30 h 30"/>
                    <a:gd name="T12" fmla="*/ 53 w 90"/>
                    <a:gd name="T13" fmla="*/ 29 h 30"/>
                    <a:gd name="T14" fmla="*/ 70 w 90"/>
                    <a:gd name="T15" fmla="*/ 27 h 30"/>
                    <a:gd name="T16" fmla="*/ 73 w 90"/>
                    <a:gd name="T17" fmla="*/ 27 h 30"/>
                    <a:gd name="T18" fmla="*/ 90 w 90"/>
                    <a:gd name="T19" fmla="*/ 15 h 30"/>
                    <a:gd name="T20" fmla="*/ 88 w 90"/>
                    <a:gd name="T21" fmla="*/ 14 h 30"/>
                    <a:gd name="T22" fmla="*/ 86 w 90"/>
                    <a:gd name="T23" fmla="*/ 14 h 30"/>
                    <a:gd name="T24" fmla="*/ 70 w 90"/>
                    <a:gd name="T25" fmla="*/ 3 h 30"/>
                    <a:gd name="T26" fmla="*/ 66 w 90"/>
                    <a:gd name="T27" fmla="*/ 0 h 30"/>
                    <a:gd name="T28" fmla="*/ 64 w 90"/>
                    <a:gd name="T29" fmla="*/ 0 h 30"/>
                    <a:gd name="T30" fmla="*/ 34 w 90"/>
                    <a:gd name="T31" fmla="*/ 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0" h="30">
                      <a:moveTo>
                        <a:pt x="34" y="8"/>
                      </a:moveTo>
                      <a:cubicBezTo>
                        <a:pt x="30" y="10"/>
                        <a:pt x="26" y="12"/>
                        <a:pt x="19" y="13"/>
                      </a:cubicBezTo>
                      <a:cubicBezTo>
                        <a:pt x="17" y="14"/>
                        <a:pt x="15" y="14"/>
                        <a:pt x="13" y="15"/>
                      </a:cubicBezTo>
                      <a:cubicBezTo>
                        <a:pt x="6" y="17"/>
                        <a:pt x="4" y="17"/>
                        <a:pt x="0" y="20"/>
                      </a:cubicBezTo>
                      <a:cubicBezTo>
                        <a:pt x="2" y="21"/>
                        <a:pt x="9" y="23"/>
                        <a:pt x="21" y="27"/>
                      </a:cubicBezTo>
                      <a:cubicBezTo>
                        <a:pt x="25" y="28"/>
                        <a:pt x="29" y="29"/>
                        <a:pt x="33" y="30"/>
                      </a:cubicBezTo>
                      <a:cubicBezTo>
                        <a:pt x="42" y="30"/>
                        <a:pt x="51" y="29"/>
                        <a:pt x="53" y="29"/>
                      </a:cubicBezTo>
                      <a:cubicBezTo>
                        <a:pt x="56" y="29"/>
                        <a:pt x="63" y="28"/>
                        <a:pt x="70" y="27"/>
                      </a:cubicBezTo>
                      <a:cubicBezTo>
                        <a:pt x="71" y="27"/>
                        <a:pt x="72" y="27"/>
                        <a:pt x="73" y="27"/>
                      </a:cubicBezTo>
                      <a:cubicBezTo>
                        <a:pt x="80" y="24"/>
                        <a:pt x="86" y="20"/>
                        <a:pt x="90" y="15"/>
                      </a:cubicBezTo>
                      <a:cubicBezTo>
                        <a:pt x="89" y="15"/>
                        <a:pt x="88" y="15"/>
                        <a:pt x="88" y="14"/>
                      </a:cubicBezTo>
                      <a:cubicBezTo>
                        <a:pt x="86" y="14"/>
                        <a:pt x="86" y="14"/>
                        <a:pt x="86" y="14"/>
                      </a:cubicBezTo>
                      <a:cubicBezTo>
                        <a:pt x="82" y="12"/>
                        <a:pt x="76" y="7"/>
                        <a:pt x="70" y="3"/>
                      </a:cubicBezTo>
                      <a:cubicBezTo>
                        <a:pt x="68" y="2"/>
                        <a:pt x="67" y="1"/>
                        <a:pt x="66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48" y="2"/>
                        <a:pt x="41" y="5"/>
                        <a:pt x="34" y="8"/>
                      </a:cubicBezTo>
                      <a:close/>
                    </a:path>
                  </a:pathLst>
                </a:custGeom>
                <a:solidFill>
                  <a:srgbClr val="FD4B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25400"/>
                </a:sp3d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0" name="Freeform 29">
                  <a:extLst>
                    <a:ext uri="{FF2B5EF4-FFF2-40B4-BE49-F238E27FC236}">
                      <a16:creationId xmlns:a16="http://schemas.microsoft.com/office/drawing/2014/main" id="{A015E202-E6BF-E740-9428-5A0B5D0397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2026" y="2898776"/>
                  <a:ext cx="423863" cy="107950"/>
                </a:xfrm>
                <a:custGeom>
                  <a:avLst/>
                  <a:gdLst>
                    <a:gd name="T0" fmla="*/ 27 w 113"/>
                    <a:gd name="T1" fmla="*/ 26 h 29"/>
                    <a:gd name="T2" fmla="*/ 45 w 113"/>
                    <a:gd name="T3" fmla="*/ 28 h 29"/>
                    <a:gd name="T4" fmla="*/ 67 w 113"/>
                    <a:gd name="T5" fmla="*/ 29 h 29"/>
                    <a:gd name="T6" fmla="*/ 72 w 113"/>
                    <a:gd name="T7" fmla="*/ 26 h 29"/>
                    <a:gd name="T8" fmla="*/ 90 w 113"/>
                    <a:gd name="T9" fmla="*/ 17 h 29"/>
                    <a:gd name="T10" fmla="*/ 113 w 113"/>
                    <a:gd name="T11" fmla="*/ 14 h 29"/>
                    <a:gd name="T12" fmla="*/ 106 w 113"/>
                    <a:gd name="T13" fmla="*/ 7 h 29"/>
                    <a:gd name="T14" fmla="*/ 87 w 113"/>
                    <a:gd name="T15" fmla="*/ 8 h 29"/>
                    <a:gd name="T16" fmla="*/ 72 w 113"/>
                    <a:gd name="T17" fmla="*/ 5 h 29"/>
                    <a:gd name="T18" fmla="*/ 38 w 113"/>
                    <a:gd name="T19" fmla="*/ 1 h 29"/>
                    <a:gd name="T20" fmla="*/ 7 w 113"/>
                    <a:gd name="T21" fmla="*/ 15 h 29"/>
                    <a:gd name="T22" fmla="*/ 0 w 113"/>
                    <a:gd name="T23" fmla="*/ 19 h 29"/>
                    <a:gd name="T24" fmla="*/ 8 w 113"/>
                    <a:gd name="T25" fmla="*/ 23 h 29"/>
                    <a:gd name="T26" fmla="*/ 27 w 113"/>
                    <a:gd name="T27" fmla="*/ 2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3" h="29">
                      <a:moveTo>
                        <a:pt x="27" y="26"/>
                      </a:moveTo>
                      <a:cubicBezTo>
                        <a:pt x="31" y="26"/>
                        <a:pt x="38" y="27"/>
                        <a:pt x="45" y="28"/>
                      </a:cubicBezTo>
                      <a:cubicBezTo>
                        <a:pt x="52" y="28"/>
                        <a:pt x="60" y="29"/>
                        <a:pt x="67" y="29"/>
                      </a:cubicBezTo>
                      <a:cubicBezTo>
                        <a:pt x="69" y="28"/>
                        <a:pt x="71" y="27"/>
                        <a:pt x="72" y="26"/>
                      </a:cubicBezTo>
                      <a:cubicBezTo>
                        <a:pt x="75" y="21"/>
                        <a:pt x="79" y="20"/>
                        <a:pt x="90" y="17"/>
                      </a:cubicBezTo>
                      <a:cubicBezTo>
                        <a:pt x="98" y="16"/>
                        <a:pt x="109" y="15"/>
                        <a:pt x="113" y="14"/>
                      </a:cubicBezTo>
                      <a:cubicBezTo>
                        <a:pt x="109" y="11"/>
                        <a:pt x="107" y="8"/>
                        <a:pt x="106" y="7"/>
                      </a:cubicBezTo>
                      <a:cubicBezTo>
                        <a:pt x="98" y="9"/>
                        <a:pt x="92" y="9"/>
                        <a:pt x="87" y="8"/>
                      </a:cubicBezTo>
                      <a:cubicBezTo>
                        <a:pt x="82" y="8"/>
                        <a:pt x="77" y="6"/>
                        <a:pt x="72" y="5"/>
                      </a:cubicBezTo>
                      <a:cubicBezTo>
                        <a:pt x="62" y="3"/>
                        <a:pt x="50" y="0"/>
                        <a:pt x="38" y="1"/>
                      </a:cubicBezTo>
                      <a:cubicBezTo>
                        <a:pt x="27" y="2"/>
                        <a:pt x="16" y="9"/>
                        <a:pt x="7" y="15"/>
                      </a:cubicBezTo>
                      <a:cubicBezTo>
                        <a:pt x="5" y="17"/>
                        <a:pt x="2" y="18"/>
                        <a:pt x="0" y="19"/>
                      </a:cubicBezTo>
                      <a:cubicBezTo>
                        <a:pt x="3" y="20"/>
                        <a:pt x="7" y="21"/>
                        <a:pt x="8" y="23"/>
                      </a:cubicBezTo>
                      <a:cubicBezTo>
                        <a:pt x="10" y="25"/>
                        <a:pt x="19" y="26"/>
                        <a:pt x="27" y="26"/>
                      </a:cubicBezTo>
                      <a:close/>
                    </a:path>
                  </a:pathLst>
                </a:custGeom>
                <a:solidFill>
                  <a:srgbClr val="FD4B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25400"/>
                </a:sp3d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1" name="Freeform 31">
                  <a:extLst>
                    <a:ext uri="{FF2B5EF4-FFF2-40B4-BE49-F238E27FC236}">
                      <a16:creationId xmlns:a16="http://schemas.microsoft.com/office/drawing/2014/main" id="{DD12A2D7-8E73-9742-87E9-55E6A19C93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2963" y="2973388"/>
                  <a:ext cx="149225" cy="38100"/>
                </a:xfrm>
                <a:custGeom>
                  <a:avLst/>
                  <a:gdLst>
                    <a:gd name="T0" fmla="*/ 0 w 40"/>
                    <a:gd name="T1" fmla="*/ 10 h 10"/>
                    <a:gd name="T2" fmla="*/ 19 w 40"/>
                    <a:gd name="T3" fmla="*/ 8 h 10"/>
                    <a:gd name="T4" fmla="*/ 21 w 40"/>
                    <a:gd name="T5" fmla="*/ 8 h 10"/>
                    <a:gd name="T6" fmla="*/ 39 w 40"/>
                    <a:gd name="T7" fmla="*/ 8 h 10"/>
                    <a:gd name="T8" fmla="*/ 40 w 40"/>
                    <a:gd name="T9" fmla="*/ 5 h 10"/>
                    <a:gd name="T10" fmla="*/ 39 w 40"/>
                    <a:gd name="T11" fmla="*/ 4 h 10"/>
                    <a:gd name="T12" fmla="*/ 29 w 40"/>
                    <a:gd name="T13" fmla="*/ 1 h 10"/>
                    <a:gd name="T14" fmla="*/ 28 w 40"/>
                    <a:gd name="T15" fmla="*/ 1 h 10"/>
                    <a:gd name="T16" fmla="*/ 22 w 40"/>
                    <a:gd name="T17" fmla="*/ 2 h 10"/>
                    <a:gd name="T18" fmla="*/ 13 w 40"/>
                    <a:gd name="T19" fmla="*/ 0 h 10"/>
                    <a:gd name="T20" fmla="*/ 0 w 40"/>
                    <a:gd name="T21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" h="10">
                      <a:moveTo>
                        <a:pt x="0" y="10"/>
                      </a:moveTo>
                      <a:cubicBezTo>
                        <a:pt x="7" y="9"/>
                        <a:pt x="13" y="8"/>
                        <a:pt x="19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5" y="8"/>
                        <a:pt x="31" y="8"/>
                        <a:pt x="39" y="8"/>
                      </a:cubicBezTo>
                      <a:cubicBezTo>
                        <a:pt x="39" y="7"/>
                        <a:pt x="40" y="6"/>
                        <a:pt x="40" y="5"/>
                      </a:cubicBezTo>
                      <a:cubicBezTo>
                        <a:pt x="40" y="5"/>
                        <a:pt x="39" y="5"/>
                        <a:pt x="39" y="4"/>
                      </a:cubicBezTo>
                      <a:cubicBezTo>
                        <a:pt x="37" y="2"/>
                        <a:pt x="31" y="1"/>
                        <a:pt x="29" y="1"/>
                      </a:cubicBezTo>
                      <a:cubicBezTo>
                        <a:pt x="29" y="1"/>
                        <a:pt x="29" y="1"/>
                        <a:pt x="28" y="1"/>
                      </a:cubicBezTo>
                      <a:cubicBezTo>
                        <a:pt x="26" y="2"/>
                        <a:pt x="24" y="2"/>
                        <a:pt x="22" y="2"/>
                      </a:cubicBezTo>
                      <a:cubicBezTo>
                        <a:pt x="19" y="2"/>
                        <a:pt x="16" y="1"/>
                        <a:pt x="13" y="0"/>
                      </a:cubicBezTo>
                      <a:cubicBezTo>
                        <a:pt x="10" y="4"/>
                        <a:pt x="5" y="7"/>
                        <a:pt x="0" y="10"/>
                      </a:cubicBezTo>
                      <a:close/>
                    </a:path>
                  </a:pathLst>
                </a:custGeom>
                <a:solidFill>
                  <a:srgbClr val="FD4B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25400"/>
                </a:sp3d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2" name="Freeform 33">
                  <a:extLst>
                    <a:ext uri="{FF2B5EF4-FFF2-40B4-BE49-F238E27FC236}">
                      <a16:creationId xmlns:a16="http://schemas.microsoft.com/office/drawing/2014/main" id="{AA17E870-069E-F347-B697-880064D2A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8688" y="2794001"/>
                  <a:ext cx="360363" cy="112713"/>
                </a:xfrm>
                <a:custGeom>
                  <a:avLst/>
                  <a:gdLst>
                    <a:gd name="T0" fmla="*/ 89 w 96"/>
                    <a:gd name="T1" fmla="*/ 8 h 30"/>
                    <a:gd name="T2" fmla="*/ 78 w 96"/>
                    <a:gd name="T3" fmla="*/ 4 h 30"/>
                    <a:gd name="T4" fmla="*/ 13 w 96"/>
                    <a:gd name="T5" fmla="*/ 19 h 30"/>
                    <a:gd name="T6" fmla="*/ 0 w 96"/>
                    <a:gd name="T7" fmla="*/ 25 h 30"/>
                    <a:gd name="T8" fmla="*/ 37 w 96"/>
                    <a:gd name="T9" fmla="*/ 29 h 30"/>
                    <a:gd name="T10" fmla="*/ 37 w 96"/>
                    <a:gd name="T11" fmla="*/ 29 h 30"/>
                    <a:gd name="T12" fmla="*/ 47 w 96"/>
                    <a:gd name="T13" fmla="*/ 27 h 30"/>
                    <a:gd name="T14" fmla="*/ 65 w 96"/>
                    <a:gd name="T15" fmla="*/ 28 h 30"/>
                    <a:gd name="T16" fmla="*/ 96 w 96"/>
                    <a:gd name="T17" fmla="*/ 10 h 30"/>
                    <a:gd name="T18" fmla="*/ 89 w 96"/>
                    <a:gd name="T19" fmla="*/ 8 h 30"/>
                    <a:gd name="T20" fmla="*/ 89 w 96"/>
                    <a:gd name="T21" fmla="*/ 8 h 30"/>
                    <a:gd name="T22" fmla="*/ 89 w 96"/>
                    <a:gd name="T23" fmla="*/ 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6" h="30">
                      <a:moveTo>
                        <a:pt x="89" y="8"/>
                      </a:moveTo>
                      <a:cubicBezTo>
                        <a:pt x="85" y="6"/>
                        <a:pt x="81" y="5"/>
                        <a:pt x="78" y="4"/>
                      </a:cubicBezTo>
                      <a:cubicBezTo>
                        <a:pt x="53" y="0"/>
                        <a:pt x="35" y="8"/>
                        <a:pt x="13" y="19"/>
                      </a:cubicBezTo>
                      <a:cubicBezTo>
                        <a:pt x="8" y="21"/>
                        <a:pt x="4" y="23"/>
                        <a:pt x="0" y="25"/>
                      </a:cubicBezTo>
                      <a:cubicBezTo>
                        <a:pt x="9" y="26"/>
                        <a:pt x="32" y="30"/>
                        <a:pt x="37" y="29"/>
                      </a:cubicBezTo>
                      <a:cubicBezTo>
                        <a:pt x="37" y="29"/>
                        <a:pt x="37" y="29"/>
                        <a:pt x="37" y="29"/>
                      </a:cubicBezTo>
                      <a:cubicBezTo>
                        <a:pt x="40" y="28"/>
                        <a:pt x="44" y="27"/>
                        <a:pt x="47" y="27"/>
                      </a:cubicBezTo>
                      <a:cubicBezTo>
                        <a:pt x="53" y="26"/>
                        <a:pt x="59" y="27"/>
                        <a:pt x="65" y="28"/>
                      </a:cubicBezTo>
                      <a:cubicBezTo>
                        <a:pt x="68" y="26"/>
                        <a:pt x="89" y="15"/>
                        <a:pt x="96" y="10"/>
                      </a:cubicBezTo>
                      <a:cubicBezTo>
                        <a:pt x="94" y="9"/>
                        <a:pt x="92" y="9"/>
                        <a:pt x="89" y="8"/>
                      </a:cubicBezTo>
                      <a:cubicBezTo>
                        <a:pt x="89" y="8"/>
                        <a:pt x="89" y="8"/>
                        <a:pt x="89" y="8"/>
                      </a:cubicBezTo>
                      <a:cubicBezTo>
                        <a:pt x="89" y="8"/>
                        <a:pt x="89" y="8"/>
                        <a:pt x="89" y="8"/>
                      </a:cubicBezTo>
                      <a:close/>
                    </a:path>
                  </a:pathLst>
                </a:custGeom>
                <a:solidFill>
                  <a:srgbClr val="FD4B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25400"/>
                </a:sp3d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3" name="Freeform 35">
                  <a:extLst>
                    <a:ext uri="{FF2B5EF4-FFF2-40B4-BE49-F238E27FC236}">
                      <a16:creationId xmlns:a16="http://schemas.microsoft.com/office/drawing/2014/main" id="{9D3AF1B1-C924-3046-A296-6F7DD3ACA1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6838" y="2882901"/>
                  <a:ext cx="354013" cy="131763"/>
                </a:xfrm>
                <a:custGeom>
                  <a:avLst/>
                  <a:gdLst>
                    <a:gd name="T0" fmla="*/ 29 w 94"/>
                    <a:gd name="T1" fmla="*/ 28 h 35"/>
                    <a:gd name="T2" fmla="*/ 31 w 94"/>
                    <a:gd name="T3" fmla="*/ 28 h 35"/>
                    <a:gd name="T4" fmla="*/ 63 w 94"/>
                    <a:gd name="T5" fmla="*/ 35 h 35"/>
                    <a:gd name="T6" fmla="*/ 70 w 94"/>
                    <a:gd name="T7" fmla="*/ 35 h 35"/>
                    <a:gd name="T8" fmla="*/ 94 w 94"/>
                    <a:gd name="T9" fmla="*/ 20 h 35"/>
                    <a:gd name="T10" fmla="*/ 48 w 94"/>
                    <a:gd name="T11" fmla="*/ 0 h 35"/>
                    <a:gd name="T12" fmla="*/ 47 w 94"/>
                    <a:gd name="T13" fmla="*/ 1 h 35"/>
                    <a:gd name="T14" fmla="*/ 41 w 94"/>
                    <a:gd name="T15" fmla="*/ 2 h 35"/>
                    <a:gd name="T16" fmla="*/ 35 w 94"/>
                    <a:gd name="T17" fmla="*/ 2 h 35"/>
                    <a:gd name="T18" fmla="*/ 0 w 94"/>
                    <a:gd name="T19" fmla="*/ 11 h 35"/>
                    <a:gd name="T20" fmla="*/ 29 w 94"/>
                    <a:gd name="T21" fmla="*/ 28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4" h="35">
                      <a:moveTo>
                        <a:pt x="29" y="28"/>
                      </a:move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42" y="30"/>
                        <a:pt x="54" y="33"/>
                        <a:pt x="63" y="35"/>
                      </a:cubicBezTo>
                      <a:cubicBezTo>
                        <a:pt x="65" y="35"/>
                        <a:pt x="68" y="35"/>
                        <a:pt x="70" y="35"/>
                      </a:cubicBezTo>
                      <a:cubicBezTo>
                        <a:pt x="76" y="32"/>
                        <a:pt x="88" y="24"/>
                        <a:pt x="94" y="20"/>
                      </a:cubicBezTo>
                      <a:cubicBezTo>
                        <a:pt x="67" y="13"/>
                        <a:pt x="51" y="3"/>
                        <a:pt x="48" y="0"/>
                      </a:cubicBezTo>
                      <a:cubicBezTo>
                        <a:pt x="48" y="1"/>
                        <a:pt x="48" y="1"/>
                        <a:pt x="47" y="1"/>
                      </a:cubicBezTo>
                      <a:cubicBezTo>
                        <a:pt x="46" y="2"/>
                        <a:pt x="44" y="2"/>
                        <a:pt x="41" y="2"/>
                      </a:cubicBezTo>
                      <a:cubicBezTo>
                        <a:pt x="39" y="2"/>
                        <a:pt x="37" y="2"/>
                        <a:pt x="35" y="2"/>
                      </a:cubicBezTo>
                      <a:cubicBezTo>
                        <a:pt x="29" y="5"/>
                        <a:pt x="14" y="9"/>
                        <a:pt x="0" y="11"/>
                      </a:cubicBezTo>
                      <a:cubicBezTo>
                        <a:pt x="4" y="15"/>
                        <a:pt x="15" y="25"/>
                        <a:pt x="29" y="28"/>
                      </a:cubicBezTo>
                      <a:close/>
                    </a:path>
                  </a:pathLst>
                </a:custGeom>
                <a:solidFill>
                  <a:srgbClr val="FD4B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25400"/>
                </a:sp3d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4" name="Freeform 36">
                  <a:extLst>
                    <a:ext uri="{FF2B5EF4-FFF2-40B4-BE49-F238E27FC236}">
                      <a16:creationId xmlns:a16="http://schemas.microsoft.com/office/drawing/2014/main" id="{F9DAAAEB-C26F-EE40-A284-98F2566810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4276" y="2830513"/>
                  <a:ext cx="303213" cy="98425"/>
                </a:xfrm>
                <a:custGeom>
                  <a:avLst/>
                  <a:gdLst>
                    <a:gd name="T0" fmla="*/ 14 w 81"/>
                    <a:gd name="T1" fmla="*/ 21 h 26"/>
                    <a:gd name="T2" fmla="*/ 28 w 81"/>
                    <a:gd name="T3" fmla="*/ 24 h 26"/>
                    <a:gd name="T4" fmla="*/ 81 w 81"/>
                    <a:gd name="T5" fmla="*/ 15 h 26"/>
                    <a:gd name="T6" fmla="*/ 69 w 81"/>
                    <a:gd name="T7" fmla="*/ 12 h 26"/>
                    <a:gd name="T8" fmla="*/ 65 w 81"/>
                    <a:gd name="T9" fmla="*/ 11 h 26"/>
                    <a:gd name="T10" fmla="*/ 54 w 81"/>
                    <a:gd name="T11" fmla="*/ 7 h 26"/>
                    <a:gd name="T12" fmla="*/ 33 w 81"/>
                    <a:gd name="T13" fmla="*/ 1 h 26"/>
                    <a:gd name="T14" fmla="*/ 31 w 81"/>
                    <a:gd name="T15" fmla="*/ 0 h 26"/>
                    <a:gd name="T16" fmla="*/ 0 w 81"/>
                    <a:gd name="T17" fmla="*/ 18 h 26"/>
                    <a:gd name="T18" fmla="*/ 14 w 81"/>
                    <a:gd name="T19" fmla="*/ 2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1" h="26">
                      <a:moveTo>
                        <a:pt x="14" y="21"/>
                      </a:moveTo>
                      <a:cubicBezTo>
                        <a:pt x="19" y="23"/>
                        <a:pt x="24" y="24"/>
                        <a:pt x="28" y="24"/>
                      </a:cubicBezTo>
                      <a:cubicBezTo>
                        <a:pt x="40" y="26"/>
                        <a:pt x="69" y="20"/>
                        <a:pt x="81" y="15"/>
                      </a:cubicBezTo>
                      <a:cubicBezTo>
                        <a:pt x="77" y="14"/>
                        <a:pt x="73" y="13"/>
                        <a:pt x="69" y="12"/>
                      </a:cubicBezTo>
                      <a:cubicBezTo>
                        <a:pt x="67" y="12"/>
                        <a:pt x="66" y="11"/>
                        <a:pt x="65" y="11"/>
                      </a:cubicBezTo>
                      <a:cubicBezTo>
                        <a:pt x="60" y="10"/>
                        <a:pt x="57" y="8"/>
                        <a:pt x="54" y="7"/>
                      </a:cubicBezTo>
                      <a:cubicBezTo>
                        <a:pt x="49" y="5"/>
                        <a:pt x="43" y="3"/>
                        <a:pt x="33" y="1"/>
                      </a:cubicBezTo>
                      <a:cubicBezTo>
                        <a:pt x="32" y="1"/>
                        <a:pt x="31" y="1"/>
                        <a:pt x="31" y="0"/>
                      </a:cubicBezTo>
                      <a:cubicBezTo>
                        <a:pt x="25" y="5"/>
                        <a:pt x="7" y="15"/>
                        <a:pt x="0" y="18"/>
                      </a:cubicBezTo>
                      <a:cubicBezTo>
                        <a:pt x="5" y="19"/>
                        <a:pt x="10" y="20"/>
                        <a:pt x="14" y="21"/>
                      </a:cubicBezTo>
                      <a:close/>
                    </a:path>
                  </a:pathLst>
                </a:custGeom>
                <a:solidFill>
                  <a:srgbClr val="FD4B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25400"/>
                </a:sp3d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5" name="Freeform 330">
                  <a:extLst>
                    <a:ext uri="{FF2B5EF4-FFF2-40B4-BE49-F238E27FC236}">
                      <a16:creationId xmlns:a16="http://schemas.microsoft.com/office/drawing/2014/main" id="{B3A27FD2-0E50-C648-882C-B63A1BD8D7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6213" y="3003551"/>
                  <a:ext cx="146050" cy="19050"/>
                </a:xfrm>
                <a:custGeom>
                  <a:avLst/>
                  <a:gdLst>
                    <a:gd name="T0" fmla="*/ 0 w 39"/>
                    <a:gd name="T1" fmla="*/ 5 h 5"/>
                    <a:gd name="T2" fmla="*/ 15 w 39"/>
                    <a:gd name="T3" fmla="*/ 0 h 5"/>
                    <a:gd name="T4" fmla="*/ 28 w 39"/>
                    <a:gd name="T5" fmla="*/ 2 h 5"/>
                    <a:gd name="T6" fmla="*/ 39 w 39"/>
                    <a:gd name="T7" fmla="*/ 4 h 5"/>
                    <a:gd name="T8" fmla="*/ 0 w 39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5">
                      <a:moveTo>
                        <a:pt x="0" y="5"/>
                      </a:moveTo>
                      <a:cubicBezTo>
                        <a:pt x="0" y="5"/>
                        <a:pt x="14" y="0"/>
                        <a:pt x="15" y="0"/>
                      </a:cubicBezTo>
                      <a:cubicBezTo>
                        <a:pt x="15" y="0"/>
                        <a:pt x="26" y="1"/>
                        <a:pt x="28" y="2"/>
                      </a:cubicBezTo>
                      <a:cubicBezTo>
                        <a:pt x="30" y="2"/>
                        <a:pt x="39" y="4"/>
                        <a:pt x="39" y="4"/>
                      </a:cubicBez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D4B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25400"/>
                </a:sp3d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013" kern="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426" name="Freeform 100">
                <a:extLst>
                  <a:ext uri="{FF2B5EF4-FFF2-40B4-BE49-F238E27FC236}">
                    <a16:creationId xmlns:a16="http://schemas.microsoft.com/office/drawing/2014/main" id="{32CD1CB0-3AE1-9F43-A9BE-B6122497F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2736" y="3069560"/>
                <a:ext cx="144104" cy="48829"/>
              </a:xfrm>
              <a:custGeom>
                <a:avLst/>
                <a:gdLst>
                  <a:gd name="T0" fmla="*/ 7 w 51"/>
                  <a:gd name="T1" fmla="*/ 16 h 17"/>
                  <a:gd name="T2" fmla="*/ 46 w 51"/>
                  <a:gd name="T3" fmla="*/ 15 h 17"/>
                  <a:gd name="T4" fmla="*/ 47 w 51"/>
                  <a:gd name="T5" fmla="*/ 14 h 17"/>
                  <a:gd name="T6" fmla="*/ 48 w 51"/>
                  <a:gd name="T7" fmla="*/ 12 h 17"/>
                  <a:gd name="T8" fmla="*/ 51 w 51"/>
                  <a:gd name="T9" fmla="*/ 4 h 17"/>
                  <a:gd name="T10" fmla="*/ 50 w 51"/>
                  <a:gd name="T11" fmla="*/ 0 h 17"/>
                  <a:gd name="T12" fmla="*/ 33 w 51"/>
                  <a:gd name="T13" fmla="*/ 1 h 17"/>
                  <a:gd name="T14" fmla="*/ 27 w 51"/>
                  <a:gd name="T15" fmla="*/ 1 h 17"/>
                  <a:gd name="T16" fmla="*/ 12 w 51"/>
                  <a:gd name="T17" fmla="*/ 0 h 17"/>
                  <a:gd name="T18" fmla="*/ 0 w 51"/>
                  <a:gd name="T19" fmla="*/ 0 h 17"/>
                  <a:gd name="T20" fmla="*/ 1 w 51"/>
                  <a:gd name="T21" fmla="*/ 8 h 17"/>
                  <a:gd name="T22" fmla="*/ 7 w 51"/>
                  <a:gd name="T2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17">
                    <a:moveTo>
                      <a:pt x="7" y="16"/>
                    </a:moveTo>
                    <a:cubicBezTo>
                      <a:pt x="10" y="17"/>
                      <a:pt x="44" y="17"/>
                      <a:pt x="46" y="15"/>
                    </a:cubicBezTo>
                    <a:cubicBezTo>
                      <a:pt x="47" y="15"/>
                      <a:pt x="47" y="15"/>
                      <a:pt x="47" y="14"/>
                    </a:cubicBezTo>
                    <a:cubicBezTo>
                      <a:pt x="47" y="13"/>
                      <a:pt x="48" y="13"/>
                      <a:pt x="48" y="12"/>
                    </a:cubicBezTo>
                    <a:cubicBezTo>
                      <a:pt x="50" y="10"/>
                      <a:pt x="51" y="5"/>
                      <a:pt x="51" y="4"/>
                    </a:cubicBezTo>
                    <a:cubicBezTo>
                      <a:pt x="51" y="2"/>
                      <a:pt x="51" y="0"/>
                      <a:pt x="50" y="0"/>
                    </a:cubicBezTo>
                    <a:cubicBezTo>
                      <a:pt x="42" y="0"/>
                      <a:pt x="38" y="0"/>
                      <a:pt x="33" y="1"/>
                    </a:cubicBezTo>
                    <a:cubicBezTo>
                      <a:pt x="31" y="1"/>
                      <a:pt x="29" y="1"/>
                      <a:pt x="27" y="1"/>
                    </a:cubicBezTo>
                    <a:cubicBezTo>
                      <a:pt x="22" y="1"/>
                      <a:pt x="17" y="0"/>
                      <a:pt x="12" y="0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1" y="2"/>
                      <a:pt x="1" y="5"/>
                      <a:pt x="1" y="8"/>
                    </a:cubicBezTo>
                    <a:cubicBezTo>
                      <a:pt x="2" y="11"/>
                      <a:pt x="5" y="16"/>
                      <a:pt x="7" y="1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27" name="Freeform 159">
                <a:extLst>
                  <a:ext uri="{FF2B5EF4-FFF2-40B4-BE49-F238E27FC236}">
                    <a16:creationId xmlns:a16="http://schemas.microsoft.com/office/drawing/2014/main" id="{5816899B-8DEB-AC43-85B3-F5A00C3ED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0885" y="3058842"/>
                <a:ext cx="129812" cy="59547"/>
              </a:xfrm>
              <a:custGeom>
                <a:avLst/>
                <a:gdLst>
                  <a:gd name="T0" fmla="*/ 0 w 46"/>
                  <a:gd name="T1" fmla="*/ 19 h 21"/>
                  <a:gd name="T2" fmla="*/ 2 w 46"/>
                  <a:gd name="T3" fmla="*/ 19 h 21"/>
                  <a:gd name="T4" fmla="*/ 19 w 46"/>
                  <a:gd name="T5" fmla="*/ 21 h 21"/>
                  <a:gd name="T6" fmla="*/ 36 w 46"/>
                  <a:gd name="T7" fmla="*/ 20 h 21"/>
                  <a:gd name="T8" fmla="*/ 37 w 46"/>
                  <a:gd name="T9" fmla="*/ 20 h 21"/>
                  <a:gd name="T10" fmla="*/ 46 w 46"/>
                  <a:gd name="T11" fmla="*/ 18 h 21"/>
                  <a:gd name="T12" fmla="*/ 44 w 46"/>
                  <a:gd name="T13" fmla="*/ 0 h 21"/>
                  <a:gd name="T14" fmla="*/ 28 w 46"/>
                  <a:gd name="T15" fmla="*/ 1 h 21"/>
                  <a:gd name="T16" fmla="*/ 15 w 46"/>
                  <a:gd name="T17" fmla="*/ 3 h 21"/>
                  <a:gd name="T18" fmla="*/ 3 w 46"/>
                  <a:gd name="T19" fmla="*/ 4 h 21"/>
                  <a:gd name="T20" fmla="*/ 4 w 46"/>
                  <a:gd name="T21" fmla="*/ 8 h 21"/>
                  <a:gd name="T22" fmla="*/ 0 w 46"/>
                  <a:gd name="T23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" h="21">
                    <a:moveTo>
                      <a:pt x="0" y="19"/>
                    </a:moveTo>
                    <a:cubicBezTo>
                      <a:pt x="0" y="19"/>
                      <a:pt x="1" y="19"/>
                      <a:pt x="2" y="19"/>
                    </a:cubicBezTo>
                    <a:cubicBezTo>
                      <a:pt x="2" y="19"/>
                      <a:pt x="15" y="20"/>
                      <a:pt x="19" y="21"/>
                    </a:cubicBezTo>
                    <a:cubicBezTo>
                      <a:pt x="21" y="21"/>
                      <a:pt x="30" y="20"/>
                      <a:pt x="36" y="2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44" y="19"/>
                      <a:pt x="45" y="18"/>
                      <a:pt x="46" y="18"/>
                    </a:cubicBezTo>
                    <a:cubicBezTo>
                      <a:pt x="46" y="16"/>
                      <a:pt x="45" y="2"/>
                      <a:pt x="44" y="0"/>
                    </a:cubicBezTo>
                    <a:cubicBezTo>
                      <a:pt x="38" y="0"/>
                      <a:pt x="34" y="1"/>
                      <a:pt x="28" y="1"/>
                    </a:cubicBezTo>
                    <a:cubicBezTo>
                      <a:pt x="25" y="2"/>
                      <a:pt x="20" y="2"/>
                      <a:pt x="15" y="3"/>
                    </a:cubicBezTo>
                    <a:cubicBezTo>
                      <a:pt x="10" y="3"/>
                      <a:pt x="7" y="3"/>
                      <a:pt x="3" y="4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10"/>
                      <a:pt x="2" y="15"/>
                      <a:pt x="0" y="1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28" name="Freeform 160">
                <a:extLst>
                  <a:ext uri="{FF2B5EF4-FFF2-40B4-BE49-F238E27FC236}">
                    <a16:creationId xmlns:a16="http://schemas.microsoft.com/office/drawing/2014/main" id="{456C6195-FD65-1C4E-9C7C-4129941F9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1681" y="3154117"/>
                <a:ext cx="84557" cy="98848"/>
              </a:xfrm>
              <a:custGeom>
                <a:avLst/>
                <a:gdLst>
                  <a:gd name="T0" fmla="*/ 2 w 30"/>
                  <a:gd name="T1" fmla="*/ 18 h 35"/>
                  <a:gd name="T2" fmla="*/ 0 w 30"/>
                  <a:gd name="T3" fmla="*/ 19 h 35"/>
                  <a:gd name="T4" fmla="*/ 4 w 30"/>
                  <a:gd name="T5" fmla="*/ 30 h 35"/>
                  <a:gd name="T6" fmla="*/ 21 w 30"/>
                  <a:gd name="T7" fmla="*/ 30 h 35"/>
                  <a:gd name="T8" fmla="*/ 26 w 30"/>
                  <a:gd name="T9" fmla="*/ 35 h 35"/>
                  <a:gd name="T10" fmla="*/ 26 w 30"/>
                  <a:gd name="T11" fmla="*/ 33 h 35"/>
                  <a:gd name="T12" fmla="*/ 26 w 30"/>
                  <a:gd name="T13" fmla="*/ 28 h 35"/>
                  <a:gd name="T14" fmla="*/ 30 w 30"/>
                  <a:gd name="T15" fmla="*/ 12 h 35"/>
                  <a:gd name="T16" fmla="*/ 27 w 30"/>
                  <a:gd name="T17" fmla="*/ 10 h 35"/>
                  <a:gd name="T18" fmla="*/ 21 w 30"/>
                  <a:gd name="T19" fmla="*/ 0 h 35"/>
                  <a:gd name="T20" fmla="*/ 7 w 30"/>
                  <a:gd name="T21" fmla="*/ 2 h 35"/>
                  <a:gd name="T22" fmla="*/ 7 w 30"/>
                  <a:gd name="T23" fmla="*/ 2 h 35"/>
                  <a:gd name="T24" fmla="*/ 5 w 30"/>
                  <a:gd name="T25" fmla="*/ 9 h 35"/>
                  <a:gd name="T26" fmla="*/ 2 w 30"/>
                  <a:gd name="T2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35">
                    <a:moveTo>
                      <a:pt x="2" y="18"/>
                    </a:moveTo>
                    <a:cubicBezTo>
                      <a:pt x="2" y="18"/>
                      <a:pt x="1" y="19"/>
                      <a:pt x="0" y="19"/>
                    </a:cubicBezTo>
                    <a:cubicBezTo>
                      <a:pt x="1" y="21"/>
                      <a:pt x="4" y="26"/>
                      <a:pt x="4" y="30"/>
                    </a:cubicBezTo>
                    <a:cubicBezTo>
                      <a:pt x="9" y="29"/>
                      <a:pt x="19" y="29"/>
                      <a:pt x="21" y="30"/>
                    </a:cubicBezTo>
                    <a:cubicBezTo>
                      <a:pt x="22" y="31"/>
                      <a:pt x="24" y="33"/>
                      <a:pt x="26" y="35"/>
                    </a:cubicBezTo>
                    <a:cubicBezTo>
                      <a:pt x="26" y="34"/>
                      <a:pt x="26" y="34"/>
                      <a:pt x="26" y="33"/>
                    </a:cubicBezTo>
                    <a:cubicBezTo>
                      <a:pt x="26" y="31"/>
                      <a:pt x="26" y="29"/>
                      <a:pt x="26" y="28"/>
                    </a:cubicBezTo>
                    <a:cubicBezTo>
                      <a:pt x="25" y="26"/>
                      <a:pt x="29" y="15"/>
                      <a:pt x="30" y="12"/>
                    </a:cubicBezTo>
                    <a:cubicBezTo>
                      <a:pt x="29" y="11"/>
                      <a:pt x="27" y="11"/>
                      <a:pt x="27" y="10"/>
                    </a:cubicBezTo>
                    <a:cubicBezTo>
                      <a:pt x="25" y="9"/>
                      <a:pt x="22" y="3"/>
                      <a:pt x="21" y="0"/>
                    </a:cubicBezTo>
                    <a:cubicBezTo>
                      <a:pt x="17" y="1"/>
                      <a:pt x="10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6" y="6"/>
                      <a:pt x="5" y="9"/>
                    </a:cubicBezTo>
                    <a:cubicBezTo>
                      <a:pt x="4" y="14"/>
                      <a:pt x="3" y="17"/>
                      <a:pt x="2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29" name="Freeform 161">
                <a:extLst>
                  <a:ext uri="{FF2B5EF4-FFF2-40B4-BE49-F238E27FC236}">
                    <a16:creationId xmlns:a16="http://schemas.microsoft.com/office/drawing/2014/main" id="{DA38E16D-5CC9-9A4D-8665-605E778BE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0341" y="3230337"/>
                <a:ext cx="111948" cy="107184"/>
              </a:xfrm>
              <a:custGeom>
                <a:avLst/>
                <a:gdLst>
                  <a:gd name="T0" fmla="*/ 29 w 40"/>
                  <a:gd name="T1" fmla="*/ 12 h 38"/>
                  <a:gd name="T2" fmla="*/ 21 w 40"/>
                  <a:gd name="T3" fmla="*/ 0 h 38"/>
                  <a:gd name="T4" fmla="*/ 15 w 40"/>
                  <a:gd name="T5" fmla="*/ 2 h 38"/>
                  <a:gd name="T6" fmla="*/ 12 w 40"/>
                  <a:gd name="T7" fmla="*/ 2 h 38"/>
                  <a:gd name="T8" fmla="*/ 4 w 40"/>
                  <a:gd name="T9" fmla="*/ 4 h 38"/>
                  <a:gd name="T10" fmla="*/ 1 w 40"/>
                  <a:gd name="T11" fmla="*/ 5 h 38"/>
                  <a:gd name="T12" fmla="*/ 1 w 40"/>
                  <a:gd name="T13" fmla="*/ 8 h 38"/>
                  <a:gd name="T14" fmla="*/ 1 w 40"/>
                  <a:gd name="T15" fmla="*/ 11 h 38"/>
                  <a:gd name="T16" fmla="*/ 2 w 40"/>
                  <a:gd name="T17" fmla="*/ 16 h 38"/>
                  <a:gd name="T18" fmla="*/ 3 w 40"/>
                  <a:gd name="T19" fmla="*/ 20 h 38"/>
                  <a:gd name="T20" fmla="*/ 3 w 40"/>
                  <a:gd name="T21" fmla="*/ 21 h 38"/>
                  <a:gd name="T22" fmla="*/ 2 w 40"/>
                  <a:gd name="T23" fmla="*/ 30 h 38"/>
                  <a:gd name="T24" fmla="*/ 3 w 40"/>
                  <a:gd name="T25" fmla="*/ 33 h 38"/>
                  <a:gd name="T26" fmla="*/ 4 w 40"/>
                  <a:gd name="T27" fmla="*/ 34 h 38"/>
                  <a:gd name="T28" fmla="*/ 23 w 40"/>
                  <a:gd name="T29" fmla="*/ 37 h 38"/>
                  <a:gd name="T30" fmla="*/ 40 w 40"/>
                  <a:gd name="T31" fmla="*/ 33 h 38"/>
                  <a:gd name="T32" fmla="*/ 36 w 40"/>
                  <a:gd name="T33" fmla="*/ 28 h 38"/>
                  <a:gd name="T34" fmla="*/ 35 w 40"/>
                  <a:gd name="T35" fmla="*/ 28 h 38"/>
                  <a:gd name="T36" fmla="*/ 31 w 40"/>
                  <a:gd name="T37" fmla="*/ 15 h 38"/>
                  <a:gd name="T38" fmla="*/ 31 w 40"/>
                  <a:gd name="T39" fmla="*/ 14 h 38"/>
                  <a:gd name="T40" fmla="*/ 29 w 40"/>
                  <a:gd name="T41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38">
                    <a:moveTo>
                      <a:pt x="29" y="12"/>
                    </a:moveTo>
                    <a:cubicBezTo>
                      <a:pt x="27" y="10"/>
                      <a:pt x="23" y="3"/>
                      <a:pt x="21" y="0"/>
                    </a:cubicBezTo>
                    <a:cubicBezTo>
                      <a:pt x="20" y="1"/>
                      <a:pt x="17" y="1"/>
                      <a:pt x="15" y="2"/>
                    </a:cubicBezTo>
                    <a:cubicBezTo>
                      <a:pt x="14" y="2"/>
                      <a:pt x="13" y="2"/>
                      <a:pt x="12" y="2"/>
                    </a:cubicBezTo>
                    <a:cubicBezTo>
                      <a:pt x="9" y="2"/>
                      <a:pt x="6" y="3"/>
                      <a:pt x="4" y="4"/>
                    </a:cubicBezTo>
                    <a:cubicBezTo>
                      <a:pt x="3" y="4"/>
                      <a:pt x="1" y="5"/>
                      <a:pt x="1" y="5"/>
                    </a:cubicBezTo>
                    <a:cubicBezTo>
                      <a:pt x="0" y="5"/>
                      <a:pt x="1" y="7"/>
                      <a:pt x="1" y="8"/>
                    </a:cubicBezTo>
                    <a:cubicBezTo>
                      <a:pt x="1" y="9"/>
                      <a:pt x="1" y="10"/>
                      <a:pt x="1" y="11"/>
                    </a:cubicBezTo>
                    <a:cubicBezTo>
                      <a:pt x="1" y="13"/>
                      <a:pt x="2" y="14"/>
                      <a:pt x="2" y="16"/>
                    </a:cubicBezTo>
                    <a:cubicBezTo>
                      <a:pt x="3" y="17"/>
                      <a:pt x="4" y="19"/>
                      <a:pt x="3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4"/>
                      <a:pt x="2" y="27"/>
                      <a:pt x="2" y="30"/>
                    </a:cubicBezTo>
                    <a:cubicBezTo>
                      <a:pt x="2" y="31"/>
                      <a:pt x="2" y="33"/>
                      <a:pt x="3" y="33"/>
                    </a:cubicBezTo>
                    <a:cubicBezTo>
                      <a:pt x="3" y="34"/>
                      <a:pt x="3" y="34"/>
                      <a:pt x="4" y="34"/>
                    </a:cubicBezTo>
                    <a:cubicBezTo>
                      <a:pt x="8" y="35"/>
                      <a:pt x="19" y="38"/>
                      <a:pt x="23" y="37"/>
                    </a:cubicBezTo>
                    <a:cubicBezTo>
                      <a:pt x="26" y="36"/>
                      <a:pt x="36" y="34"/>
                      <a:pt x="40" y="33"/>
                    </a:cubicBezTo>
                    <a:cubicBezTo>
                      <a:pt x="39" y="32"/>
                      <a:pt x="38" y="30"/>
                      <a:pt x="36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3" y="26"/>
                      <a:pt x="32" y="17"/>
                      <a:pt x="31" y="15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0" y="13"/>
                      <a:pt x="30" y="12"/>
                      <a:pt x="29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30" name="Freeform 162">
                <a:extLst>
                  <a:ext uri="{FF2B5EF4-FFF2-40B4-BE49-F238E27FC236}">
                    <a16:creationId xmlns:a16="http://schemas.microsoft.com/office/drawing/2014/main" id="{A63B7A1B-7417-0E48-B045-B793C8372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7447" y="3236291"/>
                <a:ext cx="95275" cy="89321"/>
              </a:xfrm>
              <a:custGeom>
                <a:avLst/>
                <a:gdLst>
                  <a:gd name="T0" fmla="*/ 18 w 34"/>
                  <a:gd name="T1" fmla="*/ 0 h 32"/>
                  <a:gd name="T2" fmla="*/ 12 w 34"/>
                  <a:gd name="T3" fmla="*/ 4 h 32"/>
                  <a:gd name="T4" fmla="*/ 4 w 34"/>
                  <a:gd name="T5" fmla="*/ 10 h 32"/>
                  <a:gd name="T6" fmla="*/ 0 w 34"/>
                  <a:gd name="T7" fmla="*/ 12 h 32"/>
                  <a:gd name="T8" fmla="*/ 7 w 34"/>
                  <a:gd name="T9" fmla="*/ 22 h 32"/>
                  <a:gd name="T10" fmla="*/ 8 w 34"/>
                  <a:gd name="T11" fmla="*/ 25 h 32"/>
                  <a:gd name="T12" fmla="*/ 13 w 34"/>
                  <a:gd name="T13" fmla="*/ 31 h 32"/>
                  <a:gd name="T14" fmla="*/ 16 w 34"/>
                  <a:gd name="T15" fmla="*/ 31 h 32"/>
                  <a:gd name="T16" fmla="*/ 31 w 34"/>
                  <a:gd name="T17" fmla="*/ 31 h 32"/>
                  <a:gd name="T18" fmla="*/ 34 w 34"/>
                  <a:gd name="T19" fmla="*/ 19 h 32"/>
                  <a:gd name="T20" fmla="*/ 34 w 34"/>
                  <a:gd name="T21" fmla="*/ 18 h 32"/>
                  <a:gd name="T22" fmla="*/ 33 w 34"/>
                  <a:gd name="T23" fmla="*/ 14 h 32"/>
                  <a:gd name="T24" fmla="*/ 32 w 34"/>
                  <a:gd name="T25" fmla="*/ 9 h 32"/>
                  <a:gd name="T26" fmla="*/ 32 w 34"/>
                  <a:gd name="T27" fmla="*/ 6 h 32"/>
                  <a:gd name="T28" fmla="*/ 31 w 34"/>
                  <a:gd name="T29" fmla="*/ 3 h 32"/>
                  <a:gd name="T30" fmla="*/ 31 w 34"/>
                  <a:gd name="T31" fmla="*/ 3 h 32"/>
                  <a:gd name="T32" fmla="*/ 18 w 34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18" y="0"/>
                    </a:moveTo>
                    <a:cubicBezTo>
                      <a:pt x="17" y="2"/>
                      <a:pt x="14" y="3"/>
                      <a:pt x="12" y="4"/>
                    </a:cubicBezTo>
                    <a:cubicBezTo>
                      <a:pt x="10" y="6"/>
                      <a:pt x="7" y="7"/>
                      <a:pt x="4" y="10"/>
                    </a:cubicBezTo>
                    <a:cubicBezTo>
                      <a:pt x="3" y="11"/>
                      <a:pt x="2" y="11"/>
                      <a:pt x="0" y="12"/>
                    </a:cubicBezTo>
                    <a:cubicBezTo>
                      <a:pt x="2" y="14"/>
                      <a:pt x="6" y="20"/>
                      <a:pt x="7" y="22"/>
                    </a:cubicBezTo>
                    <a:cubicBezTo>
                      <a:pt x="7" y="23"/>
                      <a:pt x="7" y="24"/>
                      <a:pt x="8" y="25"/>
                    </a:cubicBezTo>
                    <a:cubicBezTo>
                      <a:pt x="9" y="27"/>
                      <a:pt x="10" y="30"/>
                      <a:pt x="13" y="31"/>
                    </a:cubicBezTo>
                    <a:cubicBezTo>
                      <a:pt x="13" y="31"/>
                      <a:pt x="14" y="31"/>
                      <a:pt x="16" y="31"/>
                    </a:cubicBezTo>
                    <a:cubicBezTo>
                      <a:pt x="20" y="31"/>
                      <a:pt x="29" y="32"/>
                      <a:pt x="31" y="31"/>
                    </a:cubicBezTo>
                    <a:cubicBezTo>
                      <a:pt x="33" y="29"/>
                      <a:pt x="34" y="22"/>
                      <a:pt x="34" y="19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7"/>
                      <a:pt x="34" y="16"/>
                      <a:pt x="33" y="14"/>
                    </a:cubicBezTo>
                    <a:cubicBezTo>
                      <a:pt x="33" y="13"/>
                      <a:pt x="32" y="11"/>
                      <a:pt x="32" y="9"/>
                    </a:cubicBezTo>
                    <a:cubicBezTo>
                      <a:pt x="32" y="8"/>
                      <a:pt x="32" y="7"/>
                      <a:pt x="32" y="6"/>
                    </a:cubicBezTo>
                    <a:cubicBezTo>
                      <a:pt x="32" y="5"/>
                      <a:pt x="31" y="4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9" y="3"/>
                      <a:pt x="20" y="1"/>
                      <a:pt x="1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31" name="Freeform 163">
                <a:extLst>
                  <a:ext uri="{FF2B5EF4-FFF2-40B4-BE49-F238E27FC236}">
                    <a16:creationId xmlns:a16="http://schemas.microsoft.com/office/drawing/2014/main" id="{2AE079F0-EFA4-7D4F-9E0C-C1AA77489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8412" y="3092188"/>
                <a:ext cx="103612" cy="73838"/>
              </a:xfrm>
              <a:custGeom>
                <a:avLst/>
                <a:gdLst>
                  <a:gd name="T0" fmla="*/ 0 w 37"/>
                  <a:gd name="T1" fmla="*/ 9 h 26"/>
                  <a:gd name="T2" fmla="*/ 7 w 37"/>
                  <a:gd name="T3" fmla="*/ 23 h 26"/>
                  <a:gd name="T4" fmla="*/ 10 w 37"/>
                  <a:gd name="T5" fmla="*/ 23 h 26"/>
                  <a:gd name="T6" fmla="*/ 32 w 37"/>
                  <a:gd name="T7" fmla="*/ 26 h 26"/>
                  <a:gd name="T8" fmla="*/ 37 w 37"/>
                  <a:gd name="T9" fmla="*/ 23 h 26"/>
                  <a:gd name="T10" fmla="*/ 34 w 37"/>
                  <a:gd name="T11" fmla="*/ 15 h 26"/>
                  <a:gd name="T12" fmla="*/ 29 w 37"/>
                  <a:gd name="T13" fmla="*/ 0 h 26"/>
                  <a:gd name="T14" fmla="*/ 27 w 37"/>
                  <a:gd name="T15" fmla="*/ 0 h 26"/>
                  <a:gd name="T16" fmla="*/ 13 w 37"/>
                  <a:gd name="T17" fmla="*/ 6 h 26"/>
                  <a:gd name="T18" fmla="*/ 0 w 37"/>
                  <a:gd name="T1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26">
                    <a:moveTo>
                      <a:pt x="0" y="9"/>
                    </a:moveTo>
                    <a:cubicBezTo>
                      <a:pt x="2" y="16"/>
                      <a:pt x="6" y="23"/>
                      <a:pt x="7" y="23"/>
                    </a:cubicBezTo>
                    <a:cubicBezTo>
                      <a:pt x="8" y="23"/>
                      <a:pt x="9" y="23"/>
                      <a:pt x="10" y="23"/>
                    </a:cubicBezTo>
                    <a:cubicBezTo>
                      <a:pt x="15" y="24"/>
                      <a:pt x="29" y="26"/>
                      <a:pt x="32" y="26"/>
                    </a:cubicBezTo>
                    <a:cubicBezTo>
                      <a:pt x="35" y="25"/>
                      <a:pt x="36" y="24"/>
                      <a:pt x="37" y="23"/>
                    </a:cubicBezTo>
                    <a:cubicBezTo>
                      <a:pt x="36" y="21"/>
                      <a:pt x="35" y="18"/>
                      <a:pt x="34" y="15"/>
                    </a:cubicBezTo>
                    <a:cubicBezTo>
                      <a:pt x="33" y="11"/>
                      <a:pt x="30" y="3"/>
                      <a:pt x="29" y="0"/>
                    </a:cubicBezTo>
                    <a:cubicBezTo>
                      <a:pt x="29" y="0"/>
                      <a:pt x="28" y="0"/>
                      <a:pt x="27" y="0"/>
                    </a:cubicBezTo>
                    <a:cubicBezTo>
                      <a:pt x="26" y="0"/>
                      <a:pt x="17" y="4"/>
                      <a:pt x="13" y="6"/>
                    </a:cubicBezTo>
                    <a:cubicBezTo>
                      <a:pt x="10" y="8"/>
                      <a:pt x="4" y="9"/>
                      <a:pt x="0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32" name="Freeform 164">
                <a:extLst>
                  <a:ext uri="{FF2B5EF4-FFF2-40B4-BE49-F238E27FC236}">
                    <a16:creationId xmlns:a16="http://schemas.microsoft.com/office/drawing/2014/main" id="{140649A7-2375-954F-BEA2-2A6CA5008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8165" y="3157689"/>
                <a:ext cx="144104" cy="80984"/>
              </a:xfrm>
              <a:custGeom>
                <a:avLst/>
                <a:gdLst>
                  <a:gd name="T0" fmla="*/ 37 w 51"/>
                  <a:gd name="T1" fmla="*/ 5 h 29"/>
                  <a:gd name="T2" fmla="*/ 16 w 51"/>
                  <a:gd name="T3" fmla="*/ 2 h 29"/>
                  <a:gd name="T4" fmla="*/ 14 w 51"/>
                  <a:gd name="T5" fmla="*/ 2 h 29"/>
                  <a:gd name="T6" fmla="*/ 11 w 51"/>
                  <a:gd name="T7" fmla="*/ 0 h 29"/>
                  <a:gd name="T8" fmla="*/ 9 w 51"/>
                  <a:gd name="T9" fmla="*/ 1 h 29"/>
                  <a:gd name="T10" fmla="*/ 5 w 51"/>
                  <a:gd name="T11" fmla="*/ 4 h 29"/>
                  <a:gd name="T12" fmla="*/ 0 w 51"/>
                  <a:gd name="T13" fmla="*/ 7 h 29"/>
                  <a:gd name="T14" fmla="*/ 14 w 51"/>
                  <a:gd name="T15" fmla="*/ 25 h 29"/>
                  <a:gd name="T16" fmla="*/ 14 w 51"/>
                  <a:gd name="T17" fmla="*/ 26 h 29"/>
                  <a:gd name="T18" fmla="*/ 27 w 51"/>
                  <a:gd name="T19" fmla="*/ 29 h 29"/>
                  <a:gd name="T20" fmla="*/ 32 w 51"/>
                  <a:gd name="T21" fmla="*/ 28 h 29"/>
                  <a:gd name="T22" fmla="*/ 40 w 51"/>
                  <a:gd name="T23" fmla="*/ 26 h 29"/>
                  <a:gd name="T24" fmla="*/ 43 w 51"/>
                  <a:gd name="T25" fmla="*/ 26 h 29"/>
                  <a:gd name="T26" fmla="*/ 51 w 51"/>
                  <a:gd name="T27" fmla="*/ 24 h 29"/>
                  <a:gd name="T28" fmla="*/ 51 w 51"/>
                  <a:gd name="T29" fmla="*/ 23 h 29"/>
                  <a:gd name="T30" fmla="*/ 50 w 51"/>
                  <a:gd name="T31" fmla="*/ 19 h 29"/>
                  <a:gd name="T32" fmla="*/ 49 w 51"/>
                  <a:gd name="T33" fmla="*/ 10 h 29"/>
                  <a:gd name="T34" fmla="*/ 44 w 51"/>
                  <a:gd name="T35" fmla="*/ 2 h 29"/>
                  <a:gd name="T36" fmla="*/ 40 w 51"/>
                  <a:gd name="T37" fmla="*/ 4 h 29"/>
                  <a:gd name="T38" fmla="*/ 37 w 51"/>
                  <a:gd name="T39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" h="29">
                    <a:moveTo>
                      <a:pt x="37" y="5"/>
                    </a:moveTo>
                    <a:cubicBezTo>
                      <a:pt x="33" y="5"/>
                      <a:pt x="24" y="4"/>
                      <a:pt x="16" y="2"/>
                    </a:cubicBezTo>
                    <a:cubicBezTo>
                      <a:pt x="15" y="2"/>
                      <a:pt x="14" y="2"/>
                      <a:pt x="14" y="2"/>
                    </a:cubicBezTo>
                    <a:cubicBezTo>
                      <a:pt x="13" y="2"/>
                      <a:pt x="12" y="1"/>
                      <a:pt x="11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2"/>
                      <a:pt x="6" y="3"/>
                      <a:pt x="5" y="4"/>
                    </a:cubicBezTo>
                    <a:cubicBezTo>
                      <a:pt x="4" y="5"/>
                      <a:pt x="2" y="6"/>
                      <a:pt x="0" y="7"/>
                    </a:cubicBezTo>
                    <a:cubicBezTo>
                      <a:pt x="4" y="10"/>
                      <a:pt x="13" y="22"/>
                      <a:pt x="14" y="25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8" y="27"/>
                      <a:pt x="25" y="29"/>
                      <a:pt x="27" y="29"/>
                    </a:cubicBezTo>
                    <a:cubicBezTo>
                      <a:pt x="28" y="29"/>
                      <a:pt x="30" y="29"/>
                      <a:pt x="32" y="28"/>
                    </a:cubicBezTo>
                    <a:cubicBezTo>
                      <a:pt x="34" y="27"/>
                      <a:pt x="37" y="26"/>
                      <a:pt x="40" y="26"/>
                    </a:cubicBezTo>
                    <a:cubicBezTo>
                      <a:pt x="41" y="26"/>
                      <a:pt x="42" y="26"/>
                      <a:pt x="43" y="26"/>
                    </a:cubicBezTo>
                    <a:cubicBezTo>
                      <a:pt x="47" y="25"/>
                      <a:pt x="50" y="25"/>
                      <a:pt x="51" y="24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1" y="20"/>
                      <a:pt x="50" y="19"/>
                    </a:cubicBezTo>
                    <a:cubicBezTo>
                      <a:pt x="49" y="14"/>
                      <a:pt x="49" y="12"/>
                      <a:pt x="49" y="10"/>
                    </a:cubicBezTo>
                    <a:cubicBezTo>
                      <a:pt x="47" y="10"/>
                      <a:pt x="46" y="7"/>
                      <a:pt x="44" y="2"/>
                    </a:cubicBezTo>
                    <a:cubicBezTo>
                      <a:pt x="44" y="3"/>
                      <a:pt x="42" y="4"/>
                      <a:pt x="40" y="4"/>
                    </a:cubicBezTo>
                    <a:cubicBezTo>
                      <a:pt x="39" y="5"/>
                      <a:pt x="38" y="5"/>
                      <a:pt x="37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33" name="Freeform 166">
                <a:extLst>
                  <a:ext uri="{FF2B5EF4-FFF2-40B4-BE49-F238E27FC236}">
                    <a16:creationId xmlns:a16="http://schemas.microsoft.com/office/drawing/2014/main" id="{568193B6-0BE0-FE4D-8E9A-2C813F4FD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7901" y="3176744"/>
                <a:ext cx="103612" cy="104802"/>
              </a:xfrm>
              <a:custGeom>
                <a:avLst/>
                <a:gdLst>
                  <a:gd name="T0" fmla="*/ 14 w 37"/>
                  <a:gd name="T1" fmla="*/ 4 h 37"/>
                  <a:gd name="T2" fmla="*/ 9 w 37"/>
                  <a:gd name="T3" fmla="*/ 5 h 37"/>
                  <a:gd name="T4" fmla="*/ 5 w 37"/>
                  <a:gd name="T5" fmla="*/ 5 h 37"/>
                  <a:gd name="T6" fmla="*/ 1 w 37"/>
                  <a:gd name="T7" fmla="*/ 20 h 37"/>
                  <a:gd name="T8" fmla="*/ 1 w 37"/>
                  <a:gd name="T9" fmla="*/ 25 h 37"/>
                  <a:gd name="T10" fmla="*/ 1 w 37"/>
                  <a:gd name="T11" fmla="*/ 37 h 37"/>
                  <a:gd name="T12" fmla="*/ 6 w 37"/>
                  <a:gd name="T13" fmla="*/ 34 h 37"/>
                  <a:gd name="T14" fmla="*/ 11 w 37"/>
                  <a:gd name="T15" fmla="*/ 31 h 37"/>
                  <a:gd name="T16" fmla="*/ 14 w 37"/>
                  <a:gd name="T17" fmla="*/ 32 h 37"/>
                  <a:gd name="T18" fmla="*/ 24 w 37"/>
                  <a:gd name="T19" fmla="*/ 29 h 37"/>
                  <a:gd name="T20" fmla="*/ 32 w 37"/>
                  <a:gd name="T21" fmla="*/ 23 h 37"/>
                  <a:gd name="T22" fmla="*/ 37 w 37"/>
                  <a:gd name="T23" fmla="*/ 19 h 37"/>
                  <a:gd name="T24" fmla="*/ 23 w 37"/>
                  <a:gd name="T25" fmla="*/ 0 h 37"/>
                  <a:gd name="T26" fmla="*/ 20 w 37"/>
                  <a:gd name="T27" fmla="*/ 1 h 37"/>
                  <a:gd name="T28" fmla="*/ 14 w 37"/>
                  <a:gd name="T2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37">
                    <a:moveTo>
                      <a:pt x="14" y="4"/>
                    </a:moveTo>
                    <a:cubicBezTo>
                      <a:pt x="12" y="5"/>
                      <a:pt x="10" y="5"/>
                      <a:pt x="9" y="5"/>
                    </a:cubicBezTo>
                    <a:cubicBezTo>
                      <a:pt x="7" y="5"/>
                      <a:pt x="6" y="5"/>
                      <a:pt x="5" y="5"/>
                    </a:cubicBezTo>
                    <a:cubicBezTo>
                      <a:pt x="3" y="10"/>
                      <a:pt x="1" y="18"/>
                      <a:pt x="1" y="20"/>
                    </a:cubicBezTo>
                    <a:cubicBezTo>
                      <a:pt x="1" y="21"/>
                      <a:pt x="1" y="22"/>
                      <a:pt x="1" y="25"/>
                    </a:cubicBezTo>
                    <a:cubicBezTo>
                      <a:pt x="0" y="29"/>
                      <a:pt x="0" y="36"/>
                      <a:pt x="1" y="37"/>
                    </a:cubicBezTo>
                    <a:cubicBezTo>
                      <a:pt x="3" y="37"/>
                      <a:pt x="5" y="35"/>
                      <a:pt x="6" y="34"/>
                    </a:cubicBezTo>
                    <a:cubicBezTo>
                      <a:pt x="8" y="33"/>
                      <a:pt x="10" y="31"/>
                      <a:pt x="11" y="31"/>
                    </a:cubicBezTo>
                    <a:cubicBezTo>
                      <a:pt x="12" y="31"/>
                      <a:pt x="13" y="32"/>
                      <a:pt x="14" y="32"/>
                    </a:cubicBezTo>
                    <a:cubicBezTo>
                      <a:pt x="16" y="32"/>
                      <a:pt x="18" y="33"/>
                      <a:pt x="24" y="29"/>
                    </a:cubicBezTo>
                    <a:cubicBezTo>
                      <a:pt x="27" y="27"/>
                      <a:pt x="30" y="25"/>
                      <a:pt x="32" y="23"/>
                    </a:cubicBezTo>
                    <a:cubicBezTo>
                      <a:pt x="36" y="21"/>
                      <a:pt x="37" y="20"/>
                      <a:pt x="37" y="19"/>
                    </a:cubicBezTo>
                    <a:cubicBezTo>
                      <a:pt x="36" y="16"/>
                      <a:pt x="25" y="1"/>
                      <a:pt x="23" y="0"/>
                    </a:cubicBezTo>
                    <a:cubicBezTo>
                      <a:pt x="22" y="1"/>
                      <a:pt x="21" y="1"/>
                      <a:pt x="20" y="1"/>
                    </a:cubicBezTo>
                    <a:cubicBezTo>
                      <a:pt x="18" y="2"/>
                      <a:pt x="16" y="3"/>
                      <a:pt x="1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34" name="Freeform 167">
                <a:extLst>
                  <a:ext uri="{FF2B5EF4-FFF2-40B4-BE49-F238E27FC236}">
                    <a16:creationId xmlns:a16="http://schemas.microsoft.com/office/drawing/2014/main" id="{1779ABEF-13DF-674A-A82A-CC7D45328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8147" y="3075515"/>
                <a:ext cx="132194" cy="39301"/>
              </a:xfrm>
              <a:custGeom>
                <a:avLst/>
                <a:gdLst>
                  <a:gd name="T0" fmla="*/ 18 w 47"/>
                  <a:gd name="T1" fmla="*/ 13 h 14"/>
                  <a:gd name="T2" fmla="*/ 37 w 47"/>
                  <a:gd name="T3" fmla="*/ 10 h 14"/>
                  <a:gd name="T4" fmla="*/ 47 w 47"/>
                  <a:gd name="T5" fmla="*/ 6 h 14"/>
                  <a:gd name="T6" fmla="*/ 0 w 47"/>
                  <a:gd name="T7" fmla="*/ 0 h 14"/>
                  <a:gd name="T8" fmla="*/ 3 w 47"/>
                  <a:gd name="T9" fmla="*/ 5 h 14"/>
                  <a:gd name="T10" fmla="*/ 18 w 47"/>
                  <a:gd name="T11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4">
                    <a:moveTo>
                      <a:pt x="18" y="13"/>
                    </a:moveTo>
                    <a:cubicBezTo>
                      <a:pt x="23" y="14"/>
                      <a:pt x="33" y="12"/>
                      <a:pt x="37" y="10"/>
                    </a:cubicBezTo>
                    <a:cubicBezTo>
                      <a:pt x="40" y="9"/>
                      <a:pt x="44" y="7"/>
                      <a:pt x="47" y="6"/>
                    </a:cubicBezTo>
                    <a:cubicBezTo>
                      <a:pt x="33" y="5"/>
                      <a:pt x="17" y="3"/>
                      <a:pt x="0" y="0"/>
                    </a:cubicBezTo>
                    <a:cubicBezTo>
                      <a:pt x="1" y="2"/>
                      <a:pt x="2" y="3"/>
                      <a:pt x="3" y="5"/>
                    </a:cubicBezTo>
                    <a:cubicBezTo>
                      <a:pt x="6" y="7"/>
                      <a:pt x="15" y="13"/>
                      <a:pt x="18" y="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35" name="Freeform 168">
                <a:extLst>
                  <a:ext uri="{FF2B5EF4-FFF2-40B4-BE49-F238E27FC236}">
                    <a16:creationId xmlns:a16="http://schemas.microsoft.com/office/drawing/2014/main" id="{409E4418-E1B7-3E46-B982-856F3C4773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3610" y="3098142"/>
                <a:ext cx="113139" cy="92893"/>
              </a:xfrm>
              <a:custGeom>
                <a:avLst/>
                <a:gdLst>
                  <a:gd name="T0" fmla="*/ 18 w 40"/>
                  <a:gd name="T1" fmla="*/ 30 h 33"/>
                  <a:gd name="T2" fmla="*/ 25 w 40"/>
                  <a:gd name="T3" fmla="*/ 27 h 33"/>
                  <a:gd name="T4" fmla="*/ 34 w 40"/>
                  <a:gd name="T5" fmla="*/ 23 h 33"/>
                  <a:gd name="T6" fmla="*/ 38 w 40"/>
                  <a:gd name="T7" fmla="*/ 21 h 33"/>
                  <a:gd name="T8" fmla="*/ 40 w 40"/>
                  <a:gd name="T9" fmla="*/ 19 h 33"/>
                  <a:gd name="T10" fmla="*/ 34 w 40"/>
                  <a:gd name="T11" fmla="*/ 7 h 33"/>
                  <a:gd name="T12" fmla="*/ 33 w 40"/>
                  <a:gd name="T13" fmla="*/ 7 h 33"/>
                  <a:gd name="T14" fmla="*/ 30 w 40"/>
                  <a:gd name="T15" fmla="*/ 7 h 33"/>
                  <a:gd name="T16" fmla="*/ 16 w 40"/>
                  <a:gd name="T17" fmla="*/ 0 h 33"/>
                  <a:gd name="T18" fmla="*/ 16 w 40"/>
                  <a:gd name="T19" fmla="*/ 2 h 33"/>
                  <a:gd name="T20" fmla="*/ 5 w 40"/>
                  <a:gd name="T21" fmla="*/ 15 h 33"/>
                  <a:gd name="T22" fmla="*/ 1 w 40"/>
                  <a:gd name="T23" fmla="*/ 19 h 33"/>
                  <a:gd name="T24" fmla="*/ 0 w 40"/>
                  <a:gd name="T25" fmla="*/ 19 h 33"/>
                  <a:gd name="T26" fmla="*/ 6 w 40"/>
                  <a:gd name="T27" fmla="*/ 29 h 33"/>
                  <a:gd name="T28" fmla="*/ 18 w 40"/>
                  <a:gd name="T29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" h="33">
                    <a:moveTo>
                      <a:pt x="18" y="30"/>
                    </a:moveTo>
                    <a:cubicBezTo>
                      <a:pt x="20" y="29"/>
                      <a:pt x="22" y="28"/>
                      <a:pt x="25" y="27"/>
                    </a:cubicBezTo>
                    <a:cubicBezTo>
                      <a:pt x="28" y="26"/>
                      <a:pt x="32" y="25"/>
                      <a:pt x="34" y="23"/>
                    </a:cubicBezTo>
                    <a:cubicBezTo>
                      <a:pt x="35" y="22"/>
                      <a:pt x="37" y="21"/>
                      <a:pt x="38" y="21"/>
                    </a:cubicBezTo>
                    <a:cubicBezTo>
                      <a:pt x="39" y="20"/>
                      <a:pt x="40" y="19"/>
                      <a:pt x="40" y="19"/>
                    </a:cubicBezTo>
                    <a:cubicBezTo>
                      <a:pt x="38" y="15"/>
                      <a:pt x="36" y="11"/>
                      <a:pt x="34" y="7"/>
                    </a:cubicBezTo>
                    <a:cubicBezTo>
                      <a:pt x="34" y="7"/>
                      <a:pt x="33" y="7"/>
                      <a:pt x="33" y="7"/>
                    </a:cubicBezTo>
                    <a:cubicBezTo>
                      <a:pt x="32" y="7"/>
                      <a:pt x="31" y="7"/>
                      <a:pt x="30" y="7"/>
                    </a:cubicBezTo>
                    <a:cubicBezTo>
                      <a:pt x="26" y="7"/>
                      <a:pt x="19" y="2"/>
                      <a:pt x="16" y="0"/>
                    </a:cubicBezTo>
                    <a:cubicBezTo>
                      <a:pt x="16" y="1"/>
                      <a:pt x="16" y="2"/>
                      <a:pt x="16" y="2"/>
                    </a:cubicBezTo>
                    <a:cubicBezTo>
                      <a:pt x="16" y="4"/>
                      <a:pt x="11" y="9"/>
                      <a:pt x="5" y="15"/>
                    </a:cubicBezTo>
                    <a:cubicBezTo>
                      <a:pt x="3" y="16"/>
                      <a:pt x="1" y="18"/>
                      <a:pt x="1" y="19"/>
                    </a:cubicBezTo>
                    <a:cubicBezTo>
                      <a:pt x="1" y="19"/>
                      <a:pt x="1" y="19"/>
                      <a:pt x="0" y="19"/>
                    </a:cubicBezTo>
                    <a:cubicBezTo>
                      <a:pt x="2" y="23"/>
                      <a:pt x="5" y="28"/>
                      <a:pt x="6" y="29"/>
                    </a:cubicBezTo>
                    <a:cubicBezTo>
                      <a:pt x="8" y="30"/>
                      <a:pt x="13" y="33"/>
                      <a:pt x="18" y="3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36" name="Freeform 169">
                <a:extLst>
                  <a:ext uri="{FF2B5EF4-FFF2-40B4-BE49-F238E27FC236}">
                    <a16:creationId xmlns:a16="http://schemas.microsoft.com/office/drawing/2014/main" id="{B3951850-DCCB-4346-836B-27C776612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4988" y="3300601"/>
                <a:ext cx="95275" cy="95275"/>
              </a:xfrm>
              <a:custGeom>
                <a:avLst/>
                <a:gdLst>
                  <a:gd name="T0" fmla="*/ 2 w 34"/>
                  <a:gd name="T1" fmla="*/ 26 h 34"/>
                  <a:gd name="T2" fmla="*/ 3 w 34"/>
                  <a:gd name="T3" fmla="*/ 27 h 34"/>
                  <a:gd name="T4" fmla="*/ 8 w 34"/>
                  <a:gd name="T5" fmla="*/ 31 h 34"/>
                  <a:gd name="T6" fmla="*/ 16 w 34"/>
                  <a:gd name="T7" fmla="*/ 32 h 34"/>
                  <a:gd name="T8" fmla="*/ 23 w 34"/>
                  <a:gd name="T9" fmla="*/ 30 h 34"/>
                  <a:gd name="T10" fmla="*/ 29 w 34"/>
                  <a:gd name="T11" fmla="*/ 29 h 34"/>
                  <a:gd name="T12" fmla="*/ 34 w 34"/>
                  <a:gd name="T13" fmla="*/ 16 h 34"/>
                  <a:gd name="T14" fmla="*/ 34 w 34"/>
                  <a:gd name="T15" fmla="*/ 17 h 34"/>
                  <a:gd name="T16" fmla="*/ 32 w 34"/>
                  <a:gd name="T17" fmla="*/ 16 h 34"/>
                  <a:gd name="T18" fmla="*/ 21 w 34"/>
                  <a:gd name="T19" fmla="*/ 0 h 34"/>
                  <a:gd name="T20" fmla="*/ 10 w 34"/>
                  <a:gd name="T21" fmla="*/ 3 h 34"/>
                  <a:gd name="T22" fmla="*/ 0 w 34"/>
                  <a:gd name="T23" fmla="*/ 19 h 34"/>
                  <a:gd name="T24" fmla="*/ 2 w 34"/>
                  <a:gd name="T25" fmla="*/ 2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34">
                    <a:moveTo>
                      <a:pt x="2" y="26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5" y="28"/>
                      <a:pt x="7" y="29"/>
                      <a:pt x="8" y="31"/>
                    </a:cubicBezTo>
                    <a:cubicBezTo>
                      <a:pt x="10" y="32"/>
                      <a:pt x="13" y="34"/>
                      <a:pt x="16" y="32"/>
                    </a:cubicBezTo>
                    <a:cubicBezTo>
                      <a:pt x="18" y="31"/>
                      <a:pt x="20" y="31"/>
                      <a:pt x="23" y="30"/>
                    </a:cubicBezTo>
                    <a:cubicBezTo>
                      <a:pt x="26" y="30"/>
                      <a:pt x="28" y="30"/>
                      <a:pt x="29" y="29"/>
                    </a:cubicBezTo>
                    <a:cubicBezTo>
                      <a:pt x="31" y="27"/>
                      <a:pt x="34" y="19"/>
                      <a:pt x="34" y="16"/>
                    </a:cubicBezTo>
                    <a:cubicBezTo>
                      <a:pt x="34" y="16"/>
                      <a:pt x="34" y="17"/>
                      <a:pt x="34" y="17"/>
                    </a:cubicBezTo>
                    <a:cubicBezTo>
                      <a:pt x="33" y="17"/>
                      <a:pt x="33" y="16"/>
                      <a:pt x="32" y="16"/>
                    </a:cubicBezTo>
                    <a:cubicBezTo>
                      <a:pt x="30" y="16"/>
                      <a:pt x="25" y="6"/>
                      <a:pt x="21" y="0"/>
                    </a:cubicBezTo>
                    <a:cubicBezTo>
                      <a:pt x="19" y="3"/>
                      <a:pt x="13" y="3"/>
                      <a:pt x="10" y="3"/>
                    </a:cubicBezTo>
                    <a:cubicBezTo>
                      <a:pt x="9" y="8"/>
                      <a:pt x="3" y="17"/>
                      <a:pt x="0" y="19"/>
                    </a:cubicBezTo>
                    <a:cubicBezTo>
                      <a:pt x="0" y="22"/>
                      <a:pt x="0" y="25"/>
                      <a:pt x="2" y="2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37" name="Freeform 171">
                <a:extLst>
                  <a:ext uri="{FF2B5EF4-FFF2-40B4-BE49-F238E27FC236}">
                    <a16:creationId xmlns:a16="http://schemas.microsoft.com/office/drawing/2014/main" id="{8408A1B8-28EC-384B-8AE9-0A8C2020F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9752" y="3210090"/>
                <a:ext cx="70266" cy="92893"/>
              </a:xfrm>
              <a:custGeom>
                <a:avLst/>
                <a:gdLst>
                  <a:gd name="T0" fmla="*/ 6 w 25"/>
                  <a:gd name="T1" fmla="*/ 29 h 33"/>
                  <a:gd name="T2" fmla="*/ 7 w 25"/>
                  <a:gd name="T3" fmla="*/ 33 h 33"/>
                  <a:gd name="T4" fmla="*/ 18 w 25"/>
                  <a:gd name="T5" fmla="*/ 30 h 33"/>
                  <a:gd name="T6" fmla="*/ 24 w 25"/>
                  <a:gd name="T7" fmla="*/ 11 h 33"/>
                  <a:gd name="T8" fmla="*/ 20 w 25"/>
                  <a:gd name="T9" fmla="*/ 0 h 33"/>
                  <a:gd name="T10" fmla="*/ 11 w 25"/>
                  <a:gd name="T11" fmla="*/ 2 h 33"/>
                  <a:gd name="T12" fmla="*/ 10 w 25"/>
                  <a:gd name="T13" fmla="*/ 2 h 33"/>
                  <a:gd name="T14" fmla="*/ 3 w 25"/>
                  <a:gd name="T15" fmla="*/ 11 h 33"/>
                  <a:gd name="T16" fmla="*/ 0 w 25"/>
                  <a:gd name="T17" fmla="*/ 16 h 33"/>
                  <a:gd name="T18" fmla="*/ 5 w 25"/>
                  <a:gd name="T19" fmla="*/ 27 h 33"/>
                  <a:gd name="T20" fmla="*/ 6 w 25"/>
                  <a:gd name="T21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33">
                    <a:moveTo>
                      <a:pt x="6" y="29"/>
                    </a:moveTo>
                    <a:cubicBezTo>
                      <a:pt x="6" y="31"/>
                      <a:pt x="6" y="33"/>
                      <a:pt x="7" y="33"/>
                    </a:cubicBezTo>
                    <a:cubicBezTo>
                      <a:pt x="10" y="33"/>
                      <a:pt x="18" y="33"/>
                      <a:pt x="18" y="30"/>
                    </a:cubicBezTo>
                    <a:cubicBezTo>
                      <a:pt x="19" y="26"/>
                      <a:pt x="23" y="13"/>
                      <a:pt x="24" y="11"/>
                    </a:cubicBezTo>
                    <a:cubicBezTo>
                      <a:pt x="25" y="7"/>
                      <a:pt x="21" y="2"/>
                      <a:pt x="20" y="0"/>
                    </a:cubicBezTo>
                    <a:cubicBezTo>
                      <a:pt x="17" y="1"/>
                      <a:pt x="13" y="2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5" y="8"/>
                      <a:pt x="3" y="11"/>
                    </a:cubicBezTo>
                    <a:cubicBezTo>
                      <a:pt x="2" y="13"/>
                      <a:pt x="1" y="15"/>
                      <a:pt x="0" y="16"/>
                    </a:cubicBezTo>
                    <a:cubicBezTo>
                      <a:pt x="1" y="18"/>
                      <a:pt x="5" y="24"/>
                      <a:pt x="5" y="27"/>
                    </a:cubicBezTo>
                    <a:cubicBezTo>
                      <a:pt x="5" y="27"/>
                      <a:pt x="5" y="28"/>
                      <a:pt x="6" y="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38" name="Freeform 172">
                <a:extLst>
                  <a:ext uri="{FF2B5EF4-FFF2-40B4-BE49-F238E27FC236}">
                    <a16:creationId xmlns:a16="http://schemas.microsoft.com/office/drawing/2014/main" id="{12A0132A-1894-A84D-B717-F28FEB4D9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7182" y="3269637"/>
                <a:ext cx="92893" cy="82175"/>
              </a:xfrm>
              <a:custGeom>
                <a:avLst/>
                <a:gdLst>
                  <a:gd name="T0" fmla="*/ 17 w 33"/>
                  <a:gd name="T1" fmla="*/ 1 h 29"/>
                  <a:gd name="T2" fmla="*/ 16 w 33"/>
                  <a:gd name="T3" fmla="*/ 0 h 29"/>
                  <a:gd name="T4" fmla="*/ 12 w 33"/>
                  <a:gd name="T5" fmla="*/ 3 h 29"/>
                  <a:gd name="T6" fmla="*/ 6 w 33"/>
                  <a:gd name="T7" fmla="*/ 6 h 29"/>
                  <a:gd name="T8" fmla="*/ 0 w 33"/>
                  <a:gd name="T9" fmla="*/ 17 h 29"/>
                  <a:gd name="T10" fmla="*/ 6 w 33"/>
                  <a:gd name="T11" fmla="*/ 29 h 29"/>
                  <a:gd name="T12" fmla="*/ 15 w 33"/>
                  <a:gd name="T13" fmla="*/ 25 h 29"/>
                  <a:gd name="T14" fmla="*/ 19 w 33"/>
                  <a:gd name="T15" fmla="*/ 23 h 29"/>
                  <a:gd name="T16" fmla="*/ 28 w 33"/>
                  <a:gd name="T17" fmla="*/ 20 h 29"/>
                  <a:gd name="T18" fmla="*/ 33 w 33"/>
                  <a:gd name="T19" fmla="*/ 18 h 29"/>
                  <a:gd name="T20" fmla="*/ 31 w 33"/>
                  <a:gd name="T21" fmla="*/ 13 h 29"/>
                  <a:gd name="T22" fmla="*/ 30 w 33"/>
                  <a:gd name="T23" fmla="*/ 11 h 29"/>
                  <a:gd name="T24" fmla="*/ 24 w 33"/>
                  <a:gd name="T25" fmla="*/ 1 h 29"/>
                  <a:gd name="T26" fmla="*/ 17 w 33"/>
                  <a:gd name="T27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29">
                    <a:moveTo>
                      <a:pt x="17" y="1"/>
                    </a:moveTo>
                    <a:cubicBezTo>
                      <a:pt x="17" y="1"/>
                      <a:pt x="16" y="0"/>
                      <a:pt x="16" y="0"/>
                    </a:cubicBezTo>
                    <a:cubicBezTo>
                      <a:pt x="15" y="0"/>
                      <a:pt x="13" y="2"/>
                      <a:pt x="12" y="3"/>
                    </a:cubicBezTo>
                    <a:cubicBezTo>
                      <a:pt x="10" y="4"/>
                      <a:pt x="8" y="5"/>
                      <a:pt x="6" y="6"/>
                    </a:cubicBezTo>
                    <a:cubicBezTo>
                      <a:pt x="6" y="9"/>
                      <a:pt x="3" y="14"/>
                      <a:pt x="0" y="17"/>
                    </a:cubicBezTo>
                    <a:cubicBezTo>
                      <a:pt x="2" y="23"/>
                      <a:pt x="5" y="28"/>
                      <a:pt x="6" y="29"/>
                    </a:cubicBezTo>
                    <a:cubicBezTo>
                      <a:pt x="7" y="29"/>
                      <a:pt x="12" y="26"/>
                      <a:pt x="15" y="25"/>
                    </a:cubicBezTo>
                    <a:cubicBezTo>
                      <a:pt x="16" y="24"/>
                      <a:pt x="18" y="23"/>
                      <a:pt x="19" y="23"/>
                    </a:cubicBezTo>
                    <a:cubicBezTo>
                      <a:pt x="21" y="21"/>
                      <a:pt x="25" y="20"/>
                      <a:pt x="28" y="20"/>
                    </a:cubicBezTo>
                    <a:cubicBezTo>
                      <a:pt x="30" y="19"/>
                      <a:pt x="32" y="19"/>
                      <a:pt x="33" y="18"/>
                    </a:cubicBezTo>
                    <a:cubicBezTo>
                      <a:pt x="32" y="17"/>
                      <a:pt x="31" y="15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8"/>
                      <a:pt x="25" y="3"/>
                      <a:pt x="24" y="1"/>
                    </a:cubicBezTo>
                    <a:cubicBezTo>
                      <a:pt x="21" y="2"/>
                      <a:pt x="19" y="1"/>
                      <a:pt x="1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39" name="Freeform 174">
                <a:extLst>
                  <a:ext uri="{FF2B5EF4-FFF2-40B4-BE49-F238E27FC236}">
                    <a16:creationId xmlns:a16="http://schemas.microsoft.com/office/drawing/2014/main" id="{0AC846D2-E4FF-114E-8C3B-54BDDD6A9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0697" y="3058842"/>
                <a:ext cx="86939" cy="64310"/>
              </a:xfrm>
              <a:custGeom>
                <a:avLst/>
                <a:gdLst>
                  <a:gd name="T0" fmla="*/ 2 w 31"/>
                  <a:gd name="T1" fmla="*/ 18 h 23"/>
                  <a:gd name="T2" fmla="*/ 11 w 31"/>
                  <a:gd name="T3" fmla="*/ 22 h 23"/>
                  <a:gd name="T4" fmla="*/ 15 w 31"/>
                  <a:gd name="T5" fmla="*/ 23 h 23"/>
                  <a:gd name="T6" fmla="*/ 15 w 31"/>
                  <a:gd name="T7" fmla="*/ 22 h 23"/>
                  <a:gd name="T8" fmla="*/ 15 w 31"/>
                  <a:gd name="T9" fmla="*/ 23 h 23"/>
                  <a:gd name="T10" fmla="*/ 29 w 31"/>
                  <a:gd name="T11" fmla="*/ 19 h 23"/>
                  <a:gd name="T12" fmla="*/ 31 w 31"/>
                  <a:gd name="T13" fmla="*/ 4 h 23"/>
                  <a:gd name="T14" fmla="*/ 31 w 31"/>
                  <a:gd name="T15" fmla="*/ 1 h 23"/>
                  <a:gd name="T16" fmla="*/ 13 w 31"/>
                  <a:gd name="T17" fmla="*/ 0 h 23"/>
                  <a:gd name="T18" fmla="*/ 0 w 31"/>
                  <a:gd name="T19" fmla="*/ 0 h 23"/>
                  <a:gd name="T20" fmla="*/ 0 w 31"/>
                  <a:gd name="T21" fmla="*/ 0 h 23"/>
                  <a:gd name="T22" fmla="*/ 0 w 31"/>
                  <a:gd name="T23" fmla="*/ 0 h 23"/>
                  <a:gd name="T24" fmla="*/ 0 w 31"/>
                  <a:gd name="T25" fmla="*/ 0 h 23"/>
                  <a:gd name="T26" fmla="*/ 2 w 31"/>
                  <a:gd name="T27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23">
                    <a:moveTo>
                      <a:pt x="2" y="18"/>
                    </a:moveTo>
                    <a:cubicBezTo>
                      <a:pt x="3" y="19"/>
                      <a:pt x="8" y="22"/>
                      <a:pt x="11" y="22"/>
                    </a:cubicBezTo>
                    <a:cubicBezTo>
                      <a:pt x="12" y="23"/>
                      <a:pt x="13" y="23"/>
                      <a:pt x="15" y="23"/>
                    </a:cubicBezTo>
                    <a:cubicBezTo>
                      <a:pt x="15" y="23"/>
                      <a:pt x="15" y="22"/>
                      <a:pt x="15" y="22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21" y="22"/>
                      <a:pt x="28" y="21"/>
                      <a:pt x="29" y="19"/>
                    </a:cubicBezTo>
                    <a:cubicBezTo>
                      <a:pt x="30" y="16"/>
                      <a:pt x="31" y="6"/>
                      <a:pt x="31" y="4"/>
                    </a:cubicBezTo>
                    <a:cubicBezTo>
                      <a:pt x="31" y="3"/>
                      <a:pt x="31" y="2"/>
                      <a:pt x="31" y="1"/>
                    </a:cubicBezTo>
                    <a:cubicBezTo>
                      <a:pt x="26" y="1"/>
                      <a:pt x="21" y="1"/>
                      <a:pt x="13" y="0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2" y="15"/>
                      <a:pt x="2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40" name="Freeform 175">
                <a:extLst>
                  <a:ext uri="{FF2B5EF4-FFF2-40B4-BE49-F238E27FC236}">
                    <a16:creationId xmlns:a16="http://schemas.microsoft.com/office/drawing/2014/main" id="{2771563C-C6CD-974B-94EB-80B37C321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0885" y="3391112"/>
                <a:ext cx="67884" cy="86939"/>
              </a:xfrm>
              <a:custGeom>
                <a:avLst/>
                <a:gdLst>
                  <a:gd name="T0" fmla="*/ 0 w 24"/>
                  <a:gd name="T1" fmla="*/ 24 h 31"/>
                  <a:gd name="T2" fmla="*/ 0 w 24"/>
                  <a:gd name="T3" fmla="*/ 28 h 31"/>
                  <a:gd name="T4" fmla="*/ 2 w 24"/>
                  <a:gd name="T5" fmla="*/ 30 h 31"/>
                  <a:gd name="T6" fmla="*/ 16 w 24"/>
                  <a:gd name="T7" fmla="*/ 26 h 31"/>
                  <a:gd name="T8" fmla="*/ 21 w 24"/>
                  <a:gd name="T9" fmla="*/ 25 h 31"/>
                  <a:gd name="T10" fmla="*/ 24 w 24"/>
                  <a:gd name="T11" fmla="*/ 23 h 31"/>
                  <a:gd name="T12" fmla="*/ 21 w 24"/>
                  <a:gd name="T13" fmla="*/ 17 h 31"/>
                  <a:gd name="T14" fmla="*/ 19 w 24"/>
                  <a:gd name="T15" fmla="*/ 13 h 31"/>
                  <a:gd name="T16" fmla="*/ 15 w 24"/>
                  <a:gd name="T17" fmla="*/ 4 h 31"/>
                  <a:gd name="T18" fmla="*/ 10 w 24"/>
                  <a:gd name="T19" fmla="*/ 0 h 31"/>
                  <a:gd name="T20" fmla="*/ 2 w 24"/>
                  <a:gd name="T21" fmla="*/ 0 h 31"/>
                  <a:gd name="T22" fmla="*/ 0 w 24"/>
                  <a:gd name="T23" fmla="*/ 1 h 31"/>
                  <a:gd name="T24" fmla="*/ 0 w 24"/>
                  <a:gd name="T25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31">
                    <a:moveTo>
                      <a:pt x="0" y="24"/>
                    </a:moveTo>
                    <a:cubicBezTo>
                      <a:pt x="0" y="24"/>
                      <a:pt x="0" y="26"/>
                      <a:pt x="0" y="28"/>
                    </a:cubicBezTo>
                    <a:cubicBezTo>
                      <a:pt x="1" y="29"/>
                      <a:pt x="1" y="30"/>
                      <a:pt x="2" y="30"/>
                    </a:cubicBezTo>
                    <a:cubicBezTo>
                      <a:pt x="3" y="31"/>
                      <a:pt x="6" y="30"/>
                      <a:pt x="16" y="26"/>
                    </a:cubicBezTo>
                    <a:cubicBezTo>
                      <a:pt x="18" y="26"/>
                      <a:pt x="20" y="25"/>
                      <a:pt x="21" y="25"/>
                    </a:cubicBezTo>
                    <a:cubicBezTo>
                      <a:pt x="23" y="25"/>
                      <a:pt x="24" y="25"/>
                      <a:pt x="24" y="23"/>
                    </a:cubicBezTo>
                    <a:cubicBezTo>
                      <a:pt x="23" y="22"/>
                      <a:pt x="22" y="20"/>
                      <a:pt x="21" y="17"/>
                    </a:cubicBezTo>
                    <a:cubicBezTo>
                      <a:pt x="20" y="15"/>
                      <a:pt x="20" y="14"/>
                      <a:pt x="19" y="13"/>
                    </a:cubicBezTo>
                    <a:cubicBezTo>
                      <a:pt x="18" y="12"/>
                      <a:pt x="15" y="6"/>
                      <a:pt x="15" y="4"/>
                    </a:cubicBezTo>
                    <a:cubicBezTo>
                      <a:pt x="13" y="3"/>
                      <a:pt x="11" y="1"/>
                      <a:pt x="10" y="0"/>
                    </a:cubicBezTo>
                    <a:cubicBezTo>
                      <a:pt x="9" y="0"/>
                      <a:pt x="4" y="0"/>
                      <a:pt x="2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1" y="11"/>
                      <a:pt x="1" y="22"/>
                      <a:pt x="0" y="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41" name="Freeform 177">
                <a:extLst>
                  <a:ext uri="{FF2B5EF4-FFF2-40B4-BE49-F238E27FC236}">
                    <a16:creationId xmlns:a16="http://schemas.microsoft.com/office/drawing/2014/main" id="{FEC22E53-761B-6F4A-A96A-FB7920B40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4212" y="3227954"/>
                <a:ext cx="109566" cy="101230"/>
              </a:xfrm>
              <a:custGeom>
                <a:avLst/>
                <a:gdLst>
                  <a:gd name="T0" fmla="*/ 6 w 39"/>
                  <a:gd name="T1" fmla="*/ 36 h 36"/>
                  <a:gd name="T2" fmla="*/ 6 w 39"/>
                  <a:gd name="T3" fmla="*/ 36 h 36"/>
                  <a:gd name="T4" fmla="*/ 18 w 39"/>
                  <a:gd name="T5" fmla="*/ 31 h 36"/>
                  <a:gd name="T6" fmla="*/ 21 w 39"/>
                  <a:gd name="T7" fmla="*/ 29 h 36"/>
                  <a:gd name="T8" fmla="*/ 24 w 39"/>
                  <a:gd name="T9" fmla="*/ 27 h 36"/>
                  <a:gd name="T10" fmla="*/ 30 w 39"/>
                  <a:gd name="T11" fmla="*/ 24 h 36"/>
                  <a:gd name="T12" fmla="*/ 39 w 39"/>
                  <a:gd name="T13" fmla="*/ 12 h 36"/>
                  <a:gd name="T14" fmla="*/ 30 w 39"/>
                  <a:gd name="T15" fmla="*/ 0 h 36"/>
                  <a:gd name="T16" fmla="*/ 26 w 39"/>
                  <a:gd name="T17" fmla="*/ 2 h 36"/>
                  <a:gd name="T18" fmla="*/ 13 w 39"/>
                  <a:gd name="T19" fmla="*/ 4 h 36"/>
                  <a:gd name="T20" fmla="*/ 6 w 39"/>
                  <a:gd name="T21" fmla="*/ 3 h 36"/>
                  <a:gd name="T22" fmla="*/ 7 w 39"/>
                  <a:gd name="T23" fmla="*/ 10 h 36"/>
                  <a:gd name="T24" fmla="*/ 8 w 39"/>
                  <a:gd name="T25" fmla="*/ 20 h 36"/>
                  <a:gd name="T26" fmla="*/ 0 w 39"/>
                  <a:gd name="T27" fmla="*/ 28 h 36"/>
                  <a:gd name="T28" fmla="*/ 6 w 39"/>
                  <a:gd name="T2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36">
                    <a:moveTo>
                      <a:pt x="6" y="36"/>
                    </a:moveTo>
                    <a:cubicBezTo>
                      <a:pt x="6" y="36"/>
                      <a:pt x="6" y="36"/>
                      <a:pt x="6" y="36"/>
                    </a:cubicBezTo>
                    <a:cubicBezTo>
                      <a:pt x="9" y="36"/>
                      <a:pt x="15" y="33"/>
                      <a:pt x="18" y="31"/>
                    </a:cubicBezTo>
                    <a:cubicBezTo>
                      <a:pt x="19" y="30"/>
                      <a:pt x="20" y="30"/>
                      <a:pt x="21" y="29"/>
                    </a:cubicBezTo>
                    <a:cubicBezTo>
                      <a:pt x="22" y="29"/>
                      <a:pt x="23" y="28"/>
                      <a:pt x="24" y="27"/>
                    </a:cubicBezTo>
                    <a:cubicBezTo>
                      <a:pt x="26" y="26"/>
                      <a:pt x="28" y="25"/>
                      <a:pt x="30" y="24"/>
                    </a:cubicBezTo>
                    <a:cubicBezTo>
                      <a:pt x="32" y="23"/>
                      <a:pt x="38" y="16"/>
                      <a:pt x="39" y="12"/>
                    </a:cubicBezTo>
                    <a:cubicBezTo>
                      <a:pt x="36" y="10"/>
                      <a:pt x="32" y="3"/>
                      <a:pt x="30" y="0"/>
                    </a:cubicBezTo>
                    <a:cubicBezTo>
                      <a:pt x="29" y="1"/>
                      <a:pt x="28" y="1"/>
                      <a:pt x="26" y="2"/>
                    </a:cubicBezTo>
                    <a:cubicBezTo>
                      <a:pt x="23" y="3"/>
                      <a:pt x="18" y="4"/>
                      <a:pt x="13" y="4"/>
                    </a:cubicBezTo>
                    <a:cubicBezTo>
                      <a:pt x="10" y="4"/>
                      <a:pt x="8" y="3"/>
                      <a:pt x="6" y="3"/>
                    </a:cubicBezTo>
                    <a:cubicBezTo>
                      <a:pt x="6" y="5"/>
                      <a:pt x="7" y="8"/>
                      <a:pt x="7" y="10"/>
                    </a:cubicBezTo>
                    <a:cubicBezTo>
                      <a:pt x="8" y="14"/>
                      <a:pt x="8" y="17"/>
                      <a:pt x="8" y="20"/>
                    </a:cubicBezTo>
                    <a:cubicBezTo>
                      <a:pt x="9" y="26"/>
                      <a:pt x="4" y="27"/>
                      <a:pt x="0" y="28"/>
                    </a:cubicBezTo>
                    <a:cubicBezTo>
                      <a:pt x="2" y="32"/>
                      <a:pt x="5" y="36"/>
                      <a:pt x="6" y="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42" name="Freeform 182">
                <a:extLst>
                  <a:ext uri="{FF2B5EF4-FFF2-40B4-BE49-F238E27FC236}">
                    <a16:creationId xmlns:a16="http://schemas.microsoft.com/office/drawing/2014/main" id="{50E6BAA6-6F52-234C-83E2-52FC7575B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3060" y="3258919"/>
                <a:ext cx="83365" cy="92893"/>
              </a:xfrm>
              <a:custGeom>
                <a:avLst/>
                <a:gdLst>
                  <a:gd name="T0" fmla="*/ 14 w 30"/>
                  <a:gd name="T1" fmla="*/ 33 h 33"/>
                  <a:gd name="T2" fmla="*/ 21 w 30"/>
                  <a:gd name="T3" fmla="*/ 33 h 33"/>
                  <a:gd name="T4" fmla="*/ 30 w 30"/>
                  <a:gd name="T5" fmla="*/ 18 h 33"/>
                  <a:gd name="T6" fmla="*/ 28 w 30"/>
                  <a:gd name="T7" fmla="*/ 12 h 33"/>
                  <a:gd name="T8" fmla="*/ 27 w 30"/>
                  <a:gd name="T9" fmla="*/ 10 h 33"/>
                  <a:gd name="T10" fmla="*/ 23 w 30"/>
                  <a:gd name="T11" fmla="*/ 0 h 33"/>
                  <a:gd name="T12" fmla="*/ 13 w 30"/>
                  <a:gd name="T13" fmla="*/ 2 h 33"/>
                  <a:gd name="T14" fmla="*/ 7 w 30"/>
                  <a:gd name="T15" fmla="*/ 2 h 33"/>
                  <a:gd name="T16" fmla="*/ 6 w 30"/>
                  <a:gd name="T17" fmla="*/ 2 h 33"/>
                  <a:gd name="T18" fmla="*/ 0 w 30"/>
                  <a:gd name="T19" fmla="*/ 11 h 33"/>
                  <a:gd name="T20" fmla="*/ 2 w 30"/>
                  <a:gd name="T21" fmla="*/ 18 h 33"/>
                  <a:gd name="T22" fmla="*/ 8 w 30"/>
                  <a:gd name="T23" fmla="*/ 33 h 33"/>
                  <a:gd name="T24" fmla="*/ 14 w 30"/>
                  <a:gd name="T2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33">
                    <a:moveTo>
                      <a:pt x="14" y="33"/>
                    </a:moveTo>
                    <a:cubicBezTo>
                      <a:pt x="16" y="33"/>
                      <a:pt x="20" y="33"/>
                      <a:pt x="21" y="33"/>
                    </a:cubicBezTo>
                    <a:cubicBezTo>
                      <a:pt x="22" y="32"/>
                      <a:pt x="29" y="22"/>
                      <a:pt x="30" y="18"/>
                    </a:cubicBezTo>
                    <a:cubicBezTo>
                      <a:pt x="28" y="17"/>
                      <a:pt x="28" y="14"/>
                      <a:pt x="28" y="12"/>
                    </a:cubicBezTo>
                    <a:cubicBezTo>
                      <a:pt x="27" y="11"/>
                      <a:pt x="27" y="11"/>
                      <a:pt x="27" y="10"/>
                    </a:cubicBezTo>
                    <a:cubicBezTo>
                      <a:pt x="27" y="9"/>
                      <a:pt x="24" y="3"/>
                      <a:pt x="23" y="0"/>
                    </a:cubicBezTo>
                    <a:cubicBezTo>
                      <a:pt x="21" y="1"/>
                      <a:pt x="17" y="2"/>
                      <a:pt x="13" y="2"/>
                    </a:cubicBezTo>
                    <a:cubicBezTo>
                      <a:pt x="11" y="2"/>
                      <a:pt x="9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4"/>
                      <a:pt x="3" y="8"/>
                      <a:pt x="0" y="11"/>
                    </a:cubicBezTo>
                    <a:cubicBezTo>
                      <a:pt x="0" y="12"/>
                      <a:pt x="0" y="16"/>
                      <a:pt x="2" y="18"/>
                    </a:cubicBezTo>
                    <a:cubicBezTo>
                      <a:pt x="5" y="21"/>
                      <a:pt x="8" y="30"/>
                      <a:pt x="8" y="33"/>
                    </a:cubicBezTo>
                    <a:cubicBezTo>
                      <a:pt x="10" y="33"/>
                      <a:pt x="12" y="33"/>
                      <a:pt x="14" y="3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43" name="Freeform 183">
                <a:extLst>
                  <a:ext uri="{FF2B5EF4-FFF2-40B4-BE49-F238E27FC236}">
                    <a16:creationId xmlns:a16="http://schemas.microsoft.com/office/drawing/2014/main" id="{3A5D2BA0-00ED-D141-9857-0FA48ABE0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1662" y="3385158"/>
                <a:ext cx="78602" cy="103612"/>
              </a:xfrm>
              <a:custGeom>
                <a:avLst/>
                <a:gdLst>
                  <a:gd name="T0" fmla="*/ 28 w 28"/>
                  <a:gd name="T1" fmla="*/ 6 h 37"/>
                  <a:gd name="T2" fmla="*/ 25 w 28"/>
                  <a:gd name="T3" fmla="*/ 0 h 37"/>
                  <a:gd name="T4" fmla="*/ 24 w 28"/>
                  <a:gd name="T5" fmla="*/ 0 h 37"/>
                  <a:gd name="T6" fmla="*/ 17 w 28"/>
                  <a:gd name="T7" fmla="*/ 2 h 37"/>
                  <a:gd name="T8" fmla="*/ 11 w 28"/>
                  <a:gd name="T9" fmla="*/ 4 h 37"/>
                  <a:gd name="T10" fmla="*/ 7 w 28"/>
                  <a:gd name="T11" fmla="*/ 5 h 37"/>
                  <a:gd name="T12" fmla="*/ 7 w 28"/>
                  <a:gd name="T13" fmla="*/ 5 h 37"/>
                  <a:gd name="T14" fmla="*/ 6 w 28"/>
                  <a:gd name="T15" fmla="*/ 9 h 37"/>
                  <a:gd name="T16" fmla="*/ 6 w 28"/>
                  <a:gd name="T17" fmla="*/ 12 h 37"/>
                  <a:gd name="T18" fmla="*/ 0 w 28"/>
                  <a:gd name="T19" fmla="*/ 21 h 37"/>
                  <a:gd name="T20" fmla="*/ 6 w 28"/>
                  <a:gd name="T21" fmla="*/ 31 h 37"/>
                  <a:gd name="T22" fmla="*/ 14 w 28"/>
                  <a:gd name="T23" fmla="*/ 37 h 37"/>
                  <a:gd name="T24" fmla="*/ 20 w 28"/>
                  <a:gd name="T25" fmla="*/ 27 h 37"/>
                  <a:gd name="T26" fmla="*/ 28 w 28"/>
                  <a:gd name="T27" fmla="*/ 13 h 37"/>
                  <a:gd name="T28" fmla="*/ 27 w 28"/>
                  <a:gd name="T29" fmla="*/ 12 h 37"/>
                  <a:gd name="T30" fmla="*/ 28 w 28"/>
                  <a:gd name="T31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37">
                    <a:moveTo>
                      <a:pt x="28" y="6"/>
                    </a:moveTo>
                    <a:cubicBezTo>
                      <a:pt x="28" y="5"/>
                      <a:pt x="27" y="2"/>
                      <a:pt x="25" y="0"/>
                    </a:cubicBezTo>
                    <a:cubicBezTo>
                      <a:pt x="25" y="0"/>
                      <a:pt x="25" y="0"/>
                      <a:pt x="24" y="0"/>
                    </a:cubicBezTo>
                    <a:cubicBezTo>
                      <a:pt x="23" y="1"/>
                      <a:pt x="20" y="2"/>
                      <a:pt x="17" y="2"/>
                    </a:cubicBezTo>
                    <a:cubicBezTo>
                      <a:pt x="15" y="3"/>
                      <a:pt x="12" y="3"/>
                      <a:pt x="11" y="4"/>
                    </a:cubicBezTo>
                    <a:cubicBezTo>
                      <a:pt x="10" y="5"/>
                      <a:pt x="8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9"/>
                    </a:cubicBezTo>
                    <a:cubicBezTo>
                      <a:pt x="6" y="10"/>
                      <a:pt x="6" y="11"/>
                      <a:pt x="6" y="12"/>
                    </a:cubicBezTo>
                    <a:cubicBezTo>
                      <a:pt x="5" y="14"/>
                      <a:pt x="3" y="18"/>
                      <a:pt x="0" y="21"/>
                    </a:cubicBezTo>
                    <a:cubicBezTo>
                      <a:pt x="1" y="23"/>
                      <a:pt x="5" y="29"/>
                      <a:pt x="6" y="31"/>
                    </a:cubicBezTo>
                    <a:cubicBezTo>
                      <a:pt x="8" y="33"/>
                      <a:pt x="13" y="37"/>
                      <a:pt x="14" y="37"/>
                    </a:cubicBezTo>
                    <a:cubicBezTo>
                      <a:pt x="14" y="37"/>
                      <a:pt x="18" y="32"/>
                      <a:pt x="20" y="27"/>
                    </a:cubicBezTo>
                    <a:cubicBezTo>
                      <a:pt x="22" y="23"/>
                      <a:pt x="26" y="16"/>
                      <a:pt x="28" y="13"/>
                    </a:cubicBezTo>
                    <a:cubicBezTo>
                      <a:pt x="28" y="13"/>
                      <a:pt x="27" y="13"/>
                      <a:pt x="27" y="12"/>
                    </a:cubicBezTo>
                    <a:cubicBezTo>
                      <a:pt x="27" y="11"/>
                      <a:pt x="27" y="7"/>
                      <a:pt x="28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44" name="Freeform 184">
                <a:extLst>
                  <a:ext uri="{FF2B5EF4-FFF2-40B4-BE49-F238E27FC236}">
                    <a16:creationId xmlns:a16="http://schemas.microsoft.com/office/drawing/2014/main" id="{B4234D5E-8981-6648-B2CF-3D8EFB55A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4574" y="3325611"/>
                <a:ext cx="127430" cy="70266"/>
              </a:xfrm>
              <a:custGeom>
                <a:avLst/>
                <a:gdLst>
                  <a:gd name="T0" fmla="*/ 30 w 45"/>
                  <a:gd name="T1" fmla="*/ 1 h 25"/>
                  <a:gd name="T2" fmla="*/ 28 w 45"/>
                  <a:gd name="T3" fmla="*/ 0 h 25"/>
                  <a:gd name="T4" fmla="*/ 25 w 45"/>
                  <a:gd name="T5" fmla="*/ 0 h 25"/>
                  <a:gd name="T6" fmla="*/ 18 w 45"/>
                  <a:gd name="T7" fmla="*/ 2 h 25"/>
                  <a:gd name="T8" fmla="*/ 10 w 45"/>
                  <a:gd name="T9" fmla="*/ 4 h 25"/>
                  <a:gd name="T10" fmla="*/ 6 w 45"/>
                  <a:gd name="T11" fmla="*/ 6 h 25"/>
                  <a:gd name="T12" fmla="*/ 0 w 45"/>
                  <a:gd name="T13" fmla="*/ 10 h 25"/>
                  <a:gd name="T14" fmla="*/ 10 w 45"/>
                  <a:gd name="T15" fmla="*/ 18 h 25"/>
                  <a:gd name="T16" fmla="*/ 11 w 45"/>
                  <a:gd name="T17" fmla="*/ 19 h 25"/>
                  <a:gd name="T18" fmla="*/ 19 w 45"/>
                  <a:gd name="T19" fmla="*/ 25 h 25"/>
                  <a:gd name="T20" fmla="*/ 19 w 45"/>
                  <a:gd name="T21" fmla="*/ 25 h 25"/>
                  <a:gd name="T22" fmla="*/ 24 w 45"/>
                  <a:gd name="T23" fmla="*/ 23 h 25"/>
                  <a:gd name="T24" fmla="*/ 32 w 45"/>
                  <a:gd name="T25" fmla="*/ 13 h 25"/>
                  <a:gd name="T26" fmla="*/ 45 w 45"/>
                  <a:gd name="T27" fmla="*/ 1 h 25"/>
                  <a:gd name="T28" fmla="*/ 41 w 45"/>
                  <a:gd name="T29" fmla="*/ 1 h 25"/>
                  <a:gd name="T30" fmla="*/ 30 w 45"/>
                  <a:gd name="T31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5" h="25">
                    <a:moveTo>
                      <a:pt x="30" y="1"/>
                    </a:moveTo>
                    <a:cubicBezTo>
                      <a:pt x="29" y="1"/>
                      <a:pt x="28" y="1"/>
                      <a:pt x="28" y="0"/>
                    </a:cubicBezTo>
                    <a:cubicBezTo>
                      <a:pt x="27" y="0"/>
                      <a:pt x="26" y="0"/>
                      <a:pt x="25" y="0"/>
                    </a:cubicBezTo>
                    <a:cubicBezTo>
                      <a:pt x="24" y="0"/>
                      <a:pt x="22" y="1"/>
                      <a:pt x="18" y="2"/>
                    </a:cubicBezTo>
                    <a:cubicBezTo>
                      <a:pt x="15" y="2"/>
                      <a:pt x="12" y="3"/>
                      <a:pt x="10" y="4"/>
                    </a:cubicBezTo>
                    <a:cubicBezTo>
                      <a:pt x="8" y="5"/>
                      <a:pt x="7" y="6"/>
                      <a:pt x="6" y="6"/>
                    </a:cubicBezTo>
                    <a:cubicBezTo>
                      <a:pt x="3" y="8"/>
                      <a:pt x="1" y="9"/>
                      <a:pt x="0" y="10"/>
                    </a:cubicBezTo>
                    <a:cubicBezTo>
                      <a:pt x="2" y="12"/>
                      <a:pt x="8" y="16"/>
                      <a:pt x="10" y="18"/>
                    </a:cubicBezTo>
                    <a:cubicBezTo>
                      <a:pt x="10" y="18"/>
                      <a:pt x="11" y="19"/>
                      <a:pt x="11" y="19"/>
                    </a:cubicBezTo>
                    <a:cubicBezTo>
                      <a:pt x="13" y="21"/>
                      <a:pt x="17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1" y="25"/>
                      <a:pt x="23" y="24"/>
                      <a:pt x="24" y="23"/>
                    </a:cubicBezTo>
                    <a:cubicBezTo>
                      <a:pt x="24" y="21"/>
                      <a:pt x="26" y="16"/>
                      <a:pt x="32" y="13"/>
                    </a:cubicBezTo>
                    <a:cubicBezTo>
                      <a:pt x="37" y="10"/>
                      <a:pt x="43" y="4"/>
                      <a:pt x="45" y="1"/>
                    </a:cubicBezTo>
                    <a:cubicBezTo>
                      <a:pt x="44" y="1"/>
                      <a:pt x="42" y="1"/>
                      <a:pt x="41" y="1"/>
                    </a:cubicBezTo>
                    <a:cubicBezTo>
                      <a:pt x="38" y="1"/>
                      <a:pt x="34" y="1"/>
                      <a:pt x="3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45" name="Freeform 185">
                <a:extLst>
                  <a:ext uri="{FF2B5EF4-FFF2-40B4-BE49-F238E27FC236}">
                    <a16:creationId xmlns:a16="http://schemas.microsoft.com/office/drawing/2014/main" id="{2D96A452-4097-D04E-BC49-963FE7A5C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8523" y="3356576"/>
                <a:ext cx="127430" cy="113139"/>
              </a:xfrm>
              <a:custGeom>
                <a:avLst/>
                <a:gdLst>
                  <a:gd name="T0" fmla="*/ 6 w 45"/>
                  <a:gd name="T1" fmla="*/ 28 h 40"/>
                  <a:gd name="T2" fmla="*/ 9 w 45"/>
                  <a:gd name="T3" fmla="*/ 35 h 40"/>
                  <a:gd name="T4" fmla="*/ 10 w 45"/>
                  <a:gd name="T5" fmla="*/ 35 h 40"/>
                  <a:gd name="T6" fmla="*/ 30 w 45"/>
                  <a:gd name="T7" fmla="*/ 37 h 40"/>
                  <a:gd name="T8" fmla="*/ 44 w 45"/>
                  <a:gd name="T9" fmla="*/ 21 h 40"/>
                  <a:gd name="T10" fmla="*/ 44 w 45"/>
                  <a:gd name="T11" fmla="*/ 18 h 40"/>
                  <a:gd name="T12" fmla="*/ 45 w 45"/>
                  <a:gd name="T13" fmla="*/ 14 h 40"/>
                  <a:gd name="T14" fmla="*/ 41 w 45"/>
                  <a:gd name="T15" fmla="*/ 12 h 40"/>
                  <a:gd name="T16" fmla="*/ 36 w 45"/>
                  <a:gd name="T17" fmla="*/ 8 h 40"/>
                  <a:gd name="T18" fmla="*/ 34 w 45"/>
                  <a:gd name="T19" fmla="*/ 8 h 40"/>
                  <a:gd name="T20" fmla="*/ 32 w 45"/>
                  <a:gd name="T21" fmla="*/ 0 h 40"/>
                  <a:gd name="T22" fmla="*/ 26 w 45"/>
                  <a:gd name="T23" fmla="*/ 0 h 40"/>
                  <a:gd name="T24" fmla="*/ 20 w 45"/>
                  <a:gd name="T25" fmla="*/ 0 h 40"/>
                  <a:gd name="T26" fmla="*/ 0 w 45"/>
                  <a:gd name="T27" fmla="*/ 15 h 40"/>
                  <a:gd name="T28" fmla="*/ 4 w 45"/>
                  <a:gd name="T29" fmla="*/ 24 h 40"/>
                  <a:gd name="T30" fmla="*/ 6 w 45"/>
                  <a:gd name="T31" fmla="*/ 2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5" h="40">
                    <a:moveTo>
                      <a:pt x="6" y="28"/>
                    </a:moveTo>
                    <a:cubicBezTo>
                      <a:pt x="6" y="30"/>
                      <a:pt x="8" y="35"/>
                      <a:pt x="9" y="35"/>
                    </a:cubicBezTo>
                    <a:cubicBezTo>
                      <a:pt x="9" y="35"/>
                      <a:pt x="10" y="35"/>
                      <a:pt x="10" y="35"/>
                    </a:cubicBezTo>
                    <a:cubicBezTo>
                      <a:pt x="14" y="37"/>
                      <a:pt x="24" y="40"/>
                      <a:pt x="30" y="37"/>
                    </a:cubicBezTo>
                    <a:cubicBezTo>
                      <a:pt x="36" y="35"/>
                      <a:pt x="43" y="26"/>
                      <a:pt x="44" y="21"/>
                    </a:cubicBezTo>
                    <a:cubicBezTo>
                      <a:pt x="44" y="20"/>
                      <a:pt x="44" y="19"/>
                      <a:pt x="44" y="18"/>
                    </a:cubicBezTo>
                    <a:cubicBezTo>
                      <a:pt x="45" y="17"/>
                      <a:pt x="45" y="16"/>
                      <a:pt x="45" y="14"/>
                    </a:cubicBezTo>
                    <a:cubicBezTo>
                      <a:pt x="43" y="14"/>
                      <a:pt x="42" y="13"/>
                      <a:pt x="41" y="12"/>
                    </a:cubicBezTo>
                    <a:cubicBezTo>
                      <a:pt x="40" y="11"/>
                      <a:pt x="38" y="10"/>
                      <a:pt x="36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2" y="6"/>
                      <a:pt x="32" y="2"/>
                      <a:pt x="32" y="0"/>
                    </a:cubicBezTo>
                    <a:cubicBezTo>
                      <a:pt x="31" y="0"/>
                      <a:pt x="29" y="0"/>
                      <a:pt x="26" y="0"/>
                    </a:cubicBezTo>
                    <a:cubicBezTo>
                      <a:pt x="23" y="0"/>
                      <a:pt x="21" y="0"/>
                      <a:pt x="20" y="0"/>
                    </a:cubicBezTo>
                    <a:cubicBezTo>
                      <a:pt x="18" y="2"/>
                      <a:pt x="4" y="13"/>
                      <a:pt x="0" y="15"/>
                    </a:cubicBezTo>
                    <a:cubicBezTo>
                      <a:pt x="1" y="18"/>
                      <a:pt x="3" y="23"/>
                      <a:pt x="4" y="24"/>
                    </a:cubicBezTo>
                    <a:cubicBezTo>
                      <a:pt x="4" y="25"/>
                      <a:pt x="5" y="26"/>
                      <a:pt x="6" y="2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46" name="Freeform 186">
                <a:extLst>
                  <a:ext uri="{FF2B5EF4-FFF2-40B4-BE49-F238E27FC236}">
                    <a16:creationId xmlns:a16="http://schemas.microsoft.com/office/drawing/2014/main" id="{EEB474C7-D305-B149-B1CF-84BB6ED01A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8412" y="3323229"/>
                <a:ext cx="111948" cy="86939"/>
              </a:xfrm>
              <a:custGeom>
                <a:avLst/>
                <a:gdLst>
                  <a:gd name="T0" fmla="*/ 24 w 40"/>
                  <a:gd name="T1" fmla="*/ 2 h 31"/>
                  <a:gd name="T2" fmla="*/ 22 w 40"/>
                  <a:gd name="T3" fmla="*/ 0 h 31"/>
                  <a:gd name="T4" fmla="*/ 21 w 40"/>
                  <a:gd name="T5" fmla="*/ 1 h 31"/>
                  <a:gd name="T6" fmla="*/ 7 w 40"/>
                  <a:gd name="T7" fmla="*/ 16 h 31"/>
                  <a:gd name="T8" fmla="*/ 0 w 40"/>
                  <a:gd name="T9" fmla="*/ 26 h 31"/>
                  <a:gd name="T10" fmla="*/ 13 w 40"/>
                  <a:gd name="T11" fmla="*/ 29 h 31"/>
                  <a:gd name="T12" fmla="*/ 38 w 40"/>
                  <a:gd name="T13" fmla="*/ 29 h 31"/>
                  <a:gd name="T14" fmla="*/ 40 w 40"/>
                  <a:gd name="T15" fmla="*/ 22 h 31"/>
                  <a:gd name="T16" fmla="*/ 40 w 40"/>
                  <a:gd name="T17" fmla="*/ 6 h 31"/>
                  <a:gd name="T18" fmla="*/ 25 w 40"/>
                  <a:gd name="T19" fmla="*/ 3 h 31"/>
                  <a:gd name="T20" fmla="*/ 24 w 40"/>
                  <a:gd name="T21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31">
                    <a:moveTo>
                      <a:pt x="24" y="2"/>
                    </a:moveTo>
                    <a:cubicBezTo>
                      <a:pt x="23" y="2"/>
                      <a:pt x="23" y="1"/>
                      <a:pt x="22" y="0"/>
                    </a:cubicBezTo>
                    <a:cubicBezTo>
                      <a:pt x="22" y="0"/>
                      <a:pt x="22" y="1"/>
                      <a:pt x="21" y="1"/>
                    </a:cubicBezTo>
                    <a:cubicBezTo>
                      <a:pt x="21" y="4"/>
                      <a:pt x="12" y="13"/>
                      <a:pt x="7" y="16"/>
                    </a:cubicBezTo>
                    <a:cubicBezTo>
                      <a:pt x="0" y="19"/>
                      <a:pt x="0" y="25"/>
                      <a:pt x="0" y="26"/>
                    </a:cubicBezTo>
                    <a:cubicBezTo>
                      <a:pt x="0" y="26"/>
                      <a:pt x="3" y="27"/>
                      <a:pt x="13" y="29"/>
                    </a:cubicBezTo>
                    <a:cubicBezTo>
                      <a:pt x="17" y="31"/>
                      <a:pt x="37" y="30"/>
                      <a:pt x="38" y="29"/>
                    </a:cubicBezTo>
                    <a:cubicBezTo>
                      <a:pt x="39" y="29"/>
                      <a:pt x="40" y="25"/>
                      <a:pt x="40" y="22"/>
                    </a:cubicBezTo>
                    <a:cubicBezTo>
                      <a:pt x="40" y="20"/>
                      <a:pt x="40" y="11"/>
                      <a:pt x="40" y="6"/>
                    </a:cubicBezTo>
                    <a:cubicBezTo>
                      <a:pt x="35" y="5"/>
                      <a:pt x="30" y="4"/>
                      <a:pt x="25" y="3"/>
                    </a:cubicBezTo>
                    <a:cubicBezTo>
                      <a:pt x="25" y="3"/>
                      <a:pt x="24" y="2"/>
                      <a:pt x="2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47" name="Freeform 188">
                <a:extLst>
                  <a:ext uri="{FF2B5EF4-FFF2-40B4-BE49-F238E27FC236}">
                    <a16:creationId xmlns:a16="http://schemas.microsoft.com/office/drawing/2014/main" id="{FD45BBFD-1D8C-CC40-BDA5-9EE43BEC8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4212" y="3118388"/>
                <a:ext cx="103612" cy="114330"/>
              </a:xfrm>
              <a:custGeom>
                <a:avLst/>
                <a:gdLst>
                  <a:gd name="T0" fmla="*/ 34 w 37"/>
                  <a:gd name="T1" fmla="*/ 16 h 41"/>
                  <a:gd name="T2" fmla="*/ 25 w 37"/>
                  <a:gd name="T3" fmla="*/ 2 h 41"/>
                  <a:gd name="T4" fmla="*/ 24 w 37"/>
                  <a:gd name="T5" fmla="*/ 2 h 41"/>
                  <a:gd name="T6" fmla="*/ 8 w 37"/>
                  <a:gd name="T7" fmla="*/ 0 h 41"/>
                  <a:gd name="T8" fmla="*/ 8 w 37"/>
                  <a:gd name="T9" fmla="*/ 13 h 41"/>
                  <a:gd name="T10" fmla="*/ 4 w 37"/>
                  <a:gd name="T11" fmla="*/ 28 h 41"/>
                  <a:gd name="T12" fmla="*/ 0 w 37"/>
                  <a:gd name="T13" fmla="*/ 30 h 41"/>
                  <a:gd name="T14" fmla="*/ 3 w 37"/>
                  <a:gd name="T15" fmla="*/ 40 h 41"/>
                  <a:gd name="T16" fmla="*/ 25 w 37"/>
                  <a:gd name="T17" fmla="*/ 39 h 41"/>
                  <a:gd name="T18" fmla="*/ 34 w 37"/>
                  <a:gd name="T19" fmla="*/ 28 h 41"/>
                  <a:gd name="T20" fmla="*/ 36 w 37"/>
                  <a:gd name="T21" fmla="*/ 23 h 41"/>
                  <a:gd name="T22" fmla="*/ 37 w 37"/>
                  <a:gd name="T23" fmla="*/ 19 h 41"/>
                  <a:gd name="T24" fmla="*/ 34 w 37"/>
                  <a:gd name="T25" fmla="*/ 1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1">
                    <a:moveTo>
                      <a:pt x="34" y="16"/>
                    </a:moveTo>
                    <a:cubicBezTo>
                      <a:pt x="33" y="14"/>
                      <a:pt x="26" y="4"/>
                      <a:pt x="25" y="2"/>
                    </a:cubicBezTo>
                    <a:cubicBezTo>
                      <a:pt x="25" y="2"/>
                      <a:pt x="24" y="2"/>
                      <a:pt x="24" y="2"/>
                    </a:cubicBezTo>
                    <a:cubicBezTo>
                      <a:pt x="22" y="1"/>
                      <a:pt x="13" y="0"/>
                      <a:pt x="8" y="0"/>
                    </a:cubicBezTo>
                    <a:cubicBezTo>
                      <a:pt x="9" y="2"/>
                      <a:pt x="9" y="8"/>
                      <a:pt x="8" y="13"/>
                    </a:cubicBezTo>
                    <a:cubicBezTo>
                      <a:pt x="8" y="20"/>
                      <a:pt x="6" y="25"/>
                      <a:pt x="4" y="28"/>
                    </a:cubicBezTo>
                    <a:cubicBezTo>
                      <a:pt x="3" y="29"/>
                      <a:pt x="2" y="29"/>
                      <a:pt x="0" y="30"/>
                    </a:cubicBezTo>
                    <a:cubicBezTo>
                      <a:pt x="1" y="35"/>
                      <a:pt x="3" y="39"/>
                      <a:pt x="3" y="40"/>
                    </a:cubicBezTo>
                    <a:cubicBezTo>
                      <a:pt x="6" y="41"/>
                      <a:pt x="20" y="41"/>
                      <a:pt x="25" y="39"/>
                    </a:cubicBezTo>
                    <a:cubicBezTo>
                      <a:pt x="31" y="37"/>
                      <a:pt x="33" y="33"/>
                      <a:pt x="34" y="28"/>
                    </a:cubicBezTo>
                    <a:cubicBezTo>
                      <a:pt x="35" y="27"/>
                      <a:pt x="35" y="25"/>
                      <a:pt x="36" y="23"/>
                    </a:cubicBezTo>
                    <a:cubicBezTo>
                      <a:pt x="36" y="21"/>
                      <a:pt x="36" y="20"/>
                      <a:pt x="37" y="19"/>
                    </a:cubicBezTo>
                    <a:cubicBezTo>
                      <a:pt x="36" y="18"/>
                      <a:pt x="35" y="17"/>
                      <a:pt x="34" y="1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48" name="Freeform 189">
                <a:extLst>
                  <a:ext uri="{FF2B5EF4-FFF2-40B4-BE49-F238E27FC236}">
                    <a16:creationId xmlns:a16="http://schemas.microsoft.com/office/drawing/2014/main" id="{901C8A8E-99B4-3640-AB65-781DFEECD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723" y="3168408"/>
                <a:ext cx="97657" cy="90511"/>
              </a:xfrm>
              <a:custGeom>
                <a:avLst/>
                <a:gdLst>
                  <a:gd name="T0" fmla="*/ 9 w 35"/>
                  <a:gd name="T1" fmla="*/ 32 h 32"/>
                  <a:gd name="T2" fmla="*/ 10 w 35"/>
                  <a:gd name="T3" fmla="*/ 32 h 32"/>
                  <a:gd name="T4" fmla="*/ 25 w 35"/>
                  <a:gd name="T5" fmla="*/ 30 h 32"/>
                  <a:gd name="T6" fmla="*/ 28 w 35"/>
                  <a:gd name="T7" fmla="*/ 25 h 32"/>
                  <a:gd name="T8" fmla="*/ 35 w 35"/>
                  <a:gd name="T9" fmla="*/ 15 h 32"/>
                  <a:gd name="T10" fmla="*/ 33 w 35"/>
                  <a:gd name="T11" fmla="*/ 11 h 32"/>
                  <a:gd name="T12" fmla="*/ 33 w 35"/>
                  <a:gd name="T13" fmla="*/ 10 h 32"/>
                  <a:gd name="T14" fmla="*/ 27 w 35"/>
                  <a:gd name="T15" fmla="*/ 0 h 32"/>
                  <a:gd name="T16" fmla="*/ 14 w 35"/>
                  <a:gd name="T17" fmla="*/ 2 h 32"/>
                  <a:gd name="T18" fmla="*/ 12 w 35"/>
                  <a:gd name="T19" fmla="*/ 2 h 32"/>
                  <a:gd name="T20" fmla="*/ 10 w 35"/>
                  <a:gd name="T21" fmla="*/ 2 h 32"/>
                  <a:gd name="T22" fmla="*/ 7 w 35"/>
                  <a:gd name="T23" fmla="*/ 2 h 32"/>
                  <a:gd name="T24" fmla="*/ 6 w 35"/>
                  <a:gd name="T25" fmla="*/ 5 h 32"/>
                  <a:gd name="T26" fmla="*/ 4 w 35"/>
                  <a:gd name="T27" fmla="*/ 11 h 32"/>
                  <a:gd name="T28" fmla="*/ 0 w 35"/>
                  <a:gd name="T29" fmla="*/ 19 h 32"/>
                  <a:gd name="T30" fmla="*/ 9 w 35"/>
                  <a:gd name="T3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32">
                    <a:moveTo>
                      <a:pt x="9" y="32"/>
                    </a:moveTo>
                    <a:cubicBezTo>
                      <a:pt x="10" y="32"/>
                      <a:pt x="10" y="32"/>
                      <a:pt x="10" y="32"/>
                    </a:cubicBezTo>
                    <a:cubicBezTo>
                      <a:pt x="19" y="32"/>
                      <a:pt x="24" y="32"/>
                      <a:pt x="25" y="30"/>
                    </a:cubicBezTo>
                    <a:cubicBezTo>
                      <a:pt x="26" y="29"/>
                      <a:pt x="27" y="27"/>
                      <a:pt x="28" y="25"/>
                    </a:cubicBezTo>
                    <a:cubicBezTo>
                      <a:pt x="32" y="19"/>
                      <a:pt x="34" y="17"/>
                      <a:pt x="35" y="15"/>
                    </a:cubicBezTo>
                    <a:cubicBezTo>
                      <a:pt x="34" y="14"/>
                      <a:pt x="34" y="12"/>
                      <a:pt x="33" y="11"/>
                    </a:cubicBezTo>
                    <a:cubicBezTo>
                      <a:pt x="33" y="11"/>
                      <a:pt x="33" y="10"/>
                      <a:pt x="33" y="10"/>
                    </a:cubicBezTo>
                    <a:cubicBezTo>
                      <a:pt x="33" y="9"/>
                      <a:pt x="29" y="3"/>
                      <a:pt x="27" y="0"/>
                    </a:cubicBezTo>
                    <a:cubicBezTo>
                      <a:pt x="24" y="1"/>
                      <a:pt x="19" y="1"/>
                      <a:pt x="14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0" y="2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6" y="2"/>
                      <a:pt x="6" y="4"/>
                      <a:pt x="6" y="5"/>
                    </a:cubicBezTo>
                    <a:cubicBezTo>
                      <a:pt x="5" y="7"/>
                      <a:pt x="5" y="9"/>
                      <a:pt x="4" y="11"/>
                    </a:cubicBezTo>
                    <a:cubicBezTo>
                      <a:pt x="3" y="14"/>
                      <a:pt x="2" y="17"/>
                      <a:pt x="0" y="19"/>
                    </a:cubicBezTo>
                    <a:cubicBezTo>
                      <a:pt x="3" y="26"/>
                      <a:pt x="7" y="31"/>
                      <a:pt x="9" y="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49" name="Freeform 190">
                <a:extLst>
                  <a:ext uri="{FF2B5EF4-FFF2-40B4-BE49-F238E27FC236}">
                    <a16:creationId xmlns:a16="http://schemas.microsoft.com/office/drawing/2014/main" id="{87202C6F-80BF-4644-8338-984DC80AD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1319" y="3114815"/>
                <a:ext cx="111948" cy="84557"/>
              </a:xfrm>
              <a:custGeom>
                <a:avLst/>
                <a:gdLst>
                  <a:gd name="T0" fmla="*/ 38 w 40"/>
                  <a:gd name="T1" fmla="*/ 1 h 30"/>
                  <a:gd name="T2" fmla="*/ 16 w 40"/>
                  <a:gd name="T3" fmla="*/ 3 h 30"/>
                  <a:gd name="T4" fmla="*/ 0 w 40"/>
                  <a:gd name="T5" fmla="*/ 2 h 30"/>
                  <a:gd name="T6" fmla="*/ 10 w 40"/>
                  <a:gd name="T7" fmla="*/ 20 h 30"/>
                  <a:gd name="T8" fmla="*/ 21 w 40"/>
                  <a:gd name="T9" fmla="*/ 29 h 30"/>
                  <a:gd name="T10" fmla="*/ 26 w 40"/>
                  <a:gd name="T11" fmla="*/ 29 h 30"/>
                  <a:gd name="T12" fmla="*/ 35 w 40"/>
                  <a:gd name="T13" fmla="*/ 28 h 30"/>
                  <a:gd name="T14" fmla="*/ 39 w 40"/>
                  <a:gd name="T15" fmla="*/ 14 h 30"/>
                  <a:gd name="T16" fmla="*/ 39 w 40"/>
                  <a:gd name="T17" fmla="*/ 1 h 30"/>
                  <a:gd name="T18" fmla="*/ 38 w 40"/>
                  <a:gd name="T19" fmla="*/ 0 h 30"/>
                  <a:gd name="T20" fmla="*/ 38 w 40"/>
                  <a:gd name="T21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30">
                    <a:moveTo>
                      <a:pt x="38" y="1"/>
                    </a:moveTo>
                    <a:cubicBezTo>
                      <a:pt x="36" y="2"/>
                      <a:pt x="26" y="3"/>
                      <a:pt x="16" y="3"/>
                    </a:cubicBezTo>
                    <a:cubicBezTo>
                      <a:pt x="10" y="3"/>
                      <a:pt x="4" y="3"/>
                      <a:pt x="0" y="2"/>
                    </a:cubicBezTo>
                    <a:cubicBezTo>
                      <a:pt x="3" y="6"/>
                      <a:pt x="8" y="16"/>
                      <a:pt x="10" y="20"/>
                    </a:cubicBezTo>
                    <a:cubicBezTo>
                      <a:pt x="13" y="24"/>
                      <a:pt x="18" y="30"/>
                      <a:pt x="21" y="29"/>
                    </a:cubicBezTo>
                    <a:cubicBezTo>
                      <a:pt x="22" y="29"/>
                      <a:pt x="24" y="29"/>
                      <a:pt x="26" y="29"/>
                    </a:cubicBezTo>
                    <a:cubicBezTo>
                      <a:pt x="29" y="29"/>
                      <a:pt x="34" y="29"/>
                      <a:pt x="35" y="28"/>
                    </a:cubicBezTo>
                    <a:cubicBezTo>
                      <a:pt x="37" y="25"/>
                      <a:pt x="39" y="20"/>
                      <a:pt x="39" y="14"/>
                    </a:cubicBezTo>
                    <a:cubicBezTo>
                      <a:pt x="40" y="9"/>
                      <a:pt x="40" y="3"/>
                      <a:pt x="39" y="1"/>
                    </a:cubicBezTo>
                    <a:cubicBezTo>
                      <a:pt x="39" y="1"/>
                      <a:pt x="39" y="1"/>
                      <a:pt x="38" y="0"/>
                    </a:cubicBezTo>
                    <a:cubicBezTo>
                      <a:pt x="38" y="1"/>
                      <a:pt x="38" y="1"/>
                      <a:pt x="38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50" name="Freeform 194">
                <a:extLst>
                  <a:ext uri="{FF2B5EF4-FFF2-40B4-BE49-F238E27FC236}">
                    <a16:creationId xmlns:a16="http://schemas.microsoft.com/office/drawing/2014/main" id="{A100D35F-C96D-EA4F-ADB0-076A7A3DA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5707" y="3120770"/>
                <a:ext cx="70266" cy="89321"/>
              </a:xfrm>
              <a:custGeom>
                <a:avLst/>
                <a:gdLst>
                  <a:gd name="T0" fmla="*/ 6 w 25"/>
                  <a:gd name="T1" fmla="*/ 28 h 32"/>
                  <a:gd name="T2" fmla="*/ 9 w 25"/>
                  <a:gd name="T3" fmla="*/ 32 h 32"/>
                  <a:gd name="T4" fmla="*/ 20 w 25"/>
                  <a:gd name="T5" fmla="*/ 28 h 32"/>
                  <a:gd name="T6" fmla="*/ 23 w 25"/>
                  <a:gd name="T7" fmla="*/ 20 h 32"/>
                  <a:gd name="T8" fmla="*/ 25 w 25"/>
                  <a:gd name="T9" fmla="*/ 14 h 32"/>
                  <a:gd name="T10" fmla="*/ 18 w 25"/>
                  <a:gd name="T11" fmla="*/ 0 h 32"/>
                  <a:gd name="T12" fmla="*/ 7 w 25"/>
                  <a:gd name="T13" fmla="*/ 2 h 32"/>
                  <a:gd name="T14" fmla="*/ 5 w 25"/>
                  <a:gd name="T15" fmla="*/ 6 h 32"/>
                  <a:gd name="T16" fmla="*/ 1 w 25"/>
                  <a:gd name="T17" fmla="*/ 14 h 32"/>
                  <a:gd name="T18" fmla="*/ 0 w 25"/>
                  <a:gd name="T19" fmla="*/ 16 h 32"/>
                  <a:gd name="T20" fmla="*/ 6 w 25"/>
                  <a:gd name="T21" fmla="*/ 26 h 32"/>
                  <a:gd name="T22" fmla="*/ 6 w 25"/>
                  <a:gd name="T23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32">
                    <a:moveTo>
                      <a:pt x="6" y="28"/>
                    </a:moveTo>
                    <a:cubicBezTo>
                      <a:pt x="7" y="29"/>
                      <a:pt x="7" y="32"/>
                      <a:pt x="9" y="32"/>
                    </a:cubicBezTo>
                    <a:cubicBezTo>
                      <a:pt x="12" y="32"/>
                      <a:pt x="19" y="30"/>
                      <a:pt x="20" y="28"/>
                    </a:cubicBezTo>
                    <a:cubicBezTo>
                      <a:pt x="21" y="28"/>
                      <a:pt x="22" y="23"/>
                      <a:pt x="23" y="20"/>
                    </a:cubicBezTo>
                    <a:cubicBezTo>
                      <a:pt x="24" y="17"/>
                      <a:pt x="25" y="15"/>
                      <a:pt x="25" y="14"/>
                    </a:cubicBezTo>
                    <a:cubicBezTo>
                      <a:pt x="23" y="12"/>
                      <a:pt x="20" y="5"/>
                      <a:pt x="18" y="0"/>
                    </a:cubicBezTo>
                    <a:cubicBezTo>
                      <a:pt x="15" y="1"/>
                      <a:pt x="11" y="2"/>
                      <a:pt x="7" y="2"/>
                    </a:cubicBezTo>
                    <a:cubicBezTo>
                      <a:pt x="6" y="3"/>
                      <a:pt x="6" y="4"/>
                      <a:pt x="5" y="6"/>
                    </a:cubicBezTo>
                    <a:cubicBezTo>
                      <a:pt x="4" y="9"/>
                      <a:pt x="3" y="12"/>
                      <a:pt x="1" y="14"/>
                    </a:cubicBezTo>
                    <a:cubicBezTo>
                      <a:pt x="1" y="15"/>
                      <a:pt x="0" y="15"/>
                      <a:pt x="0" y="16"/>
                    </a:cubicBezTo>
                    <a:cubicBezTo>
                      <a:pt x="1" y="18"/>
                      <a:pt x="5" y="25"/>
                      <a:pt x="6" y="26"/>
                    </a:cubicBezTo>
                    <a:cubicBezTo>
                      <a:pt x="6" y="27"/>
                      <a:pt x="6" y="27"/>
                      <a:pt x="6" y="2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51" name="Freeform 196">
                <a:extLst>
                  <a:ext uri="{FF2B5EF4-FFF2-40B4-BE49-F238E27FC236}">
                    <a16:creationId xmlns:a16="http://schemas.microsoft.com/office/drawing/2014/main" id="{FF80D811-39A3-E84E-BB15-A52513EC9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6918" y="3241055"/>
                <a:ext cx="83365" cy="102420"/>
              </a:xfrm>
              <a:custGeom>
                <a:avLst/>
                <a:gdLst>
                  <a:gd name="T0" fmla="*/ 6 w 30"/>
                  <a:gd name="T1" fmla="*/ 1 h 36"/>
                  <a:gd name="T2" fmla="*/ 0 w 30"/>
                  <a:gd name="T3" fmla="*/ 19 h 36"/>
                  <a:gd name="T4" fmla="*/ 11 w 30"/>
                  <a:gd name="T5" fmla="*/ 35 h 36"/>
                  <a:gd name="T6" fmla="*/ 17 w 30"/>
                  <a:gd name="T7" fmla="*/ 32 h 36"/>
                  <a:gd name="T8" fmla="*/ 29 w 30"/>
                  <a:gd name="T9" fmla="*/ 16 h 36"/>
                  <a:gd name="T10" fmla="*/ 28 w 30"/>
                  <a:gd name="T11" fmla="*/ 15 h 36"/>
                  <a:gd name="T12" fmla="*/ 27 w 30"/>
                  <a:gd name="T13" fmla="*/ 6 h 36"/>
                  <a:gd name="T14" fmla="*/ 22 w 30"/>
                  <a:gd name="T15" fmla="*/ 1 h 36"/>
                  <a:gd name="T16" fmla="*/ 6 w 30"/>
                  <a:gd name="T17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6">
                    <a:moveTo>
                      <a:pt x="6" y="1"/>
                    </a:moveTo>
                    <a:cubicBezTo>
                      <a:pt x="5" y="3"/>
                      <a:pt x="1" y="15"/>
                      <a:pt x="0" y="19"/>
                    </a:cubicBezTo>
                    <a:cubicBezTo>
                      <a:pt x="5" y="27"/>
                      <a:pt x="10" y="35"/>
                      <a:pt x="11" y="35"/>
                    </a:cubicBezTo>
                    <a:cubicBezTo>
                      <a:pt x="12" y="36"/>
                      <a:pt x="14" y="35"/>
                      <a:pt x="17" y="32"/>
                    </a:cubicBezTo>
                    <a:cubicBezTo>
                      <a:pt x="22" y="28"/>
                      <a:pt x="30" y="19"/>
                      <a:pt x="29" y="16"/>
                    </a:cubicBezTo>
                    <a:cubicBezTo>
                      <a:pt x="29" y="16"/>
                      <a:pt x="29" y="15"/>
                      <a:pt x="28" y="15"/>
                    </a:cubicBezTo>
                    <a:cubicBezTo>
                      <a:pt x="27" y="14"/>
                      <a:pt x="27" y="10"/>
                      <a:pt x="27" y="6"/>
                    </a:cubicBezTo>
                    <a:cubicBezTo>
                      <a:pt x="27" y="5"/>
                      <a:pt x="23" y="2"/>
                      <a:pt x="22" y="1"/>
                    </a:cubicBezTo>
                    <a:cubicBezTo>
                      <a:pt x="20" y="0"/>
                      <a:pt x="8" y="0"/>
                      <a:pt x="6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52" name="Freeform 201">
                <a:extLst>
                  <a:ext uri="{FF2B5EF4-FFF2-40B4-BE49-F238E27FC236}">
                    <a16:creationId xmlns:a16="http://schemas.microsoft.com/office/drawing/2014/main" id="{E819AF9E-91FD-8E4C-801D-AA5936199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3267" y="3294647"/>
                <a:ext cx="98848" cy="101230"/>
              </a:xfrm>
              <a:custGeom>
                <a:avLst/>
                <a:gdLst>
                  <a:gd name="T0" fmla="*/ 18 w 35"/>
                  <a:gd name="T1" fmla="*/ 5 h 36"/>
                  <a:gd name="T2" fmla="*/ 14 w 35"/>
                  <a:gd name="T3" fmla="*/ 7 h 36"/>
                  <a:gd name="T4" fmla="*/ 12 w 35"/>
                  <a:gd name="T5" fmla="*/ 8 h 36"/>
                  <a:gd name="T6" fmla="*/ 0 w 35"/>
                  <a:gd name="T7" fmla="*/ 14 h 36"/>
                  <a:gd name="T8" fmla="*/ 2 w 35"/>
                  <a:gd name="T9" fmla="*/ 21 h 36"/>
                  <a:gd name="T10" fmla="*/ 1 w 35"/>
                  <a:gd name="T11" fmla="*/ 26 h 36"/>
                  <a:gd name="T12" fmla="*/ 1 w 35"/>
                  <a:gd name="T13" fmla="*/ 32 h 36"/>
                  <a:gd name="T14" fmla="*/ 10 w 35"/>
                  <a:gd name="T15" fmla="*/ 32 h 36"/>
                  <a:gd name="T16" fmla="*/ 10 w 35"/>
                  <a:gd name="T17" fmla="*/ 31 h 36"/>
                  <a:gd name="T18" fmla="*/ 11 w 35"/>
                  <a:gd name="T19" fmla="*/ 32 h 36"/>
                  <a:gd name="T20" fmla="*/ 15 w 35"/>
                  <a:gd name="T21" fmla="*/ 36 h 36"/>
                  <a:gd name="T22" fmla="*/ 35 w 35"/>
                  <a:gd name="T23" fmla="*/ 21 h 36"/>
                  <a:gd name="T24" fmla="*/ 28 w 35"/>
                  <a:gd name="T25" fmla="*/ 6 h 36"/>
                  <a:gd name="T26" fmla="*/ 26 w 35"/>
                  <a:gd name="T27" fmla="*/ 0 h 36"/>
                  <a:gd name="T28" fmla="*/ 24 w 35"/>
                  <a:gd name="T29" fmla="*/ 2 h 36"/>
                  <a:gd name="T30" fmla="*/ 18 w 35"/>
                  <a:gd name="T31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36">
                    <a:moveTo>
                      <a:pt x="18" y="5"/>
                    </a:moveTo>
                    <a:cubicBezTo>
                      <a:pt x="17" y="6"/>
                      <a:pt x="16" y="6"/>
                      <a:pt x="14" y="7"/>
                    </a:cubicBezTo>
                    <a:cubicBezTo>
                      <a:pt x="14" y="7"/>
                      <a:pt x="13" y="8"/>
                      <a:pt x="12" y="8"/>
                    </a:cubicBezTo>
                    <a:cubicBezTo>
                      <a:pt x="7" y="11"/>
                      <a:pt x="3" y="13"/>
                      <a:pt x="0" y="14"/>
                    </a:cubicBezTo>
                    <a:cubicBezTo>
                      <a:pt x="1" y="16"/>
                      <a:pt x="1" y="20"/>
                      <a:pt x="2" y="21"/>
                    </a:cubicBezTo>
                    <a:cubicBezTo>
                      <a:pt x="2" y="22"/>
                      <a:pt x="2" y="24"/>
                      <a:pt x="1" y="26"/>
                    </a:cubicBezTo>
                    <a:cubicBezTo>
                      <a:pt x="1" y="28"/>
                      <a:pt x="1" y="31"/>
                      <a:pt x="1" y="32"/>
                    </a:cubicBezTo>
                    <a:cubicBezTo>
                      <a:pt x="3" y="32"/>
                      <a:pt x="8" y="32"/>
                      <a:pt x="10" y="32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2" y="34"/>
                      <a:pt x="14" y="36"/>
                      <a:pt x="15" y="36"/>
                    </a:cubicBezTo>
                    <a:cubicBezTo>
                      <a:pt x="16" y="35"/>
                      <a:pt x="32" y="23"/>
                      <a:pt x="35" y="21"/>
                    </a:cubicBezTo>
                    <a:cubicBezTo>
                      <a:pt x="35" y="19"/>
                      <a:pt x="31" y="9"/>
                      <a:pt x="28" y="6"/>
                    </a:cubicBezTo>
                    <a:cubicBezTo>
                      <a:pt x="27" y="4"/>
                      <a:pt x="26" y="2"/>
                      <a:pt x="26" y="0"/>
                    </a:cubicBezTo>
                    <a:cubicBezTo>
                      <a:pt x="25" y="1"/>
                      <a:pt x="24" y="2"/>
                      <a:pt x="24" y="2"/>
                    </a:cubicBezTo>
                    <a:cubicBezTo>
                      <a:pt x="22" y="3"/>
                      <a:pt x="20" y="4"/>
                      <a:pt x="18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53" name="Freeform 202">
                <a:extLst>
                  <a:ext uri="{FF2B5EF4-FFF2-40B4-BE49-F238E27FC236}">
                    <a16:creationId xmlns:a16="http://schemas.microsoft.com/office/drawing/2014/main" id="{EFA69B0D-EE93-8948-B2AA-5FD22C42C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2814" y="3112434"/>
                <a:ext cx="107184" cy="55974"/>
              </a:xfrm>
              <a:custGeom>
                <a:avLst/>
                <a:gdLst>
                  <a:gd name="T0" fmla="*/ 25 w 38"/>
                  <a:gd name="T1" fmla="*/ 0 h 20"/>
                  <a:gd name="T2" fmla="*/ 15 w 38"/>
                  <a:gd name="T3" fmla="*/ 3 h 20"/>
                  <a:gd name="T4" fmla="*/ 15 w 38"/>
                  <a:gd name="T5" fmla="*/ 3 h 20"/>
                  <a:gd name="T6" fmla="*/ 0 w 38"/>
                  <a:gd name="T7" fmla="*/ 4 h 20"/>
                  <a:gd name="T8" fmla="*/ 0 w 38"/>
                  <a:gd name="T9" fmla="*/ 4 h 20"/>
                  <a:gd name="T10" fmla="*/ 8 w 38"/>
                  <a:gd name="T11" fmla="*/ 17 h 20"/>
                  <a:gd name="T12" fmla="*/ 11 w 38"/>
                  <a:gd name="T13" fmla="*/ 19 h 20"/>
                  <a:gd name="T14" fmla="*/ 11 w 38"/>
                  <a:gd name="T15" fmla="*/ 19 h 20"/>
                  <a:gd name="T16" fmla="*/ 11 w 38"/>
                  <a:gd name="T17" fmla="*/ 19 h 20"/>
                  <a:gd name="T18" fmla="*/ 16 w 38"/>
                  <a:gd name="T19" fmla="*/ 20 h 20"/>
                  <a:gd name="T20" fmla="*/ 18 w 38"/>
                  <a:gd name="T21" fmla="*/ 20 h 20"/>
                  <a:gd name="T22" fmla="*/ 33 w 38"/>
                  <a:gd name="T23" fmla="*/ 16 h 20"/>
                  <a:gd name="T24" fmla="*/ 37 w 38"/>
                  <a:gd name="T25" fmla="*/ 8 h 20"/>
                  <a:gd name="T26" fmla="*/ 38 w 38"/>
                  <a:gd name="T27" fmla="*/ 6 h 20"/>
                  <a:gd name="T28" fmla="*/ 35 w 38"/>
                  <a:gd name="T29" fmla="*/ 5 h 20"/>
                  <a:gd name="T30" fmla="*/ 25 w 38"/>
                  <a:gd name="T3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20">
                    <a:moveTo>
                      <a:pt x="25" y="0"/>
                    </a:moveTo>
                    <a:cubicBezTo>
                      <a:pt x="23" y="2"/>
                      <a:pt x="20" y="2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9" y="3"/>
                      <a:pt x="3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7"/>
                      <a:pt x="7" y="15"/>
                      <a:pt x="8" y="17"/>
                    </a:cubicBezTo>
                    <a:cubicBezTo>
                      <a:pt x="9" y="18"/>
                      <a:pt x="9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2" y="20"/>
                      <a:pt x="13" y="20"/>
                      <a:pt x="16" y="20"/>
                    </a:cubicBezTo>
                    <a:cubicBezTo>
                      <a:pt x="16" y="20"/>
                      <a:pt x="17" y="20"/>
                      <a:pt x="18" y="20"/>
                    </a:cubicBezTo>
                    <a:cubicBezTo>
                      <a:pt x="23" y="19"/>
                      <a:pt x="31" y="19"/>
                      <a:pt x="33" y="16"/>
                    </a:cubicBezTo>
                    <a:cubicBezTo>
                      <a:pt x="34" y="14"/>
                      <a:pt x="35" y="11"/>
                      <a:pt x="37" y="8"/>
                    </a:cubicBezTo>
                    <a:cubicBezTo>
                      <a:pt x="37" y="7"/>
                      <a:pt x="37" y="6"/>
                      <a:pt x="38" y="6"/>
                    </a:cubicBezTo>
                    <a:cubicBezTo>
                      <a:pt x="36" y="6"/>
                      <a:pt x="36" y="5"/>
                      <a:pt x="35" y="5"/>
                    </a:cubicBezTo>
                    <a:cubicBezTo>
                      <a:pt x="31" y="5"/>
                      <a:pt x="27" y="2"/>
                      <a:pt x="2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54" name="Freeform 203">
                <a:extLst>
                  <a:ext uri="{FF2B5EF4-FFF2-40B4-BE49-F238E27FC236}">
                    <a16:creationId xmlns:a16="http://schemas.microsoft.com/office/drawing/2014/main" id="{76F61FB2-3075-5941-BD28-67D24631B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1681" y="3061224"/>
                <a:ext cx="101230" cy="96466"/>
              </a:xfrm>
              <a:custGeom>
                <a:avLst/>
                <a:gdLst>
                  <a:gd name="T0" fmla="*/ 6 w 36"/>
                  <a:gd name="T1" fmla="*/ 33 h 34"/>
                  <a:gd name="T2" fmla="*/ 21 w 36"/>
                  <a:gd name="T3" fmla="*/ 30 h 34"/>
                  <a:gd name="T4" fmla="*/ 25 w 36"/>
                  <a:gd name="T5" fmla="*/ 26 h 34"/>
                  <a:gd name="T6" fmla="*/ 36 w 36"/>
                  <a:gd name="T7" fmla="*/ 15 h 34"/>
                  <a:gd name="T8" fmla="*/ 32 w 36"/>
                  <a:gd name="T9" fmla="*/ 5 h 34"/>
                  <a:gd name="T10" fmla="*/ 30 w 36"/>
                  <a:gd name="T11" fmla="*/ 5 h 34"/>
                  <a:gd name="T12" fmla="*/ 30 w 36"/>
                  <a:gd name="T13" fmla="*/ 5 h 34"/>
                  <a:gd name="T14" fmla="*/ 30 w 36"/>
                  <a:gd name="T15" fmla="*/ 5 h 34"/>
                  <a:gd name="T16" fmla="*/ 18 w 36"/>
                  <a:gd name="T17" fmla="*/ 3 h 34"/>
                  <a:gd name="T18" fmla="*/ 4 w 36"/>
                  <a:gd name="T19" fmla="*/ 0 h 34"/>
                  <a:gd name="T20" fmla="*/ 4 w 36"/>
                  <a:gd name="T21" fmla="*/ 3 h 34"/>
                  <a:gd name="T22" fmla="*/ 2 w 36"/>
                  <a:gd name="T23" fmla="*/ 19 h 34"/>
                  <a:gd name="T24" fmla="*/ 0 w 36"/>
                  <a:gd name="T25" fmla="*/ 20 h 34"/>
                  <a:gd name="T26" fmla="*/ 6 w 36"/>
                  <a:gd name="T2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34">
                    <a:moveTo>
                      <a:pt x="6" y="33"/>
                    </a:moveTo>
                    <a:cubicBezTo>
                      <a:pt x="9" y="34"/>
                      <a:pt x="19" y="32"/>
                      <a:pt x="21" y="30"/>
                    </a:cubicBezTo>
                    <a:cubicBezTo>
                      <a:pt x="22" y="29"/>
                      <a:pt x="23" y="28"/>
                      <a:pt x="25" y="26"/>
                    </a:cubicBezTo>
                    <a:cubicBezTo>
                      <a:pt x="29" y="23"/>
                      <a:pt x="36" y="17"/>
                      <a:pt x="36" y="15"/>
                    </a:cubicBezTo>
                    <a:cubicBezTo>
                      <a:pt x="36" y="13"/>
                      <a:pt x="34" y="8"/>
                      <a:pt x="32" y="5"/>
                    </a:cubicBezTo>
                    <a:cubicBezTo>
                      <a:pt x="31" y="5"/>
                      <a:pt x="31" y="5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25" y="4"/>
                      <a:pt x="21" y="3"/>
                      <a:pt x="18" y="3"/>
                    </a:cubicBezTo>
                    <a:cubicBezTo>
                      <a:pt x="12" y="2"/>
                      <a:pt x="8" y="1"/>
                      <a:pt x="4" y="0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4" y="5"/>
                      <a:pt x="3" y="16"/>
                      <a:pt x="2" y="19"/>
                    </a:cubicBezTo>
                    <a:cubicBezTo>
                      <a:pt x="2" y="19"/>
                      <a:pt x="1" y="20"/>
                      <a:pt x="0" y="20"/>
                    </a:cubicBezTo>
                    <a:cubicBezTo>
                      <a:pt x="2" y="27"/>
                      <a:pt x="5" y="33"/>
                      <a:pt x="6" y="3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55" name="Freeform 208">
                <a:extLst>
                  <a:ext uri="{FF2B5EF4-FFF2-40B4-BE49-F238E27FC236}">
                    <a16:creationId xmlns:a16="http://schemas.microsoft.com/office/drawing/2014/main" id="{CC3396A7-9349-024B-8378-504E651AD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4308" y="3323229"/>
                <a:ext cx="53592" cy="95275"/>
              </a:xfrm>
              <a:custGeom>
                <a:avLst/>
                <a:gdLst>
                  <a:gd name="T0" fmla="*/ 9 w 19"/>
                  <a:gd name="T1" fmla="*/ 5 h 34"/>
                  <a:gd name="T2" fmla="*/ 4 w 19"/>
                  <a:gd name="T3" fmla="*/ 8 h 34"/>
                  <a:gd name="T4" fmla="*/ 0 w 19"/>
                  <a:gd name="T5" fmla="*/ 20 h 34"/>
                  <a:gd name="T6" fmla="*/ 4 w 19"/>
                  <a:gd name="T7" fmla="*/ 29 h 34"/>
                  <a:gd name="T8" fmla="*/ 3 w 19"/>
                  <a:gd name="T9" fmla="*/ 33 h 34"/>
                  <a:gd name="T10" fmla="*/ 3 w 19"/>
                  <a:gd name="T11" fmla="*/ 34 h 34"/>
                  <a:gd name="T12" fmla="*/ 17 w 19"/>
                  <a:gd name="T13" fmla="*/ 32 h 34"/>
                  <a:gd name="T14" fmla="*/ 19 w 19"/>
                  <a:gd name="T15" fmla="*/ 11 h 34"/>
                  <a:gd name="T16" fmla="*/ 13 w 19"/>
                  <a:gd name="T17" fmla="*/ 0 h 34"/>
                  <a:gd name="T18" fmla="*/ 9 w 19"/>
                  <a:gd name="T19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4">
                    <a:moveTo>
                      <a:pt x="9" y="5"/>
                    </a:moveTo>
                    <a:cubicBezTo>
                      <a:pt x="7" y="6"/>
                      <a:pt x="5" y="7"/>
                      <a:pt x="4" y="8"/>
                    </a:cubicBezTo>
                    <a:cubicBezTo>
                      <a:pt x="4" y="11"/>
                      <a:pt x="2" y="16"/>
                      <a:pt x="0" y="20"/>
                    </a:cubicBezTo>
                    <a:cubicBezTo>
                      <a:pt x="5" y="28"/>
                      <a:pt x="4" y="29"/>
                      <a:pt x="4" y="29"/>
                    </a:cubicBezTo>
                    <a:cubicBezTo>
                      <a:pt x="4" y="30"/>
                      <a:pt x="3" y="31"/>
                      <a:pt x="3" y="33"/>
                    </a:cubicBezTo>
                    <a:cubicBezTo>
                      <a:pt x="3" y="33"/>
                      <a:pt x="3" y="34"/>
                      <a:pt x="3" y="34"/>
                    </a:cubicBezTo>
                    <a:cubicBezTo>
                      <a:pt x="9" y="34"/>
                      <a:pt x="16" y="33"/>
                      <a:pt x="17" y="32"/>
                    </a:cubicBezTo>
                    <a:cubicBezTo>
                      <a:pt x="17" y="30"/>
                      <a:pt x="19" y="15"/>
                      <a:pt x="19" y="11"/>
                    </a:cubicBezTo>
                    <a:cubicBezTo>
                      <a:pt x="17" y="9"/>
                      <a:pt x="15" y="3"/>
                      <a:pt x="13" y="0"/>
                    </a:cubicBezTo>
                    <a:cubicBezTo>
                      <a:pt x="11" y="2"/>
                      <a:pt x="9" y="4"/>
                      <a:pt x="9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56" name="Freeform 209">
                <a:extLst>
                  <a:ext uri="{FF2B5EF4-FFF2-40B4-BE49-F238E27FC236}">
                    <a16:creationId xmlns:a16="http://schemas.microsoft.com/office/drawing/2014/main" id="{9D3CD06D-A3DD-4441-9C60-8ADFDF3A0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9222" y="3461378"/>
                <a:ext cx="92893" cy="109566"/>
              </a:xfrm>
              <a:custGeom>
                <a:avLst/>
                <a:gdLst>
                  <a:gd name="T0" fmla="*/ 28 w 33"/>
                  <a:gd name="T1" fmla="*/ 22 h 39"/>
                  <a:gd name="T2" fmla="*/ 32 w 33"/>
                  <a:gd name="T3" fmla="*/ 9 h 39"/>
                  <a:gd name="T4" fmla="*/ 33 w 33"/>
                  <a:gd name="T5" fmla="*/ 3 h 39"/>
                  <a:gd name="T6" fmla="*/ 24 w 33"/>
                  <a:gd name="T7" fmla="*/ 0 h 39"/>
                  <a:gd name="T8" fmla="*/ 23 w 33"/>
                  <a:gd name="T9" fmla="*/ 0 h 39"/>
                  <a:gd name="T10" fmla="*/ 22 w 33"/>
                  <a:gd name="T11" fmla="*/ 0 h 39"/>
                  <a:gd name="T12" fmla="*/ 19 w 33"/>
                  <a:gd name="T13" fmla="*/ 2 h 39"/>
                  <a:gd name="T14" fmla="*/ 14 w 33"/>
                  <a:gd name="T15" fmla="*/ 3 h 39"/>
                  <a:gd name="T16" fmla="*/ 2 w 33"/>
                  <a:gd name="T17" fmla="*/ 7 h 39"/>
                  <a:gd name="T18" fmla="*/ 0 w 33"/>
                  <a:gd name="T19" fmla="*/ 33 h 39"/>
                  <a:gd name="T20" fmla="*/ 13 w 33"/>
                  <a:gd name="T21" fmla="*/ 39 h 39"/>
                  <a:gd name="T22" fmla="*/ 13 w 33"/>
                  <a:gd name="T23" fmla="*/ 39 h 39"/>
                  <a:gd name="T24" fmla="*/ 30 w 33"/>
                  <a:gd name="T25" fmla="*/ 28 h 39"/>
                  <a:gd name="T26" fmla="*/ 29 w 33"/>
                  <a:gd name="T27" fmla="*/ 24 h 39"/>
                  <a:gd name="T28" fmla="*/ 28 w 33"/>
                  <a:gd name="T29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" h="39">
                    <a:moveTo>
                      <a:pt x="28" y="22"/>
                    </a:moveTo>
                    <a:cubicBezTo>
                      <a:pt x="27" y="19"/>
                      <a:pt x="31" y="10"/>
                      <a:pt x="32" y="9"/>
                    </a:cubicBezTo>
                    <a:cubicBezTo>
                      <a:pt x="33" y="8"/>
                      <a:pt x="33" y="5"/>
                      <a:pt x="33" y="3"/>
                    </a:cubicBezTo>
                    <a:cubicBezTo>
                      <a:pt x="29" y="2"/>
                      <a:pt x="26" y="1"/>
                      <a:pt x="2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2" y="0"/>
                      <a:pt x="22" y="0"/>
                    </a:cubicBezTo>
                    <a:cubicBezTo>
                      <a:pt x="22" y="1"/>
                      <a:pt x="20" y="2"/>
                      <a:pt x="19" y="2"/>
                    </a:cubicBezTo>
                    <a:cubicBezTo>
                      <a:pt x="18" y="2"/>
                      <a:pt x="16" y="2"/>
                      <a:pt x="14" y="3"/>
                    </a:cubicBezTo>
                    <a:cubicBezTo>
                      <a:pt x="8" y="5"/>
                      <a:pt x="4" y="7"/>
                      <a:pt x="2" y="7"/>
                    </a:cubicBezTo>
                    <a:cubicBezTo>
                      <a:pt x="2" y="14"/>
                      <a:pt x="1" y="29"/>
                      <a:pt x="0" y="33"/>
                    </a:cubicBezTo>
                    <a:cubicBezTo>
                      <a:pt x="4" y="36"/>
                      <a:pt x="11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5" y="39"/>
                      <a:pt x="28" y="31"/>
                      <a:pt x="30" y="28"/>
                    </a:cubicBezTo>
                    <a:cubicBezTo>
                      <a:pt x="29" y="27"/>
                      <a:pt x="29" y="25"/>
                      <a:pt x="29" y="24"/>
                    </a:cubicBezTo>
                    <a:cubicBezTo>
                      <a:pt x="29" y="23"/>
                      <a:pt x="29" y="23"/>
                      <a:pt x="28" y="2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57" name="Freeform 210">
                <a:extLst>
                  <a:ext uri="{FF2B5EF4-FFF2-40B4-BE49-F238E27FC236}">
                    <a16:creationId xmlns:a16="http://schemas.microsoft.com/office/drawing/2014/main" id="{D46AD0CA-B318-4749-A91B-74965371C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6917" y="3418504"/>
                <a:ext cx="105994" cy="88129"/>
              </a:xfrm>
              <a:custGeom>
                <a:avLst/>
                <a:gdLst>
                  <a:gd name="T0" fmla="*/ 34 w 38"/>
                  <a:gd name="T1" fmla="*/ 10 h 31"/>
                  <a:gd name="T2" fmla="*/ 26 w 38"/>
                  <a:gd name="T3" fmla="*/ 0 h 31"/>
                  <a:gd name="T4" fmla="*/ 14 w 38"/>
                  <a:gd name="T5" fmla="*/ 2 h 31"/>
                  <a:gd name="T6" fmla="*/ 6 w 38"/>
                  <a:gd name="T7" fmla="*/ 16 h 31"/>
                  <a:gd name="T8" fmla="*/ 0 w 38"/>
                  <a:gd name="T9" fmla="*/ 25 h 31"/>
                  <a:gd name="T10" fmla="*/ 0 w 38"/>
                  <a:gd name="T11" fmla="*/ 29 h 31"/>
                  <a:gd name="T12" fmla="*/ 14 w 38"/>
                  <a:gd name="T13" fmla="*/ 30 h 31"/>
                  <a:gd name="T14" fmla="*/ 18 w 38"/>
                  <a:gd name="T15" fmla="*/ 30 h 31"/>
                  <a:gd name="T16" fmla="*/ 38 w 38"/>
                  <a:gd name="T17" fmla="*/ 16 h 31"/>
                  <a:gd name="T18" fmla="*/ 35 w 38"/>
                  <a:gd name="T19" fmla="*/ 12 h 31"/>
                  <a:gd name="T20" fmla="*/ 34 w 38"/>
                  <a:gd name="T21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31">
                    <a:moveTo>
                      <a:pt x="34" y="10"/>
                    </a:moveTo>
                    <a:cubicBezTo>
                      <a:pt x="33" y="8"/>
                      <a:pt x="28" y="2"/>
                      <a:pt x="26" y="0"/>
                    </a:cubicBezTo>
                    <a:cubicBezTo>
                      <a:pt x="23" y="1"/>
                      <a:pt x="17" y="2"/>
                      <a:pt x="14" y="2"/>
                    </a:cubicBezTo>
                    <a:cubicBezTo>
                      <a:pt x="12" y="3"/>
                      <a:pt x="8" y="11"/>
                      <a:pt x="6" y="16"/>
                    </a:cubicBezTo>
                    <a:cubicBezTo>
                      <a:pt x="5" y="19"/>
                      <a:pt x="2" y="23"/>
                      <a:pt x="0" y="25"/>
                    </a:cubicBezTo>
                    <a:cubicBezTo>
                      <a:pt x="0" y="27"/>
                      <a:pt x="0" y="29"/>
                      <a:pt x="0" y="29"/>
                    </a:cubicBezTo>
                    <a:cubicBezTo>
                      <a:pt x="5" y="29"/>
                      <a:pt x="12" y="29"/>
                      <a:pt x="14" y="30"/>
                    </a:cubicBezTo>
                    <a:cubicBezTo>
                      <a:pt x="15" y="31"/>
                      <a:pt x="16" y="31"/>
                      <a:pt x="18" y="30"/>
                    </a:cubicBezTo>
                    <a:cubicBezTo>
                      <a:pt x="21" y="29"/>
                      <a:pt x="36" y="19"/>
                      <a:pt x="38" y="16"/>
                    </a:cubicBezTo>
                    <a:cubicBezTo>
                      <a:pt x="37" y="15"/>
                      <a:pt x="36" y="13"/>
                      <a:pt x="35" y="12"/>
                    </a:cubicBezTo>
                    <a:cubicBezTo>
                      <a:pt x="35" y="11"/>
                      <a:pt x="35" y="10"/>
                      <a:pt x="34" y="1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58" name="Freeform 213">
                <a:extLst>
                  <a:ext uri="{FF2B5EF4-FFF2-40B4-BE49-F238E27FC236}">
                    <a16:creationId xmlns:a16="http://schemas.microsoft.com/office/drawing/2014/main" id="{72D5F40E-1BE5-5645-9181-443E4BA92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1415" y="3506633"/>
                <a:ext cx="129812" cy="80984"/>
              </a:xfrm>
              <a:custGeom>
                <a:avLst/>
                <a:gdLst>
                  <a:gd name="T0" fmla="*/ 6 w 46"/>
                  <a:gd name="T1" fmla="*/ 10 h 29"/>
                  <a:gd name="T2" fmla="*/ 1 w 46"/>
                  <a:gd name="T3" fmla="*/ 15 h 29"/>
                  <a:gd name="T4" fmla="*/ 0 w 46"/>
                  <a:gd name="T5" fmla="*/ 15 h 29"/>
                  <a:gd name="T6" fmla="*/ 6 w 46"/>
                  <a:gd name="T7" fmla="*/ 29 h 29"/>
                  <a:gd name="T8" fmla="*/ 9 w 46"/>
                  <a:gd name="T9" fmla="*/ 27 h 29"/>
                  <a:gd name="T10" fmla="*/ 23 w 46"/>
                  <a:gd name="T11" fmla="*/ 21 h 29"/>
                  <a:gd name="T12" fmla="*/ 26 w 46"/>
                  <a:gd name="T13" fmla="*/ 22 h 29"/>
                  <a:gd name="T14" fmla="*/ 42 w 46"/>
                  <a:gd name="T15" fmla="*/ 23 h 29"/>
                  <a:gd name="T16" fmla="*/ 46 w 46"/>
                  <a:gd name="T17" fmla="*/ 20 h 29"/>
                  <a:gd name="T18" fmla="*/ 45 w 46"/>
                  <a:gd name="T19" fmla="*/ 20 h 29"/>
                  <a:gd name="T20" fmla="*/ 44 w 46"/>
                  <a:gd name="T21" fmla="*/ 19 h 29"/>
                  <a:gd name="T22" fmla="*/ 34 w 46"/>
                  <a:gd name="T23" fmla="*/ 0 h 29"/>
                  <a:gd name="T24" fmla="*/ 23 w 46"/>
                  <a:gd name="T25" fmla="*/ 0 h 29"/>
                  <a:gd name="T26" fmla="*/ 22 w 46"/>
                  <a:gd name="T27" fmla="*/ 0 h 29"/>
                  <a:gd name="T28" fmla="*/ 13 w 46"/>
                  <a:gd name="T29" fmla="*/ 4 h 29"/>
                  <a:gd name="T30" fmla="*/ 6 w 46"/>
                  <a:gd name="T31" fmla="*/ 1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29">
                    <a:moveTo>
                      <a:pt x="6" y="10"/>
                    </a:moveTo>
                    <a:cubicBezTo>
                      <a:pt x="4" y="12"/>
                      <a:pt x="2" y="14"/>
                      <a:pt x="1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" y="21"/>
                      <a:pt x="5" y="27"/>
                      <a:pt x="6" y="29"/>
                    </a:cubicBezTo>
                    <a:cubicBezTo>
                      <a:pt x="7" y="28"/>
                      <a:pt x="8" y="28"/>
                      <a:pt x="9" y="27"/>
                    </a:cubicBezTo>
                    <a:cubicBezTo>
                      <a:pt x="15" y="24"/>
                      <a:pt x="20" y="21"/>
                      <a:pt x="23" y="21"/>
                    </a:cubicBezTo>
                    <a:cubicBezTo>
                      <a:pt x="23" y="21"/>
                      <a:pt x="24" y="22"/>
                      <a:pt x="26" y="22"/>
                    </a:cubicBezTo>
                    <a:cubicBezTo>
                      <a:pt x="30" y="22"/>
                      <a:pt x="40" y="24"/>
                      <a:pt x="42" y="23"/>
                    </a:cubicBezTo>
                    <a:cubicBezTo>
                      <a:pt x="45" y="23"/>
                      <a:pt x="46" y="22"/>
                      <a:pt x="46" y="20"/>
                    </a:cubicBezTo>
                    <a:cubicBezTo>
                      <a:pt x="46" y="20"/>
                      <a:pt x="46" y="20"/>
                      <a:pt x="45" y="20"/>
                    </a:cubicBezTo>
                    <a:cubicBezTo>
                      <a:pt x="45" y="19"/>
                      <a:pt x="45" y="19"/>
                      <a:pt x="44" y="19"/>
                    </a:cubicBezTo>
                    <a:cubicBezTo>
                      <a:pt x="43" y="18"/>
                      <a:pt x="36" y="6"/>
                      <a:pt x="34" y="0"/>
                    </a:cubicBezTo>
                    <a:cubicBezTo>
                      <a:pt x="31" y="0"/>
                      <a:pt x="27" y="0"/>
                      <a:pt x="23" y="0"/>
                    </a:cubicBezTo>
                    <a:cubicBezTo>
                      <a:pt x="23" y="0"/>
                      <a:pt x="22" y="0"/>
                      <a:pt x="22" y="0"/>
                    </a:cubicBezTo>
                    <a:cubicBezTo>
                      <a:pt x="20" y="1"/>
                      <a:pt x="15" y="3"/>
                      <a:pt x="13" y="4"/>
                    </a:cubicBezTo>
                    <a:cubicBezTo>
                      <a:pt x="12" y="5"/>
                      <a:pt x="9" y="7"/>
                      <a:pt x="6" y="1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59" name="Freeform 214">
                <a:extLst>
                  <a:ext uri="{FF2B5EF4-FFF2-40B4-BE49-F238E27FC236}">
                    <a16:creationId xmlns:a16="http://schemas.microsoft.com/office/drawing/2014/main" id="{8C5B3342-34FC-234F-A4B0-E108DFDC0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3778" y="3449468"/>
                <a:ext cx="107184" cy="96466"/>
              </a:xfrm>
              <a:custGeom>
                <a:avLst/>
                <a:gdLst>
                  <a:gd name="T0" fmla="*/ 38 w 38"/>
                  <a:gd name="T1" fmla="*/ 16 h 34"/>
                  <a:gd name="T2" fmla="*/ 29 w 38"/>
                  <a:gd name="T3" fmla="*/ 9 h 34"/>
                  <a:gd name="T4" fmla="*/ 23 w 38"/>
                  <a:gd name="T5" fmla="*/ 0 h 34"/>
                  <a:gd name="T6" fmla="*/ 15 w 38"/>
                  <a:gd name="T7" fmla="*/ 6 h 34"/>
                  <a:gd name="T8" fmla="*/ 9 w 38"/>
                  <a:gd name="T9" fmla="*/ 7 h 34"/>
                  <a:gd name="T10" fmla="*/ 5 w 38"/>
                  <a:gd name="T11" fmla="*/ 7 h 34"/>
                  <a:gd name="T12" fmla="*/ 4 w 38"/>
                  <a:gd name="T13" fmla="*/ 14 h 34"/>
                  <a:gd name="T14" fmla="*/ 0 w 38"/>
                  <a:gd name="T15" fmla="*/ 26 h 34"/>
                  <a:gd name="T16" fmla="*/ 1 w 38"/>
                  <a:gd name="T17" fmla="*/ 28 h 34"/>
                  <a:gd name="T18" fmla="*/ 4 w 38"/>
                  <a:gd name="T19" fmla="*/ 33 h 34"/>
                  <a:gd name="T20" fmla="*/ 17 w 38"/>
                  <a:gd name="T21" fmla="*/ 33 h 34"/>
                  <a:gd name="T22" fmla="*/ 22 w 38"/>
                  <a:gd name="T23" fmla="*/ 28 h 34"/>
                  <a:gd name="T24" fmla="*/ 29 w 38"/>
                  <a:gd name="T25" fmla="*/ 22 h 34"/>
                  <a:gd name="T26" fmla="*/ 38 w 38"/>
                  <a:gd name="T27" fmla="*/ 18 h 34"/>
                  <a:gd name="T28" fmla="*/ 38 w 38"/>
                  <a:gd name="T29" fmla="*/ 16 h 34"/>
                  <a:gd name="T30" fmla="*/ 38 w 38"/>
                  <a:gd name="T31" fmla="*/ 16 h 34"/>
                  <a:gd name="T32" fmla="*/ 38 w 38"/>
                  <a:gd name="T33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34">
                    <a:moveTo>
                      <a:pt x="38" y="16"/>
                    </a:moveTo>
                    <a:cubicBezTo>
                      <a:pt x="35" y="16"/>
                      <a:pt x="30" y="11"/>
                      <a:pt x="29" y="9"/>
                    </a:cubicBezTo>
                    <a:cubicBezTo>
                      <a:pt x="27" y="7"/>
                      <a:pt x="24" y="2"/>
                      <a:pt x="23" y="0"/>
                    </a:cubicBezTo>
                    <a:cubicBezTo>
                      <a:pt x="20" y="3"/>
                      <a:pt x="17" y="5"/>
                      <a:pt x="15" y="6"/>
                    </a:cubicBezTo>
                    <a:cubicBezTo>
                      <a:pt x="13" y="7"/>
                      <a:pt x="11" y="7"/>
                      <a:pt x="9" y="7"/>
                    </a:cubicBezTo>
                    <a:cubicBezTo>
                      <a:pt x="8" y="7"/>
                      <a:pt x="6" y="7"/>
                      <a:pt x="5" y="7"/>
                    </a:cubicBezTo>
                    <a:cubicBezTo>
                      <a:pt x="5" y="9"/>
                      <a:pt x="5" y="12"/>
                      <a:pt x="4" y="14"/>
                    </a:cubicBezTo>
                    <a:cubicBezTo>
                      <a:pt x="3" y="16"/>
                      <a:pt x="0" y="23"/>
                      <a:pt x="0" y="26"/>
                    </a:cubicBezTo>
                    <a:cubicBezTo>
                      <a:pt x="0" y="26"/>
                      <a:pt x="1" y="27"/>
                      <a:pt x="1" y="28"/>
                    </a:cubicBezTo>
                    <a:cubicBezTo>
                      <a:pt x="1" y="31"/>
                      <a:pt x="2" y="33"/>
                      <a:pt x="4" y="33"/>
                    </a:cubicBezTo>
                    <a:cubicBezTo>
                      <a:pt x="9" y="34"/>
                      <a:pt x="15" y="34"/>
                      <a:pt x="17" y="33"/>
                    </a:cubicBezTo>
                    <a:cubicBezTo>
                      <a:pt x="18" y="33"/>
                      <a:pt x="20" y="30"/>
                      <a:pt x="22" y="28"/>
                    </a:cubicBezTo>
                    <a:cubicBezTo>
                      <a:pt x="25" y="26"/>
                      <a:pt x="28" y="23"/>
                      <a:pt x="29" y="22"/>
                    </a:cubicBezTo>
                    <a:cubicBezTo>
                      <a:pt x="31" y="21"/>
                      <a:pt x="36" y="19"/>
                      <a:pt x="38" y="18"/>
                    </a:cubicBezTo>
                    <a:cubicBezTo>
                      <a:pt x="38" y="17"/>
                      <a:pt x="38" y="17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60" name="Freeform 217">
                <a:extLst>
                  <a:ext uri="{FF2B5EF4-FFF2-40B4-BE49-F238E27FC236}">
                    <a16:creationId xmlns:a16="http://schemas.microsoft.com/office/drawing/2014/main" id="{48C46E72-15B3-754B-8273-87C752158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5442" y="3686464"/>
                <a:ext cx="90511" cy="80984"/>
              </a:xfrm>
              <a:custGeom>
                <a:avLst/>
                <a:gdLst>
                  <a:gd name="T0" fmla="*/ 24 w 32"/>
                  <a:gd name="T1" fmla="*/ 28 h 29"/>
                  <a:gd name="T2" fmla="*/ 32 w 32"/>
                  <a:gd name="T3" fmla="*/ 18 h 29"/>
                  <a:gd name="T4" fmla="*/ 30 w 32"/>
                  <a:gd name="T5" fmla="*/ 13 h 29"/>
                  <a:gd name="T6" fmla="*/ 27 w 32"/>
                  <a:gd name="T7" fmla="*/ 4 h 29"/>
                  <a:gd name="T8" fmla="*/ 10 w 32"/>
                  <a:gd name="T9" fmla="*/ 1 h 29"/>
                  <a:gd name="T10" fmla="*/ 10 w 32"/>
                  <a:gd name="T11" fmla="*/ 1 h 29"/>
                  <a:gd name="T12" fmla="*/ 10 w 32"/>
                  <a:gd name="T13" fmla="*/ 1 h 29"/>
                  <a:gd name="T14" fmla="*/ 8 w 32"/>
                  <a:gd name="T15" fmla="*/ 1 h 29"/>
                  <a:gd name="T16" fmla="*/ 0 w 32"/>
                  <a:gd name="T17" fmla="*/ 15 h 29"/>
                  <a:gd name="T18" fmla="*/ 1 w 32"/>
                  <a:gd name="T19" fmla="*/ 20 h 29"/>
                  <a:gd name="T20" fmla="*/ 7 w 32"/>
                  <a:gd name="T21" fmla="*/ 24 h 29"/>
                  <a:gd name="T22" fmla="*/ 7 w 32"/>
                  <a:gd name="T23" fmla="*/ 25 h 29"/>
                  <a:gd name="T24" fmla="*/ 24 w 32"/>
                  <a:gd name="T25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29">
                    <a:moveTo>
                      <a:pt x="24" y="28"/>
                    </a:moveTo>
                    <a:cubicBezTo>
                      <a:pt x="26" y="27"/>
                      <a:pt x="32" y="22"/>
                      <a:pt x="32" y="18"/>
                    </a:cubicBezTo>
                    <a:cubicBezTo>
                      <a:pt x="31" y="17"/>
                      <a:pt x="31" y="15"/>
                      <a:pt x="30" y="13"/>
                    </a:cubicBezTo>
                    <a:cubicBezTo>
                      <a:pt x="29" y="9"/>
                      <a:pt x="28" y="5"/>
                      <a:pt x="27" y="4"/>
                    </a:cubicBezTo>
                    <a:cubicBezTo>
                      <a:pt x="26" y="2"/>
                      <a:pt x="15" y="0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6" y="1"/>
                      <a:pt x="1" y="11"/>
                      <a:pt x="0" y="15"/>
                    </a:cubicBezTo>
                    <a:cubicBezTo>
                      <a:pt x="0" y="17"/>
                      <a:pt x="1" y="19"/>
                      <a:pt x="1" y="20"/>
                    </a:cubicBezTo>
                    <a:cubicBezTo>
                      <a:pt x="6" y="22"/>
                      <a:pt x="7" y="23"/>
                      <a:pt x="7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14" y="27"/>
                      <a:pt x="22" y="29"/>
                      <a:pt x="24" y="2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61" name="Freeform 221">
                <a:extLst>
                  <a:ext uri="{FF2B5EF4-FFF2-40B4-BE49-F238E27FC236}">
                    <a16:creationId xmlns:a16="http://schemas.microsoft.com/office/drawing/2014/main" id="{DFE1138E-95CD-7744-804F-9E30C5937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5519" y="3354194"/>
                <a:ext cx="70266" cy="103612"/>
              </a:xfrm>
              <a:custGeom>
                <a:avLst/>
                <a:gdLst>
                  <a:gd name="T0" fmla="*/ 15 w 25"/>
                  <a:gd name="T1" fmla="*/ 9 h 37"/>
                  <a:gd name="T2" fmla="*/ 5 w 25"/>
                  <a:gd name="T3" fmla="*/ 0 h 37"/>
                  <a:gd name="T4" fmla="*/ 3 w 25"/>
                  <a:gd name="T5" fmla="*/ 1 h 37"/>
                  <a:gd name="T6" fmla="*/ 0 w 25"/>
                  <a:gd name="T7" fmla="*/ 21 h 37"/>
                  <a:gd name="T8" fmla="*/ 0 w 25"/>
                  <a:gd name="T9" fmla="*/ 22 h 37"/>
                  <a:gd name="T10" fmla="*/ 8 w 25"/>
                  <a:gd name="T11" fmla="*/ 32 h 37"/>
                  <a:gd name="T12" fmla="*/ 9 w 25"/>
                  <a:gd name="T13" fmla="*/ 34 h 37"/>
                  <a:gd name="T14" fmla="*/ 11 w 25"/>
                  <a:gd name="T15" fmla="*/ 36 h 37"/>
                  <a:gd name="T16" fmla="*/ 11 w 25"/>
                  <a:gd name="T17" fmla="*/ 36 h 37"/>
                  <a:gd name="T18" fmla="*/ 11 w 25"/>
                  <a:gd name="T19" fmla="*/ 37 h 37"/>
                  <a:gd name="T20" fmla="*/ 12 w 25"/>
                  <a:gd name="T21" fmla="*/ 37 h 37"/>
                  <a:gd name="T22" fmla="*/ 12 w 25"/>
                  <a:gd name="T23" fmla="*/ 37 h 37"/>
                  <a:gd name="T24" fmla="*/ 21 w 25"/>
                  <a:gd name="T25" fmla="*/ 23 h 37"/>
                  <a:gd name="T26" fmla="*/ 25 w 25"/>
                  <a:gd name="T27" fmla="*/ 17 h 37"/>
                  <a:gd name="T28" fmla="*/ 17 w 25"/>
                  <a:gd name="T29" fmla="*/ 10 h 37"/>
                  <a:gd name="T30" fmla="*/ 15 w 25"/>
                  <a:gd name="T31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37">
                    <a:moveTo>
                      <a:pt x="15" y="9"/>
                    </a:moveTo>
                    <a:cubicBezTo>
                      <a:pt x="13" y="7"/>
                      <a:pt x="6" y="2"/>
                      <a:pt x="5" y="0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5"/>
                      <a:pt x="1" y="19"/>
                      <a:pt x="0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" y="24"/>
                      <a:pt x="7" y="30"/>
                      <a:pt x="8" y="32"/>
                    </a:cubicBezTo>
                    <a:cubicBezTo>
                      <a:pt x="8" y="32"/>
                      <a:pt x="9" y="33"/>
                      <a:pt x="9" y="34"/>
                    </a:cubicBezTo>
                    <a:cubicBezTo>
                      <a:pt x="9" y="34"/>
                      <a:pt x="10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1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4" y="34"/>
                      <a:pt x="20" y="26"/>
                      <a:pt x="21" y="23"/>
                    </a:cubicBezTo>
                    <a:cubicBezTo>
                      <a:pt x="22" y="21"/>
                      <a:pt x="24" y="18"/>
                      <a:pt x="25" y="17"/>
                    </a:cubicBezTo>
                    <a:cubicBezTo>
                      <a:pt x="22" y="16"/>
                      <a:pt x="19" y="13"/>
                      <a:pt x="17" y="10"/>
                    </a:cubicBezTo>
                    <a:cubicBezTo>
                      <a:pt x="16" y="10"/>
                      <a:pt x="16" y="10"/>
                      <a:pt x="1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62" name="Freeform 224">
                <a:extLst>
                  <a:ext uri="{FF2B5EF4-FFF2-40B4-BE49-F238E27FC236}">
                    <a16:creationId xmlns:a16="http://schemas.microsoft.com/office/drawing/2014/main" id="{68F872CE-885D-E341-84DF-54C6DB626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4043" y="3651928"/>
                <a:ext cx="90511" cy="92893"/>
              </a:xfrm>
              <a:custGeom>
                <a:avLst/>
                <a:gdLst>
                  <a:gd name="T0" fmla="*/ 27 w 32"/>
                  <a:gd name="T1" fmla="*/ 7 h 33"/>
                  <a:gd name="T2" fmla="*/ 20 w 32"/>
                  <a:gd name="T3" fmla="*/ 0 h 33"/>
                  <a:gd name="T4" fmla="*/ 14 w 32"/>
                  <a:gd name="T5" fmla="*/ 0 h 33"/>
                  <a:gd name="T6" fmla="*/ 7 w 32"/>
                  <a:gd name="T7" fmla="*/ 0 h 33"/>
                  <a:gd name="T8" fmla="*/ 0 w 32"/>
                  <a:gd name="T9" fmla="*/ 14 h 33"/>
                  <a:gd name="T10" fmla="*/ 1 w 32"/>
                  <a:gd name="T11" fmla="*/ 15 h 33"/>
                  <a:gd name="T12" fmla="*/ 4 w 32"/>
                  <a:gd name="T13" fmla="*/ 24 h 33"/>
                  <a:gd name="T14" fmla="*/ 6 w 32"/>
                  <a:gd name="T15" fmla="*/ 29 h 33"/>
                  <a:gd name="T16" fmla="*/ 20 w 32"/>
                  <a:gd name="T17" fmla="*/ 33 h 33"/>
                  <a:gd name="T18" fmla="*/ 26 w 32"/>
                  <a:gd name="T19" fmla="*/ 24 h 33"/>
                  <a:gd name="T20" fmla="*/ 31 w 32"/>
                  <a:gd name="T21" fmla="*/ 14 h 33"/>
                  <a:gd name="T22" fmla="*/ 32 w 32"/>
                  <a:gd name="T23" fmla="*/ 14 h 33"/>
                  <a:gd name="T24" fmla="*/ 27 w 32"/>
                  <a:gd name="T25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33">
                    <a:moveTo>
                      <a:pt x="27" y="7"/>
                    </a:moveTo>
                    <a:cubicBezTo>
                      <a:pt x="26" y="3"/>
                      <a:pt x="21" y="0"/>
                      <a:pt x="20" y="0"/>
                    </a:cubicBezTo>
                    <a:cubicBezTo>
                      <a:pt x="19" y="0"/>
                      <a:pt x="16" y="0"/>
                      <a:pt x="14" y="0"/>
                    </a:cubicBezTo>
                    <a:cubicBezTo>
                      <a:pt x="11" y="0"/>
                      <a:pt x="9" y="0"/>
                      <a:pt x="7" y="0"/>
                    </a:cubicBezTo>
                    <a:cubicBezTo>
                      <a:pt x="7" y="5"/>
                      <a:pt x="2" y="12"/>
                      <a:pt x="0" y="14"/>
                    </a:cubicBezTo>
                    <a:cubicBezTo>
                      <a:pt x="1" y="14"/>
                      <a:pt x="1" y="14"/>
                      <a:pt x="1" y="15"/>
                    </a:cubicBezTo>
                    <a:cubicBezTo>
                      <a:pt x="2" y="17"/>
                      <a:pt x="3" y="21"/>
                      <a:pt x="4" y="24"/>
                    </a:cubicBezTo>
                    <a:cubicBezTo>
                      <a:pt x="5" y="26"/>
                      <a:pt x="5" y="29"/>
                      <a:pt x="6" y="29"/>
                    </a:cubicBezTo>
                    <a:cubicBezTo>
                      <a:pt x="6" y="31"/>
                      <a:pt x="16" y="33"/>
                      <a:pt x="20" y="33"/>
                    </a:cubicBezTo>
                    <a:cubicBezTo>
                      <a:pt x="22" y="32"/>
                      <a:pt x="24" y="28"/>
                      <a:pt x="26" y="24"/>
                    </a:cubicBezTo>
                    <a:cubicBezTo>
                      <a:pt x="27" y="20"/>
                      <a:pt x="29" y="16"/>
                      <a:pt x="31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1" y="13"/>
                      <a:pt x="29" y="10"/>
                      <a:pt x="27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63" name="Freeform 228">
                <a:extLst>
                  <a:ext uri="{FF2B5EF4-FFF2-40B4-BE49-F238E27FC236}">
                    <a16:creationId xmlns:a16="http://schemas.microsoft.com/office/drawing/2014/main" id="{4B1B24BE-F551-6B47-A11E-04893854A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3778" y="3604290"/>
                <a:ext cx="84557" cy="84557"/>
              </a:xfrm>
              <a:custGeom>
                <a:avLst/>
                <a:gdLst>
                  <a:gd name="T0" fmla="*/ 26 w 30"/>
                  <a:gd name="T1" fmla="*/ 8 h 30"/>
                  <a:gd name="T2" fmla="*/ 22 w 30"/>
                  <a:gd name="T3" fmla="*/ 0 h 30"/>
                  <a:gd name="T4" fmla="*/ 6 w 30"/>
                  <a:gd name="T5" fmla="*/ 9 h 30"/>
                  <a:gd name="T6" fmla="*/ 4 w 30"/>
                  <a:gd name="T7" fmla="*/ 10 h 30"/>
                  <a:gd name="T8" fmla="*/ 0 w 30"/>
                  <a:gd name="T9" fmla="*/ 11 h 30"/>
                  <a:gd name="T10" fmla="*/ 7 w 30"/>
                  <a:gd name="T11" fmla="*/ 28 h 30"/>
                  <a:gd name="T12" fmla="*/ 7 w 30"/>
                  <a:gd name="T13" fmla="*/ 28 h 30"/>
                  <a:gd name="T14" fmla="*/ 24 w 30"/>
                  <a:gd name="T15" fmla="*/ 30 h 30"/>
                  <a:gd name="T16" fmla="*/ 30 w 30"/>
                  <a:gd name="T17" fmla="*/ 16 h 30"/>
                  <a:gd name="T18" fmla="*/ 26 w 30"/>
                  <a:gd name="T1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0">
                    <a:moveTo>
                      <a:pt x="26" y="8"/>
                    </a:moveTo>
                    <a:cubicBezTo>
                      <a:pt x="25" y="5"/>
                      <a:pt x="23" y="1"/>
                      <a:pt x="22" y="0"/>
                    </a:cubicBezTo>
                    <a:cubicBezTo>
                      <a:pt x="20" y="2"/>
                      <a:pt x="15" y="4"/>
                      <a:pt x="6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2" y="11"/>
                      <a:pt x="0" y="11"/>
                    </a:cubicBezTo>
                    <a:cubicBezTo>
                      <a:pt x="3" y="20"/>
                      <a:pt x="6" y="27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12" y="28"/>
                      <a:pt x="20" y="28"/>
                      <a:pt x="24" y="30"/>
                    </a:cubicBezTo>
                    <a:cubicBezTo>
                      <a:pt x="25" y="28"/>
                      <a:pt x="30" y="21"/>
                      <a:pt x="30" y="16"/>
                    </a:cubicBezTo>
                    <a:cubicBezTo>
                      <a:pt x="29" y="15"/>
                      <a:pt x="28" y="13"/>
                      <a:pt x="26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64" name="Freeform 235">
                <a:extLst>
                  <a:ext uri="{FF2B5EF4-FFF2-40B4-BE49-F238E27FC236}">
                    <a16:creationId xmlns:a16="http://schemas.microsoft.com/office/drawing/2014/main" id="{90D7FBBE-04A3-AA42-92C5-CC01319AC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8088" y="3570944"/>
                <a:ext cx="96466" cy="76220"/>
              </a:xfrm>
              <a:custGeom>
                <a:avLst/>
                <a:gdLst>
                  <a:gd name="T0" fmla="*/ 5 w 34"/>
                  <a:gd name="T1" fmla="*/ 19 h 27"/>
                  <a:gd name="T2" fmla="*/ 9 w 34"/>
                  <a:gd name="T3" fmla="*/ 27 h 27"/>
                  <a:gd name="T4" fmla="*/ 22 w 34"/>
                  <a:gd name="T5" fmla="*/ 27 h 27"/>
                  <a:gd name="T6" fmla="*/ 26 w 34"/>
                  <a:gd name="T7" fmla="*/ 20 h 27"/>
                  <a:gd name="T8" fmla="*/ 27 w 34"/>
                  <a:gd name="T9" fmla="*/ 17 h 27"/>
                  <a:gd name="T10" fmla="*/ 34 w 34"/>
                  <a:gd name="T11" fmla="*/ 2 h 27"/>
                  <a:gd name="T12" fmla="*/ 19 w 34"/>
                  <a:gd name="T13" fmla="*/ 1 h 27"/>
                  <a:gd name="T14" fmla="*/ 16 w 34"/>
                  <a:gd name="T15" fmla="*/ 0 h 27"/>
                  <a:gd name="T16" fmla="*/ 4 w 34"/>
                  <a:gd name="T17" fmla="*/ 6 h 27"/>
                  <a:gd name="T18" fmla="*/ 1 w 34"/>
                  <a:gd name="T19" fmla="*/ 8 h 27"/>
                  <a:gd name="T20" fmla="*/ 0 w 34"/>
                  <a:gd name="T21" fmla="*/ 10 h 27"/>
                  <a:gd name="T22" fmla="*/ 5 w 34"/>
                  <a:gd name="T23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7">
                    <a:moveTo>
                      <a:pt x="5" y="19"/>
                    </a:moveTo>
                    <a:cubicBezTo>
                      <a:pt x="6" y="22"/>
                      <a:pt x="8" y="26"/>
                      <a:pt x="9" y="27"/>
                    </a:cubicBezTo>
                    <a:cubicBezTo>
                      <a:pt x="10" y="27"/>
                      <a:pt x="20" y="27"/>
                      <a:pt x="22" y="27"/>
                    </a:cubicBezTo>
                    <a:cubicBezTo>
                      <a:pt x="23" y="26"/>
                      <a:pt x="25" y="23"/>
                      <a:pt x="26" y="20"/>
                    </a:cubicBezTo>
                    <a:cubicBezTo>
                      <a:pt x="26" y="19"/>
                      <a:pt x="27" y="18"/>
                      <a:pt x="27" y="17"/>
                    </a:cubicBezTo>
                    <a:cubicBezTo>
                      <a:pt x="29" y="14"/>
                      <a:pt x="32" y="6"/>
                      <a:pt x="34" y="2"/>
                    </a:cubicBezTo>
                    <a:cubicBezTo>
                      <a:pt x="30" y="2"/>
                      <a:pt x="25" y="2"/>
                      <a:pt x="19" y="1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4" y="0"/>
                      <a:pt x="8" y="3"/>
                      <a:pt x="4" y="6"/>
                    </a:cubicBezTo>
                    <a:cubicBezTo>
                      <a:pt x="2" y="7"/>
                      <a:pt x="1" y="7"/>
                      <a:pt x="1" y="8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1" y="11"/>
                      <a:pt x="2" y="13"/>
                      <a:pt x="5" y="1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65" name="Freeform 241">
                <a:extLst>
                  <a:ext uri="{FF2B5EF4-FFF2-40B4-BE49-F238E27FC236}">
                    <a16:creationId xmlns:a16="http://schemas.microsoft.com/office/drawing/2014/main" id="{D679FF6E-A7A5-4345-AB79-F725CE3D6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5615" y="3222000"/>
                <a:ext cx="129812" cy="98848"/>
              </a:xfrm>
              <a:custGeom>
                <a:avLst/>
                <a:gdLst>
                  <a:gd name="T0" fmla="*/ 2 w 46"/>
                  <a:gd name="T1" fmla="*/ 18 h 35"/>
                  <a:gd name="T2" fmla="*/ 0 w 46"/>
                  <a:gd name="T3" fmla="*/ 19 h 35"/>
                  <a:gd name="T4" fmla="*/ 0 w 46"/>
                  <a:gd name="T5" fmla="*/ 19 h 35"/>
                  <a:gd name="T6" fmla="*/ 3 w 46"/>
                  <a:gd name="T7" fmla="*/ 29 h 35"/>
                  <a:gd name="T8" fmla="*/ 3 w 46"/>
                  <a:gd name="T9" fmla="*/ 30 h 35"/>
                  <a:gd name="T10" fmla="*/ 9 w 46"/>
                  <a:gd name="T11" fmla="*/ 35 h 35"/>
                  <a:gd name="T12" fmla="*/ 10 w 46"/>
                  <a:gd name="T13" fmla="*/ 35 h 35"/>
                  <a:gd name="T14" fmla="*/ 23 w 46"/>
                  <a:gd name="T15" fmla="*/ 31 h 35"/>
                  <a:gd name="T16" fmla="*/ 29 w 46"/>
                  <a:gd name="T17" fmla="*/ 31 h 35"/>
                  <a:gd name="T18" fmla="*/ 44 w 46"/>
                  <a:gd name="T19" fmla="*/ 31 h 35"/>
                  <a:gd name="T20" fmla="*/ 46 w 46"/>
                  <a:gd name="T21" fmla="*/ 14 h 35"/>
                  <a:gd name="T22" fmla="*/ 44 w 46"/>
                  <a:gd name="T23" fmla="*/ 11 h 35"/>
                  <a:gd name="T24" fmla="*/ 42 w 46"/>
                  <a:gd name="T25" fmla="*/ 8 h 35"/>
                  <a:gd name="T26" fmla="*/ 38 w 46"/>
                  <a:gd name="T27" fmla="*/ 0 h 35"/>
                  <a:gd name="T28" fmla="*/ 38 w 46"/>
                  <a:gd name="T29" fmla="*/ 0 h 35"/>
                  <a:gd name="T30" fmla="*/ 19 w 46"/>
                  <a:gd name="T31" fmla="*/ 5 h 35"/>
                  <a:gd name="T32" fmla="*/ 2 w 46"/>
                  <a:gd name="T33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35">
                    <a:moveTo>
                      <a:pt x="2" y="18"/>
                    </a:moveTo>
                    <a:cubicBezTo>
                      <a:pt x="1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3"/>
                      <a:pt x="2" y="28"/>
                      <a:pt x="3" y="29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4" y="31"/>
                      <a:pt x="8" y="34"/>
                      <a:pt x="9" y="35"/>
                    </a:cubicBezTo>
                    <a:cubicBezTo>
                      <a:pt x="9" y="35"/>
                      <a:pt x="9" y="35"/>
                      <a:pt x="10" y="35"/>
                    </a:cubicBezTo>
                    <a:cubicBezTo>
                      <a:pt x="13" y="33"/>
                      <a:pt x="19" y="31"/>
                      <a:pt x="23" y="31"/>
                    </a:cubicBezTo>
                    <a:cubicBezTo>
                      <a:pt x="24" y="31"/>
                      <a:pt x="26" y="31"/>
                      <a:pt x="29" y="31"/>
                    </a:cubicBezTo>
                    <a:cubicBezTo>
                      <a:pt x="34" y="31"/>
                      <a:pt x="43" y="31"/>
                      <a:pt x="44" y="31"/>
                    </a:cubicBezTo>
                    <a:cubicBezTo>
                      <a:pt x="45" y="29"/>
                      <a:pt x="46" y="21"/>
                      <a:pt x="46" y="14"/>
                    </a:cubicBezTo>
                    <a:cubicBezTo>
                      <a:pt x="45" y="14"/>
                      <a:pt x="45" y="12"/>
                      <a:pt x="44" y="11"/>
                    </a:cubicBezTo>
                    <a:cubicBezTo>
                      <a:pt x="43" y="10"/>
                      <a:pt x="43" y="9"/>
                      <a:pt x="42" y="8"/>
                    </a:cubicBezTo>
                    <a:cubicBezTo>
                      <a:pt x="41" y="6"/>
                      <a:pt x="39" y="2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4" y="3"/>
                      <a:pt x="22" y="5"/>
                      <a:pt x="19" y="5"/>
                    </a:cubicBezTo>
                    <a:cubicBezTo>
                      <a:pt x="16" y="8"/>
                      <a:pt x="4" y="17"/>
                      <a:pt x="2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66" name="Freeform 242">
                <a:extLst>
                  <a:ext uri="{FF2B5EF4-FFF2-40B4-BE49-F238E27FC236}">
                    <a16:creationId xmlns:a16="http://schemas.microsoft.com/office/drawing/2014/main" id="{09178BE1-4D6E-BA4E-B2E9-CF613D208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2269" y="3188653"/>
                <a:ext cx="80984" cy="80984"/>
              </a:xfrm>
              <a:custGeom>
                <a:avLst/>
                <a:gdLst>
                  <a:gd name="T0" fmla="*/ 2 w 29"/>
                  <a:gd name="T1" fmla="*/ 11 h 29"/>
                  <a:gd name="T2" fmla="*/ 2 w 29"/>
                  <a:gd name="T3" fmla="*/ 14 h 29"/>
                  <a:gd name="T4" fmla="*/ 1 w 29"/>
                  <a:gd name="T5" fmla="*/ 14 h 29"/>
                  <a:gd name="T6" fmla="*/ 8 w 29"/>
                  <a:gd name="T7" fmla="*/ 25 h 29"/>
                  <a:gd name="T8" fmla="*/ 10 w 29"/>
                  <a:gd name="T9" fmla="*/ 27 h 29"/>
                  <a:gd name="T10" fmla="*/ 13 w 29"/>
                  <a:gd name="T11" fmla="*/ 28 h 29"/>
                  <a:gd name="T12" fmla="*/ 29 w 29"/>
                  <a:gd name="T13" fmla="*/ 16 h 29"/>
                  <a:gd name="T14" fmla="*/ 28 w 29"/>
                  <a:gd name="T15" fmla="*/ 13 h 29"/>
                  <a:gd name="T16" fmla="*/ 25 w 29"/>
                  <a:gd name="T17" fmla="*/ 8 h 29"/>
                  <a:gd name="T18" fmla="*/ 15 w 29"/>
                  <a:gd name="T19" fmla="*/ 0 h 29"/>
                  <a:gd name="T20" fmla="*/ 9 w 29"/>
                  <a:gd name="T21" fmla="*/ 0 h 29"/>
                  <a:gd name="T22" fmla="*/ 0 w 29"/>
                  <a:gd name="T23" fmla="*/ 0 h 29"/>
                  <a:gd name="T24" fmla="*/ 1 w 29"/>
                  <a:gd name="T25" fmla="*/ 8 h 29"/>
                  <a:gd name="T26" fmla="*/ 2 w 29"/>
                  <a:gd name="T27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29">
                    <a:moveTo>
                      <a:pt x="2" y="11"/>
                    </a:moveTo>
                    <a:cubicBezTo>
                      <a:pt x="2" y="12"/>
                      <a:pt x="2" y="13"/>
                      <a:pt x="2" y="14"/>
                    </a:cubicBezTo>
                    <a:cubicBezTo>
                      <a:pt x="2" y="14"/>
                      <a:pt x="1" y="14"/>
                      <a:pt x="1" y="14"/>
                    </a:cubicBezTo>
                    <a:cubicBezTo>
                      <a:pt x="3" y="17"/>
                      <a:pt x="7" y="24"/>
                      <a:pt x="8" y="25"/>
                    </a:cubicBezTo>
                    <a:cubicBezTo>
                      <a:pt x="9" y="26"/>
                      <a:pt x="10" y="27"/>
                      <a:pt x="10" y="27"/>
                    </a:cubicBezTo>
                    <a:cubicBezTo>
                      <a:pt x="11" y="29"/>
                      <a:pt x="11" y="29"/>
                      <a:pt x="13" y="28"/>
                    </a:cubicBezTo>
                    <a:cubicBezTo>
                      <a:pt x="16" y="27"/>
                      <a:pt x="27" y="19"/>
                      <a:pt x="29" y="16"/>
                    </a:cubicBezTo>
                    <a:cubicBezTo>
                      <a:pt x="29" y="15"/>
                      <a:pt x="28" y="15"/>
                      <a:pt x="28" y="13"/>
                    </a:cubicBezTo>
                    <a:cubicBezTo>
                      <a:pt x="27" y="12"/>
                      <a:pt x="26" y="9"/>
                      <a:pt x="25" y="8"/>
                    </a:cubicBezTo>
                    <a:cubicBezTo>
                      <a:pt x="23" y="7"/>
                      <a:pt x="17" y="1"/>
                      <a:pt x="15" y="0"/>
                    </a:cubicBezTo>
                    <a:cubicBezTo>
                      <a:pt x="14" y="0"/>
                      <a:pt x="11" y="0"/>
                      <a:pt x="9" y="0"/>
                    </a:cubicBezTo>
                    <a:cubicBezTo>
                      <a:pt x="6" y="0"/>
                      <a:pt x="2" y="0"/>
                      <a:pt x="0" y="0"/>
                    </a:cubicBezTo>
                    <a:cubicBezTo>
                      <a:pt x="0" y="1"/>
                      <a:pt x="1" y="5"/>
                      <a:pt x="1" y="8"/>
                    </a:cubicBezTo>
                    <a:cubicBezTo>
                      <a:pt x="2" y="9"/>
                      <a:pt x="2" y="10"/>
                      <a:pt x="2" y="1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67" name="Freeform 251">
                <a:extLst>
                  <a:ext uri="{FF2B5EF4-FFF2-40B4-BE49-F238E27FC236}">
                    <a16:creationId xmlns:a16="http://schemas.microsoft.com/office/drawing/2014/main" id="{C9CA33C7-6FE6-5C46-86F4-038960D0C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8528" y="3108861"/>
                <a:ext cx="79793" cy="70266"/>
              </a:xfrm>
              <a:custGeom>
                <a:avLst/>
                <a:gdLst>
                  <a:gd name="T0" fmla="*/ 17 w 28"/>
                  <a:gd name="T1" fmla="*/ 24 h 25"/>
                  <a:gd name="T2" fmla="*/ 18 w 28"/>
                  <a:gd name="T3" fmla="*/ 24 h 25"/>
                  <a:gd name="T4" fmla="*/ 28 w 28"/>
                  <a:gd name="T5" fmla="*/ 14 h 25"/>
                  <a:gd name="T6" fmla="*/ 27 w 28"/>
                  <a:gd name="T7" fmla="*/ 7 h 25"/>
                  <a:gd name="T8" fmla="*/ 21 w 28"/>
                  <a:gd name="T9" fmla="*/ 0 h 25"/>
                  <a:gd name="T10" fmla="*/ 21 w 28"/>
                  <a:gd name="T11" fmla="*/ 0 h 25"/>
                  <a:gd name="T12" fmla="*/ 16 w 28"/>
                  <a:gd name="T13" fmla="*/ 1 h 25"/>
                  <a:gd name="T14" fmla="*/ 0 w 28"/>
                  <a:gd name="T15" fmla="*/ 0 h 25"/>
                  <a:gd name="T16" fmla="*/ 2 w 28"/>
                  <a:gd name="T17" fmla="*/ 13 h 25"/>
                  <a:gd name="T18" fmla="*/ 2 w 28"/>
                  <a:gd name="T19" fmla="*/ 14 h 25"/>
                  <a:gd name="T20" fmla="*/ 12 w 28"/>
                  <a:gd name="T21" fmla="*/ 23 h 25"/>
                  <a:gd name="T22" fmla="*/ 17 w 28"/>
                  <a:gd name="T23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25">
                    <a:moveTo>
                      <a:pt x="17" y="24"/>
                    </a:moveTo>
                    <a:cubicBezTo>
                      <a:pt x="17" y="24"/>
                      <a:pt x="18" y="24"/>
                      <a:pt x="18" y="24"/>
                    </a:cubicBezTo>
                    <a:cubicBezTo>
                      <a:pt x="21" y="19"/>
                      <a:pt x="25" y="15"/>
                      <a:pt x="28" y="14"/>
                    </a:cubicBezTo>
                    <a:cubicBezTo>
                      <a:pt x="27" y="12"/>
                      <a:pt x="27" y="7"/>
                      <a:pt x="27" y="7"/>
                    </a:cubicBezTo>
                    <a:cubicBezTo>
                      <a:pt x="27" y="6"/>
                      <a:pt x="24" y="2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1"/>
                      <a:pt x="18" y="1"/>
                      <a:pt x="16" y="1"/>
                    </a:cubicBezTo>
                    <a:cubicBezTo>
                      <a:pt x="11" y="1"/>
                      <a:pt x="4" y="0"/>
                      <a:pt x="0" y="0"/>
                    </a:cubicBezTo>
                    <a:cubicBezTo>
                      <a:pt x="2" y="3"/>
                      <a:pt x="2" y="10"/>
                      <a:pt x="2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6"/>
                      <a:pt x="9" y="22"/>
                      <a:pt x="12" y="23"/>
                    </a:cubicBezTo>
                    <a:cubicBezTo>
                      <a:pt x="14" y="25"/>
                      <a:pt x="17" y="25"/>
                      <a:pt x="17" y="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68" name="Freeform 254">
                <a:extLst>
                  <a:ext uri="{FF2B5EF4-FFF2-40B4-BE49-F238E27FC236}">
                    <a16:creationId xmlns:a16="http://schemas.microsoft.com/office/drawing/2014/main" id="{77AB7FFC-9216-4843-9325-60AD90305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5181" y="3154117"/>
                <a:ext cx="82175" cy="104802"/>
              </a:xfrm>
              <a:custGeom>
                <a:avLst/>
                <a:gdLst>
                  <a:gd name="T0" fmla="*/ 4 w 29"/>
                  <a:gd name="T1" fmla="*/ 12 h 37"/>
                  <a:gd name="T2" fmla="*/ 1 w 29"/>
                  <a:gd name="T3" fmla="*/ 22 h 37"/>
                  <a:gd name="T4" fmla="*/ 5 w 29"/>
                  <a:gd name="T5" fmla="*/ 31 h 37"/>
                  <a:gd name="T6" fmla="*/ 7 w 29"/>
                  <a:gd name="T7" fmla="*/ 34 h 37"/>
                  <a:gd name="T8" fmla="*/ 9 w 29"/>
                  <a:gd name="T9" fmla="*/ 37 h 37"/>
                  <a:gd name="T10" fmla="*/ 29 w 29"/>
                  <a:gd name="T11" fmla="*/ 27 h 37"/>
                  <a:gd name="T12" fmla="*/ 29 w 29"/>
                  <a:gd name="T13" fmla="*/ 25 h 37"/>
                  <a:gd name="T14" fmla="*/ 28 w 29"/>
                  <a:gd name="T15" fmla="*/ 22 h 37"/>
                  <a:gd name="T16" fmla="*/ 28 w 29"/>
                  <a:gd name="T17" fmla="*/ 11 h 37"/>
                  <a:gd name="T18" fmla="*/ 28 w 29"/>
                  <a:gd name="T19" fmla="*/ 11 h 37"/>
                  <a:gd name="T20" fmla="*/ 23 w 29"/>
                  <a:gd name="T21" fmla="*/ 9 h 37"/>
                  <a:gd name="T22" fmla="*/ 12 w 29"/>
                  <a:gd name="T23" fmla="*/ 0 h 37"/>
                  <a:gd name="T24" fmla="*/ 0 w 29"/>
                  <a:gd name="T25" fmla="*/ 4 h 37"/>
                  <a:gd name="T26" fmla="*/ 1 w 29"/>
                  <a:gd name="T27" fmla="*/ 6 h 37"/>
                  <a:gd name="T28" fmla="*/ 4 w 29"/>
                  <a:gd name="T29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37">
                    <a:moveTo>
                      <a:pt x="4" y="12"/>
                    </a:moveTo>
                    <a:cubicBezTo>
                      <a:pt x="5" y="15"/>
                      <a:pt x="4" y="19"/>
                      <a:pt x="1" y="22"/>
                    </a:cubicBezTo>
                    <a:cubicBezTo>
                      <a:pt x="2" y="24"/>
                      <a:pt x="3" y="29"/>
                      <a:pt x="5" y="31"/>
                    </a:cubicBezTo>
                    <a:cubicBezTo>
                      <a:pt x="6" y="32"/>
                      <a:pt x="6" y="33"/>
                      <a:pt x="7" y="34"/>
                    </a:cubicBezTo>
                    <a:cubicBezTo>
                      <a:pt x="8" y="36"/>
                      <a:pt x="8" y="37"/>
                      <a:pt x="9" y="37"/>
                    </a:cubicBezTo>
                    <a:cubicBezTo>
                      <a:pt x="12" y="36"/>
                      <a:pt x="26" y="30"/>
                      <a:pt x="29" y="27"/>
                    </a:cubicBezTo>
                    <a:cubicBezTo>
                      <a:pt x="29" y="26"/>
                      <a:pt x="29" y="26"/>
                      <a:pt x="29" y="25"/>
                    </a:cubicBezTo>
                    <a:cubicBezTo>
                      <a:pt x="29" y="24"/>
                      <a:pt x="28" y="23"/>
                      <a:pt x="28" y="22"/>
                    </a:cubicBezTo>
                    <a:cubicBezTo>
                      <a:pt x="28" y="18"/>
                      <a:pt x="28" y="13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11"/>
                      <a:pt x="25" y="10"/>
                      <a:pt x="23" y="9"/>
                    </a:cubicBezTo>
                    <a:cubicBezTo>
                      <a:pt x="20" y="7"/>
                      <a:pt x="14" y="1"/>
                      <a:pt x="12" y="0"/>
                    </a:cubicBezTo>
                    <a:cubicBezTo>
                      <a:pt x="10" y="1"/>
                      <a:pt x="5" y="3"/>
                      <a:pt x="0" y="4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2" y="8"/>
                      <a:pt x="4" y="10"/>
                      <a:pt x="4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69" name="Freeform 255">
                <a:extLst>
                  <a:ext uri="{FF2B5EF4-FFF2-40B4-BE49-F238E27FC236}">
                    <a16:creationId xmlns:a16="http://schemas.microsoft.com/office/drawing/2014/main" id="{13A4E23E-5BA0-4647-ADA5-53B06F2CD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9907" y="3168407"/>
                <a:ext cx="103612" cy="61929"/>
              </a:xfrm>
              <a:custGeom>
                <a:avLst/>
                <a:gdLst>
                  <a:gd name="T0" fmla="*/ 0 w 37"/>
                  <a:gd name="T1" fmla="*/ 6 h 22"/>
                  <a:gd name="T2" fmla="*/ 9 w 37"/>
                  <a:gd name="T3" fmla="*/ 14 h 22"/>
                  <a:gd name="T4" fmla="*/ 13 w 37"/>
                  <a:gd name="T5" fmla="*/ 20 h 22"/>
                  <a:gd name="T6" fmla="*/ 14 w 37"/>
                  <a:gd name="T7" fmla="*/ 22 h 22"/>
                  <a:gd name="T8" fmla="*/ 32 w 37"/>
                  <a:gd name="T9" fmla="*/ 17 h 22"/>
                  <a:gd name="T10" fmla="*/ 36 w 37"/>
                  <a:gd name="T11" fmla="*/ 8 h 22"/>
                  <a:gd name="T12" fmla="*/ 34 w 37"/>
                  <a:gd name="T13" fmla="*/ 2 h 22"/>
                  <a:gd name="T14" fmla="*/ 32 w 37"/>
                  <a:gd name="T15" fmla="*/ 0 h 22"/>
                  <a:gd name="T16" fmla="*/ 26 w 37"/>
                  <a:gd name="T17" fmla="*/ 1 h 22"/>
                  <a:gd name="T18" fmla="*/ 19 w 37"/>
                  <a:gd name="T19" fmla="*/ 1 h 22"/>
                  <a:gd name="T20" fmla="*/ 10 w 37"/>
                  <a:gd name="T21" fmla="*/ 1 h 22"/>
                  <a:gd name="T22" fmla="*/ 2 w 37"/>
                  <a:gd name="T23" fmla="*/ 5 h 22"/>
                  <a:gd name="T24" fmla="*/ 0 w 37"/>
                  <a:gd name="T25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2">
                    <a:moveTo>
                      <a:pt x="0" y="6"/>
                    </a:moveTo>
                    <a:cubicBezTo>
                      <a:pt x="3" y="9"/>
                      <a:pt x="7" y="13"/>
                      <a:pt x="9" y="14"/>
                    </a:cubicBezTo>
                    <a:cubicBezTo>
                      <a:pt x="11" y="14"/>
                      <a:pt x="12" y="17"/>
                      <a:pt x="13" y="20"/>
                    </a:cubicBezTo>
                    <a:cubicBezTo>
                      <a:pt x="13" y="20"/>
                      <a:pt x="13" y="22"/>
                      <a:pt x="14" y="22"/>
                    </a:cubicBezTo>
                    <a:cubicBezTo>
                      <a:pt x="16" y="22"/>
                      <a:pt x="29" y="20"/>
                      <a:pt x="32" y="17"/>
                    </a:cubicBezTo>
                    <a:cubicBezTo>
                      <a:pt x="35" y="15"/>
                      <a:pt x="37" y="10"/>
                      <a:pt x="36" y="8"/>
                    </a:cubicBezTo>
                    <a:cubicBezTo>
                      <a:pt x="36" y="6"/>
                      <a:pt x="35" y="4"/>
                      <a:pt x="34" y="2"/>
                    </a:cubicBezTo>
                    <a:cubicBezTo>
                      <a:pt x="33" y="1"/>
                      <a:pt x="32" y="0"/>
                      <a:pt x="32" y="0"/>
                    </a:cubicBezTo>
                    <a:cubicBezTo>
                      <a:pt x="30" y="0"/>
                      <a:pt x="28" y="0"/>
                      <a:pt x="26" y="1"/>
                    </a:cubicBezTo>
                    <a:cubicBezTo>
                      <a:pt x="24" y="1"/>
                      <a:pt x="22" y="1"/>
                      <a:pt x="19" y="1"/>
                    </a:cubicBezTo>
                    <a:cubicBezTo>
                      <a:pt x="15" y="1"/>
                      <a:pt x="11" y="1"/>
                      <a:pt x="10" y="1"/>
                    </a:cubicBezTo>
                    <a:cubicBezTo>
                      <a:pt x="8" y="3"/>
                      <a:pt x="5" y="4"/>
                      <a:pt x="2" y="5"/>
                    </a:cubicBezTo>
                    <a:cubicBezTo>
                      <a:pt x="2" y="6"/>
                      <a:pt x="1" y="6"/>
                      <a:pt x="0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70" name="Freeform 256">
                <a:extLst>
                  <a:ext uri="{FF2B5EF4-FFF2-40B4-BE49-F238E27FC236}">
                    <a16:creationId xmlns:a16="http://schemas.microsoft.com/office/drawing/2014/main" id="{4E126FF2-7755-5A48-BED9-2524C01B4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8961" y="3092188"/>
                <a:ext cx="109566" cy="76220"/>
              </a:xfrm>
              <a:custGeom>
                <a:avLst/>
                <a:gdLst>
                  <a:gd name="T0" fmla="*/ 11 w 39"/>
                  <a:gd name="T1" fmla="*/ 2 h 27"/>
                  <a:gd name="T2" fmla="*/ 2 w 39"/>
                  <a:gd name="T3" fmla="*/ 2 h 27"/>
                  <a:gd name="T4" fmla="*/ 0 w 39"/>
                  <a:gd name="T5" fmla="*/ 2 h 27"/>
                  <a:gd name="T6" fmla="*/ 1 w 39"/>
                  <a:gd name="T7" fmla="*/ 14 h 27"/>
                  <a:gd name="T8" fmla="*/ 3 w 39"/>
                  <a:gd name="T9" fmla="*/ 20 h 27"/>
                  <a:gd name="T10" fmla="*/ 4 w 39"/>
                  <a:gd name="T11" fmla="*/ 25 h 27"/>
                  <a:gd name="T12" fmla="*/ 4 w 39"/>
                  <a:gd name="T13" fmla="*/ 26 h 27"/>
                  <a:gd name="T14" fmla="*/ 18 w 39"/>
                  <a:gd name="T15" fmla="*/ 26 h 27"/>
                  <a:gd name="T16" fmla="*/ 39 w 39"/>
                  <a:gd name="T17" fmla="*/ 19 h 27"/>
                  <a:gd name="T18" fmla="*/ 37 w 39"/>
                  <a:gd name="T19" fmla="*/ 6 h 27"/>
                  <a:gd name="T20" fmla="*/ 28 w 39"/>
                  <a:gd name="T21" fmla="*/ 0 h 27"/>
                  <a:gd name="T22" fmla="*/ 20 w 39"/>
                  <a:gd name="T23" fmla="*/ 1 h 27"/>
                  <a:gd name="T24" fmla="*/ 11 w 39"/>
                  <a:gd name="T25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27">
                    <a:moveTo>
                      <a:pt x="11" y="2"/>
                    </a:moveTo>
                    <a:cubicBezTo>
                      <a:pt x="8" y="2"/>
                      <a:pt x="5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4"/>
                      <a:pt x="1" y="10"/>
                      <a:pt x="1" y="14"/>
                    </a:cubicBezTo>
                    <a:cubicBezTo>
                      <a:pt x="2" y="16"/>
                      <a:pt x="2" y="18"/>
                      <a:pt x="3" y="20"/>
                    </a:cubicBezTo>
                    <a:cubicBezTo>
                      <a:pt x="3" y="22"/>
                      <a:pt x="4" y="24"/>
                      <a:pt x="4" y="25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7" y="26"/>
                      <a:pt x="15" y="27"/>
                      <a:pt x="18" y="26"/>
                    </a:cubicBezTo>
                    <a:cubicBezTo>
                      <a:pt x="31" y="24"/>
                      <a:pt x="39" y="21"/>
                      <a:pt x="39" y="19"/>
                    </a:cubicBezTo>
                    <a:cubicBezTo>
                      <a:pt x="39" y="16"/>
                      <a:pt x="39" y="9"/>
                      <a:pt x="37" y="6"/>
                    </a:cubicBezTo>
                    <a:cubicBezTo>
                      <a:pt x="36" y="5"/>
                      <a:pt x="30" y="1"/>
                      <a:pt x="28" y="0"/>
                    </a:cubicBezTo>
                    <a:cubicBezTo>
                      <a:pt x="25" y="0"/>
                      <a:pt x="22" y="0"/>
                      <a:pt x="20" y="1"/>
                    </a:cubicBezTo>
                    <a:cubicBezTo>
                      <a:pt x="17" y="2"/>
                      <a:pt x="14" y="2"/>
                      <a:pt x="1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71" name="Freeform 264">
                <a:extLst>
                  <a:ext uri="{FF2B5EF4-FFF2-40B4-BE49-F238E27FC236}">
                    <a16:creationId xmlns:a16="http://schemas.microsoft.com/office/drawing/2014/main" id="{D1B284A5-1F83-7D49-A94B-CC26FC85B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7732" y="3092188"/>
                <a:ext cx="107184" cy="92893"/>
              </a:xfrm>
              <a:custGeom>
                <a:avLst/>
                <a:gdLst>
                  <a:gd name="T0" fmla="*/ 10 w 38"/>
                  <a:gd name="T1" fmla="*/ 31 h 33"/>
                  <a:gd name="T2" fmla="*/ 28 w 38"/>
                  <a:gd name="T3" fmla="*/ 31 h 33"/>
                  <a:gd name="T4" fmla="*/ 31 w 38"/>
                  <a:gd name="T5" fmla="*/ 30 h 33"/>
                  <a:gd name="T6" fmla="*/ 38 w 38"/>
                  <a:gd name="T7" fmla="*/ 25 h 33"/>
                  <a:gd name="T8" fmla="*/ 37 w 38"/>
                  <a:gd name="T9" fmla="*/ 20 h 33"/>
                  <a:gd name="T10" fmla="*/ 36 w 38"/>
                  <a:gd name="T11" fmla="*/ 15 h 33"/>
                  <a:gd name="T12" fmla="*/ 34 w 38"/>
                  <a:gd name="T13" fmla="*/ 1 h 33"/>
                  <a:gd name="T14" fmla="*/ 20 w 38"/>
                  <a:gd name="T15" fmla="*/ 1 h 33"/>
                  <a:gd name="T16" fmla="*/ 0 w 38"/>
                  <a:gd name="T17" fmla="*/ 0 h 33"/>
                  <a:gd name="T18" fmla="*/ 4 w 38"/>
                  <a:gd name="T19" fmla="*/ 14 h 33"/>
                  <a:gd name="T20" fmla="*/ 10 w 38"/>
                  <a:gd name="T21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33">
                    <a:moveTo>
                      <a:pt x="10" y="31"/>
                    </a:moveTo>
                    <a:cubicBezTo>
                      <a:pt x="13" y="32"/>
                      <a:pt x="25" y="33"/>
                      <a:pt x="28" y="31"/>
                    </a:cubicBezTo>
                    <a:cubicBezTo>
                      <a:pt x="29" y="31"/>
                      <a:pt x="30" y="31"/>
                      <a:pt x="31" y="30"/>
                    </a:cubicBezTo>
                    <a:cubicBezTo>
                      <a:pt x="34" y="29"/>
                      <a:pt x="38" y="27"/>
                      <a:pt x="38" y="25"/>
                    </a:cubicBezTo>
                    <a:cubicBezTo>
                      <a:pt x="38" y="24"/>
                      <a:pt x="37" y="22"/>
                      <a:pt x="37" y="20"/>
                    </a:cubicBezTo>
                    <a:cubicBezTo>
                      <a:pt x="36" y="18"/>
                      <a:pt x="36" y="17"/>
                      <a:pt x="36" y="15"/>
                    </a:cubicBezTo>
                    <a:cubicBezTo>
                      <a:pt x="35" y="14"/>
                      <a:pt x="34" y="5"/>
                      <a:pt x="34" y="1"/>
                    </a:cubicBezTo>
                    <a:cubicBezTo>
                      <a:pt x="30" y="1"/>
                      <a:pt x="26" y="1"/>
                      <a:pt x="20" y="1"/>
                    </a:cubicBezTo>
                    <a:cubicBezTo>
                      <a:pt x="14" y="1"/>
                      <a:pt x="7" y="1"/>
                      <a:pt x="0" y="0"/>
                    </a:cubicBezTo>
                    <a:cubicBezTo>
                      <a:pt x="1" y="3"/>
                      <a:pt x="3" y="10"/>
                      <a:pt x="4" y="14"/>
                    </a:cubicBezTo>
                    <a:cubicBezTo>
                      <a:pt x="8" y="28"/>
                      <a:pt x="10" y="31"/>
                      <a:pt x="10" y="3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72" name="Freeform 300">
                <a:extLst>
                  <a:ext uri="{FF2B5EF4-FFF2-40B4-BE49-F238E27FC236}">
                    <a16:creationId xmlns:a16="http://schemas.microsoft.com/office/drawing/2014/main" id="{AD68E344-BB6B-C848-BA16-D3703D8C4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7091" y="3075515"/>
                <a:ext cx="111948" cy="30964"/>
              </a:xfrm>
              <a:custGeom>
                <a:avLst/>
                <a:gdLst>
                  <a:gd name="T0" fmla="*/ 28 w 40"/>
                  <a:gd name="T1" fmla="*/ 10 h 11"/>
                  <a:gd name="T2" fmla="*/ 40 w 40"/>
                  <a:gd name="T3" fmla="*/ 0 h 11"/>
                  <a:gd name="T4" fmla="*/ 9 w 40"/>
                  <a:gd name="T5" fmla="*/ 4 h 11"/>
                  <a:gd name="T6" fmla="*/ 0 w 40"/>
                  <a:gd name="T7" fmla="*/ 5 h 11"/>
                  <a:gd name="T8" fmla="*/ 6 w 40"/>
                  <a:gd name="T9" fmla="*/ 9 h 11"/>
                  <a:gd name="T10" fmla="*/ 28 w 40"/>
                  <a:gd name="T1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1">
                    <a:moveTo>
                      <a:pt x="28" y="10"/>
                    </a:moveTo>
                    <a:cubicBezTo>
                      <a:pt x="32" y="9"/>
                      <a:pt x="38" y="3"/>
                      <a:pt x="40" y="0"/>
                    </a:cubicBezTo>
                    <a:cubicBezTo>
                      <a:pt x="31" y="2"/>
                      <a:pt x="20" y="3"/>
                      <a:pt x="9" y="4"/>
                    </a:cubicBezTo>
                    <a:cubicBezTo>
                      <a:pt x="6" y="5"/>
                      <a:pt x="3" y="5"/>
                      <a:pt x="0" y="5"/>
                    </a:cubicBezTo>
                    <a:cubicBezTo>
                      <a:pt x="2" y="6"/>
                      <a:pt x="4" y="8"/>
                      <a:pt x="6" y="9"/>
                    </a:cubicBezTo>
                    <a:cubicBezTo>
                      <a:pt x="13" y="10"/>
                      <a:pt x="26" y="11"/>
                      <a:pt x="28" y="1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73" name="Freeform 212">
                <a:extLst>
                  <a:ext uri="{FF2B5EF4-FFF2-40B4-BE49-F238E27FC236}">
                    <a16:creationId xmlns:a16="http://schemas.microsoft.com/office/drawing/2014/main" id="{DE888B90-94BB-204E-8E05-44FD5FE4D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3759" y="3545934"/>
                <a:ext cx="111948" cy="89321"/>
              </a:xfrm>
              <a:custGeom>
                <a:avLst/>
                <a:gdLst>
                  <a:gd name="T0" fmla="*/ 22 w 40"/>
                  <a:gd name="T1" fmla="*/ 1 h 32"/>
                  <a:gd name="T2" fmla="*/ 19 w 40"/>
                  <a:gd name="T3" fmla="*/ 0 h 32"/>
                  <a:gd name="T4" fmla="*/ 1 w 40"/>
                  <a:gd name="T5" fmla="*/ 11 h 32"/>
                  <a:gd name="T6" fmla="*/ 1 w 40"/>
                  <a:gd name="T7" fmla="*/ 31 h 32"/>
                  <a:gd name="T8" fmla="*/ 21 w 40"/>
                  <a:gd name="T9" fmla="*/ 29 h 32"/>
                  <a:gd name="T10" fmla="*/ 23 w 40"/>
                  <a:gd name="T11" fmla="*/ 28 h 32"/>
                  <a:gd name="T12" fmla="*/ 39 w 40"/>
                  <a:gd name="T13" fmla="*/ 19 h 32"/>
                  <a:gd name="T14" fmla="*/ 40 w 40"/>
                  <a:gd name="T15" fmla="*/ 16 h 32"/>
                  <a:gd name="T16" fmla="*/ 33 w 40"/>
                  <a:gd name="T17" fmla="*/ 2 h 32"/>
                  <a:gd name="T18" fmla="*/ 30 w 40"/>
                  <a:gd name="T19" fmla="*/ 2 h 32"/>
                  <a:gd name="T20" fmla="*/ 22 w 40"/>
                  <a:gd name="T21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32">
                    <a:moveTo>
                      <a:pt x="22" y="1"/>
                    </a:moveTo>
                    <a:cubicBezTo>
                      <a:pt x="21" y="1"/>
                      <a:pt x="20" y="0"/>
                      <a:pt x="19" y="0"/>
                    </a:cubicBezTo>
                    <a:cubicBezTo>
                      <a:pt x="16" y="4"/>
                      <a:pt x="6" y="10"/>
                      <a:pt x="1" y="11"/>
                    </a:cubicBezTo>
                    <a:cubicBezTo>
                      <a:pt x="0" y="21"/>
                      <a:pt x="0" y="30"/>
                      <a:pt x="1" y="31"/>
                    </a:cubicBezTo>
                    <a:cubicBezTo>
                      <a:pt x="3" y="32"/>
                      <a:pt x="14" y="32"/>
                      <a:pt x="21" y="29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8" y="26"/>
                      <a:pt x="38" y="21"/>
                      <a:pt x="39" y="19"/>
                    </a:cubicBezTo>
                    <a:cubicBezTo>
                      <a:pt x="39" y="18"/>
                      <a:pt x="40" y="17"/>
                      <a:pt x="40" y="16"/>
                    </a:cubicBezTo>
                    <a:cubicBezTo>
                      <a:pt x="39" y="15"/>
                      <a:pt x="37" y="11"/>
                      <a:pt x="33" y="2"/>
                    </a:cubicBezTo>
                    <a:cubicBezTo>
                      <a:pt x="32" y="2"/>
                      <a:pt x="31" y="2"/>
                      <a:pt x="30" y="2"/>
                    </a:cubicBezTo>
                    <a:cubicBezTo>
                      <a:pt x="27" y="2"/>
                      <a:pt x="24" y="2"/>
                      <a:pt x="2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>
                      <a:lumMod val="20000"/>
                      <a:lumOff val="80000"/>
                    </a:srgbClr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74" name="Freeform 222">
                <a:extLst>
                  <a:ext uri="{FF2B5EF4-FFF2-40B4-BE49-F238E27FC236}">
                    <a16:creationId xmlns:a16="http://schemas.microsoft.com/office/drawing/2014/main" id="{9AF127A4-0DB2-5C42-AED6-17D550C40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5972" y="3570944"/>
                <a:ext cx="82175" cy="117903"/>
              </a:xfrm>
              <a:custGeom>
                <a:avLst/>
                <a:gdLst>
                  <a:gd name="T0" fmla="*/ 12 w 29"/>
                  <a:gd name="T1" fmla="*/ 2 h 42"/>
                  <a:gd name="T2" fmla="*/ 5 w 29"/>
                  <a:gd name="T3" fmla="*/ 18 h 42"/>
                  <a:gd name="T4" fmla="*/ 4 w 29"/>
                  <a:gd name="T5" fmla="*/ 21 h 42"/>
                  <a:gd name="T6" fmla="*/ 0 w 29"/>
                  <a:gd name="T7" fmla="*/ 28 h 42"/>
                  <a:gd name="T8" fmla="*/ 7 w 29"/>
                  <a:gd name="T9" fmla="*/ 35 h 42"/>
                  <a:gd name="T10" fmla="*/ 13 w 29"/>
                  <a:gd name="T11" fmla="*/ 41 h 42"/>
                  <a:gd name="T12" fmla="*/ 13 w 29"/>
                  <a:gd name="T13" fmla="*/ 41 h 42"/>
                  <a:gd name="T14" fmla="*/ 14 w 29"/>
                  <a:gd name="T15" fmla="*/ 41 h 42"/>
                  <a:gd name="T16" fmla="*/ 21 w 29"/>
                  <a:gd name="T17" fmla="*/ 37 h 42"/>
                  <a:gd name="T18" fmla="*/ 28 w 29"/>
                  <a:gd name="T19" fmla="*/ 21 h 42"/>
                  <a:gd name="T20" fmla="*/ 28 w 29"/>
                  <a:gd name="T21" fmla="*/ 21 h 42"/>
                  <a:gd name="T22" fmla="*/ 17 w 29"/>
                  <a:gd name="T23" fmla="*/ 0 h 42"/>
                  <a:gd name="T24" fmla="*/ 13 w 29"/>
                  <a:gd name="T25" fmla="*/ 2 h 42"/>
                  <a:gd name="T26" fmla="*/ 12 w 29"/>
                  <a:gd name="T27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42">
                    <a:moveTo>
                      <a:pt x="12" y="2"/>
                    </a:moveTo>
                    <a:cubicBezTo>
                      <a:pt x="11" y="5"/>
                      <a:pt x="7" y="14"/>
                      <a:pt x="5" y="18"/>
                    </a:cubicBezTo>
                    <a:cubicBezTo>
                      <a:pt x="5" y="19"/>
                      <a:pt x="4" y="20"/>
                      <a:pt x="4" y="21"/>
                    </a:cubicBezTo>
                    <a:cubicBezTo>
                      <a:pt x="2" y="24"/>
                      <a:pt x="1" y="26"/>
                      <a:pt x="0" y="28"/>
                    </a:cubicBezTo>
                    <a:cubicBezTo>
                      <a:pt x="2" y="29"/>
                      <a:pt x="6" y="32"/>
                      <a:pt x="7" y="35"/>
                    </a:cubicBezTo>
                    <a:cubicBezTo>
                      <a:pt x="9" y="39"/>
                      <a:pt x="11" y="42"/>
                      <a:pt x="13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3" y="41"/>
                      <a:pt x="14" y="41"/>
                      <a:pt x="14" y="41"/>
                    </a:cubicBezTo>
                    <a:cubicBezTo>
                      <a:pt x="16" y="41"/>
                      <a:pt x="17" y="41"/>
                      <a:pt x="21" y="37"/>
                    </a:cubicBezTo>
                    <a:cubicBezTo>
                      <a:pt x="27" y="29"/>
                      <a:pt x="29" y="24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2" y="4"/>
                      <a:pt x="18" y="1"/>
                      <a:pt x="17" y="0"/>
                    </a:cubicBezTo>
                    <a:cubicBezTo>
                      <a:pt x="16" y="1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DBCC"/>
                  </a:gs>
                  <a:gs pos="24000">
                    <a:srgbClr val="FD4B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75" name="Freeform 211">
                <a:extLst>
                  <a:ext uri="{FF2B5EF4-FFF2-40B4-BE49-F238E27FC236}">
                    <a16:creationId xmlns:a16="http://schemas.microsoft.com/office/drawing/2014/main" id="{05DB04C4-CD34-4F46-A93B-1EDFC7BD3975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20178">
                <a:off x="7678096" y="3577160"/>
                <a:ext cx="110757" cy="88129"/>
              </a:xfrm>
              <a:custGeom>
                <a:avLst/>
                <a:gdLst>
                  <a:gd name="T0" fmla="*/ 18 w 39"/>
                  <a:gd name="T1" fmla="*/ 0 h 31"/>
                  <a:gd name="T2" fmla="*/ 14 w 39"/>
                  <a:gd name="T3" fmla="*/ 2 h 31"/>
                  <a:gd name="T4" fmla="*/ 10 w 39"/>
                  <a:gd name="T5" fmla="*/ 9 h 31"/>
                  <a:gd name="T6" fmla="*/ 1 w 39"/>
                  <a:gd name="T7" fmla="*/ 23 h 31"/>
                  <a:gd name="T8" fmla="*/ 0 w 39"/>
                  <a:gd name="T9" fmla="*/ 24 h 31"/>
                  <a:gd name="T10" fmla="*/ 6 w 39"/>
                  <a:gd name="T11" fmla="*/ 29 h 31"/>
                  <a:gd name="T12" fmla="*/ 17 w 39"/>
                  <a:gd name="T13" fmla="*/ 29 h 31"/>
                  <a:gd name="T14" fmla="*/ 23 w 39"/>
                  <a:gd name="T15" fmla="*/ 22 h 31"/>
                  <a:gd name="T16" fmla="*/ 35 w 39"/>
                  <a:gd name="T17" fmla="*/ 11 h 31"/>
                  <a:gd name="T18" fmla="*/ 39 w 39"/>
                  <a:gd name="T19" fmla="*/ 6 h 31"/>
                  <a:gd name="T20" fmla="*/ 32 w 39"/>
                  <a:gd name="T21" fmla="*/ 5 h 31"/>
                  <a:gd name="T22" fmla="*/ 18 w 39"/>
                  <a:gd name="T2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31">
                    <a:moveTo>
                      <a:pt x="18" y="0"/>
                    </a:moveTo>
                    <a:cubicBezTo>
                      <a:pt x="17" y="1"/>
                      <a:pt x="15" y="1"/>
                      <a:pt x="14" y="2"/>
                    </a:cubicBezTo>
                    <a:cubicBezTo>
                      <a:pt x="13" y="3"/>
                      <a:pt x="11" y="7"/>
                      <a:pt x="10" y="9"/>
                    </a:cubicBezTo>
                    <a:cubicBezTo>
                      <a:pt x="9" y="12"/>
                      <a:pt x="3" y="21"/>
                      <a:pt x="1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6"/>
                      <a:pt x="3" y="28"/>
                      <a:pt x="6" y="29"/>
                    </a:cubicBezTo>
                    <a:cubicBezTo>
                      <a:pt x="9" y="30"/>
                      <a:pt x="14" y="31"/>
                      <a:pt x="17" y="29"/>
                    </a:cubicBezTo>
                    <a:cubicBezTo>
                      <a:pt x="18" y="28"/>
                      <a:pt x="20" y="25"/>
                      <a:pt x="23" y="22"/>
                    </a:cubicBezTo>
                    <a:cubicBezTo>
                      <a:pt x="29" y="16"/>
                      <a:pt x="34" y="12"/>
                      <a:pt x="35" y="11"/>
                    </a:cubicBezTo>
                    <a:cubicBezTo>
                      <a:pt x="38" y="10"/>
                      <a:pt x="38" y="8"/>
                      <a:pt x="39" y="6"/>
                    </a:cubicBezTo>
                    <a:cubicBezTo>
                      <a:pt x="36" y="6"/>
                      <a:pt x="33" y="6"/>
                      <a:pt x="32" y="5"/>
                    </a:cubicBezTo>
                    <a:cubicBezTo>
                      <a:pt x="21" y="3"/>
                      <a:pt x="19" y="2"/>
                      <a:pt x="1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/>
                  </a:gs>
                  <a:gs pos="24000">
                    <a:srgbClr val="FD4B00">
                      <a:lumMod val="20000"/>
                      <a:lumOff val="8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76" name="Freeform 216">
                <a:extLst>
                  <a:ext uri="{FF2B5EF4-FFF2-40B4-BE49-F238E27FC236}">
                    <a16:creationId xmlns:a16="http://schemas.microsoft.com/office/drawing/2014/main" id="{DEEC3B03-5FD6-2347-9461-02BB356EF67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20178">
                <a:off x="7774561" y="3589069"/>
                <a:ext cx="111948" cy="72647"/>
              </a:xfrm>
              <a:custGeom>
                <a:avLst/>
                <a:gdLst>
                  <a:gd name="T0" fmla="*/ 26 w 40"/>
                  <a:gd name="T1" fmla="*/ 0 h 26"/>
                  <a:gd name="T2" fmla="*/ 24 w 40"/>
                  <a:gd name="T3" fmla="*/ 1 h 26"/>
                  <a:gd name="T4" fmla="*/ 9 w 40"/>
                  <a:gd name="T5" fmla="*/ 2 h 26"/>
                  <a:gd name="T6" fmla="*/ 7 w 40"/>
                  <a:gd name="T7" fmla="*/ 2 h 26"/>
                  <a:gd name="T8" fmla="*/ 2 w 40"/>
                  <a:gd name="T9" fmla="*/ 9 h 26"/>
                  <a:gd name="T10" fmla="*/ 0 w 40"/>
                  <a:gd name="T11" fmla="*/ 10 h 26"/>
                  <a:gd name="T12" fmla="*/ 15 w 40"/>
                  <a:gd name="T13" fmla="*/ 26 h 26"/>
                  <a:gd name="T14" fmla="*/ 19 w 40"/>
                  <a:gd name="T15" fmla="*/ 25 h 26"/>
                  <a:gd name="T16" fmla="*/ 36 w 40"/>
                  <a:gd name="T17" fmla="*/ 23 h 26"/>
                  <a:gd name="T18" fmla="*/ 40 w 40"/>
                  <a:gd name="T19" fmla="*/ 19 h 26"/>
                  <a:gd name="T20" fmla="*/ 40 w 40"/>
                  <a:gd name="T21" fmla="*/ 16 h 26"/>
                  <a:gd name="T22" fmla="*/ 40 w 40"/>
                  <a:gd name="T23" fmla="*/ 6 h 26"/>
                  <a:gd name="T24" fmla="*/ 37 w 40"/>
                  <a:gd name="T25" fmla="*/ 4 h 26"/>
                  <a:gd name="T26" fmla="*/ 26 w 40"/>
                  <a:gd name="T2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26">
                    <a:moveTo>
                      <a:pt x="26" y="0"/>
                    </a:moveTo>
                    <a:cubicBezTo>
                      <a:pt x="25" y="1"/>
                      <a:pt x="25" y="1"/>
                      <a:pt x="24" y="1"/>
                    </a:cubicBezTo>
                    <a:cubicBezTo>
                      <a:pt x="23" y="2"/>
                      <a:pt x="16" y="2"/>
                      <a:pt x="9" y="2"/>
                    </a:cubicBezTo>
                    <a:cubicBezTo>
                      <a:pt x="8" y="2"/>
                      <a:pt x="7" y="2"/>
                      <a:pt x="7" y="2"/>
                    </a:cubicBezTo>
                    <a:cubicBezTo>
                      <a:pt x="6" y="5"/>
                      <a:pt x="5" y="7"/>
                      <a:pt x="2" y="9"/>
                    </a:cubicBezTo>
                    <a:cubicBezTo>
                      <a:pt x="2" y="9"/>
                      <a:pt x="1" y="10"/>
                      <a:pt x="0" y="10"/>
                    </a:cubicBezTo>
                    <a:cubicBezTo>
                      <a:pt x="6" y="18"/>
                      <a:pt x="13" y="25"/>
                      <a:pt x="15" y="26"/>
                    </a:cubicBezTo>
                    <a:cubicBezTo>
                      <a:pt x="15" y="26"/>
                      <a:pt x="17" y="25"/>
                      <a:pt x="19" y="25"/>
                    </a:cubicBezTo>
                    <a:cubicBezTo>
                      <a:pt x="24" y="25"/>
                      <a:pt x="33" y="25"/>
                      <a:pt x="36" y="23"/>
                    </a:cubicBezTo>
                    <a:cubicBezTo>
                      <a:pt x="40" y="22"/>
                      <a:pt x="40" y="22"/>
                      <a:pt x="40" y="19"/>
                    </a:cubicBezTo>
                    <a:cubicBezTo>
                      <a:pt x="40" y="18"/>
                      <a:pt x="40" y="17"/>
                      <a:pt x="40" y="16"/>
                    </a:cubicBezTo>
                    <a:cubicBezTo>
                      <a:pt x="40" y="11"/>
                      <a:pt x="40" y="7"/>
                      <a:pt x="40" y="6"/>
                    </a:cubicBezTo>
                    <a:cubicBezTo>
                      <a:pt x="39" y="5"/>
                      <a:pt x="38" y="4"/>
                      <a:pt x="37" y="4"/>
                    </a:cubicBezTo>
                    <a:cubicBezTo>
                      <a:pt x="36" y="3"/>
                      <a:pt x="30" y="1"/>
                      <a:pt x="2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/>
                  </a:gs>
                  <a:gs pos="24000">
                    <a:srgbClr val="FD4B00">
                      <a:lumMod val="20000"/>
                      <a:lumOff val="8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77" name="Freeform 223">
                <a:extLst>
                  <a:ext uri="{FF2B5EF4-FFF2-40B4-BE49-F238E27FC236}">
                    <a16:creationId xmlns:a16="http://schemas.microsoft.com/office/drawing/2014/main" id="{05FFD727-B716-2B4B-A5DE-7962E0332BE0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20178">
                <a:off x="7634031" y="3737937"/>
                <a:ext cx="97657" cy="78602"/>
              </a:xfrm>
              <a:custGeom>
                <a:avLst/>
                <a:gdLst>
                  <a:gd name="T0" fmla="*/ 5 w 35"/>
                  <a:gd name="T1" fmla="*/ 5 h 28"/>
                  <a:gd name="T2" fmla="*/ 0 w 35"/>
                  <a:gd name="T3" fmla="*/ 4 h 28"/>
                  <a:gd name="T4" fmla="*/ 0 w 35"/>
                  <a:gd name="T5" fmla="*/ 4 h 28"/>
                  <a:gd name="T6" fmla="*/ 12 w 35"/>
                  <a:gd name="T7" fmla="*/ 25 h 28"/>
                  <a:gd name="T8" fmla="*/ 12 w 35"/>
                  <a:gd name="T9" fmla="*/ 25 h 28"/>
                  <a:gd name="T10" fmla="*/ 12 w 35"/>
                  <a:gd name="T11" fmla="*/ 27 h 28"/>
                  <a:gd name="T12" fmla="*/ 21 w 35"/>
                  <a:gd name="T13" fmla="*/ 28 h 28"/>
                  <a:gd name="T14" fmla="*/ 22 w 35"/>
                  <a:gd name="T15" fmla="*/ 28 h 28"/>
                  <a:gd name="T16" fmla="*/ 29 w 35"/>
                  <a:gd name="T17" fmla="*/ 26 h 28"/>
                  <a:gd name="T18" fmla="*/ 32 w 35"/>
                  <a:gd name="T19" fmla="*/ 20 h 28"/>
                  <a:gd name="T20" fmla="*/ 35 w 35"/>
                  <a:gd name="T21" fmla="*/ 12 h 28"/>
                  <a:gd name="T22" fmla="*/ 31 w 35"/>
                  <a:gd name="T23" fmla="*/ 4 h 28"/>
                  <a:gd name="T24" fmla="*/ 30 w 35"/>
                  <a:gd name="T25" fmla="*/ 0 h 28"/>
                  <a:gd name="T26" fmla="*/ 5 w 35"/>
                  <a:gd name="T27" fmla="*/ 5 h 28"/>
                  <a:gd name="T28" fmla="*/ 5 w 35"/>
                  <a:gd name="T29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28">
                    <a:moveTo>
                      <a:pt x="5" y="5"/>
                    </a:moveTo>
                    <a:cubicBezTo>
                      <a:pt x="3" y="5"/>
                      <a:pt x="2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5"/>
                      <a:pt x="7" y="12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2" y="26"/>
                      <a:pt x="12" y="27"/>
                    </a:cubicBezTo>
                    <a:cubicBezTo>
                      <a:pt x="14" y="27"/>
                      <a:pt x="18" y="28"/>
                      <a:pt x="21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6" y="27"/>
                      <a:pt x="28" y="27"/>
                      <a:pt x="29" y="26"/>
                    </a:cubicBezTo>
                    <a:cubicBezTo>
                      <a:pt x="30" y="25"/>
                      <a:pt x="31" y="22"/>
                      <a:pt x="32" y="20"/>
                    </a:cubicBezTo>
                    <a:cubicBezTo>
                      <a:pt x="33" y="16"/>
                      <a:pt x="34" y="13"/>
                      <a:pt x="35" y="12"/>
                    </a:cubicBezTo>
                    <a:cubicBezTo>
                      <a:pt x="33" y="11"/>
                      <a:pt x="32" y="8"/>
                      <a:pt x="31" y="4"/>
                    </a:cubicBezTo>
                    <a:cubicBezTo>
                      <a:pt x="31" y="3"/>
                      <a:pt x="30" y="0"/>
                      <a:pt x="30" y="0"/>
                    </a:cubicBezTo>
                    <a:cubicBezTo>
                      <a:pt x="25" y="1"/>
                      <a:pt x="8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/>
                  </a:gs>
                  <a:gs pos="24000">
                    <a:srgbClr val="FD4B00">
                      <a:lumMod val="20000"/>
                      <a:lumOff val="8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78" name="Freeform 225">
                <a:extLst>
                  <a:ext uri="{FF2B5EF4-FFF2-40B4-BE49-F238E27FC236}">
                    <a16:creationId xmlns:a16="http://schemas.microsoft.com/office/drawing/2014/main" id="{A2B04B13-E3F7-0F4B-B505-23362333A6C6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20178">
                <a:off x="7599494" y="3648616"/>
                <a:ext cx="115521" cy="97657"/>
              </a:xfrm>
              <a:custGeom>
                <a:avLst/>
                <a:gdLst>
                  <a:gd name="T0" fmla="*/ 26 w 41"/>
                  <a:gd name="T1" fmla="*/ 0 h 35"/>
                  <a:gd name="T2" fmla="*/ 6 w 41"/>
                  <a:gd name="T3" fmla="*/ 15 h 35"/>
                  <a:gd name="T4" fmla="*/ 3 w 41"/>
                  <a:gd name="T5" fmla="*/ 16 h 35"/>
                  <a:gd name="T6" fmla="*/ 0 w 41"/>
                  <a:gd name="T7" fmla="*/ 15 h 35"/>
                  <a:gd name="T8" fmla="*/ 9 w 41"/>
                  <a:gd name="T9" fmla="*/ 31 h 35"/>
                  <a:gd name="T10" fmla="*/ 11 w 41"/>
                  <a:gd name="T11" fmla="*/ 32 h 35"/>
                  <a:gd name="T12" fmla="*/ 17 w 41"/>
                  <a:gd name="T13" fmla="*/ 35 h 35"/>
                  <a:gd name="T14" fmla="*/ 41 w 41"/>
                  <a:gd name="T15" fmla="*/ 30 h 35"/>
                  <a:gd name="T16" fmla="*/ 40 w 41"/>
                  <a:gd name="T17" fmla="*/ 7 h 35"/>
                  <a:gd name="T18" fmla="*/ 33 w 41"/>
                  <a:gd name="T19" fmla="*/ 6 h 35"/>
                  <a:gd name="T20" fmla="*/ 26 w 41"/>
                  <a:gd name="T2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35">
                    <a:moveTo>
                      <a:pt x="26" y="0"/>
                    </a:moveTo>
                    <a:cubicBezTo>
                      <a:pt x="22" y="5"/>
                      <a:pt x="7" y="15"/>
                      <a:pt x="6" y="15"/>
                    </a:cubicBezTo>
                    <a:cubicBezTo>
                      <a:pt x="5" y="16"/>
                      <a:pt x="4" y="16"/>
                      <a:pt x="3" y="16"/>
                    </a:cubicBezTo>
                    <a:cubicBezTo>
                      <a:pt x="2" y="16"/>
                      <a:pt x="1" y="15"/>
                      <a:pt x="0" y="15"/>
                    </a:cubicBezTo>
                    <a:cubicBezTo>
                      <a:pt x="4" y="23"/>
                      <a:pt x="8" y="31"/>
                      <a:pt x="9" y="31"/>
                    </a:cubicBezTo>
                    <a:cubicBezTo>
                      <a:pt x="10" y="31"/>
                      <a:pt x="10" y="32"/>
                      <a:pt x="11" y="32"/>
                    </a:cubicBezTo>
                    <a:cubicBezTo>
                      <a:pt x="12" y="33"/>
                      <a:pt x="15" y="35"/>
                      <a:pt x="17" y="35"/>
                    </a:cubicBezTo>
                    <a:cubicBezTo>
                      <a:pt x="20" y="35"/>
                      <a:pt x="36" y="31"/>
                      <a:pt x="41" y="30"/>
                    </a:cubicBezTo>
                    <a:cubicBezTo>
                      <a:pt x="40" y="26"/>
                      <a:pt x="40" y="15"/>
                      <a:pt x="40" y="7"/>
                    </a:cubicBezTo>
                    <a:cubicBezTo>
                      <a:pt x="38" y="7"/>
                      <a:pt x="35" y="6"/>
                      <a:pt x="33" y="6"/>
                    </a:cubicBezTo>
                    <a:cubicBezTo>
                      <a:pt x="30" y="4"/>
                      <a:pt x="27" y="2"/>
                      <a:pt x="2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/>
                  </a:gs>
                  <a:gs pos="24000">
                    <a:srgbClr val="FD4B00">
                      <a:lumMod val="20000"/>
                      <a:lumOff val="8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79" name="Freeform 229">
                <a:extLst>
                  <a:ext uri="{FF2B5EF4-FFF2-40B4-BE49-F238E27FC236}">
                    <a16:creationId xmlns:a16="http://schemas.microsoft.com/office/drawing/2014/main" id="{A171373D-D9CC-C64D-AB6C-256FC45BCED6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20178">
                <a:off x="7717396" y="3622416"/>
                <a:ext cx="96466" cy="146485"/>
              </a:xfrm>
              <a:custGeom>
                <a:avLst/>
                <a:gdLst>
                  <a:gd name="T0" fmla="*/ 18 w 34"/>
                  <a:gd name="T1" fmla="*/ 0 h 52"/>
                  <a:gd name="T2" fmla="*/ 11 w 34"/>
                  <a:gd name="T3" fmla="*/ 8 h 52"/>
                  <a:gd name="T4" fmla="*/ 4 w 34"/>
                  <a:gd name="T5" fmla="*/ 14 h 52"/>
                  <a:gd name="T6" fmla="*/ 0 w 34"/>
                  <a:gd name="T7" fmla="*/ 16 h 52"/>
                  <a:gd name="T8" fmla="*/ 1 w 34"/>
                  <a:gd name="T9" fmla="*/ 39 h 52"/>
                  <a:gd name="T10" fmla="*/ 3 w 34"/>
                  <a:gd name="T11" fmla="*/ 45 h 52"/>
                  <a:gd name="T12" fmla="*/ 5 w 34"/>
                  <a:gd name="T13" fmla="*/ 51 h 52"/>
                  <a:gd name="T14" fmla="*/ 11 w 34"/>
                  <a:gd name="T15" fmla="*/ 51 h 52"/>
                  <a:gd name="T16" fmla="*/ 25 w 34"/>
                  <a:gd name="T17" fmla="*/ 51 h 52"/>
                  <a:gd name="T18" fmla="*/ 31 w 34"/>
                  <a:gd name="T19" fmla="*/ 51 h 52"/>
                  <a:gd name="T20" fmla="*/ 31 w 34"/>
                  <a:gd name="T21" fmla="*/ 51 h 52"/>
                  <a:gd name="T22" fmla="*/ 31 w 34"/>
                  <a:gd name="T23" fmla="*/ 45 h 52"/>
                  <a:gd name="T24" fmla="*/ 31 w 34"/>
                  <a:gd name="T25" fmla="*/ 43 h 52"/>
                  <a:gd name="T26" fmla="*/ 30 w 34"/>
                  <a:gd name="T27" fmla="*/ 42 h 52"/>
                  <a:gd name="T28" fmla="*/ 34 w 34"/>
                  <a:gd name="T29" fmla="*/ 15 h 52"/>
                  <a:gd name="T30" fmla="*/ 18 w 34"/>
                  <a:gd name="T3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" h="52">
                    <a:moveTo>
                      <a:pt x="18" y="0"/>
                    </a:moveTo>
                    <a:cubicBezTo>
                      <a:pt x="16" y="2"/>
                      <a:pt x="13" y="5"/>
                      <a:pt x="11" y="8"/>
                    </a:cubicBezTo>
                    <a:cubicBezTo>
                      <a:pt x="8" y="11"/>
                      <a:pt x="5" y="13"/>
                      <a:pt x="4" y="14"/>
                    </a:cubicBezTo>
                    <a:cubicBezTo>
                      <a:pt x="3" y="15"/>
                      <a:pt x="2" y="16"/>
                      <a:pt x="0" y="16"/>
                    </a:cubicBezTo>
                    <a:cubicBezTo>
                      <a:pt x="0" y="26"/>
                      <a:pt x="0" y="37"/>
                      <a:pt x="1" y="39"/>
                    </a:cubicBezTo>
                    <a:cubicBezTo>
                      <a:pt x="2" y="39"/>
                      <a:pt x="2" y="41"/>
                      <a:pt x="3" y="45"/>
                    </a:cubicBezTo>
                    <a:cubicBezTo>
                      <a:pt x="3" y="47"/>
                      <a:pt x="4" y="51"/>
                      <a:pt x="5" y="51"/>
                    </a:cubicBezTo>
                    <a:cubicBezTo>
                      <a:pt x="6" y="51"/>
                      <a:pt x="9" y="51"/>
                      <a:pt x="11" y="51"/>
                    </a:cubicBezTo>
                    <a:cubicBezTo>
                      <a:pt x="18" y="51"/>
                      <a:pt x="23" y="50"/>
                      <a:pt x="25" y="51"/>
                    </a:cubicBezTo>
                    <a:cubicBezTo>
                      <a:pt x="27" y="52"/>
                      <a:pt x="30" y="52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2" y="49"/>
                      <a:pt x="32" y="46"/>
                      <a:pt x="31" y="45"/>
                    </a:cubicBezTo>
                    <a:cubicBezTo>
                      <a:pt x="31" y="44"/>
                      <a:pt x="31" y="44"/>
                      <a:pt x="31" y="43"/>
                    </a:cubicBezTo>
                    <a:cubicBezTo>
                      <a:pt x="30" y="43"/>
                      <a:pt x="30" y="42"/>
                      <a:pt x="30" y="42"/>
                    </a:cubicBezTo>
                    <a:cubicBezTo>
                      <a:pt x="30" y="40"/>
                      <a:pt x="32" y="23"/>
                      <a:pt x="34" y="15"/>
                    </a:cubicBezTo>
                    <a:cubicBezTo>
                      <a:pt x="30" y="14"/>
                      <a:pt x="24" y="6"/>
                      <a:pt x="1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/>
                  </a:gs>
                  <a:gs pos="24000">
                    <a:srgbClr val="FD4B00">
                      <a:lumMod val="20000"/>
                      <a:lumOff val="8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80" name="Freeform 230">
                <a:extLst>
                  <a:ext uri="{FF2B5EF4-FFF2-40B4-BE49-F238E27FC236}">
                    <a16:creationId xmlns:a16="http://schemas.microsoft.com/office/drawing/2014/main" id="{A71E4600-219C-A549-A5B2-5D9E35748416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20178">
                <a:off x="7807907" y="3659335"/>
                <a:ext cx="126239" cy="86939"/>
              </a:xfrm>
              <a:custGeom>
                <a:avLst/>
                <a:gdLst>
                  <a:gd name="T0" fmla="*/ 7 w 45"/>
                  <a:gd name="T1" fmla="*/ 2 h 31"/>
                  <a:gd name="T2" fmla="*/ 4 w 45"/>
                  <a:gd name="T3" fmla="*/ 3 h 31"/>
                  <a:gd name="T4" fmla="*/ 0 w 45"/>
                  <a:gd name="T5" fmla="*/ 28 h 31"/>
                  <a:gd name="T6" fmla="*/ 1 w 45"/>
                  <a:gd name="T7" fmla="*/ 30 h 31"/>
                  <a:gd name="T8" fmla="*/ 3 w 45"/>
                  <a:gd name="T9" fmla="*/ 31 h 31"/>
                  <a:gd name="T10" fmla="*/ 27 w 45"/>
                  <a:gd name="T11" fmla="*/ 30 h 31"/>
                  <a:gd name="T12" fmla="*/ 29 w 45"/>
                  <a:gd name="T13" fmla="*/ 30 h 31"/>
                  <a:gd name="T14" fmla="*/ 36 w 45"/>
                  <a:gd name="T15" fmla="*/ 30 h 31"/>
                  <a:gd name="T16" fmla="*/ 36 w 45"/>
                  <a:gd name="T17" fmla="*/ 30 h 31"/>
                  <a:gd name="T18" fmla="*/ 45 w 45"/>
                  <a:gd name="T19" fmla="*/ 18 h 31"/>
                  <a:gd name="T20" fmla="*/ 45 w 45"/>
                  <a:gd name="T21" fmla="*/ 18 h 31"/>
                  <a:gd name="T22" fmla="*/ 36 w 45"/>
                  <a:gd name="T23" fmla="*/ 11 h 31"/>
                  <a:gd name="T24" fmla="*/ 26 w 45"/>
                  <a:gd name="T25" fmla="*/ 0 h 31"/>
                  <a:gd name="T26" fmla="*/ 25 w 45"/>
                  <a:gd name="T27" fmla="*/ 0 h 31"/>
                  <a:gd name="T28" fmla="*/ 7 w 45"/>
                  <a:gd name="T29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" h="31">
                    <a:moveTo>
                      <a:pt x="7" y="2"/>
                    </a:moveTo>
                    <a:cubicBezTo>
                      <a:pt x="6" y="2"/>
                      <a:pt x="4" y="3"/>
                      <a:pt x="4" y="3"/>
                    </a:cubicBezTo>
                    <a:cubicBezTo>
                      <a:pt x="2" y="14"/>
                      <a:pt x="0" y="27"/>
                      <a:pt x="0" y="28"/>
                    </a:cubicBezTo>
                    <a:cubicBezTo>
                      <a:pt x="0" y="29"/>
                      <a:pt x="0" y="29"/>
                      <a:pt x="1" y="30"/>
                    </a:cubicBezTo>
                    <a:cubicBezTo>
                      <a:pt x="1" y="31"/>
                      <a:pt x="1" y="31"/>
                      <a:pt x="3" y="31"/>
                    </a:cubicBezTo>
                    <a:cubicBezTo>
                      <a:pt x="3" y="31"/>
                      <a:pt x="21" y="28"/>
                      <a:pt x="27" y="3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33" y="31"/>
                      <a:pt x="34" y="31"/>
                      <a:pt x="36" y="3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9" y="28"/>
                      <a:pt x="45" y="24"/>
                      <a:pt x="45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2" y="18"/>
                      <a:pt x="37" y="13"/>
                      <a:pt x="36" y="11"/>
                    </a:cubicBezTo>
                    <a:cubicBezTo>
                      <a:pt x="34" y="10"/>
                      <a:pt x="28" y="2"/>
                      <a:pt x="2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2" y="1"/>
                      <a:pt x="13" y="2"/>
                      <a:pt x="7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/>
                  </a:gs>
                  <a:gs pos="24000">
                    <a:srgbClr val="FD4B00">
                      <a:lumMod val="20000"/>
                      <a:lumOff val="8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81" name="Freeform 243">
                <a:extLst>
                  <a:ext uri="{FF2B5EF4-FFF2-40B4-BE49-F238E27FC236}">
                    <a16:creationId xmlns:a16="http://schemas.microsoft.com/office/drawing/2014/main" id="{20FC75CF-3991-C54B-8510-487C449C51D8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20178">
                <a:off x="7925810" y="3572396"/>
                <a:ext cx="92893" cy="66692"/>
              </a:xfrm>
              <a:custGeom>
                <a:avLst/>
                <a:gdLst>
                  <a:gd name="T0" fmla="*/ 27 w 33"/>
                  <a:gd name="T1" fmla="*/ 10 h 24"/>
                  <a:gd name="T2" fmla="*/ 21 w 33"/>
                  <a:gd name="T3" fmla="*/ 4 h 24"/>
                  <a:gd name="T4" fmla="*/ 19 w 33"/>
                  <a:gd name="T5" fmla="*/ 0 h 24"/>
                  <a:gd name="T6" fmla="*/ 11 w 33"/>
                  <a:gd name="T7" fmla="*/ 1 h 24"/>
                  <a:gd name="T8" fmla="*/ 8 w 33"/>
                  <a:gd name="T9" fmla="*/ 1 h 24"/>
                  <a:gd name="T10" fmla="*/ 0 w 33"/>
                  <a:gd name="T11" fmla="*/ 0 h 24"/>
                  <a:gd name="T12" fmla="*/ 0 w 33"/>
                  <a:gd name="T13" fmla="*/ 6 h 24"/>
                  <a:gd name="T14" fmla="*/ 0 w 33"/>
                  <a:gd name="T15" fmla="*/ 13 h 24"/>
                  <a:gd name="T16" fmla="*/ 11 w 33"/>
                  <a:gd name="T17" fmla="*/ 19 h 24"/>
                  <a:gd name="T18" fmla="*/ 27 w 33"/>
                  <a:gd name="T19" fmla="*/ 24 h 24"/>
                  <a:gd name="T20" fmla="*/ 33 w 33"/>
                  <a:gd name="T21" fmla="*/ 23 h 24"/>
                  <a:gd name="T22" fmla="*/ 33 w 33"/>
                  <a:gd name="T23" fmla="*/ 16 h 24"/>
                  <a:gd name="T24" fmla="*/ 27 w 33"/>
                  <a:gd name="T25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24">
                    <a:moveTo>
                      <a:pt x="27" y="10"/>
                    </a:moveTo>
                    <a:cubicBezTo>
                      <a:pt x="25" y="7"/>
                      <a:pt x="23" y="5"/>
                      <a:pt x="21" y="4"/>
                    </a:cubicBezTo>
                    <a:cubicBezTo>
                      <a:pt x="20" y="3"/>
                      <a:pt x="19" y="1"/>
                      <a:pt x="19" y="0"/>
                    </a:cubicBezTo>
                    <a:cubicBezTo>
                      <a:pt x="17" y="0"/>
                      <a:pt x="14" y="1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5" y="1"/>
                      <a:pt x="2" y="1"/>
                      <a:pt x="0" y="0"/>
                    </a:cubicBezTo>
                    <a:cubicBezTo>
                      <a:pt x="0" y="1"/>
                      <a:pt x="0" y="4"/>
                      <a:pt x="0" y="6"/>
                    </a:cubicBezTo>
                    <a:cubicBezTo>
                      <a:pt x="0" y="9"/>
                      <a:pt x="0" y="11"/>
                      <a:pt x="0" y="13"/>
                    </a:cubicBezTo>
                    <a:cubicBezTo>
                      <a:pt x="2" y="14"/>
                      <a:pt x="8" y="17"/>
                      <a:pt x="11" y="19"/>
                    </a:cubicBezTo>
                    <a:cubicBezTo>
                      <a:pt x="14" y="21"/>
                      <a:pt x="23" y="24"/>
                      <a:pt x="27" y="24"/>
                    </a:cubicBezTo>
                    <a:cubicBezTo>
                      <a:pt x="29" y="24"/>
                      <a:pt x="31" y="23"/>
                      <a:pt x="33" y="23"/>
                    </a:cubicBezTo>
                    <a:cubicBezTo>
                      <a:pt x="32" y="21"/>
                      <a:pt x="32" y="18"/>
                      <a:pt x="33" y="16"/>
                    </a:cubicBezTo>
                    <a:cubicBezTo>
                      <a:pt x="31" y="15"/>
                      <a:pt x="29" y="13"/>
                      <a:pt x="27" y="1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/>
                  </a:gs>
                  <a:gs pos="24000">
                    <a:srgbClr val="FD4B00">
                      <a:lumMod val="20000"/>
                      <a:lumOff val="8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82" name="Freeform 260">
                <a:extLst>
                  <a:ext uri="{FF2B5EF4-FFF2-40B4-BE49-F238E27FC236}">
                    <a16:creationId xmlns:a16="http://schemas.microsoft.com/office/drawing/2014/main" id="{37C9606A-3D0D-9A4E-B228-C928DF5C0659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20178">
                <a:off x="7886509" y="3608124"/>
                <a:ext cx="98848" cy="96466"/>
              </a:xfrm>
              <a:custGeom>
                <a:avLst/>
                <a:gdLst>
                  <a:gd name="T0" fmla="*/ 14 w 35"/>
                  <a:gd name="T1" fmla="*/ 2 h 34"/>
                  <a:gd name="T2" fmla="*/ 13 w 35"/>
                  <a:gd name="T3" fmla="*/ 4 h 34"/>
                  <a:gd name="T4" fmla="*/ 12 w 35"/>
                  <a:gd name="T5" fmla="*/ 4 h 34"/>
                  <a:gd name="T6" fmla="*/ 2 w 35"/>
                  <a:gd name="T7" fmla="*/ 0 h 34"/>
                  <a:gd name="T8" fmla="*/ 2 w 35"/>
                  <a:gd name="T9" fmla="*/ 9 h 34"/>
                  <a:gd name="T10" fmla="*/ 2 w 35"/>
                  <a:gd name="T11" fmla="*/ 12 h 34"/>
                  <a:gd name="T12" fmla="*/ 0 w 35"/>
                  <a:gd name="T13" fmla="*/ 17 h 34"/>
                  <a:gd name="T14" fmla="*/ 9 w 35"/>
                  <a:gd name="T15" fmla="*/ 28 h 34"/>
                  <a:gd name="T16" fmla="*/ 17 w 35"/>
                  <a:gd name="T17" fmla="*/ 34 h 34"/>
                  <a:gd name="T18" fmla="*/ 17 w 35"/>
                  <a:gd name="T19" fmla="*/ 34 h 34"/>
                  <a:gd name="T20" fmla="*/ 21 w 35"/>
                  <a:gd name="T21" fmla="*/ 29 h 34"/>
                  <a:gd name="T22" fmla="*/ 23 w 35"/>
                  <a:gd name="T23" fmla="*/ 26 h 34"/>
                  <a:gd name="T24" fmla="*/ 27 w 35"/>
                  <a:gd name="T25" fmla="*/ 22 h 34"/>
                  <a:gd name="T26" fmla="*/ 33 w 35"/>
                  <a:gd name="T27" fmla="*/ 17 h 34"/>
                  <a:gd name="T28" fmla="*/ 33 w 35"/>
                  <a:gd name="T29" fmla="*/ 16 h 34"/>
                  <a:gd name="T30" fmla="*/ 35 w 35"/>
                  <a:gd name="T31" fmla="*/ 12 h 34"/>
                  <a:gd name="T32" fmla="*/ 24 w 35"/>
                  <a:gd name="T33" fmla="*/ 8 h 34"/>
                  <a:gd name="T34" fmla="*/ 14 w 35"/>
                  <a:gd name="T35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34">
                    <a:moveTo>
                      <a:pt x="14" y="2"/>
                    </a:moveTo>
                    <a:cubicBezTo>
                      <a:pt x="14" y="3"/>
                      <a:pt x="13" y="3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0" y="4"/>
                      <a:pt x="6" y="2"/>
                      <a:pt x="2" y="0"/>
                    </a:cubicBezTo>
                    <a:cubicBezTo>
                      <a:pt x="2" y="2"/>
                      <a:pt x="2" y="7"/>
                      <a:pt x="2" y="9"/>
                    </a:cubicBezTo>
                    <a:cubicBezTo>
                      <a:pt x="2" y="10"/>
                      <a:pt x="2" y="11"/>
                      <a:pt x="2" y="12"/>
                    </a:cubicBezTo>
                    <a:cubicBezTo>
                      <a:pt x="2" y="14"/>
                      <a:pt x="2" y="16"/>
                      <a:pt x="0" y="17"/>
                    </a:cubicBezTo>
                    <a:cubicBezTo>
                      <a:pt x="2" y="20"/>
                      <a:pt x="8" y="26"/>
                      <a:pt x="9" y="28"/>
                    </a:cubicBezTo>
                    <a:cubicBezTo>
                      <a:pt x="12" y="31"/>
                      <a:pt x="16" y="34"/>
                      <a:pt x="17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4"/>
                      <a:pt x="19" y="31"/>
                      <a:pt x="21" y="29"/>
                    </a:cubicBezTo>
                    <a:cubicBezTo>
                      <a:pt x="22" y="28"/>
                      <a:pt x="22" y="27"/>
                      <a:pt x="23" y="26"/>
                    </a:cubicBezTo>
                    <a:cubicBezTo>
                      <a:pt x="24" y="25"/>
                      <a:pt x="25" y="24"/>
                      <a:pt x="27" y="22"/>
                    </a:cubicBezTo>
                    <a:cubicBezTo>
                      <a:pt x="29" y="20"/>
                      <a:pt x="32" y="18"/>
                      <a:pt x="33" y="17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5"/>
                      <a:pt x="34" y="13"/>
                      <a:pt x="35" y="12"/>
                    </a:cubicBezTo>
                    <a:cubicBezTo>
                      <a:pt x="31" y="11"/>
                      <a:pt x="26" y="9"/>
                      <a:pt x="24" y="8"/>
                    </a:cubicBezTo>
                    <a:cubicBezTo>
                      <a:pt x="21" y="6"/>
                      <a:pt x="16" y="3"/>
                      <a:pt x="1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/>
                  </a:gs>
                  <a:gs pos="24000">
                    <a:srgbClr val="FD4B00">
                      <a:lumMod val="20000"/>
                      <a:lumOff val="8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83" name="Freeform 187">
                <a:extLst>
                  <a:ext uri="{FF2B5EF4-FFF2-40B4-BE49-F238E27FC236}">
                    <a16:creationId xmlns:a16="http://schemas.microsoft.com/office/drawing/2014/main" id="{A6EABFBF-ECC4-F044-BD9A-EF72A410496C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20178">
                <a:off x="7850781" y="3510468"/>
                <a:ext cx="70266" cy="103612"/>
              </a:xfrm>
              <a:custGeom>
                <a:avLst/>
                <a:gdLst>
                  <a:gd name="T0" fmla="*/ 25 w 25"/>
                  <a:gd name="T1" fmla="*/ 8 h 37"/>
                  <a:gd name="T2" fmla="*/ 25 w 25"/>
                  <a:gd name="T3" fmla="*/ 4 h 37"/>
                  <a:gd name="T4" fmla="*/ 21 w 25"/>
                  <a:gd name="T5" fmla="*/ 0 h 37"/>
                  <a:gd name="T6" fmla="*/ 4 w 25"/>
                  <a:gd name="T7" fmla="*/ 4 h 37"/>
                  <a:gd name="T8" fmla="*/ 2 w 25"/>
                  <a:gd name="T9" fmla="*/ 4 h 37"/>
                  <a:gd name="T10" fmla="*/ 1 w 25"/>
                  <a:gd name="T11" fmla="*/ 4 h 37"/>
                  <a:gd name="T12" fmla="*/ 1 w 25"/>
                  <a:gd name="T13" fmla="*/ 20 h 37"/>
                  <a:gd name="T14" fmla="*/ 0 w 25"/>
                  <a:gd name="T15" fmla="*/ 26 h 37"/>
                  <a:gd name="T16" fmla="*/ 11 w 25"/>
                  <a:gd name="T17" fmla="*/ 30 h 37"/>
                  <a:gd name="T18" fmla="*/ 25 w 25"/>
                  <a:gd name="T19" fmla="*/ 37 h 37"/>
                  <a:gd name="T20" fmla="*/ 25 w 25"/>
                  <a:gd name="T21" fmla="*/ 28 h 37"/>
                  <a:gd name="T22" fmla="*/ 25 w 25"/>
                  <a:gd name="T23" fmla="*/ 21 h 37"/>
                  <a:gd name="T24" fmla="*/ 25 w 25"/>
                  <a:gd name="T25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7">
                    <a:moveTo>
                      <a:pt x="25" y="8"/>
                    </a:moveTo>
                    <a:cubicBezTo>
                      <a:pt x="25" y="6"/>
                      <a:pt x="25" y="5"/>
                      <a:pt x="25" y="4"/>
                    </a:cubicBezTo>
                    <a:cubicBezTo>
                      <a:pt x="25" y="3"/>
                      <a:pt x="23" y="1"/>
                      <a:pt x="21" y="0"/>
                    </a:cubicBezTo>
                    <a:cubicBezTo>
                      <a:pt x="17" y="1"/>
                      <a:pt x="7" y="3"/>
                      <a:pt x="4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7"/>
                      <a:pt x="1" y="18"/>
                      <a:pt x="1" y="20"/>
                    </a:cubicBezTo>
                    <a:cubicBezTo>
                      <a:pt x="1" y="20"/>
                      <a:pt x="1" y="24"/>
                      <a:pt x="0" y="26"/>
                    </a:cubicBezTo>
                    <a:cubicBezTo>
                      <a:pt x="3" y="27"/>
                      <a:pt x="10" y="29"/>
                      <a:pt x="11" y="30"/>
                    </a:cubicBezTo>
                    <a:cubicBezTo>
                      <a:pt x="13" y="32"/>
                      <a:pt x="23" y="37"/>
                      <a:pt x="25" y="37"/>
                    </a:cubicBezTo>
                    <a:cubicBezTo>
                      <a:pt x="25" y="35"/>
                      <a:pt x="25" y="31"/>
                      <a:pt x="25" y="28"/>
                    </a:cubicBezTo>
                    <a:cubicBezTo>
                      <a:pt x="25" y="24"/>
                      <a:pt x="25" y="22"/>
                      <a:pt x="25" y="21"/>
                    </a:cubicBezTo>
                    <a:cubicBezTo>
                      <a:pt x="24" y="19"/>
                      <a:pt x="24" y="15"/>
                      <a:pt x="25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/>
                  </a:gs>
                  <a:gs pos="24000">
                    <a:srgbClr val="FD4B00">
                      <a:lumMod val="20000"/>
                      <a:lumOff val="8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84" name="Freeform 248">
                <a:extLst>
                  <a:ext uri="{FF2B5EF4-FFF2-40B4-BE49-F238E27FC236}">
                    <a16:creationId xmlns:a16="http://schemas.microsoft.com/office/drawing/2014/main" id="{DF285FB0-6917-564D-89A2-3F978A259F56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20178">
                <a:off x="7917473" y="3496176"/>
                <a:ext cx="90511" cy="72647"/>
              </a:xfrm>
              <a:custGeom>
                <a:avLst/>
                <a:gdLst>
                  <a:gd name="T0" fmla="*/ 20 w 32"/>
                  <a:gd name="T1" fmla="*/ 0 h 26"/>
                  <a:gd name="T2" fmla="*/ 14 w 32"/>
                  <a:gd name="T3" fmla="*/ 0 h 26"/>
                  <a:gd name="T4" fmla="*/ 2 w 32"/>
                  <a:gd name="T5" fmla="*/ 4 h 26"/>
                  <a:gd name="T6" fmla="*/ 0 w 32"/>
                  <a:gd name="T7" fmla="*/ 4 h 26"/>
                  <a:gd name="T8" fmla="*/ 0 w 32"/>
                  <a:gd name="T9" fmla="*/ 4 h 26"/>
                  <a:gd name="T10" fmla="*/ 3 w 32"/>
                  <a:gd name="T11" fmla="*/ 9 h 26"/>
                  <a:gd name="T12" fmla="*/ 3 w 32"/>
                  <a:gd name="T13" fmla="*/ 13 h 26"/>
                  <a:gd name="T14" fmla="*/ 3 w 32"/>
                  <a:gd name="T15" fmla="*/ 25 h 26"/>
                  <a:gd name="T16" fmla="*/ 14 w 32"/>
                  <a:gd name="T17" fmla="*/ 26 h 26"/>
                  <a:gd name="T18" fmla="*/ 21 w 32"/>
                  <a:gd name="T19" fmla="*/ 25 h 26"/>
                  <a:gd name="T20" fmla="*/ 22 w 32"/>
                  <a:gd name="T21" fmla="*/ 20 h 26"/>
                  <a:gd name="T22" fmla="*/ 22 w 32"/>
                  <a:gd name="T23" fmla="*/ 20 h 26"/>
                  <a:gd name="T24" fmla="*/ 30 w 32"/>
                  <a:gd name="T25" fmla="*/ 6 h 26"/>
                  <a:gd name="T26" fmla="*/ 32 w 32"/>
                  <a:gd name="T27" fmla="*/ 0 h 26"/>
                  <a:gd name="T28" fmla="*/ 20 w 32"/>
                  <a:gd name="T2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26">
                    <a:moveTo>
                      <a:pt x="20" y="0"/>
                    </a:moveTo>
                    <a:cubicBezTo>
                      <a:pt x="17" y="0"/>
                      <a:pt x="15" y="0"/>
                      <a:pt x="14" y="0"/>
                    </a:cubicBezTo>
                    <a:cubicBezTo>
                      <a:pt x="11" y="0"/>
                      <a:pt x="4" y="2"/>
                      <a:pt x="2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3" y="7"/>
                      <a:pt x="3" y="9"/>
                    </a:cubicBezTo>
                    <a:cubicBezTo>
                      <a:pt x="3" y="10"/>
                      <a:pt x="3" y="11"/>
                      <a:pt x="3" y="13"/>
                    </a:cubicBezTo>
                    <a:cubicBezTo>
                      <a:pt x="3" y="16"/>
                      <a:pt x="2" y="24"/>
                      <a:pt x="3" y="25"/>
                    </a:cubicBezTo>
                    <a:cubicBezTo>
                      <a:pt x="5" y="26"/>
                      <a:pt x="9" y="26"/>
                      <a:pt x="14" y="26"/>
                    </a:cubicBezTo>
                    <a:cubicBezTo>
                      <a:pt x="18" y="26"/>
                      <a:pt x="21" y="25"/>
                      <a:pt x="21" y="25"/>
                    </a:cubicBezTo>
                    <a:cubicBezTo>
                      <a:pt x="21" y="23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8"/>
                      <a:pt x="28" y="8"/>
                      <a:pt x="30" y="6"/>
                    </a:cubicBezTo>
                    <a:cubicBezTo>
                      <a:pt x="31" y="5"/>
                      <a:pt x="32" y="2"/>
                      <a:pt x="32" y="0"/>
                    </a:cubicBezTo>
                    <a:cubicBezTo>
                      <a:pt x="29" y="0"/>
                      <a:pt x="25" y="0"/>
                      <a:pt x="2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4B00"/>
                  </a:gs>
                  <a:gs pos="24000">
                    <a:srgbClr val="FD4B00">
                      <a:lumMod val="20000"/>
                      <a:lumOff val="8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758" name="Rectangle 757">
              <a:extLst>
                <a:ext uri="{FF2B5EF4-FFF2-40B4-BE49-F238E27FC236}">
                  <a16:creationId xmlns:a16="http://schemas.microsoft.com/office/drawing/2014/main" id="{F4398495-62FF-614D-B0E0-288B1117CA20}"/>
                </a:ext>
              </a:extLst>
            </p:cNvPr>
            <p:cNvSpPr/>
            <p:nvPr/>
          </p:nvSpPr>
          <p:spPr bwMode="auto">
            <a:xfrm>
              <a:off x="7413276" y="3643395"/>
              <a:ext cx="2063550" cy="1328250"/>
            </a:xfrm>
            <a:prstGeom prst="rect">
              <a:avLst/>
            </a:prstGeom>
            <a:solidFill>
              <a:srgbClr val="FFFFFF">
                <a:alpha val="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1449" tIns="25724" rIns="51449" bIns="25724" numCol="1" rtlCol="0" anchor="t" anchorCtr="0" compatLnSpc="1">
              <a:prstTxWarp prst="textNoShape">
                <a:avLst/>
              </a:prstTxWarp>
            </a:bodyPr>
            <a:lstStyle/>
            <a:p>
              <a:pPr defTabSz="51448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latin typeface="Calibri" panose="020F0502020204030204"/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167940" name="Rectangle 167939"/>
          <p:cNvSpPr/>
          <p:nvPr/>
        </p:nvSpPr>
        <p:spPr>
          <a:xfrm>
            <a:off x="6829240" y="2937329"/>
            <a:ext cx="1547663" cy="124143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SPINOCELULÁRNÍ KARCINOM (SPINALIOM)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199B7-88E2-40D1-A890-8819859E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D89D-7295-8741-BB76-319AB69F26BF}" type="slidenum">
              <a:rPr lang="es-ES_tradnl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/>
              <a:t>11</a:t>
            </a:fld>
            <a:endParaRPr lang="es-ES_tradnl" dirty="0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B2018531-50E8-49B9-A8A2-6751ED8BE527}"/>
              </a:ext>
            </a:extLst>
          </p:cNvPr>
          <p:cNvSpPr txBox="1"/>
          <p:nvPr/>
        </p:nvSpPr>
        <p:spPr>
          <a:xfrm>
            <a:off x="5025688" y="4617713"/>
            <a:ext cx="393240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25" dirty="0">
                <a:solidFill>
                  <a:prstClr val="black"/>
                </a:solidFill>
                <a:latin typeface="Calibri" panose="020F0502020204030204"/>
              </a:rPr>
              <a:t>BCC, basal cell carcinoma; CSCC, cutaneous squamous cell carcinoma</a:t>
            </a:r>
          </a:p>
        </p:txBody>
      </p:sp>
      <p:sp>
        <p:nvSpPr>
          <p:cNvPr id="387" name="Obdélník 386">
            <a:extLst>
              <a:ext uri="{FF2B5EF4-FFF2-40B4-BE49-F238E27FC236}">
                <a16:creationId xmlns:a16="http://schemas.microsoft.com/office/drawing/2014/main" id="{FB64F835-C79B-4E97-B335-232513BF3B34}"/>
              </a:ext>
            </a:extLst>
          </p:cNvPr>
          <p:cNvSpPr/>
          <p:nvPr/>
        </p:nvSpPr>
        <p:spPr>
          <a:xfrm>
            <a:off x="290623" y="4735033"/>
            <a:ext cx="3028696" cy="38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86" name="Obdélník 385">
            <a:extLst>
              <a:ext uri="{FF2B5EF4-FFF2-40B4-BE49-F238E27FC236}">
                <a16:creationId xmlns:a16="http://schemas.microsoft.com/office/drawing/2014/main" id="{98B2AB91-E9D0-4331-AC1B-46D5F083CFB3}"/>
              </a:ext>
            </a:extLst>
          </p:cNvPr>
          <p:cNvSpPr/>
          <p:nvPr/>
        </p:nvSpPr>
        <p:spPr>
          <a:xfrm>
            <a:off x="3508715" y="489031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281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7073" y="213130"/>
            <a:ext cx="8185810" cy="631031"/>
          </a:xfrm>
        </p:spPr>
        <p:txBody>
          <a:bodyPr/>
          <a:lstStyle/>
          <a:p>
            <a:r>
              <a:rPr lang="en-US" dirty="0"/>
              <a:t>INCIDENCE </a:t>
            </a:r>
            <a:r>
              <a:rPr lang="cs-CZ" dirty="0"/>
              <a:t>SPINOCELULÁRNÍHO KARCINOMU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43A6C0-105E-413F-9B2C-0B67CD08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AFF8-999C-42CA-94C0-864F3BFD03E5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3342" y="4584121"/>
            <a:ext cx="4982454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25" dirty="0">
                <a:solidFill>
                  <a:prstClr val="black"/>
                </a:solidFill>
                <a:latin typeface="Calibri" panose="020F0502020204030204"/>
              </a:rPr>
              <a:t>1. </a:t>
            </a:r>
            <a:r>
              <a:rPr lang="en-US" sz="825" dirty="0" err="1">
                <a:solidFill>
                  <a:prstClr val="black"/>
                </a:solidFill>
                <a:latin typeface="Calibri" panose="020F0502020204030204"/>
              </a:rPr>
              <a:t>Muzic</a:t>
            </a:r>
            <a:r>
              <a:rPr lang="en-US" sz="825" dirty="0">
                <a:solidFill>
                  <a:prstClr val="black"/>
                </a:solidFill>
                <a:latin typeface="Calibri" panose="020F0502020204030204"/>
              </a:rPr>
              <a:t> JG, et al. </a:t>
            </a:r>
            <a:r>
              <a:rPr lang="es-ES" sz="825" i="1" dirty="0">
                <a:solidFill>
                  <a:prstClr val="black"/>
                </a:solidFill>
                <a:latin typeface="Calibri" panose="020F0502020204030204"/>
              </a:rPr>
              <a:t>Mayo Clin </a:t>
            </a:r>
            <a:r>
              <a:rPr lang="es-ES" sz="825" i="1" dirty="0" err="1">
                <a:solidFill>
                  <a:prstClr val="black"/>
                </a:solidFill>
                <a:latin typeface="Calibri" panose="020F0502020204030204"/>
              </a:rPr>
              <a:t>Proc</a:t>
            </a:r>
            <a:r>
              <a:rPr lang="es-ES" sz="825" i="1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es-ES" sz="825" dirty="0">
                <a:solidFill>
                  <a:prstClr val="black"/>
                </a:solidFill>
                <a:latin typeface="Calibri" panose="020F0502020204030204"/>
              </a:rPr>
              <a:t>2017;92:890-898;</a:t>
            </a:r>
            <a:r>
              <a:rPr lang="en-US" sz="825" dirty="0">
                <a:solidFill>
                  <a:prstClr val="black"/>
                </a:solidFill>
                <a:latin typeface="Calibri" panose="020F0502020204030204"/>
              </a:rPr>
              <a:t> 2. Que SKT, et al. </a:t>
            </a:r>
            <a:r>
              <a:rPr lang="en-US" sz="825" i="1" dirty="0">
                <a:solidFill>
                  <a:prstClr val="black"/>
                </a:solidFill>
                <a:latin typeface="Calibri" panose="020F0502020204030204"/>
              </a:rPr>
              <a:t>J Am Acad Dermatol</a:t>
            </a:r>
            <a:r>
              <a:rPr lang="en-US" sz="825" dirty="0">
                <a:solidFill>
                  <a:prstClr val="black"/>
                </a:solidFill>
                <a:latin typeface="Calibri" panose="020F0502020204030204"/>
              </a:rPr>
              <a:t>. 2018;78:249-26118; </a:t>
            </a:r>
            <a:br>
              <a:rPr lang="en-US" sz="825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825" dirty="0">
                <a:solidFill>
                  <a:prstClr val="black"/>
                </a:solidFill>
                <a:latin typeface="Calibri" panose="020F0502020204030204"/>
              </a:rPr>
              <a:t>3. </a:t>
            </a:r>
            <a:r>
              <a:rPr lang="en-US" sz="825" dirty="0" err="1">
                <a:solidFill>
                  <a:prstClr val="black"/>
                </a:solidFill>
                <a:latin typeface="Calibri" panose="020F0502020204030204"/>
              </a:rPr>
              <a:t>Karia</a:t>
            </a:r>
            <a:r>
              <a:rPr lang="en-US" sz="825" dirty="0">
                <a:solidFill>
                  <a:prstClr val="black"/>
                </a:solidFill>
                <a:latin typeface="Calibri" panose="020F0502020204030204"/>
              </a:rPr>
              <a:t> PS, et al. </a:t>
            </a:r>
            <a:r>
              <a:rPr lang="de-DE" sz="825" i="1" dirty="0">
                <a:solidFill>
                  <a:prstClr val="black"/>
                </a:solidFill>
                <a:latin typeface="Calibri" panose="020F0502020204030204"/>
              </a:rPr>
              <a:t>J Am Acad Dermatol</a:t>
            </a:r>
            <a:r>
              <a:rPr lang="de-DE" sz="825" dirty="0">
                <a:solidFill>
                  <a:prstClr val="black"/>
                </a:solidFill>
                <a:latin typeface="Calibri" panose="020F0502020204030204"/>
              </a:rPr>
              <a:t>. 2013;68:957-66.</a:t>
            </a:r>
            <a:endParaRPr lang="en-US" sz="8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1825" y="3915833"/>
            <a:ext cx="2437301" cy="54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lang="cs-CZ" sz="1500" b="1" dirty="0">
                <a:solidFill>
                  <a:prstClr val="black"/>
                </a:solidFill>
                <a:latin typeface="Calibri" panose="020F0502020204030204"/>
              </a:rPr>
              <a:t>–</a:t>
            </a: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96/100</a:t>
            </a:r>
            <a:r>
              <a:rPr lang="cs-CZ" sz="15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000 </a:t>
            </a:r>
            <a:r>
              <a:rPr lang="cs-CZ" sz="1500" b="1" dirty="0">
                <a:solidFill>
                  <a:prstClr val="black"/>
                </a:solidFill>
                <a:latin typeface="Calibri" panose="020F0502020204030204"/>
              </a:rPr>
              <a:t>obyvatel</a:t>
            </a:r>
            <a:r>
              <a:rPr lang="en-US" sz="1500" b="1" baseline="30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4772F2-9FC9-444F-8EC9-1FE8BA60F224}"/>
              </a:ext>
            </a:extLst>
          </p:cNvPr>
          <p:cNvSpPr/>
          <p:nvPr/>
        </p:nvSpPr>
        <p:spPr>
          <a:xfrm>
            <a:off x="462126" y="3915833"/>
            <a:ext cx="3070547" cy="54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2012: ≤ 499/100</a:t>
            </a:r>
            <a:r>
              <a:rPr lang="cs-CZ" sz="15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000 </a:t>
            </a:r>
            <a:r>
              <a:rPr lang="cs-CZ" sz="1500" b="1" dirty="0">
                <a:solidFill>
                  <a:prstClr val="black"/>
                </a:solidFill>
                <a:latin typeface="Calibri" panose="020F0502020204030204"/>
              </a:rPr>
              <a:t>obyvatel</a:t>
            </a:r>
            <a:r>
              <a:rPr lang="en-US" sz="1500" b="1" baseline="30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br>
              <a:rPr lang="en-US" sz="15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(2011: 2/100</a:t>
            </a:r>
            <a:r>
              <a:rPr lang="cs-CZ" sz="15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000 </a:t>
            </a:r>
            <a:r>
              <a:rPr lang="en-US" sz="1500" b="1" dirty="0" err="1">
                <a:solidFill>
                  <a:prstClr val="black"/>
                </a:solidFill>
                <a:latin typeface="Calibri" panose="020F0502020204030204"/>
              </a:rPr>
              <a:t>mortalit</a:t>
            </a:r>
            <a:r>
              <a:rPr lang="cs-CZ" sz="1500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)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5C159-704C-4083-829D-0921B15BF629}"/>
              </a:ext>
            </a:extLst>
          </p:cNvPr>
          <p:cNvSpPr/>
          <p:nvPr/>
        </p:nvSpPr>
        <p:spPr>
          <a:xfrm>
            <a:off x="3386062" y="3915833"/>
            <a:ext cx="3358829" cy="54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2012: 15</a:t>
            </a:r>
            <a:r>
              <a:rPr lang="cs-CZ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233</a:t>
            </a:r>
            <a:r>
              <a:rPr lang="cs-CZ" sz="1500" b="1" dirty="0">
                <a:solidFill>
                  <a:prstClr val="black"/>
                </a:solidFill>
                <a:latin typeface="Calibri" panose="020F0502020204030204"/>
              </a:rPr>
              <a:t>,</a:t>
            </a: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3/100</a:t>
            </a:r>
            <a:r>
              <a:rPr lang="cs-CZ" sz="15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000 </a:t>
            </a:r>
            <a:r>
              <a:rPr lang="cs-CZ" sz="1500" b="1" dirty="0">
                <a:solidFill>
                  <a:prstClr val="black"/>
                </a:solidFill>
                <a:latin typeface="Calibri" panose="020F0502020204030204"/>
              </a:rPr>
              <a:t>obyvatel</a:t>
            </a:r>
            <a:r>
              <a:rPr lang="en-US" sz="1500" b="1" baseline="30000" dirty="0">
                <a:solidFill>
                  <a:prstClr val="black"/>
                </a:solidFill>
                <a:latin typeface="Calibri" panose="020F0502020204030204"/>
              </a:rPr>
              <a:t>3</a:t>
            </a:r>
            <a:endParaRPr lang="en-US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2012 : 4</a:t>
            </a:r>
            <a:r>
              <a:rPr lang="cs-CZ" sz="1500" b="1" dirty="0">
                <a:solidFill>
                  <a:prstClr val="black"/>
                </a:solidFill>
                <a:latin typeface="Calibri" panose="020F0502020204030204"/>
              </a:rPr>
              <a:t>–8/100 000 mortalita</a:t>
            </a:r>
            <a:endParaRPr lang="en-US" sz="15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ACAC22-0F79-4FC3-B70A-8E27DD1CB9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17" y="1222507"/>
            <a:ext cx="8138866" cy="26108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69919" y="1049382"/>
            <a:ext cx="6604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800" b="1" dirty="0">
                <a:solidFill>
                  <a:prstClr val="black"/>
                </a:solidFill>
                <a:latin typeface="Calibri" panose="020F0502020204030204"/>
              </a:rPr>
              <a:t>Nárůst</a:t>
            </a:r>
            <a:r>
              <a:rPr lang="fr-FR" sz="1800" b="1" dirty="0">
                <a:solidFill>
                  <a:prstClr val="black"/>
                </a:solidFill>
                <a:latin typeface="Calibri" panose="020F0502020204030204"/>
              </a:rPr>
              <a:t> incidence: </a:t>
            </a:r>
            <a:r>
              <a:rPr lang="cs-CZ" sz="1800" b="1" dirty="0">
                <a:solidFill>
                  <a:prstClr val="black"/>
                </a:solidFill>
                <a:latin typeface="Calibri" panose="020F0502020204030204"/>
              </a:rPr>
              <a:t>o </a:t>
            </a:r>
            <a:r>
              <a:rPr lang="fr-FR" sz="1800" b="1" dirty="0">
                <a:solidFill>
                  <a:prstClr val="black"/>
                </a:solidFill>
                <a:latin typeface="Calibri" panose="020F0502020204030204"/>
              </a:rPr>
              <a:t>263</a:t>
            </a:r>
            <a:r>
              <a:rPr lang="cs-CZ" sz="1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1800" b="1" dirty="0">
                <a:solidFill>
                  <a:prstClr val="black"/>
                </a:solidFill>
                <a:latin typeface="Calibri" panose="020F0502020204030204"/>
              </a:rPr>
              <a:t>% </a:t>
            </a:r>
            <a:r>
              <a:rPr lang="cs-CZ" sz="1800" b="1" dirty="0">
                <a:solidFill>
                  <a:prstClr val="black"/>
                </a:solidFill>
                <a:latin typeface="Calibri" panose="020F0502020204030204"/>
              </a:rPr>
              <a:t>v letech</a:t>
            </a:r>
            <a:r>
              <a:rPr lang="fr-FR" sz="1800" b="1" dirty="0">
                <a:solidFill>
                  <a:prstClr val="black"/>
                </a:solidFill>
                <a:latin typeface="Calibri" panose="020F0502020204030204"/>
              </a:rPr>
              <a:t> 1980 </a:t>
            </a:r>
            <a:r>
              <a:rPr lang="cs-CZ" sz="1800" b="1" dirty="0">
                <a:solidFill>
                  <a:prstClr val="black"/>
                </a:solidFill>
                <a:latin typeface="Calibri" panose="020F0502020204030204"/>
              </a:rPr>
              <a:t>až</a:t>
            </a:r>
            <a:r>
              <a:rPr lang="fr-FR" sz="1800" b="1" dirty="0">
                <a:solidFill>
                  <a:prstClr val="black"/>
                </a:solidFill>
                <a:latin typeface="Calibri" panose="020F0502020204030204"/>
              </a:rPr>
              <a:t> 2000</a:t>
            </a:r>
            <a:r>
              <a:rPr lang="fr-FR" sz="1800" b="1" baseline="300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3941D01-7A92-4D34-86E3-7854912825FC}"/>
              </a:ext>
            </a:extLst>
          </p:cNvPr>
          <p:cNvSpPr/>
          <p:nvPr/>
        </p:nvSpPr>
        <p:spPr>
          <a:xfrm>
            <a:off x="290623" y="4735033"/>
            <a:ext cx="2955851" cy="38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5846471-01D0-4B2F-9A59-CA27B200467A}"/>
              </a:ext>
            </a:extLst>
          </p:cNvPr>
          <p:cNvSpPr/>
          <p:nvPr/>
        </p:nvSpPr>
        <p:spPr>
          <a:xfrm>
            <a:off x="3508715" y="489031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973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590C5-EE8E-426E-8A8F-33698225F994}" type="slidenum">
              <a: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929292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450" b="0" i="0" u="none" strike="noStrike" kern="1200" cap="none" spc="0" normalizeH="0" baseline="0" noProof="0" dirty="0">
              <a:ln>
                <a:noFill/>
              </a:ln>
              <a:solidFill>
                <a:srgbClr val="929292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5346" y="3886017"/>
            <a:ext cx="6467615" cy="262123"/>
          </a:xfrm>
          <a:prstGeom prst="rect">
            <a:avLst/>
          </a:prstGeom>
        </p:spPr>
        <p:txBody>
          <a:bodyPr wrap="square" lIns="68580" tIns="0" rIns="0" bIns="0" anchor="b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80000"/>
              </a:lnSpc>
              <a:spcBef>
                <a:spcPts val="135"/>
              </a:spcBef>
              <a:spcAft>
                <a:spcPct val="0"/>
              </a:spcAft>
              <a:buClr>
                <a:srgbClr val="FFFF00"/>
              </a:buClr>
              <a:buSzPct val="100000"/>
              <a:buFontTx/>
              <a:buNone/>
              <a:tabLst/>
              <a:defRPr/>
            </a:pPr>
            <a:r>
              <a: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BCC = basal cell carcinoma; CLL = chronic lymphocytic leukemia ; CSCC = cutaneous squamous cell carcinoma; HIV = human immunodeficiency virus; NMSC = nonmelanoma </a:t>
            </a:r>
            <a:r>
              <a: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skin cancer; UV = ultraviolet.</a:t>
            </a:r>
          </a:p>
          <a:p>
            <a:pPr marL="96467" marR="0" lvl="0" indent="-96467" algn="l" defTabSz="685800" rtl="0" eaLnBrk="0" fontAlgn="base" latinLnBrk="0" hangingPunct="0">
              <a:lnSpc>
                <a:spcPct val="80000"/>
              </a:lnSpc>
              <a:spcBef>
                <a:spcPts val="135"/>
              </a:spcBef>
              <a:spcAft>
                <a:spcPct val="0"/>
              </a:spcAft>
              <a:buClr>
                <a:srgbClr val="FFFF00"/>
              </a:buClr>
              <a:buSzPct val="100000"/>
              <a:buFontTx/>
              <a:buNone/>
              <a:tabLst/>
              <a:defRPr/>
            </a:pPr>
            <a:r>
              <a: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1. </a:t>
            </a:r>
            <a:r>
              <a:rPr kumimoji="0" lang="en-US" sz="675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Karia</a:t>
            </a:r>
            <a:r>
              <a:rPr kumimoji="0" lang="cs-CZ" sz="675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,</a:t>
            </a:r>
            <a:r>
              <a: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 et al., 2013; 2.</a:t>
            </a:r>
            <a:r>
              <a:rPr kumimoji="0" lang="fr-FR" sz="675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 Burton</a:t>
            </a:r>
            <a:r>
              <a:rPr kumimoji="0" lang="cs-CZ" sz="675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,</a:t>
            </a:r>
            <a:r>
              <a:rPr kumimoji="0" lang="fr-FR" sz="675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 et al., 2016.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01282" y="1269663"/>
            <a:ext cx="1647192" cy="2586248"/>
          </a:xfrm>
          <a:prstGeom prst="roundRect">
            <a:avLst>
              <a:gd name="adj" fmla="val 7874"/>
            </a:avLst>
          </a:prstGeom>
          <a:solidFill>
            <a:srgbClr val="0070B0"/>
          </a:solidFill>
          <a:ln w="25400">
            <a:solidFill>
              <a:schemeClr val="accent1"/>
            </a:solidFill>
          </a:ln>
        </p:spPr>
        <p:txBody>
          <a:bodyPr wrap="square" lIns="68580" tIns="102870" rIns="68580" bIns="137160" rtlCol="0" anchor="t" anchorCtr="0">
            <a:noAutofit/>
          </a:bodyPr>
          <a:lstStyle/>
          <a:p>
            <a:pPr marL="0" marR="0" lvl="0" indent="-128588" algn="l" defTabSz="685800" rtl="0" eaLnBrk="0" fontAlgn="base" latinLnBrk="0" hangingPunct="0">
              <a:lnSpc>
                <a:spcPct val="80000"/>
              </a:lnSpc>
              <a:spcBef>
                <a:spcPts val="180"/>
              </a:spcBef>
              <a:spcAft>
                <a:spcPct val="0"/>
              </a:spcAft>
              <a:buClr>
                <a:srgbClr val="FFFF00"/>
              </a:buClr>
              <a:buSzPct val="100000"/>
              <a:buFontTx/>
              <a:buNone/>
              <a:tabLst/>
              <a:defRPr/>
            </a:pPr>
            <a:r>
              <a:rPr kumimoji="0" lang="cs-CZ" sz="1425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Přímá expozice slunečnímu </a:t>
            </a:r>
            <a:r>
              <a:rPr kumimoji="0" lang="cs-CZ" sz="1425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záření</a:t>
            </a:r>
            <a:r>
              <a:rPr kumimoji="0" lang="cs-CZ" sz="1350" b="1" i="0" u="none" strike="noStrike" kern="1200" cap="none" spc="0" normalizeH="0" baseline="3000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br>
              <a:rPr kumimoji="0" lang="en-US" sz="135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135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0" fontAlgn="base" latinLnBrk="0" hangingPunct="0">
              <a:lnSpc>
                <a:spcPct val="80000"/>
              </a:lnSpc>
              <a:spcBef>
                <a:spcPts val="180"/>
              </a:spcBef>
              <a:spcAft>
                <a:spcPct val="0"/>
              </a:spcAft>
              <a:buClr>
                <a:srgbClr val="FFFF00"/>
              </a:buClr>
              <a:buSzPct val="100000"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UV </a:t>
            </a: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expozice vede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genetic</a:t>
            </a: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kým a proteinovým mutacím spojeným se špatnou diferenciací </a:t>
            </a:r>
            <a:r>
              <a:rPr kumimoji="0" lang="cs-CZ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keratinocytů</a:t>
            </a: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 invazí do dermis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72368" y="1269663"/>
            <a:ext cx="2370722" cy="1289253"/>
          </a:xfrm>
          <a:prstGeom prst="roundRect">
            <a:avLst>
              <a:gd name="adj" fmla="val 7874"/>
            </a:avLst>
          </a:prstGeom>
          <a:solidFill>
            <a:srgbClr val="0070B0"/>
          </a:solidFill>
          <a:ln w="25400">
            <a:solidFill>
              <a:schemeClr val="accent1"/>
            </a:solidFill>
          </a:ln>
        </p:spPr>
        <p:txBody>
          <a:bodyPr wrap="square" lIns="68580" tIns="102870" rIns="68580" bIns="137160" rtlCol="0" anchor="t" anchorCtr="0">
            <a:noAutofit/>
          </a:bodyPr>
          <a:lstStyle/>
          <a:p>
            <a:pPr marL="128588" marR="0" lvl="0" indent="-128588" algn="l" defTabSz="685800" rtl="0" eaLnBrk="0" fontAlgn="base" latinLnBrk="0" hangingPunct="0">
              <a:lnSpc>
                <a:spcPct val="80000"/>
              </a:lnSpc>
              <a:spcBef>
                <a:spcPts val="180"/>
              </a:spcBef>
              <a:spcAft>
                <a:spcPct val="0"/>
              </a:spcAft>
              <a:buClr>
                <a:srgbClr val="FFFF00"/>
              </a:buClr>
              <a:buSzPct val="100000"/>
              <a:buFontTx/>
              <a:buNone/>
              <a:tabLst/>
              <a:defRPr/>
            </a:pPr>
            <a:r>
              <a:rPr kumimoji="0" lang="cs-CZ" sz="1425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Mužské pohlaví</a:t>
            </a:r>
            <a:br>
              <a:rPr kumimoji="0" lang="en-US" sz="135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135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0" fontAlgn="base" latinLnBrk="0" hangingPunct="0">
              <a:lnSpc>
                <a:spcPct val="80000"/>
              </a:lnSpc>
              <a:spcBef>
                <a:spcPts val="180"/>
              </a:spcBef>
              <a:spcAft>
                <a:spcPct val="0"/>
              </a:spcAft>
              <a:buClr>
                <a:srgbClr val="FFFF00"/>
              </a:buClr>
              <a:buSzPct val="100000"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etrospe</a:t>
            </a: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tiv</a:t>
            </a: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ní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multicentr</a:t>
            </a:r>
            <a:r>
              <a:rPr kumimoji="0" lang="cs-CZ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ické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anal</a:t>
            </a:r>
            <a:r>
              <a:rPr kumimoji="0" lang="cs-CZ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ýzy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prokázaly vyšší incidenci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 mužů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(87</a:t>
            </a: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70582" y="2689336"/>
            <a:ext cx="2370722" cy="1166575"/>
          </a:xfrm>
          <a:prstGeom prst="roundRect">
            <a:avLst>
              <a:gd name="adj" fmla="val 12025"/>
            </a:avLst>
          </a:prstGeom>
          <a:solidFill>
            <a:srgbClr val="0070B0"/>
          </a:solidFill>
          <a:ln w="25400">
            <a:solidFill>
              <a:schemeClr val="accent1"/>
            </a:solidFill>
          </a:ln>
        </p:spPr>
        <p:txBody>
          <a:bodyPr wrap="square" lIns="68580" tIns="102870" rIns="68580" bIns="137160" rtlCol="0" anchor="t" anchorCtr="0">
            <a:noAutofit/>
          </a:bodyPr>
          <a:lstStyle/>
          <a:p>
            <a:pPr marL="128588" marR="0" lvl="0" indent="-128588" algn="l" defTabSz="685800" rtl="0" eaLnBrk="0" fontAlgn="base" latinLnBrk="0" hangingPunct="0">
              <a:lnSpc>
                <a:spcPct val="80000"/>
              </a:lnSpc>
              <a:spcBef>
                <a:spcPts val="180"/>
              </a:spcBef>
              <a:spcAft>
                <a:spcPct val="0"/>
              </a:spcAft>
              <a:buClr>
                <a:srgbClr val="FFFF00"/>
              </a:buClr>
              <a:buSzPct val="100000"/>
              <a:buFontTx/>
              <a:buNone/>
              <a:tabLst/>
              <a:defRPr/>
            </a:pPr>
            <a:r>
              <a:rPr kumimoji="0" lang="cs-CZ" sz="1425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Pokročilý věk</a:t>
            </a:r>
            <a:r>
              <a:rPr kumimoji="0" lang="en-US" sz="135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br>
              <a:rPr kumimoji="0" lang="en-US" sz="135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135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0" fontAlgn="base" latinLnBrk="0" hangingPunct="0">
              <a:lnSpc>
                <a:spcPct val="80000"/>
              </a:lnSpc>
              <a:spcBef>
                <a:spcPts val="180"/>
              </a:spcBef>
              <a:spcAft>
                <a:spcPct val="0"/>
              </a:spcAft>
              <a:buClr>
                <a:srgbClr val="FFFF00"/>
              </a:buClr>
              <a:buSzPct val="100000"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</a:t>
            </a: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á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</a:t>
            </a: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věku –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70 </a:t>
            </a: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let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66983" y="1269663"/>
            <a:ext cx="1916412" cy="2586248"/>
          </a:xfrm>
          <a:prstGeom prst="roundRect">
            <a:avLst>
              <a:gd name="adj" fmla="val 5109"/>
            </a:avLst>
          </a:prstGeom>
          <a:solidFill>
            <a:srgbClr val="0070B0"/>
          </a:solidFill>
          <a:ln w="25400">
            <a:solidFill>
              <a:schemeClr val="accent1"/>
            </a:solidFill>
          </a:ln>
        </p:spPr>
        <p:txBody>
          <a:bodyPr wrap="square" lIns="68580" tIns="102870" rIns="68580" bIns="137160" rtlCol="0" anchor="t" anchorCtr="0">
            <a:noAutofit/>
          </a:bodyPr>
          <a:lstStyle/>
          <a:p>
            <a:pPr marL="8335" marR="0" lvl="0" indent="-8335" algn="l" defTabSz="685800" rtl="0" eaLnBrk="0" fontAlgn="base" latinLnBrk="0" hangingPunct="0">
              <a:lnSpc>
                <a:spcPct val="80000"/>
              </a:lnSpc>
              <a:spcBef>
                <a:spcPts val="180"/>
              </a:spcBef>
              <a:spcAft>
                <a:spcPct val="0"/>
              </a:spcAft>
              <a:buClr>
                <a:srgbClr val="FFFF00"/>
              </a:buClr>
              <a:buSzPct val="100000"/>
              <a:buFontTx/>
              <a:buNone/>
              <a:tabLst/>
              <a:defRPr/>
            </a:pPr>
            <a:r>
              <a:rPr kumimoji="0" lang="cs-CZ" sz="1425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Stav i</a:t>
            </a:r>
            <a:r>
              <a:rPr kumimoji="0" lang="en-US" sz="1425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munodeficien</a:t>
            </a:r>
            <a:r>
              <a:rPr kumimoji="0" lang="cs-CZ" sz="1425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</a:t>
            </a:r>
            <a:r>
              <a:rPr kumimoji="0" lang="en-US" sz="1425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br>
              <a:rPr kumimoji="0" lang="en-US" sz="135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135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0" fontAlgn="base" latinLnBrk="0" hangingPunct="0">
              <a:lnSpc>
                <a:spcPct val="80000"/>
              </a:lnSpc>
              <a:spcBef>
                <a:spcPts val="180"/>
              </a:spcBef>
              <a:spcAft>
                <a:spcPct val="0"/>
              </a:spcAft>
              <a:buClr>
                <a:srgbClr val="FFFF00"/>
              </a:buClr>
              <a:buSzPct val="100000"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</a:t>
            </a:r>
            <a:r>
              <a:rPr kumimoji="0" lang="cs-CZ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unosuprese</a:t>
            </a: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při SOT,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imuno</a:t>
            </a: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ompromi</a:t>
            </a:r>
            <a:r>
              <a:rPr kumimoji="0" lang="cs-CZ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tovaní</a:t>
            </a: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pacienti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 určitou nemocí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např.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CLL, HIV) </a:t>
            </a: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mají zvýšenou incidenci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díky poškozenému rozeznávání nádorových buněk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4DA6BCA-467C-4A3D-A1C2-3430C29E6958}"/>
              </a:ext>
            </a:extLst>
          </p:cNvPr>
          <p:cNvSpPr/>
          <p:nvPr/>
        </p:nvSpPr>
        <p:spPr>
          <a:xfrm>
            <a:off x="0" y="-1"/>
            <a:ext cx="9144000" cy="925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0" b="1" dirty="0"/>
              <a:t>I</a:t>
            </a:r>
            <a:r>
              <a:rPr lang="cs-CZ" sz="2800" b="1" dirty="0">
                <a:solidFill>
                  <a:schemeClr val="tx2"/>
                </a:solidFill>
              </a:rPr>
              <a:t>INCIDENCE A RIZIKOVÉ FAKTORY CSCC</a:t>
            </a:r>
            <a:endParaRPr lang="cs-CZ" sz="2800" b="1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86B95CC-0825-4BC5-A1BE-9FE61321B9B0}"/>
              </a:ext>
            </a:extLst>
          </p:cNvPr>
          <p:cNvSpPr/>
          <p:nvPr/>
        </p:nvSpPr>
        <p:spPr>
          <a:xfrm>
            <a:off x="290623" y="4735033"/>
            <a:ext cx="3232298" cy="38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DBFB975C-F386-429A-973A-CE0268185FEF}"/>
              </a:ext>
            </a:extLst>
          </p:cNvPr>
          <p:cNvSpPr/>
          <p:nvPr/>
        </p:nvSpPr>
        <p:spPr>
          <a:xfrm>
            <a:off x="3508715" y="489031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168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5323" y="213130"/>
            <a:ext cx="8733865" cy="631031"/>
          </a:xfrm>
        </p:spPr>
        <p:txBody>
          <a:bodyPr/>
          <a:lstStyle/>
          <a:p>
            <a:r>
              <a:rPr lang="cs-CZ" sz="2400" dirty="0"/>
              <a:t>RIZIKOVÉ FAKTORY SPOJENÉ S ROZVOJEM SPINALIOMU</a:t>
            </a:r>
            <a:endParaRPr lang="en-US" sz="24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27064" y="1042991"/>
            <a:ext cx="3854450" cy="3455050"/>
          </a:xfrm>
        </p:spPr>
        <p:txBody>
          <a:bodyPr>
            <a:normAutofit/>
          </a:bodyPr>
          <a:lstStyle/>
          <a:p>
            <a:r>
              <a:rPr lang="en-US" sz="1800" dirty="0"/>
              <a:t>UV </a:t>
            </a:r>
            <a:r>
              <a:rPr lang="cs-CZ" sz="1800" dirty="0"/>
              <a:t>záření</a:t>
            </a:r>
            <a:r>
              <a:rPr lang="en-US" sz="1800" dirty="0"/>
              <a:t> </a:t>
            </a:r>
            <a:endParaRPr lang="cs-CZ" sz="1800" dirty="0"/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přímá a kumulativní sluneční expozice</a:t>
            </a:r>
          </a:p>
          <a:p>
            <a:pPr marL="228600" lvl="1" indent="0">
              <a:buNone/>
            </a:pPr>
            <a:endParaRPr lang="en-US" sz="800" dirty="0"/>
          </a:p>
          <a:p>
            <a:r>
              <a:rPr lang="cs-CZ" sz="1800" dirty="0"/>
              <a:t>Ionizační záření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cs-CZ" sz="1800" dirty="0"/>
              <a:t>Chemické karcinogeny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dehet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cs-CZ" sz="1600" dirty="0">
                <a:solidFill>
                  <a:schemeClr val="tx2"/>
                </a:solidFill>
              </a:rPr>
              <a:t>arsen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cs-CZ" sz="1600" dirty="0">
                <a:solidFill>
                  <a:schemeClr val="tx2"/>
                </a:solidFill>
              </a:rPr>
              <a:t>atd.</a:t>
            </a:r>
          </a:p>
          <a:p>
            <a:pPr marL="228600" lvl="1" indent="0">
              <a:buNone/>
            </a:pPr>
            <a:endParaRPr lang="en-US" sz="800" dirty="0"/>
          </a:p>
          <a:p>
            <a:r>
              <a:rPr lang="cs-CZ" sz="1800" dirty="0"/>
              <a:t>Stav imunosuprese</a:t>
            </a:r>
            <a:endParaRPr lang="en-US" sz="1800" dirty="0"/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transplantovaní pacienti </a:t>
            </a:r>
            <a:r>
              <a:rPr lang="en-US" sz="1600" dirty="0">
                <a:solidFill>
                  <a:schemeClr val="tx2"/>
                </a:solidFill>
              </a:rPr>
              <a:t>+++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hematologické komorbidity</a:t>
            </a:r>
          </a:p>
          <a:p>
            <a:pPr lvl="1"/>
            <a:endParaRPr lang="en-US" sz="800" dirty="0"/>
          </a:p>
          <a:p>
            <a:r>
              <a:rPr lang="cs-CZ" sz="1800" dirty="0"/>
              <a:t>Chronické rány, vředy</a:t>
            </a:r>
            <a:endParaRPr lang="en-US" sz="1800" dirty="0"/>
          </a:p>
          <a:p>
            <a:endParaRPr lang="en-US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DA06D445-575B-43E6-AE06-E44F6B2B39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550A8-3E07-49FC-977B-4CFECEBE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5481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FDAF27-23CD-453E-8957-6D8A9EC59F95}" type="slidenum">
              <a:rPr lang="en-US" smtClean="0"/>
              <a:pPr/>
              <a:t>14</a:t>
            </a:fld>
            <a:endParaRPr lang="es-ES_tradnl" dirty="0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544A0E-A1C7-4F8A-AE55-F6B07E44B197}"/>
              </a:ext>
            </a:extLst>
          </p:cNvPr>
          <p:cNvSpPr/>
          <p:nvPr/>
        </p:nvSpPr>
        <p:spPr>
          <a:xfrm>
            <a:off x="4706049" y="4808091"/>
            <a:ext cx="4075155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25" dirty="0">
                <a:solidFill>
                  <a:prstClr val="black"/>
                </a:solidFill>
                <a:latin typeface="Arial" panose="020B0604020202020204"/>
              </a:rPr>
              <a:t> </a:t>
            </a:r>
            <a:r>
              <a:rPr lang="en-US" sz="600" dirty="0" err="1">
                <a:solidFill>
                  <a:prstClr val="black"/>
                </a:solidFill>
                <a:latin typeface="Arial" panose="020B0604020202020204"/>
              </a:rPr>
              <a:t>Schmults</a:t>
            </a:r>
            <a:r>
              <a:rPr lang="en-US" sz="600" dirty="0">
                <a:solidFill>
                  <a:prstClr val="black"/>
                </a:solidFill>
                <a:latin typeface="Arial" panose="020B0604020202020204"/>
              </a:rPr>
              <a:t> C.D. editor. High-Risk Cutaneous Squamous Cell Carcinoma. Springer-Verlag Berlin Heidelberg 2016.</a:t>
            </a:r>
            <a:endParaRPr lang="en-US" sz="6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12680" y="960773"/>
            <a:ext cx="4122937" cy="3825236"/>
            <a:chOff x="6150239" y="1439398"/>
            <a:chExt cx="5497249" cy="477491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EF3D030-190C-4716-B832-A8DCC0BFD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0239" y="1448635"/>
              <a:ext cx="5497249" cy="476567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ACE2AC-8D7A-48A9-A1C0-87B20710FF36}"/>
                </a:ext>
              </a:extLst>
            </p:cNvPr>
            <p:cNvSpPr txBox="1"/>
            <p:nvPr/>
          </p:nvSpPr>
          <p:spPr>
            <a:xfrm>
              <a:off x="6230939" y="2276477"/>
              <a:ext cx="93871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 panose="020F0502020204030204"/>
                </a:rPr>
                <a:t>Radiation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2D35C6-48F4-4658-A078-364E66AB52FA}"/>
                </a:ext>
              </a:extLst>
            </p:cNvPr>
            <p:cNvSpPr txBox="1"/>
            <p:nvPr/>
          </p:nvSpPr>
          <p:spPr>
            <a:xfrm>
              <a:off x="6230939" y="3515426"/>
              <a:ext cx="1148177" cy="21544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 panose="020F0502020204030204"/>
                </a:rPr>
                <a:t>Ozone Layer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302554-B1BA-42C9-9BF8-BE36E3B95FC0}"/>
                </a:ext>
              </a:extLst>
            </p:cNvPr>
            <p:cNvSpPr txBox="1"/>
            <p:nvPr/>
          </p:nvSpPr>
          <p:spPr>
            <a:xfrm>
              <a:off x="6301202" y="4321412"/>
              <a:ext cx="489451" cy="215444"/>
            </a:xfrm>
            <a:prstGeom prst="roundRect">
              <a:avLst>
                <a:gd name="adj" fmla="val 0"/>
              </a:avLst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 panose="020F0502020204030204"/>
                </a:rPr>
                <a:t>Clouds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1F2A25-4E15-4C85-BDD5-621352033A36}"/>
                </a:ext>
              </a:extLst>
            </p:cNvPr>
            <p:cNvSpPr txBox="1"/>
            <p:nvPr/>
          </p:nvSpPr>
          <p:spPr>
            <a:xfrm>
              <a:off x="6305106" y="5040188"/>
              <a:ext cx="1072943" cy="215444"/>
            </a:xfrm>
            <a:prstGeom prst="roundRect">
              <a:avLst>
                <a:gd name="adj" fmla="val 0"/>
              </a:avLst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 panose="020F0502020204030204"/>
                </a:rPr>
                <a:t>Dust, pollution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D113BC-82B6-4474-8308-57C97D3C0ECF}"/>
                </a:ext>
              </a:extLst>
            </p:cNvPr>
            <p:cNvSpPr txBox="1"/>
            <p:nvPr/>
          </p:nvSpPr>
          <p:spPr>
            <a:xfrm>
              <a:off x="8174219" y="5344948"/>
              <a:ext cx="414644" cy="215444"/>
            </a:xfrm>
            <a:prstGeom prst="roundRect">
              <a:avLst>
                <a:gd name="adj" fmla="val 0"/>
              </a:avLst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1050" b="1" dirty="0">
                  <a:solidFill>
                    <a:prstClr val="black"/>
                  </a:solidFill>
                  <a:latin typeface="Calibri" panose="020F0502020204030204"/>
                </a:rPr>
                <a:t>0.196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704E958-2716-4EF3-B7ED-22F11F2EDA4F}"/>
                </a:ext>
              </a:extLst>
            </p:cNvPr>
            <p:cNvSpPr txBox="1"/>
            <p:nvPr/>
          </p:nvSpPr>
          <p:spPr>
            <a:xfrm>
              <a:off x="8718060" y="5344948"/>
              <a:ext cx="361211" cy="215444"/>
            </a:xfrm>
            <a:prstGeom prst="roundRect">
              <a:avLst>
                <a:gd name="adj" fmla="val 0"/>
              </a:avLst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1050" b="1" dirty="0">
                  <a:solidFill>
                    <a:prstClr val="black"/>
                  </a:solidFill>
                  <a:latin typeface="Calibri" panose="020F0502020204030204"/>
                </a:rPr>
                <a:t>4.9%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0548F8-D578-4A06-AE34-62F59329D551}"/>
                </a:ext>
              </a:extLst>
            </p:cNvPr>
            <p:cNvSpPr txBox="1"/>
            <p:nvPr/>
          </p:nvSpPr>
          <p:spPr>
            <a:xfrm>
              <a:off x="9424521" y="5344948"/>
              <a:ext cx="314189" cy="215444"/>
            </a:xfrm>
            <a:prstGeom prst="roundRect">
              <a:avLst>
                <a:gd name="adj" fmla="val 0"/>
              </a:avLst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1050" b="1" dirty="0">
                  <a:solidFill>
                    <a:prstClr val="black"/>
                  </a:solidFill>
                  <a:latin typeface="Calibri" panose="020F0502020204030204"/>
                </a:rPr>
                <a:t>39%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AFF718B-F526-44AE-8D3D-15D45F4445B3}"/>
                </a:ext>
              </a:extLst>
            </p:cNvPr>
            <p:cNvSpPr txBox="1"/>
            <p:nvPr/>
          </p:nvSpPr>
          <p:spPr>
            <a:xfrm>
              <a:off x="10121393" y="5344948"/>
              <a:ext cx="414644" cy="215444"/>
            </a:xfrm>
            <a:prstGeom prst="roundRect">
              <a:avLst>
                <a:gd name="adj" fmla="val 0"/>
              </a:avLst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1050" b="1" dirty="0">
                  <a:solidFill>
                    <a:prstClr val="black"/>
                  </a:solidFill>
                  <a:latin typeface="Calibri" panose="020F0502020204030204"/>
                </a:rPr>
                <a:t>56.96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8105AA5-1C4D-482A-8F07-5E9457391B54}"/>
                </a:ext>
              </a:extLst>
            </p:cNvPr>
            <p:cNvSpPr txBox="1"/>
            <p:nvPr/>
          </p:nvSpPr>
          <p:spPr>
            <a:xfrm rot="16200000">
              <a:off x="10349475" y="2158605"/>
              <a:ext cx="1245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prstClr val="black"/>
                  </a:solidFill>
                  <a:latin typeface="Calibri" panose="020F0502020204030204"/>
                </a:rPr>
                <a:t>Microwaves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52757B-F310-4433-A1BF-A1980FFB18AB}"/>
                </a:ext>
              </a:extLst>
            </p:cNvPr>
            <p:cNvSpPr txBox="1"/>
            <p:nvPr/>
          </p:nvSpPr>
          <p:spPr>
            <a:xfrm rot="16200000">
              <a:off x="9897160" y="2345354"/>
              <a:ext cx="907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prstClr val="black"/>
                  </a:solidFill>
                  <a:latin typeface="Calibri" panose="020F0502020204030204"/>
                </a:rPr>
                <a:t>Infrared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EBB6437-0EB8-40A1-9981-4FE4EA7FF066}"/>
                </a:ext>
              </a:extLst>
            </p:cNvPr>
            <p:cNvSpPr txBox="1"/>
            <p:nvPr/>
          </p:nvSpPr>
          <p:spPr>
            <a:xfrm rot="16200000">
              <a:off x="8997820" y="2150045"/>
              <a:ext cx="1242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prstClr val="black"/>
                  </a:solidFill>
                  <a:latin typeface="Calibri" panose="020F0502020204030204"/>
                </a:rPr>
                <a:t>Visible Light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0CC0CD5-3D72-4618-9D0D-549DBDC04CB8}"/>
                </a:ext>
              </a:extLst>
            </p:cNvPr>
            <p:cNvSpPr txBox="1"/>
            <p:nvPr/>
          </p:nvSpPr>
          <p:spPr>
            <a:xfrm rot="16200000">
              <a:off x="8397372" y="2243691"/>
              <a:ext cx="10549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prstClr val="black"/>
                  </a:solidFill>
                  <a:latin typeface="Calibri" panose="020F0502020204030204"/>
                </a:rPr>
                <a:t>UV-A rays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8750CAE-6068-4156-A852-FA698C82425E}"/>
                </a:ext>
              </a:extLst>
            </p:cNvPr>
            <p:cNvSpPr txBox="1"/>
            <p:nvPr/>
          </p:nvSpPr>
          <p:spPr>
            <a:xfrm rot="16200000">
              <a:off x="7844068" y="2238018"/>
              <a:ext cx="1046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prstClr val="black"/>
                  </a:solidFill>
                  <a:latin typeface="Calibri" panose="020F0502020204030204"/>
                </a:rPr>
                <a:t>UV-B rays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5DD98C3-0570-4573-8604-784E3A14123A}"/>
                </a:ext>
              </a:extLst>
            </p:cNvPr>
            <p:cNvSpPr txBox="1"/>
            <p:nvPr/>
          </p:nvSpPr>
          <p:spPr>
            <a:xfrm rot="16200000">
              <a:off x="7592146" y="2232406"/>
              <a:ext cx="1044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prstClr val="black"/>
                  </a:solidFill>
                  <a:latin typeface="Calibri" panose="020F0502020204030204"/>
                </a:rPr>
                <a:t>UV-C rays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B4E8A5F-C53A-4BCB-B5F0-58BE009230B8}"/>
                </a:ext>
              </a:extLst>
            </p:cNvPr>
            <p:cNvSpPr txBox="1"/>
            <p:nvPr/>
          </p:nvSpPr>
          <p:spPr>
            <a:xfrm rot="16200000">
              <a:off x="7336346" y="2207638"/>
              <a:ext cx="1069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prstClr val="black"/>
                  </a:solidFill>
                  <a:latin typeface="Calibri" panose="020F0502020204030204"/>
                </a:rPr>
                <a:t>X- rays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090B72-9375-4F7A-A910-2558B2315933}"/>
                </a:ext>
              </a:extLst>
            </p:cNvPr>
            <p:cNvSpPr txBox="1"/>
            <p:nvPr/>
          </p:nvSpPr>
          <p:spPr>
            <a:xfrm rot="16200000">
              <a:off x="6884042" y="2023342"/>
              <a:ext cx="1537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prstClr val="black"/>
                  </a:solidFill>
                  <a:latin typeface="Calibri" panose="020F0502020204030204"/>
                </a:rPr>
                <a:t>Gamma rays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090E251-5EE3-48AD-A43E-A133CC678973}"/>
                </a:ext>
              </a:extLst>
            </p:cNvPr>
            <p:cNvSpPr txBox="1"/>
            <p:nvPr/>
          </p:nvSpPr>
          <p:spPr>
            <a:xfrm rot="16200000">
              <a:off x="6660210" y="2023342"/>
              <a:ext cx="1537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prstClr val="black"/>
                  </a:solidFill>
                  <a:latin typeface="Calibri" panose="020F0502020204030204"/>
                </a:rPr>
                <a:t>Cosmic rays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F2FB52F-190C-4911-80B3-1500FB84D156}"/>
              </a:ext>
            </a:extLst>
          </p:cNvPr>
          <p:cNvSpPr txBox="1"/>
          <p:nvPr/>
        </p:nvSpPr>
        <p:spPr>
          <a:xfrm>
            <a:off x="386673" y="4558221"/>
            <a:ext cx="393240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25" dirty="0">
                <a:solidFill>
                  <a:prstClr val="black"/>
                </a:solidFill>
                <a:latin typeface="Calibri" panose="020F0502020204030204"/>
              </a:rPr>
              <a:t>UV, ultraviolet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FA44CFEC-6C3A-40AF-8CEC-5EED99629716}"/>
              </a:ext>
            </a:extLst>
          </p:cNvPr>
          <p:cNvSpPr/>
          <p:nvPr/>
        </p:nvSpPr>
        <p:spPr>
          <a:xfrm>
            <a:off x="3314700" y="4939865"/>
            <a:ext cx="1754841" cy="193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dirty="0" err="1">
                <a:solidFill>
                  <a:schemeClr val="tx1">
                    <a:lumMod val="50000"/>
                  </a:schemeClr>
                </a:solidFill>
              </a:rPr>
              <a:t>For</a:t>
            </a:r>
            <a:r>
              <a:rPr lang="cs-CZ" sz="800" dirty="0">
                <a:solidFill>
                  <a:schemeClr val="tx1">
                    <a:lumMod val="50000"/>
                  </a:schemeClr>
                </a:solidFill>
              </a:rPr>
              <a:t> HCP </a:t>
            </a:r>
            <a:r>
              <a:rPr lang="cs-CZ" sz="800" dirty="0" err="1">
                <a:solidFill>
                  <a:schemeClr val="tx1">
                    <a:lumMod val="50000"/>
                  </a:schemeClr>
                </a:solidFill>
              </a:rPr>
              <a:t>only</a:t>
            </a:r>
            <a:endParaRPr lang="cs-CZ" sz="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B1D443D-AD5F-4AB4-9D5B-32844D1675C1}"/>
              </a:ext>
            </a:extLst>
          </p:cNvPr>
          <p:cNvSpPr/>
          <p:nvPr/>
        </p:nvSpPr>
        <p:spPr>
          <a:xfrm>
            <a:off x="559981" y="4717332"/>
            <a:ext cx="2754719" cy="31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1132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C05D1C-FEB9-4BFA-B665-845ABD964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SPINOCELULÁRNÍ KARCINOM (SPINALIOM)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16F9E1-B71C-4F17-B155-DBD26499C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160" y="900953"/>
            <a:ext cx="7958802" cy="3691218"/>
          </a:xfrm>
        </p:spPr>
        <p:txBody>
          <a:bodyPr>
            <a:normAutofit lnSpcReduction="10000"/>
          </a:bodyPr>
          <a:lstStyle/>
          <a:p>
            <a:r>
              <a:rPr lang="cs-CZ" sz="1400" b="1" dirty="0"/>
              <a:t>Výskyt</a:t>
            </a:r>
          </a:p>
          <a:p>
            <a:pPr lvl="1"/>
            <a:r>
              <a:rPr lang="cs-CZ" sz="1200" dirty="0"/>
              <a:t>90 % vzniká na kůži vystavené slunci (</a:t>
            </a:r>
            <a:r>
              <a:rPr lang="cs-CZ" sz="1200" dirty="0" err="1"/>
              <a:t>UVB</a:t>
            </a:r>
            <a:r>
              <a:rPr lang="cs-CZ" sz="1200" dirty="0"/>
              <a:t> záření)</a:t>
            </a:r>
          </a:p>
          <a:p>
            <a:pPr lvl="1"/>
            <a:r>
              <a:rPr lang="cs-CZ" sz="1200" b="1" dirty="0"/>
              <a:t>70 % – hlava + krk</a:t>
            </a:r>
          </a:p>
          <a:p>
            <a:pPr lvl="2"/>
            <a:r>
              <a:rPr lang="cs-CZ" sz="1200" dirty="0"/>
              <a:t>nejčastěji obličej, oblast ucha, rtů, </a:t>
            </a:r>
            <a:r>
              <a:rPr lang="cs-CZ" sz="1200" b="1" dirty="0"/>
              <a:t>oční víčka (2. nejčastější malignita </a:t>
            </a:r>
            <a:r>
              <a:rPr lang="cs-CZ" sz="1200" dirty="0"/>
              <a:t>mezi očními</a:t>
            </a:r>
          </a:p>
          <a:p>
            <a:pPr marL="403225" lvl="2" indent="0">
              <a:buNone/>
            </a:pPr>
            <a:r>
              <a:rPr lang="cs-CZ" sz="1200" dirty="0"/>
              <a:t>    nádory, nejčastěji vnitřní, zevní koutek, dolní víčko), spánková oblast, nos, čelo, kštice,</a:t>
            </a:r>
          </a:p>
          <a:p>
            <a:pPr marL="403225" lvl="2" indent="0">
              <a:buNone/>
            </a:pPr>
            <a:r>
              <a:rPr lang="cs-CZ" sz="1200" dirty="0"/>
              <a:t>    temeno hlavy, krk, oblasti přechodu mezi kůží a sliznicí, tj. dolní ret </a:t>
            </a:r>
          </a:p>
          <a:p>
            <a:pPr lvl="1"/>
            <a:r>
              <a:rPr lang="cs-CZ" sz="1200" b="1" dirty="0"/>
              <a:t>15 % – horní končetiny, </a:t>
            </a:r>
            <a:r>
              <a:rPr lang="cs-CZ" sz="1200" dirty="0" err="1"/>
              <a:t>genitoanální</a:t>
            </a:r>
            <a:r>
              <a:rPr lang="cs-CZ" sz="1200" dirty="0"/>
              <a:t> výskyt</a:t>
            </a:r>
          </a:p>
          <a:p>
            <a:pPr lvl="1"/>
            <a:endParaRPr lang="cs-CZ" sz="500" dirty="0"/>
          </a:p>
          <a:p>
            <a:r>
              <a:rPr lang="cs-CZ" sz="1400" b="1" dirty="0">
                <a:solidFill>
                  <a:schemeClr val="tx2"/>
                </a:solidFill>
              </a:rPr>
              <a:t>Nádor kůže a sliznic</a:t>
            </a:r>
          </a:p>
          <a:p>
            <a:pPr lvl="1"/>
            <a:r>
              <a:rPr lang="cs-CZ" sz="1200" dirty="0">
                <a:solidFill>
                  <a:schemeClr val="tx2"/>
                </a:solidFill>
              </a:rPr>
              <a:t>charakterizován </a:t>
            </a:r>
            <a:r>
              <a:rPr lang="en-US" sz="1200" dirty="0">
                <a:solidFill>
                  <a:schemeClr val="tx2"/>
                </a:solidFill>
              </a:rPr>
              <a:t>malign</a:t>
            </a:r>
            <a:r>
              <a:rPr lang="cs-CZ" sz="1200" dirty="0">
                <a:solidFill>
                  <a:schemeClr val="tx2"/>
                </a:solidFill>
              </a:rPr>
              <a:t>í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prolifera</a:t>
            </a:r>
            <a:r>
              <a:rPr lang="cs-CZ" sz="1200" dirty="0" err="1">
                <a:solidFill>
                  <a:schemeClr val="tx2"/>
                </a:solidFill>
              </a:rPr>
              <a:t>cí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keratinocyt</a:t>
            </a:r>
            <a:r>
              <a:rPr lang="cs-CZ" sz="1200" dirty="0">
                <a:solidFill>
                  <a:schemeClr val="tx2"/>
                </a:solidFill>
              </a:rPr>
              <a:t>ů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cs-CZ" sz="1200" dirty="0">
                <a:solidFill>
                  <a:schemeClr val="tx2"/>
                </a:solidFill>
              </a:rPr>
              <a:t>v</a:t>
            </a:r>
            <a:r>
              <a:rPr lang="en-US" sz="1200" dirty="0">
                <a:solidFill>
                  <a:schemeClr val="tx2"/>
                </a:solidFill>
              </a:rPr>
              <a:t> epidermis </a:t>
            </a:r>
            <a:r>
              <a:rPr lang="cs-CZ" sz="1200" dirty="0">
                <a:solidFill>
                  <a:schemeClr val="tx2"/>
                </a:solidFill>
              </a:rPr>
              <a:t>či jejich adnex,</a:t>
            </a:r>
            <a:r>
              <a:rPr lang="cs-CZ" sz="1200" baseline="30000" dirty="0">
                <a:solidFill>
                  <a:schemeClr val="tx2"/>
                </a:solidFill>
              </a:rPr>
              <a:t> </a:t>
            </a:r>
            <a:r>
              <a:rPr lang="cs-CZ" sz="1200" dirty="0">
                <a:solidFill>
                  <a:schemeClr val="tx2"/>
                </a:solidFill>
              </a:rPr>
              <a:t>nádor s </a:t>
            </a:r>
            <a:r>
              <a:rPr lang="cs-CZ" sz="1200" dirty="0" err="1">
                <a:solidFill>
                  <a:schemeClr val="tx2"/>
                </a:solidFill>
              </a:rPr>
              <a:t>intraepiteliálním</a:t>
            </a:r>
            <a:r>
              <a:rPr lang="cs-CZ" sz="1200" dirty="0">
                <a:solidFill>
                  <a:schemeClr val="tx2"/>
                </a:solidFill>
              </a:rPr>
              <a:t> růstem, vyznačuje se </a:t>
            </a:r>
            <a:r>
              <a:rPr lang="cs-CZ" sz="1200" b="1" dirty="0">
                <a:solidFill>
                  <a:schemeClr val="tx2"/>
                </a:solidFill>
              </a:rPr>
              <a:t>invazivním, destruktivním růstem </a:t>
            </a:r>
            <a:r>
              <a:rPr lang="cs-CZ" sz="1200" dirty="0">
                <a:solidFill>
                  <a:schemeClr val="tx2"/>
                </a:solidFill>
              </a:rPr>
              <a:t>a </a:t>
            </a:r>
            <a:r>
              <a:rPr lang="cs-CZ" sz="1200" b="1" dirty="0">
                <a:solidFill>
                  <a:schemeClr val="tx2"/>
                </a:solidFill>
              </a:rPr>
              <a:t>metastatickým potenciálem </a:t>
            </a:r>
            <a:r>
              <a:rPr lang="cs-CZ" sz="1200" dirty="0">
                <a:solidFill>
                  <a:schemeClr val="tx2"/>
                </a:solidFill>
              </a:rPr>
              <a:t>(</a:t>
            </a:r>
            <a:r>
              <a:rPr lang="pt-BR" sz="1200" dirty="0">
                <a:solidFill>
                  <a:schemeClr val="tx2"/>
                </a:solidFill>
              </a:rPr>
              <a:t>lymfatickou cestou</a:t>
            </a:r>
            <a:r>
              <a:rPr lang="cs-CZ" sz="1200" dirty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cs-CZ" sz="1200" b="1" dirty="0">
                <a:solidFill>
                  <a:schemeClr val="tx2"/>
                </a:solidFill>
              </a:rPr>
              <a:t>invazivní </a:t>
            </a:r>
            <a:r>
              <a:rPr lang="cs-CZ" sz="1200" b="1" dirty="0" err="1">
                <a:solidFill>
                  <a:schemeClr val="tx2"/>
                </a:solidFill>
              </a:rPr>
              <a:t>spinocelulární</a:t>
            </a:r>
            <a:r>
              <a:rPr lang="cs-CZ" sz="1200" b="1" dirty="0">
                <a:solidFill>
                  <a:schemeClr val="tx2"/>
                </a:solidFill>
              </a:rPr>
              <a:t> karcinomy –</a:t>
            </a:r>
            <a:r>
              <a:rPr lang="cs-CZ" sz="1200" dirty="0">
                <a:solidFill>
                  <a:schemeClr val="tx2"/>
                </a:solidFill>
              </a:rPr>
              <a:t> často rozpoznány, dokud jsou malé a </a:t>
            </a:r>
            <a:r>
              <a:rPr lang="cs-CZ" sz="1200" dirty="0" err="1">
                <a:solidFill>
                  <a:schemeClr val="tx2"/>
                </a:solidFill>
              </a:rPr>
              <a:t>resekabilní</a:t>
            </a:r>
            <a:r>
              <a:rPr lang="cs-CZ" sz="1200" dirty="0">
                <a:solidFill>
                  <a:schemeClr val="tx2"/>
                </a:solidFill>
              </a:rPr>
              <a:t>, méně než 5 % pacientů má metastázy do regionálních uzlin již při diagnóze</a:t>
            </a:r>
          </a:p>
          <a:p>
            <a:pPr marL="228600" lvl="1" indent="0">
              <a:buNone/>
            </a:pPr>
            <a:endParaRPr lang="cs-CZ" sz="600" dirty="0">
              <a:solidFill>
                <a:schemeClr val="tx2"/>
              </a:solidFill>
            </a:endParaRPr>
          </a:p>
          <a:p>
            <a:r>
              <a:rPr lang="cs-CZ" sz="1400" b="1" dirty="0"/>
              <a:t>Klinické projevy</a:t>
            </a:r>
          </a:p>
          <a:p>
            <a:pPr lvl="1"/>
            <a:r>
              <a:rPr lang="cs-CZ" sz="1200" b="1" dirty="0"/>
              <a:t>nenápadná papula </a:t>
            </a:r>
            <a:r>
              <a:rPr lang="cs-CZ" sz="1200" dirty="0"/>
              <a:t>a později až větší </a:t>
            </a:r>
            <a:r>
              <a:rPr lang="cs-CZ" sz="1200" b="1" dirty="0"/>
              <a:t>tuhé infiltrované </a:t>
            </a:r>
            <a:r>
              <a:rPr lang="cs-CZ" sz="1200" b="1" dirty="0" err="1"/>
              <a:t>hyperkeratotické</a:t>
            </a:r>
            <a:r>
              <a:rPr lang="cs-CZ" sz="1200" b="1" dirty="0"/>
              <a:t> ložisko </a:t>
            </a:r>
            <a:r>
              <a:rPr lang="cs-CZ" sz="1200" dirty="0"/>
              <a:t>s nerovným povrchem</a:t>
            </a:r>
          </a:p>
          <a:p>
            <a:pPr lvl="1"/>
            <a:r>
              <a:rPr lang="cs-CZ" sz="1200" dirty="0"/>
              <a:t> postupně se zvětšující </a:t>
            </a:r>
            <a:r>
              <a:rPr lang="cs-CZ" sz="1200" b="1" dirty="0"/>
              <a:t>uzel růžové či červené barvy v centru s postupnou ulcerací </a:t>
            </a:r>
          </a:p>
          <a:p>
            <a:pPr lvl="1"/>
            <a:r>
              <a:rPr lang="cs-CZ" sz="1200" dirty="0"/>
              <a:t>diagnóza potvrzena vzhledem k méně typickému klinickému obrazu – hlavně histologickým nálezem</a:t>
            </a:r>
          </a:p>
          <a:p>
            <a:pPr lvl="1"/>
            <a:endParaRPr lang="cs-CZ" sz="1000" dirty="0"/>
          </a:p>
          <a:p>
            <a:pPr lvl="1"/>
            <a:endParaRPr lang="cs-CZ" sz="1000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F845BC-80FA-41BB-9B16-9316866D8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DCE3-DFF7-444E-A408-330F81CDB455}" type="slidenum">
              <a:rPr lang="cs-CZ" smtClean="0"/>
              <a:t>15</a:t>
            </a:fld>
            <a:endParaRPr lang="cs-CZ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1F702B73-6AC1-4842-92C5-6A3238338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942" y="753785"/>
            <a:ext cx="1590156" cy="181796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FDF99036-C3E8-4DEC-A4DD-3F771ABED168}"/>
              </a:ext>
            </a:extLst>
          </p:cNvPr>
          <p:cNvSpPr/>
          <p:nvPr/>
        </p:nvSpPr>
        <p:spPr>
          <a:xfrm>
            <a:off x="290623" y="4735033"/>
            <a:ext cx="2962940" cy="38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553A8DD-B04B-4502-B4B5-5099C0CED3D9}"/>
              </a:ext>
            </a:extLst>
          </p:cNvPr>
          <p:cNvSpPr/>
          <p:nvPr/>
        </p:nvSpPr>
        <p:spPr>
          <a:xfrm>
            <a:off x="3508715" y="489031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622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E9DED-578C-4AE6-BEDD-116E4B501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+mn-lt"/>
              </a:rPr>
              <a:t>VYSOCE RIZIKOVÝ VS. NÍZCE RIZIKOVÝ </a:t>
            </a:r>
            <a:r>
              <a:rPr lang="en-US" sz="3100" dirty="0">
                <a:latin typeface="+mn-lt"/>
              </a:rPr>
              <a:t>CSCC</a:t>
            </a:r>
          </a:p>
        </p:txBody>
      </p:sp>
      <p:graphicFrame>
        <p:nvGraphicFramePr>
          <p:cNvPr id="12" name="Tabella">
            <a:extLst>
              <a:ext uri="{FF2B5EF4-FFF2-40B4-BE49-F238E27FC236}">
                <a16:creationId xmlns:a16="http://schemas.microsoft.com/office/drawing/2014/main" id="{FA98AB87-CAA5-49ED-8EF8-DF525E322E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0461514"/>
              </p:ext>
            </p:extLst>
          </p:nvPr>
        </p:nvGraphicFramePr>
        <p:xfrm>
          <a:off x="703015" y="844161"/>
          <a:ext cx="7948989" cy="3703320"/>
        </p:xfrm>
        <a:graphic>
          <a:graphicData uri="http://schemas.openxmlformats.org/drawingml/2006/table">
            <a:tbl>
              <a:tblPr firstCol="1" bandRow="1"/>
              <a:tblGrid>
                <a:gridCol w="3611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7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9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564">
                <a:tc>
                  <a:txBody>
                    <a:bodyPr/>
                    <a:lstStyle/>
                    <a:p>
                      <a:pPr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cs-CZ" sz="1100" b="1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Klinika</a:t>
                      </a:r>
                      <a:endParaRPr sz="1100" b="1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684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42937">
                        <a:defRPr sz="1800"/>
                      </a:pPr>
                      <a:r>
                        <a:rPr lang="cs-CZ" sz="1100" b="1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Nízce rizikový ca</a:t>
                      </a:r>
                      <a:endParaRPr sz="1100" b="1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684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42937">
                        <a:defRPr sz="1800"/>
                      </a:pPr>
                      <a:r>
                        <a:rPr lang="cs-CZ" sz="1100" b="1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Vysoce rizikový ca</a:t>
                      </a:r>
                      <a:endParaRPr sz="1100" b="1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684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772"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Lokalizace</a:t>
                      </a:r>
                      <a:endParaRPr sz="1100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42937">
                        <a:defRPr sz="1800"/>
                      </a:pP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Trup</a:t>
                      </a:r>
                      <a:r>
                        <a:rPr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 a </a:t>
                      </a: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končetiny</a:t>
                      </a:r>
                      <a:r>
                        <a:rPr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 &lt; 20</a:t>
                      </a: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mm
</a:t>
                      </a: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Hlava</a:t>
                      </a:r>
                      <a:r>
                        <a:rPr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/</a:t>
                      </a: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krk</a:t>
                      </a:r>
                      <a:r>
                        <a:rPr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 &lt; 10 mm
</a:t>
                      </a:r>
                      <a:r>
                        <a:rPr sz="1100" dirty="0" err="1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periorifici</a:t>
                      </a: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á</a:t>
                      </a:r>
                      <a:r>
                        <a:rPr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l</a:t>
                      </a: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ní</a:t>
                      </a:r>
                      <a:r>
                        <a:rPr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zóna</a:t>
                      </a:r>
                      <a:r>
                        <a:rPr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: n</a:t>
                      </a: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e</a:t>
                      </a:r>
                      <a:endParaRPr sz="1100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42937">
                        <a:defRPr sz="1800"/>
                      </a:pPr>
                      <a:r>
                        <a:rPr sz="1100" dirty="0" err="1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Tru</a:t>
                      </a: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p</a:t>
                      </a:r>
                      <a:r>
                        <a:rPr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a končetiny </a:t>
                      </a:r>
                      <a:r>
                        <a:rPr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&gt; 20</a:t>
                      </a: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mm
</a:t>
                      </a: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Hlava</a:t>
                      </a:r>
                      <a:r>
                        <a:rPr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/</a:t>
                      </a: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krk</a:t>
                      </a:r>
                      <a:r>
                        <a:rPr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 &gt; 10</a:t>
                      </a: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mm
</a:t>
                      </a:r>
                      <a:r>
                        <a:rPr sz="1100" dirty="0" err="1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periorifici</a:t>
                      </a: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á</a:t>
                      </a:r>
                      <a:r>
                        <a:rPr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l</a:t>
                      </a: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ní</a:t>
                      </a:r>
                      <a:r>
                        <a:rPr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 z</a:t>
                      </a:r>
                      <a:r>
                        <a:rPr lang="cs-CZ" sz="1100" dirty="0" err="1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óna</a:t>
                      </a:r>
                      <a:r>
                        <a:rPr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: </a:t>
                      </a: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ano</a:t>
                      </a:r>
                      <a:endParaRPr sz="1100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32"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Okraje</a:t>
                      </a:r>
                      <a:endParaRPr sz="1100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42937">
                        <a:defRPr sz="1800"/>
                      </a:pP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Dobře definované</a:t>
                      </a:r>
                      <a:endParaRPr sz="1100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2937">
                        <a:defRPr sz="1800"/>
                      </a:pP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Špatně definované</a:t>
                      </a:r>
                      <a:endParaRPr sz="1100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032"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Nádor</a:t>
                      </a:r>
                      <a:endParaRPr sz="1100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42937">
                        <a:defRPr sz="1800"/>
                      </a:pP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Primární</a:t>
                      </a:r>
                      <a:endParaRPr sz="1100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42937">
                        <a:defRPr sz="1800"/>
                      </a:pP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Rekurentní</a:t>
                      </a:r>
                      <a:endParaRPr sz="1100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032"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Imunosuprese</a:t>
                      </a:r>
                      <a:endParaRPr sz="1100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42937">
                        <a:defRPr sz="1800"/>
                      </a:pPr>
                      <a:r>
                        <a:rPr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N</a:t>
                      </a: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e</a:t>
                      </a:r>
                      <a:endParaRPr sz="1100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2937">
                        <a:defRPr sz="1800"/>
                      </a:pP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Ano</a:t>
                      </a: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168"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Předchozí radioterapie nebo místo chronického zánětu</a:t>
                      </a:r>
                      <a:endParaRPr sz="1100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42937">
                        <a:defRPr sz="1800"/>
                      </a:pPr>
                      <a:r>
                        <a:rPr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N</a:t>
                      </a: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e</a:t>
                      </a:r>
                      <a:endParaRPr sz="1100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42937">
                        <a:defRPr sz="1800"/>
                      </a:pP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Ano</a:t>
                      </a: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032"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Rychle rostoucí tumor</a:t>
                      </a:r>
                      <a:endParaRPr sz="1100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42937">
                        <a:defRPr sz="1800"/>
                      </a:pPr>
                      <a:r>
                        <a:rPr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N</a:t>
                      </a: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e</a:t>
                      </a:r>
                      <a:endParaRPr sz="1100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2937">
                        <a:defRPr sz="1800"/>
                      </a:pP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Ano</a:t>
                      </a: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032"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Neurologické symptomy</a:t>
                      </a:r>
                      <a:endParaRPr sz="1100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42937">
                        <a:defRPr sz="1800"/>
                      </a:pPr>
                      <a:r>
                        <a:rPr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N</a:t>
                      </a: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e</a:t>
                      </a:r>
                      <a:endParaRPr sz="1100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42937">
                        <a:defRPr sz="1800"/>
                      </a:pP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Ano</a:t>
                      </a: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564">
                <a:tc>
                  <a:txBody>
                    <a:bodyPr/>
                    <a:lstStyle/>
                    <a:p>
                      <a:pPr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cs-CZ" sz="1100" b="1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Histopatologie</a:t>
                      </a:r>
                      <a:endParaRPr sz="1100" b="1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684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42937">
                        <a:defRPr sz="1800"/>
                      </a:pPr>
                      <a:r>
                        <a:rPr lang="cs-CZ" sz="1100" b="1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Nízce rizikový ca</a:t>
                      </a: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684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42937">
                        <a:defRPr sz="1800"/>
                      </a:pPr>
                      <a:r>
                        <a:rPr lang="cs-CZ" sz="1100" b="1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Vysoce rizikový ca</a:t>
                      </a: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684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032"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Stupeň</a:t>
                      </a:r>
                      <a:r>
                        <a:rPr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diferenciace</a:t>
                      </a:r>
                      <a:endParaRPr sz="1100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42937">
                        <a:defRPr sz="1800"/>
                      </a:pP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Dobře, částečně diferencovaný</a:t>
                      </a:r>
                      <a:endParaRPr sz="1100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42937">
                        <a:defRPr sz="1800"/>
                      </a:pP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Špatně diferencovaný</a:t>
                      </a:r>
                      <a:endParaRPr sz="1100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168"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A</a:t>
                      </a:r>
                      <a:r>
                        <a:rPr lang="cs-CZ" sz="1100" dirty="0" err="1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kantolitický</a:t>
                      </a:r>
                      <a:r>
                        <a:rPr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, adeno</a:t>
                      </a:r>
                      <a:r>
                        <a:rPr lang="cs-CZ" sz="1100" dirty="0" err="1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skvamózní</a:t>
                      </a:r>
                      <a:r>
                        <a:rPr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, desmoplastic</a:t>
                      </a:r>
                      <a:r>
                        <a:rPr lang="cs-CZ" sz="1100" dirty="0" err="1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ký</a:t>
                      </a:r>
                      <a:r>
                        <a:rPr lang="en-US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nebo</a:t>
                      </a:r>
                      <a:r>
                        <a:rPr lang="en-US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 metaplastic</a:t>
                      </a:r>
                      <a:r>
                        <a:rPr lang="cs-CZ" sz="1100" dirty="0" err="1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ký</a:t>
                      </a:r>
                      <a:r>
                        <a:rPr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pod</a:t>
                      </a:r>
                      <a:r>
                        <a:rPr sz="1100" dirty="0" err="1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typ</a:t>
                      </a:r>
                      <a:endParaRPr sz="1100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42937">
                        <a:defRPr sz="1800"/>
                      </a:pPr>
                      <a:r>
                        <a:rPr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N</a:t>
                      </a: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e</a:t>
                      </a:r>
                      <a:endParaRPr sz="1100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2937">
                        <a:defRPr sz="1800"/>
                      </a:pP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Ano</a:t>
                      </a:r>
                      <a:endParaRPr sz="1100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8860"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Hloubka</a:t>
                      </a:r>
                      <a:r>
                        <a:rPr lang="en-US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:</a:t>
                      </a:r>
                      <a:r>
                        <a:rPr lang="en-US" sz="1100" baseline="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cs-CZ" sz="1100" baseline="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tloušťka nádoru či hladina invaze</a:t>
                      </a:r>
                      <a:endParaRPr sz="1100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42937">
                        <a:defRPr sz="1800"/>
                      </a:pPr>
                      <a:r>
                        <a:rPr lang="en-US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≤ 6 mm </a:t>
                      </a: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či žádná invaze do podkožního tuku</a:t>
                      </a:r>
                      <a:endParaRPr sz="1100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42937">
                        <a:defRPr sz="1800"/>
                      </a:pPr>
                      <a:r>
                        <a:rPr lang="en-US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&gt; 6 mm </a:t>
                      </a: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či žádná invaze do podkožního tuku</a:t>
                      </a:r>
                      <a:endParaRPr lang="en-US" sz="1100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032"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dirty="0" err="1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Perineur</a:t>
                      </a: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á</a:t>
                      </a:r>
                      <a:r>
                        <a:rPr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l</a:t>
                      </a: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ní</a:t>
                      </a:r>
                      <a:r>
                        <a:rPr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, </a:t>
                      </a:r>
                      <a:r>
                        <a:rPr sz="1100" dirty="0" err="1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lym</a:t>
                      </a: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f</a:t>
                      </a:r>
                      <a:r>
                        <a:rPr sz="1100" dirty="0" err="1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atic</a:t>
                      </a:r>
                      <a:r>
                        <a:rPr lang="cs-CZ" sz="1100" dirty="0" err="1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ká</a:t>
                      </a:r>
                      <a:r>
                        <a:rPr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, vas</a:t>
                      </a: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k</a:t>
                      </a:r>
                      <a:r>
                        <a:rPr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ul</a:t>
                      </a: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á</a:t>
                      </a:r>
                      <a:r>
                        <a:rPr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r</a:t>
                      </a: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ní</a:t>
                      </a:r>
                      <a:r>
                        <a:rPr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sz="1100" dirty="0" err="1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inva</a:t>
                      </a: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ze</a:t>
                      </a:r>
                      <a:endParaRPr sz="1100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42937">
                        <a:defRPr sz="1800"/>
                      </a:pPr>
                      <a:r>
                        <a:rPr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N</a:t>
                      </a: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e</a:t>
                      </a:r>
                      <a:endParaRPr sz="1100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2937">
                        <a:defRPr sz="1800"/>
                      </a:pPr>
                      <a:r>
                        <a:rPr lang="cs-CZ" sz="11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Ano</a:t>
                      </a:r>
                      <a:endParaRPr sz="1100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7980" marR="17980" marT="17980" marB="1798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9718A5-5B2D-4ED0-8662-C93A1058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AF27-23CD-453E-8957-6D8A9EC59F95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sp>
        <p:nvSpPr>
          <p:cNvPr id="6" name="Peris K et al. Italian guidelines by SIDeMaST adapted to and updating EADO/EDF/EORTC guidelines.G Ital Dermatol Venereol. 2018">
            <a:extLst>
              <a:ext uri="{FF2B5EF4-FFF2-40B4-BE49-F238E27FC236}">
                <a16:creationId xmlns:a16="http://schemas.microsoft.com/office/drawing/2014/main" id="{B4831B88-D09D-4805-888C-D7D2E0654452}"/>
              </a:ext>
            </a:extLst>
          </p:cNvPr>
          <p:cNvSpPr txBox="1"/>
          <p:nvPr/>
        </p:nvSpPr>
        <p:spPr>
          <a:xfrm>
            <a:off x="627073" y="4598562"/>
            <a:ext cx="6311799" cy="208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0184" tIns="40184" rIns="40184" bIns="40184" anchor="ctr">
            <a:spAutoFit/>
          </a:bodyPr>
          <a:lstStyle>
            <a:lvl1pPr>
              <a:defRPr sz="2800" b="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825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NCCN Guidelines. V2.2019. </a:t>
            </a:r>
            <a:r>
              <a:rPr lang="en-US" sz="825" dirty="0">
                <a:solidFill>
                  <a:prstClr val="black"/>
                </a:solidFill>
                <a:latin typeface="Arial" panose="020B0604020202020204"/>
                <a:hlinkClick r:id="rId2"/>
              </a:rPr>
              <a:t>https://www.nccn.org/professionals/physician_gls/pdf/cutaneous_melanoma.pdf </a:t>
            </a:r>
            <a:r>
              <a:rPr lang="en-US" sz="825" dirty="0">
                <a:solidFill>
                  <a:prstClr val="black"/>
                </a:solidFill>
                <a:latin typeface="Arial" panose="020B0604020202020204"/>
              </a:rPr>
              <a:t>Accessed June 2, 2019.</a:t>
            </a:r>
            <a:r>
              <a:rPr sz="825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DFC17B1-0967-44BF-8E47-76B7267DDC04}"/>
              </a:ext>
            </a:extLst>
          </p:cNvPr>
          <p:cNvSpPr/>
          <p:nvPr/>
        </p:nvSpPr>
        <p:spPr>
          <a:xfrm>
            <a:off x="290623" y="4742121"/>
            <a:ext cx="2913321" cy="380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CFF1F99-3437-4961-ABB6-B57F5F128DA5}"/>
              </a:ext>
            </a:extLst>
          </p:cNvPr>
          <p:cNvSpPr/>
          <p:nvPr/>
        </p:nvSpPr>
        <p:spPr>
          <a:xfrm>
            <a:off x="3508715" y="489031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504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uppo"/>
          <p:cNvGrpSpPr/>
          <p:nvPr/>
        </p:nvGrpSpPr>
        <p:grpSpPr>
          <a:xfrm>
            <a:off x="421462" y="661950"/>
            <a:ext cx="8124593" cy="3216805"/>
            <a:chOff x="0" y="0"/>
            <a:chExt cx="24347451" cy="9863029"/>
          </a:xfrm>
        </p:grpSpPr>
        <p:pic>
          <p:nvPicPr>
            <p:cNvPr id="161" name="Immagine" descr="Immagin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770" t="27757" r="4620" b="11603"/>
            <a:stretch>
              <a:fillRect/>
            </a:stretch>
          </p:blipFill>
          <p:spPr>
            <a:xfrm>
              <a:off x="16256536" y="0"/>
              <a:ext cx="8090916" cy="98608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" name="409327.001.jpg" descr="409327.001.jpg"/>
            <p:cNvPicPr>
              <a:picLocks noChangeAspect="1"/>
            </p:cNvPicPr>
            <p:nvPr/>
          </p:nvPicPr>
          <p:blipFill>
            <a:blip r:embed="rId3"/>
            <a:srcRect l="21903" t="21552" r="34875" b="8214"/>
            <a:stretch>
              <a:fillRect/>
            </a:stretch>
          </p:blipFill>
          <p:spPr>
            <a:xfrm>
              <a:off x="0" y="0"/>
              <a:ext cx="8090915" cy="98608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3" name="407852.003.jpg" descr="407852.003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368" r="22484" b="10421"/>
            <a:stretch>
              <a:fillRect/>
            </a:stretch>
          </p:blipFill>
          <p:spPr>
            <a:xfrm>
              <a:off x="8128269" y="6157"/>
              <a:ext cx="8090916" cy="98568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5" name="Prognostic classification of squamous cell carcinoma"/>
          <p:cNvSpPr txBox="1"/>
          <p:nvPr/>
        </p:nvSpPr>
        <p:spPr>
          <a:xfrm>
            <a:off x="221456" y="79265"/>
            <a:ext cx="8875196" cy="507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289" tIns="19289" rIns="19289" bIns="19289" anchor="ctr"/>
          <a:lstStyle>
            <a:lvl1pPr defTabSz="642937">
              <a:defRPr sz="65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defTabSz="482203"/>
            <a:r>
              <a:rPr lang="sk-SK" sz="2550" b="1" dirty="0">
                <a:solidFill>
                  <a:srgbClr val="830000"/>
                </a:solidFill>
                <a:latin typeface="Arial" panose="020B0604020202020204"/>
                <a:ea typeface="+mj-ea"/>
                <a:cs typeface="+mj-cs"/>
              </a:rPr>
              <a:t> </a:t>
            </a:r>
            <a:r>
              <a:rPr lang="cs-CZ" sz="2550" b="1" dirty="0">
                <a:solidFill>
                  <a:schemeClr val="tx2"/>
                </a:solidFill>
                <a:latin typeface="Arial" panose="020B0604020202020204"/>
                <a:ea typeface="+mj-ea"/>
                <a:cs typeface="+mj-cs"/>
              </a:rPr>
              <a:t>PROGNOSTICKÁ KLASIFIKACE CSCC</a:t>
            </a:r>
            <a:endParaRPr sz="2550" b="1" dirty="0">
              <a:solidFill>
                <a:schemeClr val="tx2"/>
              </a:solidFill>
              <a:latin typeface="Arial" panose="020B0604020202020204"/>
              <a:ea typeface="+mj-ea"/>
              <a:cs typeface="+mj-cs"/>
            </a:endParaRPr>
          </a:p>
        </p:txBody>
      </p:sp>
      <p:graphicFrame>
        <p:nvGraphicFramePr>
          <p:cNvPr id="166" name="Tabella"/>
          <p:cNvGraphicFramePr/>
          <p:nvPr>
            <p:extLst>
              <p:ext uri="{D42A27DB-BD31-4B8C-83A1-F6EECF244321}">
                <p14:modId xmlns:p14="http://schemas.microsoft.com/office/powerpoint/2010/main" val="1728868581"/>
              </p:ext>
            </p:extLst>
          </p:nvPr>
        </p:nvGraphicFramePr>
        <p:xfrm>
          <a:off x="320609" y="3957569"/>
          <a:ext cx="8124593" cy="792480"/>
        </p:xfrm>
        <a:graphic>
          <a:graphicData uri="http://schemas.openxmlformats.org/drawingml/2006/table">
            <a:tbl>
              <a:tblPr/>
              <a:tblGrid>
                <a:gridCol w="2700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8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0858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lang="sk-SK" sz="1400" b="1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Nízké</a:t>
                      </a:r>
                      <a:r>
                        <a:rPr lang="sk-SK" sz="1400" b="1" dirty="0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 riziko</a:t>
                      </a:r>
                      <a:endParaRPr sz="1400" b="1" dirty="0">
                        <a:latin typeface="+mj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9050" marR="19050" marT="19050" marB="19050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lang="sk-SK" sz="1400" b="1" dirty="0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Vysoké riziko</a:t>
                      </a:r>
                      <a:endParaRPr sz="1400" b="1" dirty="0">
                        <a:latin typeface="+mj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9050" marR="19050" marT="19050" marB="19050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lang="sk-SK" sz="1400" b="1" dirty="0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Vysoké riziko</a:t>
                      </a:r>
                      <a:endParaRPr sz="1400" b="1" dirty="0">
                        <a:latin typeface="+mj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9050" marR="19050" marT="19050" marB="19050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364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entury Gothic"/>
                        </a:rPr>
                        <a:t>P</a:t>
                      </a:r>
                      <a:r>
                        <a:rPr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entury Gothic"/>
                        </a:rPr>
                        <a:t>rim</a:t>
                      </a:r>
                      <a:r>
                        <a:rPr lang="sk-SK" sz="11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entury Gothic"/>
                        </a:rPr>
                        <a:t>ární</a:t>
                      </a:r>
                      <a:r>
                        <a:rPr lang="sk-SK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entury Gothic"/>
                        </a:rPr>
                        <a:t> nádor, </a:t>
                      </a:r>
                      <a:r>
                        <a:rPr lang="sk-SK" sz="11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entury Gothic"/>
                        </a:rPr>
                        <a:t>dobře</a:t>
                      </a:r>
                      <a:r>
                        <a:rPr lang="sk-SK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entury Gothic"/>
                        </a:rPr>
                        <a:t> diferencovaný, </a:t>
                      </a:r>
                      <a:r>
                        <a:rPr lang="sk-SK" sz="11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entury Gothic"/>
                        </a:rPr>
                        <a:t>sluneční</a:t>
                      </a:r>
                      <a:r>
                        <a:rPr lang="sk-SK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entury Gothic"/>
                        </a:rPr>
                        <a:t> </a:t>
                      </a:r>
                      <a:r>
                        <a:rPr lang="sk-SK" sz="11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entury Gothic"/>
                        </a:rPr>
                        <a:t>expozice</a:t>
                      </a:r>
                      <a:r>
                        <a:rPr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entury Gothic"/>
                        </a:rPr>
                        <a:t>
</a:t>
                      </a:r>
                    </a:p>
                  </a:txBody>
                  <a:tcPr marL="19050" marR="19050" marT="19050" marB="19050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>
                          <a:tab pos="1282700" algn="l"/>
                        </a:tabLst>
                        <a:defRPr sz="1800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sk-SK" sz="11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kurentní</a:t>
                      </a:r>
                      <a:r>
                        <a:rPr lang="sk-SK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nádor, </a:t>
                      </a:r>
                      <a:r>
                        <a:rPr lang="sk-SK" sz="11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prům</a:t>
                      </a:r>
                      <a:r>
                        <a:rPr lang="cs-CZ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ě</a:t>
                      </a:r>
                      <a:r>
                        <a:rPr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 &gt; 2</a:t>
                      </a:r>
                      <a:r>
                        <a:rPr lang="cs-CZ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cm, </a:t>
                      </a:r>
                      <a:r>
                        <a:rPr sz="11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periorifici</a:t>
                      </a:r>
                      <a:r>
                        <a:rPr lang="sk-SK" sz="11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ální</a:t>
                      </a:r>
                      <a:r>
                        <a:rPr lang="sk-SK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zóny</a:t>
                      </a:r>
                      <a:r>
                        <a:rPr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algn="ctr" defTabSz="914400" rtl="0" eaLnBrk="1" latinLnBrk="0" hangingPunct="1">
                        <a:tabLst>
                          <a:tab pos="1282700" algn="l"/>
                        </a:tabLst>
                        <a:defRPr sz="1800"/>
                      </a:pPr>
                      <a:r>
                        <a:rPr lang="cs-CZ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munosupres</a:t>
                      </a:r>
                      <a:r>
                        <a:rPr lang="sk-SK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>
                          <a:tab pos="1282700" algn="l"/>
                        </a:tabLst>
                        <a:defRPr sz="1800"/>
                      </a:pPr>
                      <a:r>
                        <a:rPr lang="sk-SK" sz="11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entury Gothic"/>
                        </a:rPr>
                        <a:t>Špatně</a:t>
                      </a:r>
                      <a:r>
                        <a:rPr lang="sk-SK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entury Gothic"/>
                        </a:rPr>
                        <a:t> diferencovaný, </a:t>
                      </a:r>
                      <a:r>
                        <a:rPr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entury Gothic"/>
                        </a:rPr>
                        <a:t>a</a:t>
                      </a:r>
                      <a:r>
                        <a:rPr lang="sk-SK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entury Gothic"/>
                        </a:rPr>
                        <a:t>k</a:t>
                      </a:r>
                      <a:r>
                        <a:rPr sz="11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entury Gothic"/>
                        </a:rPr>
                        <a:t>antolytic</a:t>
                      </a:r>
                      <a:r>
                        <a:rPr lang="sk-SK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entury Gothic"/>
                        </a:rPr>
                        <a:t>ký</a:t>
                      </a:r>
                      <a:r>
                        <a:rPr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entury Gothic"/>
                        </a:rPr>
                        <a:t>, desmoplastic</a:t>
                      </a:r>
                      <a:r>
                        <a:rPr lang="sk-SK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entury Gothic"/>
                        </a:rPr>
                        <a:t>ký</a:t>
                      </a:r>
                      <a:r>
                        <a:rPr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entury Gothic"/>
                        </a:rPr>
                        <a:t>, </a:t>
                      </a:r>
                      <a:r>
                        <a:rPr sz="11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entury Gothic"/>
                        </a:rPr>
                        <a:t>adenos</a:t>
                      </a:r>
                      <a:r>
                        <a:rPr lang="sk-SK" sz="11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entury Gothic"/>
                        </a:rPr>
                        <a:t>kvamózní</a:t>
                      </a:r>
                      <a:r>
                        <a:rPr lang="sk-SK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entury Gothic"/>
                        </a:rPr>
                        <a:t>, </a:t>
                      </a:r>
                      <a:r>
                        <a:rPr sz="11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entury Gothic"/>
                        </a:rPr>
                        <a:t>perineur</a:t>
                      </a:r>
                      <a:r>
                        <a:rPr lang="sk-SK" sz="11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entury Gothic"/>
                        </a:rPr>
                        <a:t>ální</a:t>
                      </a:r>
                      <a:r>
                        <a:rPr lang="sk-SK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entury Gothic"/>
                        </a:rPr>
                        <a:t> </a:t>
                      </a:r>
                      <a:r>
                        <a:rPr lang="sk-SK" sz="11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entury Gothic"/>
                        </a:rPr>
                        <a:t>invaze</a:t>
                      </a:r>
                      <a:r>
                        <a:rPr lang="sk-SK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entury Gothic"/>
                        </a:rPr>
                        <a:t> </a:t>
                      </a:r>
                      <a:endParaRPr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Century Gothic"/>
                      </a:endParaRPr>
                    </a:p>
                  </a:txBody>
                  <a:tcPr marL="19050" marR="19050" marT="19050" marB="19050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7" name="89 y, woman"/>
          <p:cNvSpPr txBox="1"/>
          <p:nvPr/>
        </p:nvSpPr>
        <p:spPr>
          <a:xfrm>
            <a:off x="2345987" y="3725170"/>
            <a:ext cx="1003434" cy="157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>
            <a:spAutoFit/>
          </a:bodyPr>
          <a:lstStyle>
            <a:lvl1pPr algn="r">
              <a:defRPr b="0"/>
            </a:lvl1pPr>
          </a:lstStyle>
          <a:p>
            <a:pPr algn="ctr"/>
            <a:r>
              <a:rPr sz="675" dirty="0">
                <a:solidFill>
                  <a:prstClr val="white"/>
                </a:solidFill>
                <a:latin typeface="Arial" panose="020B0604020202020204"/>
              </a:rPr>
              <a:t>89 y, woman</a:t>
            </a:r>
          </a:p>
        </p:txBody>
      </p:sp>
      <p:sp>
        <p:nvSpPr>
          <p:cNvPr id="168" name="68 y, man"/>
          <p:cNvSpPr txBox="1"/>
          <p:nvPr/>
        </p:nvSpPr>
        <p:spPr>
          <a:xfrm>
            <a:off x="5052108" y="3720053"/>
            <a:ext cx="1003435" cy="157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>
            <a:spAutoFit/>
          </a:bodyPr>
          <a:lstStyle>
            <a:lvl1pPr algn="r">
              <a:defRPr b="0"/>
            </a:lvl1pPr>
          </a:lstStyle>
          <a:p>
            <a:pPr algn="ctr"/>
            <a:r>
              <a:rPr sz="675" dirty="0">
                <a:solidFill>
                  <a:prstClr val="white"/>
                </a:solidFill>
                <a:latin typeface="Arial" panose="020B0604020202020204"/>
              </a:rPr>
              <a:t>68 y, man</a:t>
            </a:r>
          </a:p>
        </p:txBody>
      </p:sp>
      <p:sp>
        <p:nvSpPr>
          <p:cNvPr id="169" name="79y, man"/>
          <p:cNvSpPr txBox="1"/>
          <p:nvPr/>
        </p:nvSpPr>
        <p:spPr>
          <a:xfrm>
            <a:off x="7820750" y="3731037"/>
            <a:ext cx="1003434" cy="157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>
            <a:spAutoFit/>
          </a:bodyPr>
          <a:lstStyle>
            <a:lvl1pPr algn="r">
              <a:defRPr b="0"/>
            </a:lvl1pPr>
          </a:lstStyle>
          <a:p>
            <a:pPr algn="ctr"/>
            <a:r>
              <a:rPr sz="675" dirty="0">
                <a:solidFill>
                  <a:prstClr val="white"/>
                </a:solidFill>
                <a:latin typeface="Arial" panose="020B0604020202020204"/>
              </a:rPr>
              <a:t>79</a:t>
            </a:r>
            <a:r>
              <a:rPr lang="en-US" sz="675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sz="675" dirty="0">
                <a:solidFill>
                  <a:prstClr val="white"/>
                </a:solidFill>
                <a:latin typeface="Arial" panose="020B0604020202020204"/>
              </a:rPr>
              <a:t>y, man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5B5418-B28C-4662-92F8-ACAE95C971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E999FB5-9D4E-4AB1-96E8-CCCC8368181A}"/>
              </a:ext>
            </a:extLst>
          </p:cNvPr>
          <p:cNvSpPr/>
          <p:nvPr/>
        </p:nvSpPr>
        <p:spPr>
          <a:xfrm>
            <a:off x="290623" y="4735033"/>
            <a:ext cx="2948763" cy="38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6C965E2C-6479-4159-899A-9293FCBE01E9}"/>
              </a:ext>
            </a:extLst>
          </p:cNvPr>
          <p:cNvSpPr/>
          <p:nvPr/>
        </p:nvSpPr>
        <p:spPr>
          <a:xfrm>
            <a:off x="3508715" y="489031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08636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590C5-EE8E-426E-8A8F-33698225F994}" type="slidenum">
              <a:rPr lang="en-US">
                <a:solidFill>
                  <a:srgbClr val="929292"/>
                </a:solidFill>
                <a:latin typeface="Arial"/>
              </a:rPr>
              <a:pPr/>
              <a:t>18</a:t>
            </a:fld>
            <a:endParaRPr lang="en-US" dirty="0">
              <a:solidFill>
                <a:srgbClr val="929292"/>
              </a:solidFill>
              <a:latin typeface="Arial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82CC198-2CB6-4A58-9AAF-DA771509F6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661" y="4106637"/>
            <a:ext cx="7292661" cy="389594"/>
          </a:xfrm>
        </p:spPr>
        <p:txBody>
          <a:bodyPr/>
          <a:lstStyle/>
          <a:p>
            <a:r>
              <a:rPr lang="fr-FR" dirty="0"/>
              <a:t>CSCC = cutaneous squamous cell carcinoma.</a:t>
            </a:r>
            <a:endParaRPr lang="en-US" dirty="0"/>
          </a:p>
          <a:p>
            <a:r>
              <a:rPr lang="en-US" dirty="0"/>
              <a:t>1. Cranmer et al., 2010.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6DE60DA-DC25-4180-AC2C-1FFED31A07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9401388"/>
              </p:ext>
            </p:extLst>
          </p:nvPr>
        </p:nvGraphicFramePr>
        <p:xfrm>
          <a:off x="4211461" y="1448231"/>
          <a:ext cx="3538284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AF8B0F9-0968-4C61-A0B9-6BB198841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4244625"/>
              </p:ext>
            </p:extLst>
          </p:nvPr>
        </p:nvGraphicFramePr>
        <p:xfrm>
          <a:off x="1339985" y="335234"/>
          <a:ext cx="2536007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Obdélník 1">
            <a:extLst>
              <a:ext uri="{FF2B5EF4-FFF2-40B4-BE49-F238E27FC236}">
                <a16:creationId xmlns:a16="http://schemas.microsoft.com/office/drawing/2014/main" id="{CD5E4AD6-2825-4680-9F31-555AB23A29EF}"/>
              </a:ext>
            </a:extLst>
          </p:cNvPr>
          <p:cNvSpPr/>
          <p:nvPr/>
        </p:nvSpPr>
        <p:spPr>
          <a:xfrm>
            <a:off x="0" y="0"/>
            <a:ext cx="9144000" cy="88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>
                <a:solidFill>
                  <a:schemeClr val="tx2"/>
                </a:solidFill>
              </a:rPr>
              <a:t>  METASTATICKÝ NEBO LOKÁLNĚ POKROČILÝ KOŽNÍ  </a:t>
            </a:r>
          </a:p>
          <a:p>
            <a:r>
              <a:rPr lang="cs-CZ" sz="2400" b="1" dirty="0">
                <a:solidFill>
                  <a:schemeClr val="tx2"/>
                </a:solidFill>
              </a:rPr>
              <a:t>  TUMOR, KTERÝ JE INOPERABILNÍ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D29DB6E-B5FE-4BB2-8E3A-DB8BFB4090C2}"/>
              </a:ext>
            </a:extLst>
          </p:cNvPr>
          <p:cNvSpPr/>
          <p:nvPr/>
        </p:nvSpPr>
        <p:spPr>
          <a:xfrm>
            <a:off x="290623" y="4735033"/>
            <a:ext cx="3090530" cy="38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CA265C5-F2DD-4966-9CFE-F49C09469FC4}"/>
              </a:ext>
            </a:extLst>
          </p:cNvPr>
          <p:cNvSpPr/>
          <p:nvPr/>
        </p:nvSpPr>
        <p:spPr>
          <a:xfrm>
            <a:off x="3508715" y="489031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234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CC Figures.002.jpeg" descr="SCC Figures.002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758" b="12207"/>
          <a:stretch>
            <a:fillRect/>
          </a:stretch>
        </p:blipFill>
        <p:spPr>
          <a:xfrm>
            <a:off x="201806" y="641785"/>
            <a:ext cx="8536765" cy="3985777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risk of nodal disease in 4 up to 25% of patients"/>
          <p:cNvSpPr txBox="1"/>
          <p:nvPr/>
        </p:nvSpPr>
        <p:spPr>
          <a:xfrm>
            <a:off x="214312" y="185710"/>
            <a:ext cx="8929688" cy="456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0092" tIns="20092" rIns="20092" bIns="20092" anchor="ctr">
            <a:spAutoFit/>
          </a:bodyPr>
          <a:lstStyle>
            <a:lvl1pPr>
              <a:defRPr sz="6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2700" b="1" dirty="0">
                <a:solidFill>
                  <a:schemeClr val="tx2"/>
                </a:solidFill>
                <a:latin typeface="Arial" panose="020B0604020202020204"/>
              </a:rPr>
              <a:t>RIZIKO UZLINOVÉHO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/>
              </a:rPr>
              <a:t>POSTIŽENÍ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/>
              </a:rPr>
              <a:t> 4</a:t>
            </a:r>
            <a:r>
              <a:rPr lang="cs-CZ" sz="2700" b="1" dirty="0">
                <a:solidFill>
                  <a:schemeClr val="tx2"/>
                </a:solidFill>
                <a:latin typeface="Arial" panose="020B0604020202020204"/>
              </a:rPr>
              <a:t>–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/>
              </a:rPr>
              <a:t>25</a:t>
            </a:r>
            <a:r>
              <a:rPr lang="cs-CZ" sz="2700" b="1" dirty="0">
                <a:solidFill>
                  <a:schemeClr val="tx2"/>
                </a:solidFill>
                <a:latin typeface="Arial" panose="020B0604020202020204"/>
              </a:rPr>
              <a:t> 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/>
              </a:rPr>
              <a:t>% PACIENTŮ</a:t>
            </a:r>
          </a:p>
        </p:txBody>
      </p:sp>
      <p:sp>
        <p:nvSpPr>
          <p:cNvPr id="185" name="T0= baseline"/>
          <p:cNvSpPr txBox="1"/>
          <p:nvPr/>
        </p:nvSpPr>
        <p:spPr>
          <a:xfrm>
            <a:off x="228616" y="4317580"/>
            <a:ext cx="2780684" cy="308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>
              <a:defRPr sz="4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/>
            <a:r>
              <a:rPr lang="cs-CZ" sz="1650" dirty="0">
                <a:latin typeface="Arial" panose="020B0604020202020204"/>
              </a:rPr>
              <a:t>B</a:t>
            </a:r>
            <a:r>
              <a:rPr sz="1650" dirty="0" err="1">
                <a:latin typeface="Arial" panose="020B0604020202020204"/>
              </a:rPr>
              <a:t>aseline</a:t>
            </a:r>
            <a:r>
              <a:rPr lang="cs-CZ" sz="1650" dirty="0">
                <a:latin typeface="Arial" panose="020B0604020202020204"/>
              </a:rPr>
              <a:t> – T0</a:t>
            </a:r>
            <a:endParaRPr sz="1650" dirty="0">
              <a:latin typeface="Arial" panose="020B0604020202020204"/>
            </a:endParaRPr>
          </a:p>
        </p:txBody>
      </p:sp>
      <p:sp>
        <p:nvSpPr>
          <p:cNvPr id="186" name="T1 = 2 weeks"/>
          <p:cNvSpPr txBox="1"/>
          <p:nvPr/>
        </p:nvSpPr>
        <p:spPr>
          <a:xfrm>
            <a:off x="3008400" y="4280463"/>
            <a:ext cx="2923575" cy="308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>
              <a:defRPr sz="4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/>
            <a:r>
              <a:rPr sz="1650" dirty="0">
                <a:latin typeface="Arial" panose="020B0604020202020204"/>
              </a:rPr>
              <a:t>2 weeks</a:t>
            </a:r>
            <a:r>
              <a:rPr lang="cs-CZ" sz="1650" dirty="0">
                <a:latin typeface="Arial" panose="020B0604020202020204"/>
              </a:rPr>
              <a:t> –T1</a:t>
            </a:r>
            <a:endParaRPr sz="1650" dirty="0">
              <a:latin typeface="Arial" panose="020B0604020202020204"/>
            </a:endParaRPr>
          </a:p>
        </p:txBody>
      </p:sp>
      <p:sp>
        <p:nvSpPr>
          <p:cNvPr id="187" name="T2 = 4 weeks"/>
          <p:cNvSpPr txBox="1"/>
          <p:nvPr/>
        </p:nvSpPr>
        <p:spPr>
          <a:xfrm>
            <a:off x="5931075" y="4302861"/>
            <a:ext cx="2780684" cy="308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>
              <a:defRPr sz="4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/>
            <a:r>
              <a:rPr sz="1650" dirty="0">
                <a:latin typeface="Arial" panose="020B0604020202020204"/>
              </a:rPr>
              <a:t>4 weeks</a:t>
            </a:r>
            <a:r>
              <a:rPr lang="cs-CZ" sz="1650" dirty="0">
                <a:latin typeface="Arial" panose="020B0604020202020204"/>
              </a:rPr>
              <a:t> –T2</a:t>
            </a:r>
            <a:endParaRPr sz="1650" dirty="0">
              <a:latin typeface="Arial" panose="020B060402020202020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635C61-F2E4-48FC-8C1E-533853C3D6C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FCB91C-85AE-48D7-861D-E500B4B066F9}"/>
              </a:ext>
            </a:extLst>
          </p:cNvPr>
          <p:cNvSpPr/>
          <p:nvPr/>
        </p:nvSpPr>
        <p:spPr>
          <a:xfrm>
            <a:off x="143766" y="4939865"/>
            <a:ext cx="8124593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75" dirty="0">
                <a:solidFill>
                  <a:prstClr val="black"/>
                </a:solidFill>
                <a:latin typeface="Arial" panose="020B0604020202020204"/>
              </a:rPr>
              <a:t>Photos provided by Dr. Iris 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/>
              </a:rPr>
              <a:t>Zalaudek</a:t>
            </a:r>
            <a:r>
              <a:rPr lang="en-US" sz="675" dirty="0">
                <a:solidFill>
                  <a:prstClr val="black"/>
                </a:solidFill>
                <a:latin typeface="Arial" panose="020B0604020202020204"/>
              </a:rPr>
              <a:t>. Patients granted permission</a:t>
            </a:r>
            <a:r>
              <a:rPr lang="en-US" sz="750" dirty="0">
                <a:solidFill>
                  <a:prstClr val="black"/>
                </a:solidFill>
                <a:latin typeface="Arial" panose="020B0604020202020204"/>
              </a:rPr>
              <a:t>.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6C9EAE1-2F61-4BEB-8102-57D147DE179C}"/>
              </a:ext>
            </a:extLst>
          </p:cNvPr>
          <p:cNvSpPr/>
          <p:nvPr/>
        </p:nvSpPr>
        <p:spPr>
          <a:xfrm>
            <a:off x="290623" y="4763891"/>
            <a:ext cx="2941675" cy="20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D3A9392-2B28-4730-B928-EBE17AE8D1E4}"/>
              </a:ext>
            </a:extLst>
          </p:cNvPr>
          <p:cNvSpPr/>
          <p:nvPr/>
        </p:nvSpPr>
        <p:spPr>
          <a:xfrm>
            <a:off x="3508715" y="489031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57703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192030-21B9-47DC-ADE4-77A7E6F5C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590108"/>
            <a:ext cx="6858000" cy="1786643"/>
          </a:xfrm>
        </p:spPr>
        <p:txBody>
          <a:bodyPr/>
          <a:lstStyle/>
          <a:p>
            <a:pPr marL="0" indent="0"/>
            <a:r>
              <a:rPr lang="cs-CZ" sz="2800" b="1" dirty="0">
                <a:solidFill>
                  <a:srgbClr val="383395"/>
                </a:solidFill>
                <a:cs typeface="Calibri" panose="020F0502020204030204" pitchFamily="34" charset="0"/>
              </a:rPr>
              <a:t>PŘEDNÁŠKA JE SPONZOROVÁNA SPOLEČNOSTÍ </a:t>
            </a:r>
            <a:br>
              <a:rPr lang="cs-CZ" sz="2800" b="1" dirty="0">
                <a:solidFill>
                  <a:srgbClr val="383395"/>
                </a:solidFill>
                <a:cs typeface="Calibri" panose="020F0502020204030204" pitchFamily="34" charset="0"/>
              </a:rPr>
            </a:br>
            <a:r>
              <a:rPr lang="cs-CZ" sz="2800" b="1" dirty="0" err="1">
                <a:solidFill>
                  <a:srgbClr val="383395"/>
                </a:solidFill>
                <a:cs typeface="Calibri" panose="020F0502020204030204" pitchFamily="34" charset="0"/>
              </a:rPr>
              <a:t>sanofi-aventis</a:t>
            </a:r>
            <a:r>
              <a:rPr lang="cs-CZ" sz="2800" b="1" dirty="0">
                <a:solidFill>
                  <a:srgbClr val="383395"/>
                </a:solidFill>
                <a:cs typeface="Calibri" panose="020F0502020204030204" pitchFamily="34" charset="0"/>
              </a:rPr>
              <a:t>, s.r.o.</a:t>
            </a:r>
            <a:br>
              <a:rPr lang="cs-CZ" sz="4800" b="1" dirty="0">
                <a:solidFill>
                  <a:srgbClr val="383395"/>
                </a:solidFill>
                <a:cs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2D11DD-3561-4A9A-B3CA-A44B8A097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F2D9-1769-479E-B5E1-5CCF0B29C8FF}" type="slidenum">
              <a:rPr lang="cs-CZ" smtClean="0"/>
              <a:t>2</a:t>
            </a:fld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07153C0-949E-41DE-9D15-CD7604AE8EEB}"/>
              </a:ext>
            </a:extLst>
          </p:cNvPr>
          <p:cNvSpPr/>
          <p:nvPr/>
        </p:nvSpPr>
        <p:spPr>
          <a:xfrm>
            <a:off x="276447" y="4756298"/>
            <a:ext cx="1942213" cy="283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2104F54-2EB9-4CF9-9EC6-0D4840D982AF}"/>
              </a:ext>
            </a:extLst>
          </p:cNvPr>
          <p:cNvSpPr/>
          <p:nvPr/>
        </p:nvSpPr>
        <p:spPr>
          <a:xfrm>
            <a:off x="3508715" y="489031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821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" name="Tabella"/>
          <p:cNvGraphicFramePr/>
          <p:nvPr>
            <p:extLst>
              <p:ext uri="{D42A27DB-BD31-4B8C-83A1-F6EECF244321}">
                <p14:modId xmlns:p14="http://schemas.microsoft.com/office/powerpoint/2010/main" val="3724253365"/>
              </p:ext>
            </p:extLst>
          </p:nvPr>
        </p:nvGraphicFramePr>
        <p:xfrm>
          <a:off x="270538" y="573711"/>
          <a:ext cx="8475163" cy="3983287"/>
        </p:xfrm>
        <a:graphic>
          <a:graphicData uri="http://schemas.openxmlformats.org/drawingml/2006/table">
            <a:tbl>
              <a:tblPr firstRow="1" firstCol="1" bandRow="1"/>
              <a:tblGrid>
                <a:gridCol w="391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9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2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539">
                <a:tc>
                  <a:txBody>
                    <a:bodyPr/>
                    <a:lstStyle/>
                    <a:p>
                      <a:pPr algn="l" defTabSz="642937">
                        <a:defRPr sz="33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sz="1300" dirty="0">
                        <a:latin typeface="+mn-lt"/>
                      </a:endParaRPr>
                    </a:p>
                  </a:txBody>
                  <a:tcPr marL="19050" marR="19050" marT="19050" marB="1905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1300" b="1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T </a:t>
                      </a:r>
                      <a:r>
                        <a:rPr lang="cs-CZ" sz="1300" b="1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kategorie</a:t>
                      </a:r>
                      <a:endParaRPr sz="1300" b="1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9050" marR="19050" marT="19050" marB="1905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684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33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sz="1300" dirty="0">
                        <a:latin typeface="+mn-lt"/>
                      </a:endParaRPr>
                    </a:p>
                  </a:txBody>
                  <a:tcPr marL="19050" marR="19050" marT="19050" marB="1905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sz="1300" b="1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N</a:t>
                      </a:r>
                      <a:r>
                        <a:rPr lang="cs-CZ" sz="1300" b="1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 kategorie</a:t>
                      </a:r>
                      <a:endParaRPr sz="1300" b="1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9050" marR="19050" marT="19050" marB="1905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684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559"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TX</a:t>
                      </a:r>
                    </a:p>
                  </a:txBody>
                  <a:tcPr marL="19050" marR="19050" marT="19050" marB="1905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/>
                      </a:pPr>
                      <a:r>
                        <a:rPr lang="cs-CZ" sz="1300" u="none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Primární nádor nelze hodnotit</a:t>
                      </a:r>
                      <a:endParaRPr sz="1300" u="none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9050" marR="19050" marT="19050" marB="1905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/>
                      </a:pPr>
                      <a:r>
                        <a:rPr sz="1300" b="1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Nx</a:t>
                      </a:r>
                    </a:p>
                  </a:txBody>
                  <a:tcPr marL="19050" marR="19050" marT="19050" marB="1905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/>
                      </a:pPr>
                      <a:r>
                        <a:rPr lang="cs-CZ" sz="1300" dirty="0">
                          <a:latin typeface="+mn-lt"/>
                        </a:rPr>
                        <a:t>Regionální lymfatické uzliny nelze hodnotit</a:t>
                      </a:r>
                      <a:endParaRPr sz="1300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9050" marR="19050" marT="19050" marB="1905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559"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T0</a:t>
                      </a:r>
                    </a:p>
                  </a:txBody>
                  <a:tcPr marL="19050" marR="19050" marT="19050" marB="1905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/>
                      </a:pPr>
                      <a:r>
                        <a:rPr lang="cs-CZ"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Nejsou známky primárního tumoru</a:t>
                      </a:r>
                      <a:endParaRPr sz="1300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9050" marR="19050" marT="19050" marB="1905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/>
                      </a:pPr>
                      <a:r>
                        <a:rPr sz="1300" b="1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N0</a:t>
                      </a:r>
                    </a:p>
                  </a:txBody>
                  <a:tcPr marL="19050" marR="19050" marT="19050" marB="1905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/>
                      </a:pPr>
                      <a:r>
                        <a:rPr lang="cs-CZ" sz="1300" dirty="0">
                          <a:latin typeface="+mn-lt"/>
                        </a:rPr>
                        <a:t>Bez metastáz v regionálních lymfatických uzlinách</a:t>
                      </a:r>
                      <a:endParaRPr sz="1300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9050" marR="19050" marT="19050" marB="1905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209"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Tis</a:t>
                      </a:r>
                    </a:p>
                  </a:txBody>
                  <a:tcPr marL="19050" marR="19050" marT="19050" marB="1905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/>
                      </a:pPr>
                      <a:r>
                        <a:rPr lang="cs-CZ" sz="1300" dirty="0" err="1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Karcinoma</a:t>
                      </a:r>
                      <a:r>
                        <a:rPr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 in situ</a:t>
                      </a:r>
                    </a:p>
                  </a:txBody>
                  <a:tcPr marL="19050" marR="19050" marT="19050" marB="1905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/>
                      </a:pPr>
                      <a:r>
                        <a:rPr sz="1300" b="1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N1</a:t>
                      </a:r>
                    </a:p>
                  </a:txBody>
                  <a:tcPr marL="19050" marR="19050" marT="19050" marB="1905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/>
                      </a:pPr>
                      <a:r>
                        <a:rPr lang="cs-CZ"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Metastatická uzlina </a:t>
                      </a:r>
                      <a:r>
                        <a:rPr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≤ 3 cm</a:t>
                      </a:r>
                    </a:p>
                  </a:txBody>
                  <a:tcPr marL="19050" marR="19050" marT="19050" marB="1905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016"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T1</a:t>
                      </a:r>
                    </a:p>
                  </a:txBody>
                  <a:tcPr marL="19050" marR="19050" marT="19050" marB="1905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/>
                      </a:pPr>
                      <a:r>
                        <a:rPr lang="cs-CZ"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Primární nádor do velikosti </a:t>
                      </a:r>
                      <a:r>
                        <a:rPr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&lt; 2 cm</a:t>
                      </a:r>
                    </a:p>
                  </a:txBody>
                  <a:tcPr marL="19050" marR="19050" marT="19050" marB="1905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/>
                      </a:pPr>
                      <a:r>
                        <a:rPr sz="1300" b="1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N2</a:t>
                      </a:r>
                    </a:p>
                  </a:txBody>
                  <a:tcPr marL="19050" marR="19050" marT="19050" marB="1905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/>
                      </a:pPr>
                      <a:r>
                        <a:rPr lang="cs-CZ"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Metastatická stejnostranná uzlina </a:t>
                      </a:r>
                      <a:r>
                        <a:rPr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&gt;</a:t>
                      </a:r>
                      <a:r>
                        <a:rPr lang="cs-CZ"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r>
                        <a:rPr lang="cs-CZ"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r>
                        <a:rPr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cm b ≤ 6 cm; </a:t>
                      </a:r>
                      <a:r>
                        <a:rPr lang="cs-CZ"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či</a:t>
                      </a:r>
                      <a:r>
                        <a:rPr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cs-CZ"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vícečetné stejnostranné uzliny</a:t>
                      </a:r>
                      <a:r>
                        <a:rPr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 ≤ 6 cm</a:t>
                      </a:r>
                    </a:p>
                  </a:txBody>
                  <a:tcPr marL="19050" marR="19050" marT="19050" marB="1905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105"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T2</a:t>
                      </a:r>
                    </a:p>
                  </a:txBody>
                  <a:tcPr marL="19050" marR="19050" marT="19050" marB="1905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/>
                      </a:pPr>
                      <a:r>
                        <a:rPr lang="cs-CZ"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Nádor velikosti </a:t>
                      </a:r>
                      <a:r>
                        <a:rPr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≥ 2 cm a &lt; </a:t>
                      </a:r>
                      <a:r>
                        <a:rPr lang="cs-CZ"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r>
                        <a:rPr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 cm </a:t>
                      </a:r>
                      <a:r>
                        <a:rPr lang="cs-CZ"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bez rizikových faktorů</a:t>
                      </a:r>
                      <a:endParaRPr sz="1300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9050" marR="19050" marT="19050" marB="1905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/>
                      </a:pPr>
                      <a:r>
                        <a:rPr sz="1300" b="1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N3</a:t>
                      </a:r>
                    </a:p>
                  </a:txBody>
                  <a:tcPr marL="19050" marR="19050" marT="19050" marB="1905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/>
                      </a:pPr>
                      <a:r>
                        <a:rPr lang="cs-CZ"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Metastatické uzliny </a:t>
                      </a:r>
                      <a:r>
                        <a:rPr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&gt; 6 cm</a:t>
                      </a:r>
                    </a:p>
                  </a:txBody>
                  <a:tcPr marL="19050" marR="19050" marT="19050" marB="1905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3844"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T3</a:t>
                      </a:r>
                    </a:p>
                  </a:txBody>
                  <a:tcPr marL="19050" marR="19050" marT="19050" marB="1905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/>
                      </a:pPr>
                      <a:r>
                        <a:rPr lang="cs-CZ"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Nádor velikosti nad </a:t>
                      </a:r>
                      <a:r>
                        <a:rPr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≥ 4 cm </a:t>
                      </a:r>
                      <a:r>
                        <a:rPr lang="cs-CZ"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a/nebo</a:t>
                      </a:r>
                      <a:r>
                        <a:rPr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cs-CZ"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minimálně </a:t>
                      </a:r>
                      <a:r>
                        <a:rPr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1 </a:t>
                      </a:r>
                      <a:r>
                        <a:rPr lang="cs-CZ"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rizikový faktor </a:t>
                      </a:r>
                      <a:r>
                        <a:rPr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(</a:t>
                      </a:r>
                      <a:r>
                        <a:rPr lang="cs-CZ"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kostní eroze</a:t>
                      </a:r>
                      <a:r>
                        <a:rPr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, </a:t>
                      </a:r>
                      <a:r>
                        <a:rPr sz="1300" dirty="0" err="1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perineur</a:t>
                      </a:r>
                      <a:r>
                        <a:rPr lang="cs-CZ"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á</a:t>
                      </a:r>
                      <a:r>
                        <a:rPr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l</a:t>
                      </a:r>
                      <a:r>
                        <a:rPr lang="cs-CZ"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ní</a:t>
                      </a:r>
                      <a:r>
                        <a:rPr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sz="1300" dirty="0" err="1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inva</a:t>
                      </a:r>
                      <a:r>
                        <a:rPr lang="cs-CZ"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ze</a:t>
                      </a:r>
                      <a:r>
                        <a:rPr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, </a:t>
                      </a:r>
                      <a:r>
                        <a:rPr lang="cs-CZ"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infiltrace subkutánního tuku</a:t>
                      </a:r>
                      <a:r>
                        <a:rPr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)</a:t>
                      </a:r>
                    </a:p>
                  </a:txBody>
                  <a:tcPr marL="19050" marR="19050" marT="19050" marB="1905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33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lang="cs-CZ" sz="1300" dirty="0">
                          <a:latin typeface="+mn-lt"/>
                        </a:rPr>
                        <a:t>M</a:t>
                      </a:r>
                      <a:endParaRPr sz="1300" dirty="0">
                        <a:latin typeface="+mn-lt"/>
                      </a:endParaRPr>
                    </a:p>
                  </a:txBody>
                  <a:tcPr marL="19050" marR="19050" marT="19050" marB="1905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/>
                      </a:pPr>
                      <a:r>
                        <a:rPr lang="cs-CZ" sz="1200" b="1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M kategorie</a:t>
                      </a:r>
                    </a:p>
                    <a:p>
                      <a:pPr defTabSz="642937">
                        <a:defRPr sz="1800"/>
                      </a:pPr>
                      <a:endParaRPr sz="1300" b="1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9050" marR="19050" marT="19050" marB="1905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684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539"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T4a</a:t>
                      </a:r>
                    </a:p>
                  </a:txBody>
                  <a:tcPr marL="19050" marR="19050" marT="19050" marB="1905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/>
                      </a:pPr>
                      <a:r>
                        <a:rPr lang="cs-CZ"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Primární nádor s kortikální či medulární infiltrací</a:t>
                      </a:r>
                      <a:endParaRPr sz="1300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9050" marR="19050" marT="19050" marB="1905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/>
                      </a:pPr>
                      <a:r>
                        <a:rPr sz="1300" b="1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M0</a:t>
                      </a:r>
                    </a:p>
                  </a:txBody>
                  <a:tcPr marL="19050" marR="19050" marT="19050" marB="1905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/>
                      </a:pPr>
                      <a:r>
                        <a:rPr lang="cs-CZ"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Vzdálené metastázy nejsou přítomny</a:t>
                      </a:r>
                      <a:endParaRPr sz="1300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9050" marR="19050" marT="19050" marB="1905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4739"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T4b</a:t>
                      </a:r>
                    </a:p>
                  </a:txBody>
                  <a:tcPr marL="19050" marR="19050" marT="19050" marB="1905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/>
                      </a:pPr>
                      <a:r>
                        <a:rPr sz="1300" kern="1200" dirty="0">
                          <a:solidFill>
                            <a:schemeClr val="tx1"/>
                          </a:solidFill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P</a:t>
                      </a:r>
                      <a:r>
                        <a:rPr lang="cs-CZ" sz="1300" kern="1200" dirty="0" err="1">
                          <a:solidFill>
                            <a:schemeClr val="tx1"/>
                          </a:solidFill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rimární</a:t>
                      </a:r>
                      <a:r>
                        <a:rPr lang="cs-CZ" sz="1300" kern="1200" dirty="0">
                          <a:solidFill>
                            <a:schemeClr val="tx1"/>
                          </a:solidFill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 nádor s invazí do báze lební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cs-CZ" sz="1300" kern="1200" dirty="0">
                          <a:solidFill>
                            <a:schemeClr val="tx1"/>
                          </a:solidFill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a/nebo zahrnující 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foramen</a:t>
                      </a:r>
                      <a:endParaRPr sz="1300" kern="1200" dirty="0">
                        <a:solidFill>
                          <a:schemeClr val="tx1"/>
                        </a:solidFill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9050" marR="19050" marT="19050" marB="1905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/>
                      </a:pPr>
                      <a:r>
                        <a:rPr sz="1300" b="1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M1</a:t>
                      </a:r>
                    </a:p>
                  </a:txBody>
                  <a:tcPr marL="19050" marR="19050" marT="19050" marB="1905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cs-CZ"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Vzdálené metastázy přítomny vč. </a:t>
                      </a:r>
                      <a:r>
                        <a:rPr lang="cs-CZ" sz="1300" dirty="0" err="1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kontralat</a:t>
                      </a:r>
                      <a:r>
                        <a:rPr lang="cs-CZ" sz="1300" dirty="0"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. lymf. metastáz</a:t>
                      </a:r>
                      <a:endParaRPr sz="1300" dirty="0"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9050" marR="19050" marT="19050" marB="1905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7690C27-310F-4911-BE52-A21850DDA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38" y="134695"/>
            <a:ext cx="8117051" cy="437308"/>
          </a:xfrm>
        </p:spPr>
        <p:txBody>
          <a:bodyPr>
            <a:normAutofit fontScale="90000"/>
          </a:bodyPr>
          <a:lstStyle/>
          <a:p>
            <a:br>
              <a:rPr lang="cs-CZ" dirty="0">
                <a:solidFill>
                  <a:schemeClr val="tx2"/>
                </a:solidFill>
                <a:sym typeface="Century Gothic"/>
              </a:rPr>
            </a:br>
            <a:r>
              <a:rPr lang="cs-CZ" dirty="0">
                <a:solidFill>
                  <a:schemeClr val="tx2"/>
                </a:solidFill>
                <a:sym typeface="Century Gothic"/>
              </a:rPr>
              <a:t>TNM KLASIFIKACE DLE </a:t>
            </a:r>
            <a:r>
              <a:rPr lang="en-US" dirty="0">
                <a:solidFill>
                  <a:schemeClr val="tx2"/>
                </a:solidFill>
                <a:sym typeface="Century Gothic"/>
              </a:rPr>
              <a:t>AJCC 8</a:t>
            </a:r>
            <a:r>
              <a:rPr lang="cs-CZ" dirty="0">
                <a:solidFill>
                  <a:schemeClr val="tx2"/>
                </a:solidFill>
                <a:sym typeface="Century Gothic"/>
              </a:rPr>
              <a:t>. EDICE </a:t>
            </a:r>
            <a:r>
              <a:rPr lang="en-US" dirty="0">
                <a:solidFill>
                  <a:schemeClr val="tx2"/>
                </a:solidFill>
                <a:sym typeface="Century Gothic"/>
              </a:rPr>
              <a:t>2018</a:t>
            </a:r>
            <a:br>
              <a:rPr lang="en-US" dirty="0">
                <a:sym typeface="Century Gothic"/>
              </a:rPr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12EB32-BF8C-4AA1-9A01-A532B747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sp>
        <p:nvSpPr>
          <p:cNvPr id="4" name="Peris K et al. Italian guidelines by SIDeMaST adapted to and updating EADO/EDF/EORTC guidelines.G Ital Dermatol Venereol. 2018">
            <a:extLst>
              <a:ext uri="{FF2B5EF4-FFF2-40B4-BE49-F238E27FC236}">
                <a16:creationId xmlns:a16="http://schemas.microsoft.com/office/drawing/2014/main" id="{D0B8F504-6067-485C-81C9-178E3F2D26C8}"/>
              </a:ext>
            </a:extLst>
          </p:cNvPr>
          <p:cNvSpPr txBox="1"/>
          <p:nvPr/>
        </p:nvSpPr>
        <p:spPr>
          <a:xfrm>
            <a:off x="3815972" y="4595468"/>
            <a:ext cx="6977621" cy="173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0184" tIns="40184" rIns="40184" bIns="40184" anchor="ctr">
            <a:spAutoFit/>
          </a:bodyPr>
          <a:lstStyle>
            <a:lvl1pPr>
              <a:defRPr sz="2800" b="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600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Amin MB, et al. (Eds.). </a:t>
            </a:r>
            <a:r>
              <a:rPr lang="en-US" sz="600" i="1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AJCC Cancer Staging Manual (8th edition). </a:t>
            </a:r>
            <a:r>
              <a:rPr lang="en-US" sz="600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Springer International Publishing: American Joint Commission on Cancer; 2017.</a:t>
            </a:r>
            <a:endParaRPr sz="600" dirty="0">
              <a:solidFill>
                <a:prstClr val="black"/>
              </a:solidFill>
              <a:latin typeface="Arial" panose="020B0604020202020204"/>
              <a:cs typeface="Calibri" panose="020F0502020204030204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94D4642-04E4-4BF5-8D1E-10A833D95F61}"/>
              </a:ext>
            </a:extLst>
          </p:cNvPr>
          <p:cNvSpPr/>
          <p:nvPr/>
        </p:nvSpPr>
        <p:spPr>
          <a:xfrm>
            <a:off x="290623" y="4735033"/>
            <a:ext cx="2996863" cy="38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8D3B554-CE3F-4120-A6BB-FC55AAE20739}"/>
              </a:ext>
            </a:extLst>
          </p:cNvPr>
          <p:cNvSpPr/>
          <p:nvPr/>
        </p:nvSpPr>
        <p:spPr>
          <a:xfrm>
            <a:off x="3508715" y="489031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227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Bildschirmfoto 2018-09-08 um 14.52.40.jpg" descr="Bildschirmfoto 2018-09-08 um 14.52.4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55" t="1329" r="6055" b="38349"/>
          <a:stretch>
            <a:fillRect/>
          </a:stretch>
        </p:blipFill>
        <p:spPr>
          <a:xfrm>
            <a:off x="492568" y="325406"/>
            <a:ext cx="7882529" cy="37096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0" name="up to date there is no standard of care for patients with locally advanced a/o metastatic cutaneous squamous cell carcinoma"/>
          <p:cNvGrpSpPr/>
          <p:nvPr/>
        </p:nvGrpSpPr>
        <p:grpSpPr>
          <a:xfrm>
            <a:off x="267165" y="2235948"/>
            <a:ext cx="8812823" cy="2383117"/>
            <a:chOff x="-2" y="64914"/>
            <a:chExt cx="23500859" cy="5805656"/>
          </a:xfrm>
        </p:grpSpPr>
        <p:sp>
          <p:nvSpPr>
            <p:cNvPr id="199" name="up to date there is no standard of care for patients with locally advanced a/o metastatic cutaneous squamous cell carcinoma"/>
            <p:cNvSpPr txBox="1"/>
            <p:nvPr/>
          </p:nvSpPr>
          <p:spPr>
            <a:xfrm>
              <a:off x="127000" y="76200"/>
              <a:ext cx="23246858" cy="54754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0092" tIns="20092" rIns="20092" bIns="20092" numCol="1" anchor="ctr">
              <a:noAutofit/>
            </a:bodyPr>
            <a:lstStyle/>
            <a:p>
              <a:pPr>
                <a:defRPr sz="81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US" sz="3038" dirty="0">
                  <a:solidFill>
                    <a:prstClr val="black"/>
                  </a:solidFill>
                  <a:latin typeface="Arial" panose="020B0604020202020204"/>
                  <a:sym typeface="Century Gothic"/>
                </a:rPr>
                <a:t>T</a:t>
              </a:r>
              <a:r>
                <a:rPr sz="3038" dirty="0">
                  <a:solidFill>
                    <a:prstClr val="black"/>
                  </a:solidFill>
                  <a:latin typeface="Arial" panose="020B0604020202020204"/>
                  <a:sym typeface="Century Gothic"/>
                </a:rPr>
                <a:t>o date there is </a:t>
              </a:r>
              <a:r>
                <a:rPr sz="3038" b="1" u="sng" dirty="0">
                  <a:solidFill>
                    <a:prstClr val="black"/>
                  </a:solidFill>
                  <a:latin typeface="Arial" panose="020B0604020202020204"/>
                  <a:sym typeface="Century Gothic"/>
                </a:rPr>
                <a:t>no standard of care</a:t>
              </a:r>
              <a:r>
                <a:rPr sz="3038" dirty="0">
                  <a:solidFill>
                    <a:prstClr val="black"/>
                  </a:solidFill>
                  <a:latin typeface="Arial" panose="020B0604020202020204"/>
                  <a:sym typeface="Century Gothic"/>
                </a:rPr>
                <a:t> for patients with locally advanced a/o metastatic cutaneous squamous cell carcinoma</a:t>
              </a:r>
            </a:p>
          </p:txBody>
        </p:sp>
        <p:pic>
          <p:nvPicPr>
            <p:cNvPr id="198" name="up to date there is no standard of care for patients with locally advanced a/o metastatic cutaneous squamous cell carcinoma" descr="up to date there is no standard of care for patients with locally advanced a/o metastatic cutaneous squamous cell carcinoma"/>
            <p:cNvPicPr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64914"/>
              <a:ext cx="23500859" cy="5805656"/>
            </a:xfrm>
            <a:prstGeom prst="rect">
              <a:avLst/>
            </a:prstGeom>
            <a:effectLst/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8B6AD2-51CF-49F1-9169-5633B5A76F2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sp>
        <p:nvSpPr>
          <p:cNvPr id="8" name="Stevenson ML et al. Metastatic Cutaneous Squamous Cell Carcinoma:…">
            <a:extLst>
              <a:ext uri="{FF2B5EF4-FFF2-40B4-BE49-F238E27FC236}">
                <a16:creationId xmlns:a16="http://schemas.microsoft.com/office/drawing/2014/main" id="{CA645792-0501-48EB-A14D-A936B27FBCDF}"/>
              </a:ext>
            </a:extLst>
          </p:cNvPr>
          <p:cNvSpPr txBox="1"/>
          <p:nvPr/>
        </p:nvSpPr>
        <p:spPr>
          <a:xfrm>
            <a:off x="5896537" y="4633473"/>
            <a:ext cx="3183452" cy="18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6789" tIns="26789" rIns="26789" bIns="26789" anchor="ctr">
            <a:spAutoFit/>
          </a:bodyPr>
          <a:lstStyle/>
          <a:p>
            <a:pPr>
              <a:defRPr sz="2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da-DK" sz="825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  <a:sym typeface="Century Gothic"/>
              </a:rPr>
              <a:t>Hillen U, et al. </a:t>
            </a:r>
            <a:r>
              <a:rPr lang="da-DK" sz="825" i="1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  <a:sym typeface="Century Gothic"/>
              </a:rPr>
              <a:t>Eur J Cancer</a:t>
            </a:r>
            <a:r>
              <a:rPr lang="da-DK" sz="825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  <a:sym typeface="Century Gothic"/>
              </a:rPr>
              <a:t>. 2018; 96:34-43.</a:t>
            </a:r>
            <a:endParaRPr sz="825" kern="0" dirty="0">
              <a:solidFill>
                <a:srgbClr val="000000"/>
              </a:solidFill>
              <a:latin typeface="Arial" panose="020B0604020202020204"/>
              <a:cs typeface="Calibri" panose="020F0502020204030204" pitchFamily="34" charset="0"/>
              <a:sym typeface="Century Gothic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95D6A28-BFC1-4C87-BA8A-6B891096B8C7}"/>
              </a:ext>
            </a:extLst>
          </p:cNvPr>
          <p:cNvSpPr/>
          <p:nvPr/>
        </p:nvSpPr>
        <p:spPr>
          <a:xfrm>
            <a:off x="290623" y="4735033"/>
            <a:ext cx="3062177" cy="38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7F57647-7A5E-44BC-B8B1-2651B32088B6}"/>
              </a:ext>
            </a:extLst>
          </p:cNvPr>
          <p:cNvSpPr/>
          <p:nvPr/>
        </p:nvSpPr>
        <p:spPr>
          <a:xfrm>
            <a:off x="3508715" y="489031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69700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BBCB5E5-BDFB-4FFC-95A7-65F5A92C42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590C5-EE8E-426E-8A8F-33698225F99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DF1B167-B8C3-4DCE-B69A-E64FDB1334E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199" y="927799"/>
            <a:ext cx="8438029" cy="2460170"/>
          </a:xfrm>
        </p:spPr>
        <p:txBody>
          <a:bodyPr/>
          <a:lstStyle/>
          <a:p>
            <a:pPr marL="5953" indent="0">
              <a:buNone/>
            </a:pPr>
            <a:r>
              <a:rPr lang="cs-CZ" sz="1600" b="1" dirty="0">
                <a:solidFill>
                  <a:srgbClr val="000000"/>
                </a:solidFill>
              </a:rPr>
              <a:t>Existují četné </a:t>
            </a:r>
            <a:r>
              <a:rPr lang="en-US" sz="1600" b="1" dirty="0">
                <a:solidFill>
                  <a:srgbClr val="000000"/>
                </a:solidFill>
              </a:rPr>
              <a:t>guidelines </a:t>
            </a:r>
            <a:r>
              <a:rPr lang="cs-CZ" sz="1600" b="1" dirty="0">
                <a:solidFill>
                  <a:srgbClr val="000000"/>
                </a:solidFill>
              </a:rPr>
              <a:t>léčby</a:t>
            </a:r>
            <a:r>
              <a:rPr lang="en-US" sz="1600" b="1" dirty="0">
                <a:solidFill>
                  <a:srgbClr val="000000"/>
                </a:solidFill>
              </a:rPr>
              <a:t> CSCC</a:t>
            </a:r>
            <a:r>
              <a:rPr lang="cs-CZ" sz="1600" b="1" dirty="0">
                <a:solidFill>
                  <a:srgbClr val="000000"/>
                </a:solidFill>
              </a:rPr>
              <a:t>, ne všechny však zahrnují také rizikové faktory, proto dosud neexistuje konsenzus doporučení užití léčby v klinické praxi</a:t>
            </a:r>
            <a:r>
              <a:rPr lang="cs-CZ" b="1" baseline="30000" dirty="0">
                <a:solidFill>
                  <a:srgbClr val="000000"/>
                </a:solidFill>
              </a:rPr>
              <a:t>1</a:t>
            </a:r>
            <a:endParaRPr lang="en-US" sz="800" baseline="30000" dirty="0">
              <a:solidFill>
                <a:srgbClr val="000000"/>
              </a:solidFill>
            </a:endParaRPr>
          </a:p>
          <a:p>
            <a:r>
              <a:rPr lang="cs-CZ" sz="1600" dirty="0">
                <a:solidFill>
                  <a:schemeClr val="tx2"/>
                </a:solidFill>
              </a:rPr>
              <a:t>Mezinárodní</a:t>
            </a:r>
            <a:r>
              <a:rPr lang="en-US" sz="1600" dirty="0">
                <a:solidFill>
                  <a:schemeClr val="tx2"/>
                </a:solidFill>
              </a:rPr>
              <a:t> guidelines </a:t>
            </a:r>
            <a:r>
              <a:rPr lang="cs-CZ" sz="1600" dirty="0">
                <a:solidFill>
                  <a:schemeClr val="tx2"/>
                </a:solidFill>
              </a:rPr>
              <a:t>doporučují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cs-CZ" sz="1600" dirty="0">
                <a:solidFill>
                  <a:schemeClr val="tx2"/>
                </a:solidFill>
              </a:rPr>
              <a:t>chirurgii</a:t>
            </a:r>
            <a:r>
              <a:rPr lang="en-US" sz="1600" dirty="0">
                <a:solidFill>
                  <a:schemeClr val="tx2"/>
                </a:solidFill>
              </a:rPr>
              <a:t> ± </a:t>
            </a:r>
            <a:r>
              <a:rPr lang="en-US" sz="1600" dirty="0" err="1">
                <a:solidFill>
                  <a:schemeClr val="tx2"/>
                </a:solidFill>
              </a:rPr>
              <a:t>radiot</a:t>
            </a:r>
            <a:r>
              <a:rPr lang="cs-CZ" sz="1600" dirty="0" err="1">
                <a:solidFill>
                  <a:schemeClr val="tx2"/>
                </a:solidFill>
              </a:rPr>
              <a:t>erapii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cs-CZ" sz="1600" dirty="0">
                <a:solidFill>
                  <a:schemeClr val="tx2"/>
                </a:solidFill>
              </a:rPr>
              <a:t>pro pacienty s lokálním </a:t>
            </a:r>
            <a:r>
              <a:rPr lang="en-US" sz="1600" dirty="0" err="1">
                <a:solidFill>
                  <a:schemeClr val="tx2"/>
                </a:solidFill>
              </a:rPr>
              <a:t>CSCC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cs-CZ" sz="1600" dirty="0">
                <a:solidFill>
                  <a:schemeClr val="tx2"/>
                </a:solidFill>
              </a:rPr>
              <a:t>   na základě stavu onemocnění a rizika </a:t>
            </a:r>
            <a:r>
              <a:rPr lang="cs-CZ" sz="1600" dirty="0" err="1">
                <a:solidFill>
                  <a:schemeClr val="tx2"/>
                </a:solidFill>
              </a:rPr>
              <a:t>rekurence</a:t>
            </a:r>
            <a:r>
              <a:rPr lang="cs-CZ" sz="1600" dirty="0">
                <a:solidFill>
                  <a:schemeClr val="tx2"/>
                </a:solidFill>
              </a:rPr>
              <a:t> či vzniku metastáz</a:t>
            </a:r>
            <a:endParaRPr lang="en-US" sz="1600" dirty="0">
              <a:solidFill>
                <a:schemeClr val="tx2"/>
              </a:solidFill>
            </a:endParaRPr>
          </a:p>
          <a:p>
            <a:r>
              <a:rPr lang="cs-CZ" sz="1600" dirty="0" err="1">
                <a:solidFill>
                  <a:srgbClr val="000000"/>
                </a:solidFill>
              </a:rPr>
              <a:t>Guidelines</a:t>
            </a:r>
            <a:r>
              <a:rPr lang="cs-CZ" sz="1600" dirty="0">
                <a:solidFill>
                  <a:srgbClr val="000000"/>
                </a:solidFill>
              </a:rPr>
              <a:t> uznávají užití </a:t>
            </a:r>
            <a:r>
              <a:rPr lang="en-US" sz="1600" dirty="0" err="1">
                <a:solidFill>
                  <a:srgbClr val="000000"/>
                </a:solidFill>
              </a:rPr>
              <a:t>chemot</a:t>
            </a:r>
            <a:r>
              <a:rPr lang="cs-CZ" sz="1600" dirty="0" err="1">
                <a:solidFill>
                  <a:srgbClr val="000000"/>
                </a:solidFill>
              </a:rPr>
              <a:t>erapie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inhibitorů </a:t>
            </a:r>
            <a:r>
              <a:rPr lang="en-US" sz="1600" dirty="0">
                <a:solidFill>
                  <a:srgbClr val="000000"/>
                </a:solidFill>
              </a:rPr>
              <a:t>EGFR </a:t>
            </a:r>
            <a:r>
              <a:rPr lang="cs-CZ" sz="1600" dirty="0">
                <a:solidFill>
                  <a:srgbClr val="000000"/>
                </a:solidFill>
              </a:rPr>
              <a:t>pro systémovou léčbu </a:t>
            </a:r>
            <a:r>
              <a:rPr lang="en-US" sz="1600" dirty="0">
                <a:solidFill>
                  <a:srgbClr val="000000"/>
                </a:solidFill>
              </a:rPr>
              <a:t>CSCC, </a:t>
            </a:r>
            <a:r>
              <a:rPr lang="cs-CZ" sz="1600" dirty="0">
                <a:solidFill>
                  <a:srgbClr val="000000"/>
                </a:solidFill>
              </a:rPr>
              <a:t>ale data jsou limitována, proto neexistuje oficiální doporučení</a:t>
            </a:r>
            <a:r>
              <a:rPr lang="cs-CZ" baseline="30000" dirty="0">
                <a:solidFill>
                  <a:srgbClr val="000000"/>
                </a:solidFill>
              </a:rPr>
              <a:t>5 </a:t>
            </a:r>
          </a:p>
          <a:p>
            <a:r>
              <a:rPr lang="cs-CZ" sz="1600" dirty="0">
                <a:solidFill>
                  <a:schemeClr val="tx2"/>
                </a:solidFill>
              </a:rPr>
              <a:t>Údaje z malých, jednoramenných klinických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cs-CZ" sz="1600" dirty="0">
                <a:solidFill>
                  <a:schemeClr val="tx2"/>
                </a:solidFill>
              </a:rPr>
              <a:t>studií o použití chemoterapie a inhibitorů EGFR prokazují limitovanou účinnost</a:t>
            </a:r>
            <a:r>
              <a:rPr lang="cs-CZ" baseline="30000" dirty="0">
                <a:solidFill>
                  <a:schemeClr val="tx2"/>
                </a:solidFill>
              </a:rPr>
              <a:t> 6–10</a:t>
            </a:r>
            <a:endParaRPr lang="en-US" sz="1600" dirty="0">
              <a:solidFill>
                <a:schemeClr val="tx2"/>
              </a:solidFill>
            </a:endParaRPr>
          </a:p>
          <a:p>
            <a:r>
              <a:rPr lang="cs-CZ" sz="1600" dirty="0">
                <a:solidFill>
                  <a:srgbClr val="000000"/>
                </a:solidFill>
              </a:rPr>
              <a:t>Nežádoucí účinky spojené s chemoterapií a EGFR inhibitory často limitují dávkování</a:t>
            </a:r>
            <a:r>
              <a:rPr lang="cs-CZ" sz="1600" baseline="30000" dirty="0">
                <a:solidFill>
                  <a:srgbClr val="000000"/>
                </a:solidFill>
              </a:rPr>
              <a:t>6</a:t>
            </a:r>
            <a:endParaRPr lang="en-US" sz="1400" dirty="0">
              <a:solidFill>
                <a:srgbClr val="000000"/>
              </a:solidFill>
            </a:endParaRPr>
          </a:p>
          <a:p>
            <a:r>
              <a:rPr lang="cs-CZ" sz="1600" dirty="0">
                <a:solidFill>
                  <a:schemeClr val="tx2"/>
                </a:solidFill>
              </a:rPr>
              <a:t>Existuje pouze omezená </a:t>
            </a:r>
            <a:r>
              <a:rPr lang="en-US" sz="1600" dirty="0">
                <a:solidFill>
                  <a:schemeClr val="tx2"/>
                </a:solidFill>
              </a:rPr>
              <a:t>evidence </a:t>
            </a:r>
            <a:r>
              <a:rPr lang="cs-CZ" sz="1600" dirty="0">
                <a:solidFill>
                  <a:schemeClr val="tx2"/>
                </a:solidFill>
              </a:rPr>
              <a:t>terapeutického benefitu systémové terapie lokálně pokročilého či metastatického </a:t>
            </a:r>
            <a:r>
              <a:rPr lang="cs-CZ" sz="1600" dirty="0" err="1">
                <a:solidFill>
                  <a:schemeClr val="tx2"/>
                </a:solidFill>
              </a:rPr>
              <a:t>CSCC</a:t>
            </a:r>
            <a:endParaRPr lang="cs-CZ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800" dirty="0"/>
          </a:p>
          <a:p>
            <a:r>
              <a:rPr lang="cs-CZ" sz="800" dirty="0"/>
              <a:t>1</a:t>
            </a:r>
            <a:r>
              <a:rPr lang="cs-CZ" sz="600" dirty="0"/>
              <a:t>. </a:t>
            </a:r>
            <a:r>
              <a:rPr lang="cs-CZ" sz="600" dirty="0" err="1"/>
              <a:t>Farasat</a:t>
            </a:r>
            <a:r>
              <a:rPr lang="cs-CZ" sz="600" dirty="0"/>
              <a:t>, S et al. </a:t>
            </a:r>
            <a:r>
              <a:rPr lang="cs-CZ" sz="600" i="1" dirty="0"/>
              <a:t>J </a:t>
            </a:r>
            <a:r>
              <a:rPr lang="cs-CZ" sz="600" i="1" dirty="0" err="1"/>
              <a:t>Am</a:t>
            </a:r>
            <a:r>
              <a:rPr lang="cs-CZ" sz="600" i="1" dirty="0"/>
              <a:t> </a:t>
            </a:r>
            <a:r>
              <a:rPr lang="cs-CZ" sz="600" i="1" dirty="0" err="1"/>
              <a:t>Acad</a:t>
            </a:r>
            <a:r>
              <a:rPr lang="cs-CZ" sz="600" i="1" dirty="0"/>
              <a:t> </a:t>
            </a:r>
            <a:r>
              <a:rPr lang="cs-CZ" sz="600" i="1" dirty="0" err="1"/>
              <a:t>Dermatol</a:t>
            </a:r>
            <a:r>
              <a:rPr lang="cs-CZ" sz="600" dirty="0"/>
              <a:t>. 2011;64,1051–1059. 2. </a:t>
            </a:r>
            <a:r>
              <a:rPr lang="cs-CZ" sz="600" dirty="0" err="1"/>
              <a:t>Edge</a:t>
            </a:r>
            <a:r>
              <a:rPr lang="cs-CZ" sz="600" dirty="0"/>
              <a:t> SB, et al. </a:t>
            </a:r>
            <a:r>
              <a:rPr lang="cs-CZ" sz="600" i="1" dirty="0"/>
              <a:t>Ann </a:t>
            </a:r>
            <a:r>
              <a:rPr lang="cs-CZ" sz="600" i="1" dirty="0" err="1"/>
              <a:t>Surg</a:t>
            </a:r>
            <a:r>
              <a:rPr lang="cs-CZ" sz="600" i="1" dirty="0"/>
              <a:t> </a:t>
            </a:r>
            <a:r>
              <a:rPr lang="cs-CZ" sz="600" i="1" dirty="0" err="1"/>
              <a:t>Oncol</a:t>
            </a:r>
            <a:r>
              <a:rPr lang="cs-CZ" sz="600" dirty="0"/>
              <a:t>. 2010;17:1471–1474. 3. </a:t>
            </a:r>
            <a:r>
              <a:rPr lang="cs-CZ" sz="600" dirty="0" err="1"/>
              <a:t>Sobin</a:t>
            </a:r>
            <a:r>
              <a:rPr lang="cs-CZ" sz="600" dirty="0"/>
              <a:t> LH, et al. TNM </a:t>
            </a:r>
            <a:r>
              <a:rPr lang="cs-CZ" sz="600" dirty="0" err="1"/>
              <a:t>Classification</a:t>
            </a:r>
            <a:r>
              <a:rPr lang="cs-CZ" sz="600" dirty="0"/>
              <a:t> </a:t>
            </a:r>
            <a:r>
              <a:rPr lang="cs-CZ" sz="600" dirty="0" err="1"/>
              <a:t>of</a:t>
            </a:r>
            <a:r>
              <a:rPr lang="cs-CZ" sz="600" dirty="0"/>
              <a:t> </a:t>
            </a:r>
            <a:r>
              <a:rPr lang="cs-CZ" sz="600" dirty="0" err="1"/>
              <a:t>Malignant</a:t>
            </a:r>
            <a:r>
              <a:rPr lang="cs-CZ" sz="600" dirty="0"/>
              <a:t> </a:t>
            </a:r>
            <a:r>
              <a:rPr lang="cs-CZ" sz="600" dirty="0" err="1"/>
              <a:t>Tumors</a:t>
            </a:r>
            <a:r>
              <a:rPr lang="cs-CZ" sz="600" dirty="0"/>
              <a:t> (UICC International Union </a:t>
            </a:r>
            <a:r>
              <a:rPr lang="cs-CZ" sz="600" dirty="0" err="1"/>
              <a:t>Against</a:t>
            </a:r>
            <a:r>
              <a:rPr lang="cs-CZ" sz="600" dirty="0"/>
              <a:t> </a:t>
            </a:r>
            <a:r>
              <a:rPr lang="cs-CZ" sz="600" dirty="0" err="1"/>
              <a:t>Cancer</a:t>
            </a:r>
            <a:r>
              <a:rPr lang="cs-CZ" sz="600" dirty="0"/>
              <a:t>). 7th </a:t>
            </a:r>
            <a:r>
              <a:rPr lang="cs-CZ" sz="600" dirty="0" err="1"/>
              <a:t>ed</a:t>
            </a:r>
            <a:r>
              <a:rPr lang="cs-CZ" sz="600" dirty="0"/>
              <a:t>. New York, NY: John </a:t>
            </a:r>
            <a:r>
              <a:rPr lang="cs-CZ" sz="600" dirty="0" err="1"/>
              <a:t>Wiley</a:t>
            </a:r>
            <a:r>
              <a:rPr lang="cs-CZ" sz="600" dirty="0"/>
              <a:t> &amp; </a:t>
            </a:r>
            <a:r>
              <a:rPr lang="cs-CZ" sz="600" dirty="0" err="1"/>
              <a:t>Sons</a:t>
            </a:r>
            <a:r>
              <a:rPr lang="cs-CZ" sz="600" dirty="0"/>
              <a:t>. 4. </a:t>
            </a:r>
            <a:r>
              <a:rPr lang="cs-CZ" sz="600" dirty="0" err="1"/>
              <a:t>Jambusaria-Pahlajani</a:t>
            </a:r>
            <a:r>
              <a:rPr lang="cs-CZ" sz="600" dirty="0"/>
              <a:t> A, et al. </a:t>
            </a:r>
            <a:r>
              <a:rPr lang="cs-CZ" sz="600" i="1" dirty="0"/>
              <a:t>JAMA </a:t>
            </a:r>
            <a:r>
              <a:rPr lang="cs-CZ" sz="600" i="1" dirty="0" err="1"/>
              <a:t>Dermatol</a:t>
            </a:r>
            <a:r>
              <a:rPr lang="cs-CZ" sz="600" dirty="0"/>
              <a:t>. 2013;149,402–410. 5. </a:t>
            </a:r>
            <a:r>
              <a:rPr lang="cs-CZ" sz="600" dirty="0" err="1"/>
              <a:t>National</a:t>
            </a:r>
            <a:r>
              <a:rPr lang="cs-CZ" sz="600" dirty="0"/>
              <a:t> </a:t>
            </a:r>
            <a:r>
              <a:rPr lang="cs-CZ" sz="600" dirty="0" err="1"/>
              <a:t>Comprehensive</a:t>
            </a:r>
            <a:r>
              <a:rPr lang="cs-CZ" sz="600" dirty="0"/>
              <a:t> </a:t>
            </a:r>
            <a:r>
              <a:rPr lang="cs-CZ" sz="600" dirty="0" err="1"/>
              <a:t>Cancer</a:t>
            </a:r>
            <a:r>
              <a:rPr lang="cs-CZ" sz="600" dirty="0"/>
              <a:t> Network </a:t>
            </a:r>
            <a:r>
              <a:rPr lang="cs-CZ" sz="600" dirty="0" err="1"/>
              <a:t>Clinical</a:t>
            </a:r>
            <a:r>
              <a:rPr lang="cs-CZ" sz="600" dirty="0"/>
              <a:t> </a:t>
            </a:r>
            <a:r>
              <a:rPr lang="cs-CZ" sz="600" dirty="0" err="1"/>
              <a:t>Practice</a:t>
            </a:r>
            <a:r>
              <a:rPr lang="cs-CZ" sz="600" dirty="0"/>
              <a:t> </a:t>
            </a:r>
            <a:r>
              <a:rPr lang="cs-CZ" sz="600" dirty="0" err="1"/>
              <a:t>Guidelines</a:t>
            </a:r>
            <a:r>
              <a:rPr lang="cs-CZ" sz="600" dirty="0"/>
              <a:t> in </a:t>
            </a:r>
            <a:r>
              <a:rPr lang="cs-CZ" sz="600" dirty="0" err="1"/>
              <a:t>Oncology</a:t>
            </a:r>
            <a:r>
              <a:rPr lang="cs-CZ" sz="600" dirty="0"/>
              <a:t>: </a:t>
            </a:r>
            <a:r>
              <a:rPr lang="cs-CZ" sz="600" dirty="0" err="1"/>
              <a:t>Squamous</a:t>
            </a:r>
            <a:r>
              <a:rPr lang="cs-CZ" sz="600" dirty="0"/>
              <a:t> Cell Skin </a:t>
            </a:r>
            <a:r>
              <a:rPr lang="cs-CZ" sz="600" dirty="0" err="1"/>
              <a:t>Cancer</a:t>
            </a:r>
            <a:r>
              <a:rPr lang="cs-CZ" sz="600" dirty="0"/>
              <a:t> (</a:t>
            </a:r>
            <a:r>
              <a:rPr lang="cs-CZ" sz="600" dirty="0" err="1"/>
              <a:t>Version</a:t>
            </a:r>
            <a:r>
              <a:rPr lang="cs-CZ" sz="600" dirty="0"/>
              <a:t> 2.2018). 6. </a:t>
            </a:r>
            <a:r>
              <a:rPr lang="cs-CZ" sz="600" dirty="0" err="1"/>
              <a:t>Maubec</a:t>
            </a:r>
            <a:r>
              <a:rPr lang="cs-CZ" sz="600" dirty="0"/>
              <a:t> E, et al. </a:t>
            </a:r>
            <a:r>
              <a:rPr lang="cs-CZ" sz="600" i="1" dirty="0"/>
              <a:t>J </a:t>
            </a:r>
            <a:r>
              <a:rPr lang="cs-CZ" sz="600" i="1" dirty="0" err="1"/>
              <a:t>Clin</a:t>
            </a:r>
            <a:r>
              <a:rPr lang="cs-CZ" sz="600" i="1" dirty="0"/>
              <a:t> </a:t>
            </a:r>
            <a:r>
              <a:rPr lang="cs-CZ" sz="600" i="1" dirty="0" err="1"/>
              <a:t>Oncol</a:t>
            </a:r>
            <a:r>
              <a:rPr lang="cs-CZ" sz="600" dirty="0"/>
              <a:t>. 2011;29:3419–3426. 7. </a:t>
            </a:r>
            <a:r>
              <a:rPr lang="cs-CZ" sz="600" dirty="0" err="1"/>
              <a:t>Dereure</a:t>
            </a:r>
            <a:r>
              <a:rPr lang="cs-CZ" sz="600" dirty="0"/>
              <a:t> O, et al. </a:t>
            </a:r>
            <a:r>
              <a:rPr lang="cs-CZ" sz="600" i="1" dirty="0"/>
              <a:t>Dermatology</a:t>
            </a:r>
            <a:r>
              <a:rPr lang="cs-CZ" sz="600" dirty="0"/>
              <a:t>. 2016;232:721–730. 8. </a:t>
            </a:r>
            <a:r>
              <a:rPr lang="cs-CZ" sz="600" dirty="0" err="1"/>
              <a:t>Foote</a:t>
            </a:r>
            <a:r>
              <a:rPr lang="cs-CZ" sz="600" dirty="0"/>
              <a:t> MC, et al. </a:t>
            </a:r>
            <a:r>
              <a:rPr lang="cs-CZ" sz="600" i="1" dirty="0"/>
              <a:t>Ann </a:t>
            </a:r>
            <a:r>
              <a:rPr lang="cs-CZ" sz="600" i="1" dirty="0" err="1"/>
              <a:t>Oncol</a:t>
            </a:r>
            <a:r>
              <a:rPr lang="cs-CZ" sz="600" dirty="0"/>
              <a:t>. 2014;25:2047–2052. 9. William </a:t>
            </a:r>
            <a:r>
              <a:rPr lang="cs-CZ" sz="600" dirty="0" err="1"/>
              <a:t>Jr</a:t>
            </a:r>
            <a:r>
              <a:rPr lang="cs-CZ" sz="600" dirty="0"/>
              <a:t> WN, et al. </a:t>
            </a:r>
            <a:r>
              <a:rPr lang="cs-CZ" sz="600" i="1" dirty="0"/>
              <a:t>J </a:t>
            </a:r>
            <a:r>
              <a:rPr lang="cs-CZ" sz="600" i="1" dirty="0" err="1"/>
              <a:t>Am</a:t>
            </a:r>
            <a:r>
              <a:rPr lang="cs-CZ" sz="600" i="1" dirty="0"/>
              <a:t> </a:t>
            </a:r>
            <a:r>
              <a:rPr lang="cs-CZ" sz="600" i="1" dirty="0" err="1"/>
              <a:t>Acad</a:t>
            </a:r>
            <a:r>
              <a:rPr lang="cs-CZ" sz="600" i="1" dirty="0"/>
              <a:t> </a:t>
            </a:r>
            <a:r>
              <a:rPr lang="cs-CZ" sz="600" i="1" dirty="0" err="1"/>
              <a:t>Dermatol</a:t>
            </a:r>
            <a:r>
              <a:rPr lang="cs-CZ" sz="600" dirty="0"/>
              <a:t>. 2017;77:1110–1113.e2. 10. </a:t>
            </a:r>
            <a:r>
              <a:rPr lang="cs-CZ" sz="600" dirty="0" err="1"/>
              <a:t>Perez</a:t>
            </a:r>
            <a:r>
              <a:rPr lang="cs-CZ" sz="600" dirty="0"/>
              <a:t> CA, et al. </a:t>
            </a:r>
            <a:r>
              <a:rPr lang="cs-CZ" sz="600" i="1" dirty="0"/>
              <a:t>Oral </a:t>
            </a:r>
            <a:r>
              <a:rPr lang="cs-CZ" sz="600" i="1" dirty="0" err="1"/>
              <a:t>Oncol</a:t>
            </a:r>
            <a:r>
              <a:rPr lang="cs-CZ" sz="600" dirty="0"/>
              <a:t>. 2012;48:887–892. 11. </a:t>
            </a:r>
            <a:r>
              <a:rPr lang="cs-CZ" sz="600" dirty="0" err="1"/>
              <a:t>Shin</a:t>
            </a:r>
            <a:r>
              <a:rPr lang="cs-CZ" sz="600" dirty="0"/>
              <a:t> DM, et al. </a:t>
            </a:r>
            <a:r>
              <a:rPr lang="cs-CZ" sz="600" i="1" dirty="0"/>
              <a:t>J </a:t>
            </a:r>
            <a:r>
              <a:rPr lang="cs-CZ" sz="600" i="1" dirty="0" err="1"/>
              <a:t>Clin</a:t>
            </a:r>
            <a:r>
              <a:rPr lang="cs-CZ" sz="600" i="1" dirty="0"/>
              <a:t> </a:t>
            </a:r>
            <a:r>
              <a:rPr lang="cs-CZ" sz="600" i="1" dirty="0" err="1"/>
              <a:t>Oncol</a:t>
            </a:r>
            <a:r>
              <a:rPr lang="cs-CZ" sz="600" dirty="0"/>
              <a:t>. 2002;20:364–370. 12. </a:t>
            </a:r>
            <a:r>
              <a:rPr lang="cs-CZ" sz="600" dirty="0" err="1"/>
              <a:t>Sadek</a:t>
            </a:r>
            <a:r>
              <a:rPr lang="cs-CZ" sz="600" dirty="0"/>
              <a:t> H, et al. </a:t>
            </a:r>
            <a:r>
              <a:rPr lang="cs-CZ" sz="600" i="1" dirty="0" err="1"/>
              <a:t>Cancer</a:t>
            </a:r>
            <a:r>
              <a:rPr lang="cs-CZ" sz="600" dirty="0"/>
              <a:t>. 1990;66:1692–1696. 13. Seber S, et al. </a:t>
            </a:r>
            <a:r>
              <a:rPr lang="cs-CZ" sz="600" i="1" dirty="0" err="1"/>
              <a:t>OncoTargets</a:t>
            </a:r>
            <a:r>
              <a:rPr lang="cs-CZ" sz="600" i="1" dirty="0"/>
              <a:t> </a:t>
            </a:r>
            <a:r>
              <a:rPr lang="cs-CZ" sz="600" i="1" dirty="0" err="1"/>
              <a:t>Ther</a:t>
            </a:r>
            <a:r>
              <a:rPr lang="cs-CZ" sz="600" dirty="0"/>
              <a:t>. 2016;9,945–948. </a:t>
            </a:r>
          </a:p>
          <a:p>
            <a:endParaRPr lang="cs-CZ" sz="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E2BAF12-BA72-4EC1-B584-2EA0AAC09403}"/>
              </a:ext>
            </a:extLst>
          </p:cNvPr>
          <p:cNvSpPr txBox="1"/>
          <p:nvPr/>
        </p:nvSpPr>
        <p:spPr>
          <a:xfrm>
            <a:off x="4155141" y="2111188"/>
            <a:ext cx="914400" cy="279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67F5C93-9F68-49C9-9A41-49D3285F89B0}"/>
              </a:ext>
            </a:extLst>
          </p:cNvPr>
          <p:cNvSpPr/>
          <p:nvPr/>
        </p:nvSpPr>
        <p:spPr>
          <a:xfrm>
            <a:off x="0" y="-53788"/>
            <a:ext cx="9144000" cy="955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2400" b="1" dirty="0">
                <a:solidFill>
                  <a:schemeClr val="tx2"/>
                </a:solidFill>
              </a:rPr>
              <a:t>   SYSTÉMOVÉ MOŽNOSTI LÉČBY POKROČILÉHO CSCC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9E3BE51-67F6-4B25-A9E8-4A6C5E2B9EA3}"/>
              </a:ext>
            </a:extLst>
          </p:cNvPr>
          <p:cNvSpPr/>
          <p:nvPr/>
        </p:nvSpPr>
        <p:spPr>
          <a:xfrm>
            <a:off x="290623" y="4735033"/>
            <a:ext cx="2984205" cy="38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95551AE-35F8-4EAB-9A03-E79F56F4643F}"/>
              </a:ext>
            </a:extLst>
          </p:cNvPr>
          <p:cNvSpPr/>
          <p:nvPr/>
        </p:nvSpPr>
        <p:spPr>
          <a:xfrm>
            <a:off x="3508715" y="489031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768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2559" y="213130"/>
            <a:ext cx="8794376" cy="63103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700" dirty="0">
                <a:solidFill>
                  <a:srgbClr val="003399"/>
                </a:solidFill>
              </a:rPr>
              <a:t>NEJČASTĚJI UŽÍVANÉ LÉKY V LÉČBĚ POKROČILÉHO CSCC</a:t>
            </a:r>
            <a:endParaRPr lang="en-US" sz="2700" dirty="0">
              <a:solidFill>
                <a:srgbClr val="003399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72F3E-2062-4B05-BFAE-701DB346E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55CB94C9-4C8D-417E-AC86-C7F1C90EFC4C}" type="slidenum">
              <a:rPr lang="en-US" altLang="en-US" sz="675">
                <a:solidFill>
                  <a:prstClr val="white">
                    <a:lumMod val="50000"/>
                  </a:prstClr>
                </a:solidFill>
                <a:latin typeface="Arial" panose="020B0604020202020204"/>
              </a:rPr>
              <a:pPr algn="l">
                <a:defRPr/>
              </a:pPr>
              <a:t>23</a:t>
            </a:fld>
            <a:endParaRPr lang="en-US" altLang="en-US" sz="675" dirty="0">
              <a:solidFill>
                <a:prstClr val="white">
                  <a:lumMod val="50000"/>
                </a:prstClr>
              </a:solidFill>
              <a:latin typeface="Arial" panose="020B0604020202020204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36136208"/>
              </p:ext>
            </p:extLst>
          </p:nvPr>
        </p:nvGraphicFramePr>
        <p:xfrm>
          <a:off x="1604513" y="1784220"/>
          <a:ext cx="2743200" cy="220231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55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21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Chemoterap</a:t>
                      </a:r>
                      <a:r>
                        <a:rPr lang="cs-CZ" sz="21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ie</a:t>
                      </a:r>
                      <a:endParaRPr lang="en-US" sz="2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2" marR="68562" marT="34281" marB="34281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87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000000"/>
                          </a:solidFill>
                        </a:rPr>
                        <a:t>Platinum agents</a:t>
                      </a:r>
                    </a:p>
                    <a:p>
                      <a:pPr algn="ctr"/>
                      <a:r>
                        <a:rPr lang="en-US" sz="2100" dirty="0">
                          <a:solidFill>
                            <a:srgbClr val="000000"/>
                          </a:solidFill>
                        </a:rPr>
                        <a:t>Tax</a:t>
                      </a:r>
                      <a:r>
                        <a:rPr lang="cs-CZ" sz="2100" dirty="0">
                          <a:solidFill>
                            <a:srgbClr val="000000"/>
                          </a:solidFill>
                        </a:rPr>
                        <a:t>any</a:t>
                      </a:r>
                      <a:endParaRPr lang="en-US" sz="2100" dirty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2100" dirty="0">
                          <a:solidFill>
                            <a:srgbClr val="000000"/>
                          </a:solidFill>
                        </a:rPr>
                        <a:t>FU</a:t>
                      </a:r>
                    </a:p>
                    <a:p>
                      <a:pPr algn="ctr"/>
                      <a:r>
                        <a:rPr lang="en-US" sz="2100" dirty="0" err="1">
                          <a:solidFill>
                            <a:srgbClr val="000000"/>
                          </a:solidFill>
                        </a:rPr>
                        <a:t>Capecitabine</a:t>
                      </a:r>
                      <a:endParaRPr lang="en-US" sz="2100" dirty="0">
                        <a:solidFill>
                          <a:srgbClr val="000000"/>
                        </a:solidFill>
                      </a:endParaRPr>
                    </a:p>
                  </a:txBody>
                  <a:tcPr marL="68562" marR="68562" marT="34281" marB="3428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Content Placeholder 10"/>
          <p:cNvGraphicFramePr>
            <a:graphicFrameLocks noGrp="1"/>
          </p:cNvGraphicFramePr>
          <p:nvPr>
            <p:ph sz="half" idx="4294967295"/>
          </p:nvPr>
        </p:nvGraphicFramePr>
        <p:xfrm>
          <a:off x="4823022" y="1794346"/>
          <a:ext cx="2743200" cy="221723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476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2100" dirty="0"/>
                        <a:t>EGFR-</a:t>
                      </a:r>
                      <a:r>
                        <a:rPr lang="cs-CZ" sz="2100" dirty="0"/>
                        <a:t>cílená léčba</a:t>
                      </a:r>
                      <a:endParaRPr lang="en-US" sz="2100" dirty="0"/>
                    </a:p>
                  </a:txBody>
                  <a:tcPr marL="68562" marR="68562" marT="34281" marB="34281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87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rgbClr val="000000"/>
                          </a:solidFill>
                        </a:rPr>
                        <a:t>Cetuximab</a:t>
                      </a:r>
                      <a:endParaRPr lang="en-US" sz="2100" dirty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2100" dirty="0">
                          <a:solidFill>
                            <a:srgbClr val="000000"/>
                          </a:solidFill>
                        </a:rPr>
                        <a:t>Erlotinib</a:t>
                      </a:r>
                      <a:r>
                        <a:rPr lang="cs-CZ" sz="2100" dirty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cs-CZ" sz="2100" dirty="0" err="1">
                          <a:solidFill>
                            <a:srgbClr val="000000"/>
                          </a:solidFill>
                        </a:rPr>
                        <a:t>Lapatinib</a:t>
                      </a:r>
                      <a:endParaRPr lang="en-US" sz="2100" dirty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2100" dirty="0">
                          <a:solidFill>
                            <a:srgbClr val="000000"/>
                          </a:solidFill>
                        </a:rPr>
                        <a:t>Gefitinib</a:t>
                      </a:r>
                    </a:p>
                    <a:p>
                      <a:pPr algn="ctr"/>
                      <a:r>
                        <a:rPr lang="en-US" sz="2100" dirty="0" err="1">
                          <a:solidFill>
                            <a:srgbClr val="000000"/>
                          </a:solidFill>
                        </a:rPr>
                        <a:t>Panitumumab</a:t>
                      </a:r>
                      <a:endParaRPr lang="en-US" sz="2100" dirty="0">
                        <a:solidFill>
                          <a:srgbClr val="000000"/>
                        </a:solidFill>
                      </a:endParaRPr>
                    </a:p>
                  </a:txBody>
                  <a:tcPr marL="68562" marR="68562" marT="34281" marB="3428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6884" y="1193647"/>
            <a:ext cx="7721142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595">
              <a:lnSpc>
                <a:spcPct val="85000"/>
              </a:lnSpc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/>
              </a:rPr>
              <a:t>Single </a:t>
            </a:r>
            <a:r>
              <a:rPr lang="cs-CZ" sz="1800" dirty="0">
                <a:solidFill>
                  <a:srgbClr val="000000"/>
                </a:solidFill>
                <a:latin typeface="Arial" panose="020B0604020202020204"/>
              </a:rPr>
              <a:t>či</a:t>
            </a:r>
            <a:r>
              <a:rPr lang="en-US" sz="18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cs-CZ" sz="1800" dirty="0">
                <a:solidFill>
                  <a:srgbClr val="000000"/>
                </a:solidFill>
                <a:latin typeface="Arial" panose="020B0604020202020204"/>
              </a:rPr>
              <a:t>kombinační terapie, pokud není chirurgie či radioterapie možná</a:t>
            </a:r>
            <a:endParaRPr lang="en-US" sz="18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154411" y="4376298"/>
            <a:ext cx="6228789" cy="148760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595">
              <a:defRPr/>
            </a:pPr>
            <a:r>
              <a:rPr lang="en-US" sz="825" dirty="0">
                <a:solidFill>
                  <a:srgbClr val="000000"/>
                </a:solidFill>
                <a:latin typeface="Calibri" panose="020F0502020204030204"/>
              </a:rPr>
              <a:t>NCCN Guidelines. V2.2018. https://www.nccn.org/professionals/physician_gls/pdf/squamous.pdf. Accessed 29 Aug 2018.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64605AA-D794-42CD-AD76-471F6B55FFEE}"/>
              </a:ext>
            </a:extLst>
          </p:cNvPr>
          <p:cNvSpPr/>
          <p:nvPr/>
        </p:nvSpPr>
        <p:spPr>
          <a:xfrm>
            <a:off x="290623" y="4735033"/>
            <a:ext cx="2948763" cy="38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6420CC0F-3A6D-4713-BB79-CBE21F627640}"/>
              </a:ext>
            </a:extLst>
          </p:cNvPr>
          <p:cNvSpPr/>
          <p:nvPr/>
        </p:nvSpPr>
        <p:spPr>
          <a:xfrm>
            <a:off x="3508715" y="489031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72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8BB40C-3BBB-4F14-A3F0-20834E9CF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KONTROLNÍ BODY IMUNITY „CHECKPOINTY“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9C1344-8EB2-4FEA-85B2-84586D6A6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1" y="978693"/>
            <a:ext cx="3943478" cy="3186113"/>
          </a:xfrm>
        </p:spPr>
        <p:txBody>
          <a:bodyPr/>
          <a:lstStyle/>
          <a:p>
            <a:r>
              <a:rPr lang="cs-CZ" sz="1400" b="1" dirty="0"/>
              <a:t>PD-1</a:t>
            </a:r>
          </a:p>
          <a:p>
            <a:r>
              <a:rPr lang="cs-CZ" sz="1400" b="1" dirty="0" err="1"/>
              <a:t>programm</a:t>
            </a:r>
            <a:r>
              <a:rPr lang="cs-CZ" sz="1400" b="1" dirty="0"/>
              <a:t> cell death‑1 receptor</a:t>
            </a:r>
          </a:p>
          <a:p>
            <a:pPr lvl="1"/>
            <a:r>
              <a:rPr lang="cs-CZ" sz="1200" dirty="0"/>
              <a:t>membránový receptor, za normálních podmínek podíl na tlumení aktivity T lymfocytů v periferních tkáních – cíl – zabránit poškození kolaterální tkáně během imunitní reakce</a:t>
            </a:r>
          </a:p>
          <a:p>
            <a:pPr lvl="1"/>
            <a:r>
              <a:rPr lang="cs-CZ" sz="1200" dirty="0"/>
              <a:t>exprese zvýšena na lymfocytech v nádorovém mikroprostředí</a:t>
            </a:r>
          </a:p>
          <a:p>
            <a:pPr lvl="1"/>
            <a:r>
              <a:rPr lang="cs-CZ" sz="1200" dirty="0"/>
              <a:t>aktivován vazbou s ligandy PD‑L1 a PD‑L2</a:t>
            </a:r>
          </a:p>
          <a:p>
            <a:pPr lvl="1"/>
            <a:r>
              <a:rPr lang="cs-CZ" sz="1200" dirty="0"/>
              <a:t>nádorové buňky exprimují oba tyto ligandy a využívají PD‑1 k úniku před imunitní reakcí </a:t>
            </a:r>
          </a:p>
          <a:p>
            <a:pPr lvl="1"/>
            <a:r>
              <a:rPr lang="cs-CZ" sz="1200" dirty="0"/>
              <a:t>Inhibice apoptózy maligních buněk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03A5EBA-0C84-4566-A3E0-8F2B718A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DCE3-DFF7-444E-A408-330F81CDB455}" type="slidenum">
              <a:rPr lang="cs-CZ" smtClean="0"/>
              <a:t>24</a:t>
            </a:fld>
            <a:endParaRPr lang="cs-CZ"/>
          </a:p>
        </p:txBody>
      </p:sp>
      <p:pic>
        <p:nvPicPr>
          <p:cNvPr id="7" name="Zástupný obsah 4">
            <a:extLst>
              <a:ext uri="{FF2B5EF4-FFF2-40B4-BE49-F238E27FC236}">
                <a16:creationId xmlns:a16="http://schemas.microsoft.com/office/drawing/2014/main" id="{D420C2F6-29FA-42A3-A10A-65B19A88C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44252" y="766482"/>
            <a:ext cx="4125073" cy="430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0F9508E-BB3A-409B-9E2F-B00E9ED1D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64" y="3609975"/>
            <a:ext cx="3481388" cy="153352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5A31EBE-6588-448F-8449-A0C0DA44739D}"/>
              </a:ext>
            </a:extLst>
          </p:cNvPr>
          <p:cNvSpPr/>
          <p:nvPr/>
        </p:nvSpPr>
        <p:spPr>
          <a:xfrm>
            <a:off x="1714500" y="3765176"/>
            <a:ext cx="605118" cy="154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53844A1-9979-46AB-8C78-FEABC1547CB0}"/>
              </a:ext>
            </a:extLst>
          </p:cNvPr>
          <p:cNvSpPr/>
          <p:nvPr/>
        </p:nvSpPr>
        <p:spPr>
          <a:xfrm>
            <a:off x="1623732" y="3711388"/>
            <a:ext cx="786653" cy="208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800" b="1" dirty="0" err="1">
                <a:solidFill>
                  <a:srgbClr val="FF0000"/>
                </a:solidFill>
              </a:rPr>
              <a:t>Cemiplimab</a:t>
            </a:r>
            <a:endParaRPr lang="cs-CZ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64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130" y="59156"/>
            <a:ext cx="8194151" cy="782306"/>
          </a:xfrm>
        </p:spPr>
        <p:txBody>
          <a:bodyPr>
            <a:normAutofit fontScale="90000"/>
          </a:bodyPr>
          <a:lstStyle/>
          <a:p>
            <a:r>
              <a:rPr lang="sk-SK" dirty="0">
                <a:solidFill>
                  <a:srgbClr val="003399"/>
                </a:solidFill>
              </a:rPr>
              <a:t>„</a:t>
            </a:r>
            <a:r>
              <a:rPr lang="cs-CZ" dirty="0">
                <a:solidFill>
                  <a:srgbClr val="003399"/>
                </a:solidFill>
              </a:rPr>
              <a:t>NÁDOROVÁ MUTAČNÍ NÁLOŽ</a:t>
            </a:r>
            <a:r>
              <a:rPr lang="sk-SK" dirty="0">
                <a:solidFill>
                  <a:srgbClr val="003399"/>
                </a:solidFill>
              </a:rPr>
              <a:t>“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sk-SK" dirty="0">
                <a:solidFill>
                  <a:srgbClr val="003399"/>
                </a:solidFill>
              </a:rPr>
              <a:t>U </a:t>
            </a:r>
            <a:r>
              <a:rPr lang="en-US" dirty="0">
                <a:solidFill>
                  <a:srgbClr val="003399"/>
                </a:solidFill>
              </a:rPr>
              <a:t>CSCC</a:t>
            </a:r>
            <a:br>
              <a:rPr lang="cs-CZ" dirty="0">
                <a:solidFill>
                  <a:srgbClr val="003399"/>
                </a:solidFill>
              </a:rPr>
            </a:br>
            <a:r>
              <a:rPr lang="cs-CZ" dirty="0">
                <a:solidFill>
                  <a:srgbClr val="003399"/>
                </a:solidFill>
              </a:rPr>
              <a:t> (</a:t>
            </a:r>
            <a:r>
              <a:rPr lang="en-US" altLang="en-US" sz="2200" dirty="0">
                <a:solidFill>
                  <a:srgbClr val="003399"/>
                </a:solidFill>
              </a:rPr>
              <a:t>TUMOR MUTATION BURDEN</a:t>
            </a:r>
            <a:r>
              <a:rPr lang="cs-CZ" altLang="en-US" sz="2200" dirty="0">
                <a:solidFill>
                  <a:srgbClr val="003399"/>
                </a:solidFill>
              </a:rPr>
              <a:t>, TMB)</a:t>
            </a:r>
            <a:endParaRPr lang="en-US" sz="2200" dirty="0">
              <a:solidFill>
                <a:srgbClr val="003399"/>
              </a:solidFill>
            </a:endParaRPr>
          </a:p>
        </p:txBody>
      </p:sp>
      <p:grpSp>
        <p:nvGrpSpPr>
          <p:cNvPr id="290" name="Group 289"/>
          <p:cNvGrpSpPr/>
          <p:nvPr/>
        </p:nvGrpSpPr>
        <p:grpSpPr>
          <a:xfrm>
            <a:off x="1223701" y="918616"/>
            <a:ext cx="6934461" cy="3575342"/>
            <a:chOff x="1037439" y="1430056"/>
            <a:chExt cx="9049475" cy="4556929"/>
          </a:xfrm>
        </p:grpSpPr>
        <p:grpSp>
          <p:nvGrpSpPr>
            <p:cNvPr id="34" name="Group 33"/>
            <p:cNvGrpSpPr/>
            <p:nvPr/>
          </p:nvGrpSpPr>
          <p:grpSpPr>
            <a:xfrm>
              <a:off x="1037439" y="1541774"/>
              <a:ext cx="7062600" cy="4445211"/>
              <a:chOff x="905524" y="1262387"/>
              <a:chExt cx="7062600" cy="4445211"/>
            </a:xfrm>
          </p:grpSpPr>
          <p:sp>
            <p:nvSpPr>
              <p:cNvPr id="36" name="Up Arrow 35"/>
              <p:cNvSpPr/>
              <p:nvPr/>
            </p:nvSpPr>
            <p:spPr bwMode="auto">
              <a:xfrm>
                <a:off x="6055313" y="1730010"/>
                <a:ext cx="1912811" cy="3172327"/>
              </a:xfrm>
              <a:prstGeom prst="upArrow">
                <a:avLst>
                  <a:gd name="adj1" fmla="val 69616"/>
                  <a:gd name="adj2" fmla="val 42735"/>
                </a:avLst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62" tIns="34281" rIns="68562" bIns="34281" numCol="1" rtlCol="0" anchor="t" anchorCtr="0" compatLnSpc="1"/>
              <a:lstStyle/>
              <a:p>
                <a:pPr algn="ctr" defTabSz="68559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99" b="1" dirty="0">
                  <a:solidFill>
                    <a:prstClr val="white"/>
                  </a:solidFill>
                  <a:latin typeface="Arial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cxnSp>
            <p:nvCxnSpPr>
              <p:cNvPr id="37" name="Straight Connector 36"/>
              <p:cNvCxnSpPr/>
              <p:nvPr/>
            </p:nvCxnSpPr>
            <p:spPr bwMode="auto">
              <a:xfrm>
                <a:off x="1646248" y="1447271"/>
                <a:ext cx="0" cy="349504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1646248" y="4942312"/>
                <a:ext cx="4117378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>
                <a:off x="1575128" y="1449176"/>
                <a:ext cx="7112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TextBox 39"/>
              <p:cNvSpPr txBox="1"/>
              <p:nvPr/>
            </p:nvSpPr>
            <p:spPr>
              <a:xfrm>
                <a:off x="1091824" y="1356502"/>
                <a:ext cx="441396" cy="18534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r" defTabSz="685595">
                  <a:lnSpc>
                    <a:spcPct val="90000"/>
                  </a:lnSpc>
                  <a:defRPr/>
                </a:pPr>
                <a:r>
                  <a:rPr lang="en-US" sz="1050" dirty="0">
                    <a:solidFill>
                      <a:srgbClr val="000000"/>
                    </a:solidFill>
                    <a:latin typeface="Arial" panose="020B0604020202020204"/>
                  </a:rPr>
                  <a:t>1,000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1575128" y="2154026"/>
                <a:ext cx="7112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TextBox 41"/>
              <p:cNvSpPr txBox="1"/>
              <p:nvPr/>
            </p:nvSpPr>
            <p:spPr>
              <a:xfrm>
                <a:off x="1238256" y="2061351"/>
                <a:ext cx="294961" cy="18534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r" defTabSz="685595">
                  <a:lnSpc>
                    <a:spcPct val="90000"/>
                  </a:lnSpc>
                  <a:defRPr/>
                </a:pPr>
                <a:r>
                  <a:rPr lang="en-US" sz="1050" dirty="0">
                    <a:solidFill>
                      <a:srgbClr val="000000"/>
                    </a:solidFill>
                    <a:latin typeface="Arial" panose="020B0604020202020204"/>
                  </a:rPr>
                  <a:t>100</a:t>
                </a:r>
              </a:p>
            </p:txBody>
          </p:sp>
          <p:cxnSp>
            <p:nvCxnSpPr>
              <p:cNvPr id="43" name="Straight Connector 42"/>
              <p:cNvCxnSpPr/>
              <p:nvPr/>
            </p:nvCxnSpPr>
            <p:spPr bwMode="auto">
              <a:xfrm>
                <a:off x="1575128" y="2851256"/>
                <a:ext cx="7112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4" name="TextBox 43"/>
              <p:cNvSpPr txBox="1"/>
              <p:nvPr/>
            </p:nvSpPr>
            <p:spPr>
              <a:xfrm>
                <a:off x="1336576" y="2758581"/>
                <a:ext cx="196641" cy="18534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r" defTabSz="685595">
                  <a:lnSpc>
                    <a:spcPct val="90000"/>
                  </a:lnSpc>
                  <a:defRPr/>
                </a:pPr>
                <a:r>
                  <a:rPr lang="en-US" sz="1050" dirty="0">
                    <a:solidFill>
                      <a:srgbClr val="000000"/>
                    </a:solidFill>
                    <a:latin typeface="Arial" panose="020B0604020202020204"/>
                  </a:rPr>
                  <a:t>10</a:t>
                </a:r>
              </a:p>
            </p:txBody>
          </p:sp>
          <p:cxnSp>
            <p:nvCxnSpPr>
              <p:cNvPr id="45" name="Straight Connector 44"/>
              <p:cNvCxnSpPr/>
              <p:nvPr/>
            </p:nvCxnSpPr>
            <p:spPr bwMode="auto">
              <a:xfrm>
                <a:off x="1575128" y="3556106"/>
                <a:ext cx="7112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6" name="TextBox 45"/>
              <p:cNvSpPr txBox="1"/>
              <p:nvPr/>
            </p:nvSpPr>
            <p:spPr>
              <a:xfrm>
                <a:off x="1434896" y="3463431"/>
                <a:ext cx="98321" cy="18534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r" defTabSz="685595">
                  <a:lnSpc>
                    <a:spcPct val="90000"/>
                  </a:lnSpc>
                  <a:defRPr/>
                </a:pPr>
                <a:r>
                  <a:rPr lang="en-US" sz="1050" dirty="0">
                    <a:solidFill>
                      <a:srgbClr val="000000"/>
                    </a:solidFill>
                    <a:latin typeface="Arial" panose="020B0604020202020204"/>
                  </a:rPr>
                  <a:t>1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 bwMode="auto">
              <a:xfrm>
                <a:off x="1575128" y="4942312"/>
                <a:ext cx="7112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8" name="TextBox 47"/>
              <p:cNvSpPr txBox="1"/>
              <p:nvPr/>
            </p:nvSpPr>
            <p:spPr>
              <a:xfrm>
                <a:off x="1190143" y="4849637"/>
                <a:ext cx="343074" cy="18534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r" defTabSz="685595">
                  <a:lnSpc>
                    <a:spcPct val="90000"/>
                  </a:lnSpc>
                  <a:defRPr/>
                </a:pPr>
                <a:r>
                  <a:rPr lang="en-US" sz="1050" dirty="0">
                    <a:solidFill>
                      <a:srgbClr val="000000"/>
                    </a:solidFill>
                    <a:latin typeface="Arial" panose="020B0604020202020204"/>
                  </a:rPr>
                  <a:t>0</a:t>
                </a:r>
                <a:r>
                  <a:rPr lang="cs-CZ" sz="1050" dirty="0">
                    <a:solidFill>
                      <a:srgbClr val="000000"/>
                    </a:solidFill>
                    <a:latin typeface="Arial" panose="020B0604020202020204"/>
                  </a:rPr>
                  <a:t>,</a:t>
                </a:r>
                <a:r>
                  <a:rPr lang="en-US" sz="1050" dirty="0">
                    <a:solidFill>
                      <a:srgbClr val="000000"/>
                    </a:solidFill>
                    <a:latin typeface="Arial" panose="020B0604020202020204"/>
                  </a:rPr>
                  <a:t>01</a:t>
                </a:r>
              </a:p>
            </p:txBody>
          </p:sp>
          <p:cxnSp>
            <p:nvCxnSpPr>
              <p:cNvPr id="49" name="Straight Connector 48"/>
              <p:cNvCxnSpPr/>
              <p:nvPr/>
            </p:nvCxnSpPr>
            <p:spPr bwMode="auto">
              <a:xfrm>
                <a:off x="1575128" y="4253972"/>
                <a:ext cx="7112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0" name="TextBox 49"/>
              <p:cNvSpPr txBox="1"/>
              <p:nvPr/>
            </p:nvSpPr>
            <p:spPr>
              <a:xfrm>
                <a:off x="1288462" y="4161296"/>
                <a:ext cx="244755" cy="18534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r" defTabSz="685595">
                  <a:lnSpc>
                    <a:spcPct val="90000"/>
                  </a:lnSpc>
                  <a:defRPr/>
                </a:pPr>
                <a:r>
                  <a:rPr lang="en-US" sz="1050" dirty="0">
                    <a:solidFill>
                      <a:srgbClr val="000000"/>
                    </a:solidFill>
                    <a:latin typeface="Arial" panose="020B0604020202020204"/>
                  </a:rPr>
                  <a:t>0</a:t>
                </a:r>
                <a:r>
                  <a:rPr lang="cs-CZ" sz="1050" dirty="0">
                    <a:solidFill>
                      <a:srgbClr val="000000"/>
                    </a:solidFill>
                    <a:latin typeface="Arial" panose="020B0604020202020204"/>
                  </a:rPr>
                  <a:t>,</a:t>
                </a:r>
                <a:r>
                  <a:rPr lang="en-US" sz="1050" dirty="0">
                    <a:solidFill>
                      <a:srgbClr val="000000"/>
                    </a:solidFill>
                    <a:latin typeface="Arial" panose="020B0604020202020204"/>
                  </a:rPr>
                  <a:t>1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16200000">
                <a:off x="-398087" y="3057973"/>
                <a:ext cx="2797000" cy="18977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 defTabSz="685595">
                  <a:lnSpc>
                    <a:spcPct val="90000"/>
                  </a:lnSpc>
                  <a:defRPr/>
                </a:pPr>
                <a:r>
                  <a:rPr lang="en-US" sz="1050" dirty="0">
                    <a:solidFill>
                      <a:srgbClr val="000000"/>
                    </a:solidFill>
                    <a:latin typeface="Arial" panose="020B0604020202020204"/>
                  </a:rPr>
                  <a:t>Somatic</a:t>
                </a:r>
                <a:r>
                  <a:rPr lang="sk-SK" sz="1050" dirty="0">
                    <a:solidFill>
                      <a:srgbClr val="000000"/>
                    </a:solidFill>
                    <a:latin typeface="Arial" panose="020B0604020202020204"/>
                  </a:rPr>
                  <a:t>ké </a:t>
                </a:r>
                <a:r>
                  <a:rPr lang="sk-SK" sz="1050" dirty="0" err="1">
                    <a:solidFill>
                      <a:srgbClr val="000000"/>
                    </a:solidFill>
                    <a:latin typeface="Arial" panose="020B0604020202020204"/>
                  </a:rPr>
                  <a:t>mutace</a:t>
                </a:r>
                <a:r>
                  <a:rPr lang="sk-SK" sz="1050" dirty="0">
                    <a:solidFill>
                      <a:srgbClr val="000000"/>
                    </a:solidFill>
                    <a:latin typeface="Arial" panose="020B0604020202020204"/>
                  </a:rPr>
                  <a:t> a </a:t>
                </a:r>
                <a:r>
                  <a:rPr lang="sk-SK" sz="1050" dirty="0" err="1">
                    <a:solidFill>
                      <a:srgbClr val="000000"/>
                    </a:solidFill>
                    <a:latin typeface="Arial" panose="020B0604020202020204"/>
                  </a:rPr>
                  <a:t>frekvence</a:t>
                </a:r>
                <a:r>
                  <a:rPr lang="en-US" sz="1050" dirty="0">
                    <a:solidFill>
                      <a:srgbClr val="000000"/>
                    </a:solidFill>
                    <a:latin typeface="Arial" panose="020B0604020202020204"/>
                  </a:rPr>
                  <a:t> (/Mb)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816001" y="5043484"/>
                <a:ext cx="627576" cy="3707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pPr algn="ctr" defTabSz="685595">
                  <a:lnSpc>
                    <a:spcPct val="90000"/>
                  </a:lnSpc>
                  <a:defRPr/>
                </a:pPr>
                <a:r>
                  <a:rPr lang="en-US" sz="1050" dirty="0">
                    <a:solidFill>
                      <a:srgbClr val="000000"/>
                    </a:solidFill>
                    <a:latin typeface="Arial" panose="020B0604020202020204"/>
                  </a:rPr>
                  <a:t>SCCHN</a:t>
                </a:r>
                <a:br>
                  <a:rPr lang="en-US" sz="1050" dirty="0">
                    <a:solidFill>
                      <a:srgbClr val="000000"/>
                    </a:solidFill>
                    <a:latin typeface="Arial" panose="020B0604020202020204"/>
                  </a:rPr>
                </a:br>
                <a:r>
                  <a:rPr lang="en-US" sz="1050" dirty="0">
                    <a:solidFill>
                      <a:srgbClr val="000000"/>
                    </a:solidFill>
                    <a:latin typeface="Arial" panose="020B0604020202020204"/>
                  </a:rPr>
                  <a:t>(178)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730454" y="5043484"/>
                <a:ext cx="843045" cy="3707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pPr algn="ctr" defTabSz="685595">
                  <a:lnSpc>
                    <a:spcPct val="90000"/>
                  </a:lnSpc>
                  <a:defRPr/>
                </a:pPr>
                <a:r>
                  <a:rPr lang="sk-SK" sz="1050" dirty="0">
                    <a:solidFill>
                      <a:srgbClr val="000000"/>
                    </a:solidFill>
                    <a:latin typeface="Arial" panose="020B0604020202020204"/>
                  </a:rPr>
                  <a:t>NSCLC-</a:t>
                </a:r>
                <a:r>
                  <a:rPr lang="sk-SK" sz="1050" dirty="0" err="1">
                    <a:solidFill>
                      <a:srgbClr val="000000"/>
                    </a:solidFill>
                    <a:latin typeface="Arial" panose="020B0604020202020204"/>
                  </a:rPr>
                  <a:t>sq</a:t>
                </a:r>
                <a:br>
                  <a:rPr lang="en-US" sz="1050" dirty="0">
                    <a:solidFill>
                      <a:srgbClr val="000000"/>
                    </a:solidFill>
                    <a:latin typeface="Arial" panose="020B0604020202020204"/>
                  </a:rPr>
                </a:br>
                <a:r>
                  <a:rPr lang="en-US" sz="1050" dirty="0">
                    <a:solidFill>
                      <a:srgbClr val="000000"/>
                    </a:solidFill>
                    <a:latin typeface="Arial" panose="020B0604020202020204"/>
                  </a:rPr>
                  <a:t>(178)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830427" y="5043484"/>
                <a:ext cx="725897" cy="3707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pPr algn="ctr" defTabSz="685595">
                  <a:lnSpc>
                    <a:spcPct val="90000"/>
                  </a:lnSpc>
                  <a:defRPr/>
                </a:pPr>
                <a:r>
                  <a:rPr lang="en-US" sz="1050" dirty="0">
                    <a:solidFill>
                      <a:srgbClr val="000000"/>
                    </a:solidFill>
                    <a:latin typeface="Arial" panose="020B0604020202020204"/>
                  </a:rPr>
                  <a:t>Melan</a:t>
                </a:r>
                <a:r>
                  <a:rPr lang="sk-SK" sz="1050" dirty="0" err="1">
                    <a:solidFill>
                      <a:srgbClr val="000000"/>
                    </a:solidFill>
                    <a:latin typeface="Arial" panose="020B0604020202020204"/>
                  </a:rPr>
                  <a:t>om</a:t>
                </a:r>
                <a:br>
                  <a:rPr lang="en-US" sz="1050" dirty="0">
                    <a:solidFill>
                      <a:srgbClr val="000000"/>
                    </a:solidFill>
                    <a:latin typeface="Arial" panose="020B0604020202020204"/>
                  </a:rPr>
                </a:br>
                <a:r>
                  <a:rPr lang="en-US" sz="1050" dirty="0">
                    <a:solidFill>
                      <a:srgbClr val="000000"/>
                    </a:solidFill>
                    <a:latin typeface="Arial" panose="020B0604020202020204"/>
                  </a:rPr>
                  <a:t>(121)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999540" y="5043484"/>
                <a:ext cx="499969" cy="3707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pPr algn="ctr" defTabSz="685595">
                  <a:lnSpc>
                    <a:spcPct val="90000"/>
                  </a:lnSpc>
                  <a:defRPr/>
                </a:pPr>
                <a:r>
                  <a:rPr lang="en-US" sz="1050" dirty="0">
                    <a:solidFill>
                      <a:srgbClr val="000000"/>
                    </a:solidFill>
                    <a:latin typeface="Arial" panose="020B0604020202020204"/>
                  </a:rPr>
                  <a:t>CSCC</a:t>
                </a:r>
                <a:br>
                  <a:rPr lang="en-US" sz="1050" dirty="0">
                    <a:solidFill>
                      <a:srgbClr val="000000"/>
                    </a:solidFill>
                    <a:latin typeface="Arial" panose="020B0604020202020204"/>
                  </a:rPr>
                </a:br>
                <a:r>
                  <a:rPr lang="en-US" sz="1050" dirty="0">
                    <a:solidFill>
                      <a:srgbClr val="000000"/>
                    </a:solidFill>
                    <a:latin typeface="Arial" panose="020B0604020202020204"/>
                  </a:rPr>
                  <a:t>(39)</a:t>
                </a:r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1628469" y="2493117"/>
                <a:ext cx="1002029" cy="2110739"/>
                <a:chOff x="2034541" y="2752725"/>
                <a:chExt cx="1002029" cy="2110739"/>
              </a:xfrm>
              <a:solidFill>
                <a:schemeClr val="accent2"/>
              </a:solidFill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2034541" y="481774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25" name="Oval 224"/>
                <p:cNvSpPr/>
                <p:nvPr/>
              </p:nvSpPr>
              <p:spPr bwMode="auto">
                <a:xfrm>
                  <a:off x="2045971" y="460819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26" name="Oval 225"/>
                <p:cNvSpPr/>
                <p:nvPr/>
              </p:nvSpPr>
              <p:spPr bwMode="auto">
                <a:xfrm>
                  <a:off x="2057401" y="448437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27" name="Oval 226"/>
                <p:cNvSpPr/>
                <p:nvPr/>
              </p:nvSpPr>
              <p:spPr bwMode="auto">
                <a:xfrm>
                  <a:off x="2065021" y="439674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>
                  <a:off x="2078356" y="432816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29" name="Oval 228"/>
                <p:cNvSpPr/>
                <p:nvPr/>
              </p:nvSpPr>
              <p:spPr bwMode="auto">
                <a:xfrm>
                  <a:off x="2089786" y="427291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30" name="Oval 229"/>
                <p:cNvSpPr/>
                <p:nvPr/>
              </p:nvSpPr>
              <p:spPr bwMode="auto">
                <a:xfrm>
                  <a:off x="2093596" y="419290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31" name="Oval 230"/>
                <p:cNvSpPr/>
                <p:nvPr/>
              </p:nvSpPr>
              <p:spPr bwMode="auto">
                <a:xfrm>
                  <a:off x="2103121" y="414718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32" name="Oval 231"/>
                <p:cNvSpPr/>
                <p:nvPr/>
              </p:nvSpPr>
              <p:spPr bwMode="auto">
                <a:xfrm>
                  <a:off x="2116456" y="399859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33" name="Oval 232"/>
                <p:cNvSpPr/>
                <p:nvPr/>
              </p:nvSpPr>
              <p:spPr bwMode="auto">
                <a:xfrm>
                  <a:off x="2122171" y="394906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34" name="Oval 233"/>
                <p:cNvSpPr/>
                <p:nvPr/>
              </p:nvSpPr>
              <p:spPr bwMode="auto">
                <a:xfrm>
                  <a:off x="2131696" y="388810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35" name="Oval 234"/>
                <p:cNvSpPr/>
                <p:nvPr/>
              </p:nvSpPr>
              <p:spPr bwMode="auto">
                <a:xfrm>
                  <a:off x="2141221" y="386334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36" name="Oval 235"/>
                <p:cNvSpPr/>
                <p:nvPr/>
              </p:nvSpPr>
              <p:spPr bwMode="auto">
                <a:xfrm>
                  <a:off x="2145031" y="384429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37" name="Oval 236"/>
                <p:cNvSpPr/>
                <p:nvPr/>
              </p:nvSpPr>
              <p:spPr bwMode="auto">
                <a:xfrm>
                  <a:off x="2158366" y="379095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38" name="Oval 237"/>
                <p:cNvSpPr/>
                <p:nvPr/>
              </p:nvSpPr>
              <p:spPr bwMode="auto">
                <a:xfrm>
                  <a:off x="2173606" y="377571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39" name="Oval 238"/>
                <p:cNvSpPr/>
                <p:nvPr/>
              </p:nvSpPr>
              <p:spPr bwMode="auto">
                <a:xfrm>
                  <a:off x="2190751" y="375285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40" name="Oval 239"/>
                <p:cNvSpPr/>
                <p:nvPr/>
              </p:nvSpPr>
              <p:spPr bwMode="auto">
                <a:xfrm>
                  <a:off x="2198371" y="373570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>
                  <a:off x="2211706" y="369951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42" name="Oval 241"/>
                <p:cNvSpPr/>
                <p:nvPr/>
              </p:nvSpPr>
              <p:spPr bwMode="auto">
                <a:xfrm>
                  <a:off x="2232661" y="368046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43" name="Oval 242"/>
                <p:cNvSpPr/>
                <p:nvPr/>
              </p:nvSpPr>
              <p:spPr bwMode="auto">
                <a:xfrm>
                  <a:off x="2249806" y="365760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44" name="Oval 243"/>
                <p:cNvSpPr/>
                <p:nvPr/>
              </p:nvSpPr>
              <p:spPr bwMode="auto">
                <a:xfrm>
                  <a:off x="2270761" y="363474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45" name="Oval 244"/>
                <p:cNvSpPr/>
                <p:nvPr/>
              </p:nvSpPr>
              <p:spPr bwMode="auto">
                <a:xfrm>
                  <a:off x="2280286" y="361188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46" name="Oval 245"/>
                <p:cNvSpPr/>
                <p:nvPr/>
              </p:nvSpPr>
              <p:spPr bwMode="auto">
                <a:xfrm>
                  <a:off x="2297431" y="358902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47" name="Oval 246"/>
                <p:cNvSpPr/>
                <p:nvPr/>
              </p:nvSpPr>
              <p:spPr bwMode="auto">
                <a:xfrm>
                  <a:off x="2312671" y="3571875"/>
                  <a:ext cx="45719" cy="45719"/>
                </a:xfrm>
                <a:prstGeom prst="ellipse">
                  <a:avLst/>
                </a:prstGeom>
                <a:grpFill/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48" name="Oval 247"/>
                <p:cNvSpPr/>
                <p:nvPr/>
              </p:nvSpPr>
              <p:spPr bwMode="auto">
                <a:xfrm>
                  <a:off x="2331721" y="355473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49" name="Oval 248"/>
                <p:cNvSpPr/>
                <p:nvPr/>
              </p:nvSpPr>
              <p:spPr bwMode="auto">
                <a:xfrm>
                  <a:off x="2354581" y="353758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50" name="Oval 249"/>
                <p:cNvSpPr/>
                <p:nvPr/>
              </p:nvSpPr>
              <p:spPr bwMode="auto">
                <a:xfrm>
                  <a:off x="2381251" y="351663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51" name="Oval 250"/>
                <p:cNvSpPr/>
                <p:nvPr/>
              </p:nvSpPr>
              <p:spPr bwMode="auto">
                <a:xfrm>
                  <a:off x="2396491" y="350139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52" name="Oval 251"/>
                <p:cNvSpPr/>
                <p:nvPr/>
              </p:nvSpPr>
              <p:spPr bwMode="auto">
                <a:xfrm>
                  <a:off x="2415541" y="349567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53" name="Oval 252"/>
                <p:cNvSpPr/>
                <p:nvPr/>
              </p:nvSpPr>
              <p:spPr bwMode="auto">
                <a:xfrm>
                  <a:off x="2436496" y="348424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>
                  <a:off x="2455546" y="346900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55" name="Oval 254"/>
                <p:cNvSpPr/>
                <p:nvPr/>
              </p:nvSpPr>
              <p:spPr bwMode="auto">
                <a:xfrm>
                  <a:off x="2480311" y="345376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56" name="Oval 255"/>
                <p:cNvSpPr/>
                <p:nvPr/>
              </p:nvSpPr>
              <p:spPr bwMode="auto">
                <a:xfrm>
                  <a:off x="2501266" y="343852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57" name="Oval 256"/>
                <p:cNvSpPr/>
                <p:nvPr/>
              </p:nvSpPr>
              <p:spPr bwMode="auto">
                <a:xfrm>
                  <a:off x="2531746" y="342900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58" name="Oval 257"/>
                <p:cNvSpPr/>
                <p:nvPr/>
              </p:nvSpPr>
              <p:spPr bwMode="auto">
                <a:xfrm>
                  <a:off x="2566036" y="341947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59" name="Oval 258"/>
                <p:cNvSpPr/>
                <p:nvPr/>
              </p:nvSpPr>
              <p:spPr bwMode="auto">
                <a:xfrm>
                  <a:off x="2590801" y="341185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60" name="Oval 259"/>
                <p:cNvSpPr/>
                <p:nvPr/>
              </p:nvSpPr>
              <p:spPr bwMode="auto">
                <a:xfrm>
                  <a:off x="2609851" y="339852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61" name="Oval 260"/>
                <p:cNvSpPr/>
                <p:nvPr/>
              </p:nvSpPr>
              <p:spPr bwMode="auto">
                <a:xfrm>
                  <a:off x="2636521" y="338709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62" name="Oval 261"/>
                <p:cNvSpPr/>
                <p:nvPr/>
              </p:nvSpPr>
              <p:spPr bwMode="auto">
                <a:xfrm>
                  <a:off x="2663191" y="337756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63" name="Oval 262"/>
                <p:cNvSpPr/>
                <p:nvPr/>
              </p:nvSpPr>
              <p:spPr bwMode="auto">
                <a:xfrm>
                  <a:off x="2687956" y="336042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64" name="Oval 263"/>
                <p:cNvSpPr/>
                <p:nvPr/>
              </p:nvSpPr>
              <p:spPr bwMode="auto">
                <a:xfrm>
                  <a:off x="2708911" y="334518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65" name="Oval 264"/>
                <p:cNvSpPr/>
                <p:nvPr/>
              </p:nvSpPr>
              <p:spPr bwMode="auto">
                <a:xfrm>
                  <a:off x="2716531" y="331470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66" name="Oval 265"/>
                <p:cNvSpPr/>
                <p:nvPr/>
              </p:nvSpPr>
              <p:spPr bwMode="auto">
                <a:xfrm>
                  <a:off x="2735581" y="330708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67" name="Oval 266"/>
                <p:cNvSpPr/>
                <p:nvPr/>
              </p:nvSpPr>
              <p:spPr bwMode="auto">
                <a:xfrm>
                  <a:off x="2760346" y="328803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68" name="Oval 267"/>
                <p:cNvSpPr/>
                <p:nvPr/>
              </p:nvSpPr>
              <p:spPr bwMode="auto">
                <a:xfrm>
                  <a:off x="2771776" y="327469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69" name="Oval 268"/>
                <p:cNvSpPr/>
                <p:nvPr/>
              </p:nvSpPr>
              <p:spPr bwMode="auto">
                <a:xfrm>
                  <a:off x="2794636" y="325374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70" name="Oval 269"/>
                <p:cNvSpPr/>
                <p:nvPr/>
              </p:nvSpPr>
              <p:spPr bwMode="auto">
                <a:xfrm>
                  <a:off x="2807971" y="323659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71" name="Oval 270"/>
                <p:cNvSpPr/>
                <p:nvPr/>
              </p:nvSpPr>
              <p:spPr bwMode="auto">
                <a:xfrm>
                  <a:off x="2828926" y="321945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72" name="Oval 271"/>
                <p:cNvSpPr/>
                <p:nvPr/>
              </p:nvSpPr>
              <p:spPr bwMode="auto">
                <a:xfrm>
                  <a:off x="2840356" y="320040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73" name="Oval 272"/>
                <p:cNvSpPr/>
                <p:nvPr/>
              </p:nvSpPr>
              <p:spPr bwMode="auto">
                <a:xfrm>
                  <a:off x="2844166" y="318325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74" name="Oval 273"/>
                <p:cNvSpPr/>
                <p:nvPr/>
              </p:nvSpPr>
              <p:spPr bwMode="auto">
                <a:xfrm>
                  <a:off x="2859406" y="316039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75" name="Oval 274"/>
                <p:cNvSpPr/>
                <p:nvPr/>
              </p:nvSpPr>
              <p:spPr bwMode="auto">
                <a:xfrm>
                  <a:off x="2876551" y="313372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76" name="Oval 275"/>
                <p:cNvSpPr/>
                <p:nvPr/>
              </p:nvSpPr>
              <p:spPr bwMode="auto">
                <a:xfrm>
                  <a:off x="2886076" y="311848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77" name="Oval 276"/>
                <p:cNvSpPr/>
                <p:nvPr/>
              </p:nvSpPr>
              <p:spPr bwMode="auto">
                <a:xfrm>
                  <a:off x="2899411" y="309943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78" name="Oval 277"/>
                <p:cNvSpPr/>
                <p:nvPr/>
              </p:nvSpPr>
              <p:spPr bwMode="auto">
                <a:xfrm>
                  <a:off x="2916556" y="308229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79" name="Oval 278"/>
                <p:cNvSpPr/>
                <p:nvPr/>
              </p:nvSpPr>
              <p:spPr bwMode="auto">
                <a:xfrm>
                  <a:off x="2926081" y="306133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80" name="Oval 279"/>
                <p:cNvSpPr/>
                <p:nvPr/>
              </p:nvSpPr>
              <p:spPr bwMode="auto">
                <a:xfrm>
                  <a:off x="2937511" y="303085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81" name="Oval 280"/>
                <p:cNvSpPr/>
                <p:nvPr/>
              </p:nvSpPr>
              <p:spPr bwMode="auto">
                <a:xfrm>
                  <a:off x="2948941" y="300228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82" name="Oval 281"/>
                <p:cNvSpPr/>
                <p:nvPr/>
              </p:nvSpPr>
              <p:spPr bwMode="auto">
                <a:xfrm>
                  <a:off x="2962276" y="297180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83" name="Oval 282"/>
                <p:cNvSpPr/>
                <p:nvPr/>
              </p:nvSpPr>
              <p:spPr bwMode="auto">
                <a:xfrm>
                  <a:off x="2973706" y="295275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84" name="Oval 283"/>
                <p:cNvSpPr/>
                <p:nvPr/>
              </p:nvSpPr>
              <p:spPr bwMode="auto">
                <a:xfrm>
                  <a:off x="2977516" y="292227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85" name="Oval 284"/>
                <p:cNvSpPr/>
                <p:nvPr/>
              </p:nvSpPr>
              <p:spPr bwMode="auto">
                <a:xfrm>
                  <a:off x="2983231" y="287845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86" name="Oval 285"/>
                <p:cNvSpPr/>
                <p:nvPr/>
              </p:nvSpPr>
              <p:spPr bwMode="auto">
                <a:xfrm>
                  <a:off x="2988946" y="281368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87" name="Oval 286"/>
                <p:cNvSpPr/>
                <p:nvPr/>
              </p:nvSpPr>
              <p:spPr bwMode="auto">
                <a:xfrm>
                  <a:off x="2990851" y="275272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2662884" y="2093067"/>
                <a:ext cx="1003934" cy="2510789"/>
                <a:chOff x="3068956" y="2352675"/>
                <a:chExt cx="1003934" cy="2510789"/>
              </a:xfrm>
              <a:solidFill>
                <a:schemeClr val="accent2"/>
              </a:solidFill>
            </p:grpSpPr>
            <p:sp>
              <p:nvSpPr>
                <p:cNvPr id="169" name="Oval 168"/>
                <p:cNvSpPr/>
                <p:nvPr/>
              </p:nvSpPr>
              <p:spPr bwMode="auto">
                <a:xfrm>
                  <a:off x="3068956" y="481774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70" name="Oval 169"/>
                <p:cNvSpPr/>
                <p:nvPr/>
              </p:nvSpPr>
              <p:spPr bwMode="auto">
                <a:xfrm>
                  <a:off x="3078481" y="371665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71" name="Oval 170"/>
                <p:cNvSpPr/>
                <p:nvPr/>
              </p:nvSpPr>
              <p:spPr bwMode="auto">
                <a:xfrm>
                  <a:off x="3082291" y="366331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72" name="Oval 171"/>
                <p:cNvSpPr/>
                <p:nvPr/>
              </p:nvSpPr>
              <p:spPr bwMode="auto">
                <a:xfrm>
                  <a:off x="3086101" y="359092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73" name="Oval 172"/>
                <p:cNvSpPr/>
                <p:nvPr/>
              </p:nvSpPr>
              <p:spPr bwMode="auto">
                <a:xfrm>
                  <a:off x="3091816" y="352044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74" name="Oval 173"/>
                <p:cNvSpPr/>
                <p:nvPr/>
              </p:nvSpPr>
              <p:spPr bwMode="auto">
                <a:xfrm>
                  <a:off x="3097531" y="347281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75" name="Oval 174"/>
                <p:cNvSpPr/>
                <p:nvPr/>
              </p:nvSpPr>
              <p:spPr bwMode="auto">
                <a:xfrm>
                  <a:off x="3110866" y="345567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76" name="Oval 175"/>
                <p:cNvSpPr/>
                <p:nvPr/>
              </p:nvSpPr>
              <p:spPr bwMode="auto">
                <a:xfrm>
                  <a:off x="3129916" y="344424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>
                  <a:off x="3143251" y="342709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78" name="Oval 177"/>
                <p:cNvSpPr/>
                <p:nvPr/>
              </p:nvSpPr>
              <p:spPr bwMode="auto">
                <a:xfrm>
                  <a:off x="3154681" y="339661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79" name="Oval 178"/>
                <p:cNvSpPr/>
                <p:nvPr/>
              </p:nvSpPr>
              <p:spPr bwMode="auto">
                <a:xfrm>
                  <a:off x="3171826" y="337947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80" name="Oval 179"/>
                <p:cNvSpPr/>
                <p:nvPr/>
              </p:nvSpPr>
              <p:spPr bwMode="auto">
                <a:xfrm>
                  <a:off x="3188971" y="336423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81" name="Oval 180"/>
                <p:cNvSpPr/>
                <p:nvPr/>
              </p:nvSpPr>
              <p:spPr bwMode="auto">
                <a:xfrm>
                  <a:off x="3198496" y="333375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82" name="Oval 181"/>
                <p:cNvSpPr/>
                <p:nvPr/>
              </p:nvSpPr>
              <p:spPr bwMode="auto">
                <a:xfrm>
                  <a:off x="3215641" y="331851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83" name="Oval 182"/>
                <p:cNvSpPr/>
                <p:nvPr/>
              </p:nvSpPr>
              <p:spPr bwMode="auto">
                <a:xfrm>
                  <a:off x="3238501" y="329565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84" name="Oval 183"/>
                <p:cNvSpPr/>
                <p:nvPr/>
              </p:nvSpPr>
              <p:spPr bwMode="auto">
                <a:xfrm>
                  <a:off x="3253741" y="327850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85" name="Oval 184"/>
                <p:cNvSpPr/>
                <p:nvPr/>
              </p:nvSpPr>
              <p:spPr bwMode="auto">
                <a:xfrm>
                  <a:off x="3282316" y="326707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86" name="Oval 185"/>
                <p:cNvSpPr/>
                <p:nvPr/>
              </p:nvSpPr>
              <p:spPr bwMode="auto">
                <a:xfrm>
                  <a:off x="3305176" y="325945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87" name="Oval 186"/>
                <p:cNvSpPr/>
                <p:nvPr/>
              </p:nvSpPr>
              <p:spPr bwMode="auto">
                <a:xfrm>
                  <a:off x="3329941" y="324231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88" name="Oval 187"/>
                <p:cNvSpPr/>
                <p:nvPr/>
              </p:nvSpPr>
              <p:spPr bwMode="auto">
                <a:xfrm>
                  <a:off x="3352801" y="323469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89" name="Oval 188"/>
                <p:cNvSpPr/>
                <p:nvPr/>
              </p:nvSpPr>
              <p:spPr bwMode="auto">
                <a:xfrm>
                  <a:off x="3377566" y="322516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>
                  <a:off x="3408046" y="321373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91" name="Oval 190"/>
                <p:cNvSpPr/>
                <p:nvPr/>
              </p:nvSpPr>
              <p:spPr bwMode="auto">
                <a:xfrm>
                  <a:off x="3440431" y="320421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92" name="Oval 191"/>
                <p:cNvSpPr/>
                <p:nvPr/>
              </p:nvSpPr>
              <p:spPr bwMode="auto">
                <a:xfrm>
                  <a:off x="3469006" y="318897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93" name="Oval 192"/>
                <p:cNvSpPr/>
                <p:nvPr/>
              </p:nvSpPr>
              <p:spPr bwMode="auto">
                <a:xfrm>
                  <a:off x="3493771" y="317563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94" name="Oval 193"/>
                <p:cNvSpPr/>
                <p:nvPr/>
              </p:nvSpPr>
              <p:spPr bwMode="auto">
                <a:xfrm>
                  <a:off x="3516631" y="316611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95" name="Oval 194"/>
                <p:cNvSpPr/>
                <p:nvPr/>
              </p:nvSpPr>
              <p:spPr bwMode="auto">
                <a:xfrm>
                  <a:off x="3539491" y="315468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96" name="Oval 195"/>
                <p:cNvSpPr/>
                <p:nvPr/>
              </p:nvSpPr>
              <p:spPr bwMode="auto">
                <a:xfrm>
                  <a:off x="3568066" y="313753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97" name="Oval 196"/>
                <p:cNvSpPr/>
                <p:nvPr/>
              </p:nvSpPr>
              <p:spPr bwMode="auto">
                <a:xfrm>
                  <a:off x="3590926" y="312420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98" name="Oval 197"/>
                <p:cNvSpPr/>
                <p:nvPr/>
              </p:nvSpPr>
              <p:spPr bwMode="auto">
                <a:xfrm>
                  <a:off x="3609976" y="311277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99" name="Oval 198"/>
                <p:cNvSpPr/>
                <p:nvPr/>
              </p:nvSpPr>
              <p:spPr bwMode="auto">
                <a:xfrm>
                  <a:off x="3627121" y="310515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00" name="Oval 199"/>
                <p:cNvSpPr/>
                <p:nvPr/>
              </p:nvSpPr>
              <p:spPr bwMode="auto">
                <a:xfrm>
                  <a:off x="3651886" y="309372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01" name="Oval 200"/>
                <p:cNvSpPr/>
                <p:nvPr/>
              </p:nvSpPr>
              <p:spPr bwMode="auto">
                <a:xfrm>
                  <a:off x="3667126" y="308610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02" name="Oval 201"/>
                <p:cNvSpPr/>
                <p:nvPr/>
              </p:nvSpPr>
              <p:spPr bwMode="auto">
                <a:xfrm>
                  <a:off x="3678556" y="308229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03" name="Oval 202"/>
                <p:cNvSpPr/>
                <p:nvPr/>
              </p:nvSpPr>
              <p:spPr bwMode="auto">
                <a:xfrm>
                  <a:off x="3699511" y="307086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04" name="Oval 203"/>
                <p:cNvSpPr/>
                <p:nvPr/>
              </p:nvSpPr>
              <p:spPr bwMode="auto">
                <a:xfrm>
                  <a:off x="3726181" y="305943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05" name="Oval 204"/>
                <p:cNvSpPr/>
                <p:nvPr/>
              </p:nvSpPr>
              <p:spPr bwMode="auto">
                <a:xfrm>
                  <a:off x="3749041" y="304800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06" name="Oval 205"/>
                <p:cNvSpPr/>
                <p:nvPr/>
              </p:nvSpPr>
              <p:spPr bwMode="auto">
                <a:xfrm>
                  <a:off x="3766186" y="304419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07" name="Oval 206"/>
                <p:cNvSpPr/>
                <p:nvPr/>
              </p:nvSpPr>
              <p:spPr bwMode="auto">
                <a:xfrm>
                  <a:off x="3787141" y="303466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08" name="Oval 207"/>
                <p:cNvSpPr/>
                <p:nvPr/>
              </p:nvSpPr>
              <p:spPr bwMode="auto">
                <a:xfrm>
                  <a:off x="3806191" y="302514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09" name="Oval 208"/>
                <p:cNvSpPr/>
                <p:nvPr/>
              </p:nvSpPr>
              <p:spPr bwMode="auto">
                <a:xfrm>
                  <a:off x="3832861" y="300799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10" name="Oval 209"/>
                <p:cNvSpPr/>
                <p:nvPr/>
              </p:nvSpPr>
              <p:spPr bwMode="auto">
                <a:xfrm>
                  <a:off x="3859531" y="299275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11" name="Oval 210"/>
                <p:cNvSpPr/>
                <p:nvPr/>
              </p:nvSpPr>
              <p:spPr bwMode="auto">
                <a:xfrm>
                  <a:off x="3884296" y="297180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12" name="Oval 211"/>
                <p:cNvSpPr/>
                <p:nvPr/>
              </p:nvSpPr>
              <p:spPr bwMode="auto">
                <a:xfrm>
                  <a:off x="3907156" y="294894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13" name="Oval 212"/>
                <p:cNvSpPr/>
                <p:nvPr/>
              </p:nvSpPr>
              <p:spPr bwMode="auto">
                <a:xfrm>
                  <a:off x="3920491" y="292798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14" name="Oval 213"/>
                <p:cNvSpPr/>
                <p:nvPr/>
              </p:nvSpPr>
              <p:spPr bwMode="auto">
                <a:xfrm>
                  <a:off x="3937636" y="290893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>
                  <a:off x="3945256" y="288417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16" name="Oval 215"/>
                <p:cNvSpPr/>
                <p:nvPr/>
              </p:nvSpPr>
              <p:spPr bwMode="auto">
                <a:xfrm>
                  <a:off x="3960496" y="285369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17" name="Oval 216"/>
                <p:cNvSpPr/>
                <p:nvPr/>
              </p:nvSpPr>
              <p:spPr bwMode="auto">
                <a:xfrm>
                  <a:off x="3968116" y="283273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18" name="Oval 217"/>
                <p:cNvSpPr/>
                <p:nvPr/>
              </p:nvSpPr>
              <p:spPr bwMode="auto">
                <a:xfrm>
                  <a:off x="3985261" y="280416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19" name="Oval 218"/>
                <p:cNvSpPr/>
                <p:nvPr/>
              </p:nvSpPr>
              <p:spPr bwMode="auto">
                <a:xfrm>
                  <a:off x="3996691" y="278130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20" name="Oval 219"/>
                <p:cNvSpPr/>
                <p:nvPr/>
              </p:nvSpPr>
              <p:spPr bwMode="auto">
                <a:xfrm>
                  <a:off x="4004311" y="275463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21" name="Oval 220"/>
                <p:cNvSpPr/>
                <p:nvPr/>
              </p:nvSpPr>
              <p:spPr bwMode="auto">
                <a:xfrm>
                  <a:off x="4017646" y="272034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22" name="Oval 221"/>
                <p:cNvSpPr/>
                <p:nvPr/>
              </p:nvSpPr>
              <p:spPr bwMode="auto">
                <a:xfrm>
                  <a:off x="4027171" y="262890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223" name="Oval 222"/>
                <p:cNvSpPr/>
                <p:nvPr/>
              </p:nvSpPr>
              <p:spPr bwMode="auto">
                <a:xfrm>
                  <a:off x="4027171" y="235267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3714444" y="1902567"/>
                <a:ext cx="1000124" cy="1644014"/>
                <a:chOff x="4120516" y="2162175"/>
                <a:chExt cx="1000124" cy="1644014"/>
              </a:xfrm>
              <a:solidFill>
                <a:schemeClr val="accent2"/>
              </a:solidFill>
            </p:grpSpPr>
            <p:sp>
              <p:nvSpPr>
                <p:cNvPr id="113" name="Oval 112"/>
                <p:cNvSpPr/>
                <p:nvPr/>
              </p:nvSpPr>
              <p:spPr bwMode="auto">
                <a:xfrm>
                  <a:off x="5074921" y="216217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14" name="Oval 113"/>
                <p:cNvSpPr/>
                <p:nvPr/>
              </p:nvSpPr>
              <p:spPr bwMode="auto">
                <a:xfrm>
                  <a:off x="5071111" y="220980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15" name="Oval 114"/>
                <p:cNvSpPr/>
                <p:nvPr/>
              </p:nvSpPr>
              <p:spPr bwMode="auto">
                <a:xfrm>
                  <a:off x="5059681" y="232791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16" name="Oval 115"/>
                <p:cNvSpPr/>
                <p:nvPr/>
              </p:nvSpPr>
              <p:spPr bwMode="auto">
                <a:xfrm>
                  <a:off x="5053966" y="238696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17" name="Oval 116"/>
                <p:cNvSpPr/>
                <p:nvPr/>
              </p:nvSpPr>
              <p:spPr bwMode="auto">
                <a:xfrm>
                  <a:off x="5036821" y="241554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18" name="Oval 117"/>
                <p:cNvSpPr/>
                <p:nvPr/>
              </p:nvSpPr>
              <p:spPr bwMode="auto">
                <a:xfrm>
                  <a:off x="5031106" y="244983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19" name="Oval 118"/>
                <p:cNvSpPr/>
                <p:nvPr/>
              </p:nvSpPr>
              <p:spPr bwMode="auto">
                <a:xfrm>
                  <a:off x="5019676" y="248221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5000626" y="250888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21" name="Oval 120"/>
                <p:cNvSpPr/>
                <p:nvPr/>
              </p:nvSpPr>
              <p:spPr bwMode="auto">
                <a:xfrm>
                  <a:off x="4989196" y="253746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4120516" y="376047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23" name="Oval 122"/>
                <p:cNvSpPr/>
                <p:nvPr/>
              </p:nvSpPr>
              <p:spPr bwMode="auto">
                <a:xfrm>
                  <a:off x="4141471" y="364807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24" name="Oval 123"/>
                <p:cNvSpPr/>
                <p:nvPr/>
              </p:nvSpPr>
              <p:spPr bwMode="auto">
                <a:xfrm>
                  <a:off x="4152901" y="359092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25" name="Oval 124"/>
                <p:cNvSpPr/>
                <p:nvPr/>
              </p:nvSpPr>
              <p:spPr bwMode="auto">
                <a:xfrm>
                  <a:off x="4160521" y="352806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26" name="Oval 125"/>
                <p:cNvSpPr/>
                <p:nvPr/>
              </p:nvSpPr>
              <p:spPr bwMode="auto">
                <a:xfrm>
                  <a:off x="4179571" y="349948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27" name="Oval 126"/>
                <p:cNvSpPr/>
                <p:nvPr/>
              </p:nvSpPr>
              <p:spPr bwMode="auto">
                <a:xfrm>
                  <a:off x="4192906" y="346329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28" name="Oval 127"/>
                <p:cNvSpPr/>
                <p:nvPr/>
              </p:nvSpPr>
              <p:spPr bwMode="auto">
                <a:xfrm>
                  <a:off x="4215766" y="344043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29" name="Oval 128"/>
                <p:cNvSpPr/>
                <p:nvPr/>
              </p:nvSpPr>
              <p:spPr bwMode="auto">
                <a:xfrm>
                  <a:off x="4219576" y="340995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30" name="Oval 129"/>
                <p:cNvSpPr/>
                <p:nvPr/>
              </p:nvSpPr>
              <p:spPr bwMode="auto">
                <a:xfrm>
                  <a:off x="4232911" y="338709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31" name="Oval 130"/>
                <p:cNvSpPr/>
                <p:nvPr/>
              </p:nvSpPr>
              <p:spPr bwMode="auto">
                <a:xfrm>
                  <a:off x="4250056" y="335661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32" name="Oval 131"/>
                <p:cNvSpPr/>
                <p:nvPr/>
              </p:nvSpPr>
              <p:spPr bwMode="auto">
                <a:xfrm>
                  <a:off x="4274821" y="332803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33" name="Oval 132"/>
                <p:cNvSpPr/>
                <p:nvPr/>
              </p:nvSpPr>
              <p:spPr bwMode="auto">
                <a:xfrm>
                  <a:off x="4301491" y="330898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34" name="Oval 133"/>
                <p:cNvSpPr/>
                <p:nvPr/>
              </p:nvSpPr>
              <p:spPr bwMode="auto">
                <a:xfrm>
                  <a:off x="4318636" y="326136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35" name="Oval 134"/>
                <p:cNvSpPr/>
                <p:nvPr/>
              </p:nvSpPr>
              <p:spPr bwMode="auto">
                <a:xfrm>
                  <a:off x="4326256" y="323469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36" name="Oval 135"/>
                <p:cNvSpPr/>
                <p:nvPr/>
              </p:nvSpPr>
              <p:spPr bwMode="auto">
                <a:xfrm>
                  <a:off x="4341496" y="321564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37" name="Oval 136"/>
                <p:cNvSpPr/>
                <p:nvPr/>
              </p:nvSpPr>
              <p:spPr bwMode="auto">
                <a:xfrm>
                  <a:off x="4351021" y="320611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38" name="Oval 137"/>
                <p:cNvSpPr/>
                <p:nvPr/>
              </p:nvSpPr>
              <p:spPr bwMode="auto">
                <a:xfrm>
                  <a:off x="4366261" y="318706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39" name="Oval 138"/>
                <p:cNvSpPr/>
                <p:nvPr/>
              </p:nvSpPr>
              <p:spPr bwMode="auto">
                <a:xfrm>
                  <a:off x="4385311" y="317182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40" name="Oval 139"/>
                <p:cNvSpPr/>
                <p:nvPr/>
              </p:nvSpPr>
              <p:spPr bwMode="auto">
                <a:xfrm>
                  <a:off x="4410076" y="315849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41" name="Oval 140"/>
                <p:cNvSpPr/>
                <p:nvPr/>
              </p:nvSpPr>
              <p:spPr bwMode="auto">
                <a:xfrm>
                  <a:off x="4419601" y="312229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42" name="Oval 141"/>
                <p:cNvSpPr/>
                <p:nvPr/>
              </p:nvSpPr>
              <p:spPr bwMode="auto">
                <a:xfrm>
                  <a:off x="4434841" y="312229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43" name="Oval 142"/>
                <p:cNvSpPr/>
                <p:nvPr/>
              </p:nvSpPr>
              <p:spPr bwMode="auto">
                <a:xfrm>
                  <a:off x="4453891" y="309943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44" name="Oval 143"/>
                <p:cNvSpPr/>
                <p:nvPr/>
              </p:nvSpPr>
              <p:spPr bwMode="auto">
                <a:xfrm>
                  <a:off x="4476751" y="308419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45" name="Oval 144"/>
                <p:cNvSpPr/>
                <p:nvPr/>
              </p:nvSpPr>
              <p:spPr bwMode="auto">
                <a:xfrm>
                  <a:off x="4499611" y="308038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46" name="Oval 145"/>
                <p:cNvSpPr/>
                <p:nvPr/>
              </p:nvSpPr>
              <p:spPr bwMode="auto">
                <a:xfrm>
                  <a:off x="4518661" y="307086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47" name="Oval 146"/>
                <p:cNvSpPr/>
                <p:nvPr/>
              </p:nvSpPr>
              <p:spPr bwMode="auto">
                <a:xfrm>
                  <a:off x="4531996" y="304990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48" name="Oval 147"/>
                <p:cNvSpPr/>
                <p:nvPr/>
              </p:nvSpPr>
              <p:spPr bwMode="auto">
                <a:xfrm>
                  <a:off x="4549141" y="303085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49" name="Oval 148"/>
                <p:cNvSpPr/>
                <p:nvPr/>
              </p:nvSpPr>
              <p:spPr bwMode="auto">
                <a:xfrm>
                  <a:off x="4583431" y="301180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50" name="Oval 149"/>
                <p:cNvSpPr/>
                <p:nvPr/>
              </p:nvSpPr>
              <p:spPr bwMode="auto">
                <a:xfrm>
                  <a:off x="4608196" y="299656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>
                  <a:off x="4632961" y="298894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4650106" y="296037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53" name="Oval 152"/>
                <p:cNvSpPr/>
                <p:nvPr/>
              </p:nvSpPr>
              <p:spPr bwMode="auto">
                <a:xfrm>
                  <a:off x="4669156" y="293941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4692016" y="292227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55" name="Oval 154"/>
                <p:cNvSpPr/>
                <p:nvPr/>
              </p:nvSpPr>
              <p:spPr bwMode="auto">
                <a:xfrm>
                  <a:off x="4720591" y="289941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56" name="Oval 155"/>
                <p:cNvSpPr/>
                <p:nvPr/>
              </p:nvSpPr>
              <p:spPr bwMode="auto">
                <a:xfrm>
                  <a:off x="4745356" y="288798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57" name="Oval 156"/>
                <p:cNvSpPr/>
                <p:nvPr/>
              </p:nvSpPr>
              <p:spPr bwMode="auto">
                <a:xfrm>
                  <a:off x="4766311" y="287274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58" name="Oval 157"/>
                <p:cNvSpPr/>
                <p:nvPr/>
              </p:nvSpPr>
              <p:spPr bwMode="auto">
                <a:xfrm>
                  <a:off x="4791076" y="285750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59" name="Oval 158"/>
                <p:cNvSpPr/>
                <p:nvPr/>
              </p:nvSpPr>
              <p:spPr bwMode="auto">
                <a:xfrm>
                  <a:off x="4817746" y="284035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60" name="Oval 159"/>
                <p:cNvSpPr/>
                <p:nvPr/>
              </p:nvSpPr>
              <p:spPr bwMode="auto">
                <a:xfrm>
                  <a:off x="4848226" y="283083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61" name="Oval 160"/>
                <p:cNvSpPr/>
                <p:nvPr/>
              </p:nvSpPr>
              <p:spPr bwMode="auto">
                <a:xfrm>
                  <a:off x="4869181" y="281559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62" name="Oval 161"/>
                <p:cNvSpPr/>
                <p:nvPr/>
              </p:nvSpPr>
              <p:spPr bwMode="auto">
                <a:xfrm>
                  <a:off x="4890136" y="279082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63" name="Oval 162"/>
                <p:cNvSpPr/>
                <p:nvPr/>
              </p:nvSpPr>
              <p:spPr bwMode="auto">
                <a:xfrm>
                  <a:off x="4912996" y="275653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>
                  <a:off x="4933951" y="272224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65" name="Oval 164"/>
                <p:cNvSpPr/>
                <p:nvPr/>
              </p:nvSpPr>
              <p:spPr bwMode="auto">
                <a:xfrm>
                  <a:off x="4945381" y="270510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66" name="Oval 165"/>
                <p:cNvSpPr/>
                <p:nvPr/>
              </p:nvSpPr>
              <p:spPr bwMode="auto">
                <a:xfrm>
                  <a:off x="4954906" y="266319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67" name="Oval 166"/>
                <p:cNvSpPr/>
                <p:nvPr/>
              </p:nvSpPr>
              <p:spPr bwMode="auto">
                <a:xfrm>
                  <a:off x="4973956" y="263271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68" name="Oval 167"/>
                <p:cNvSpPr/>
                <p:nvPr/>
              </p:nvSpPr>
              <p:spPr bwMode="auto">
                <a:xfrm>
                  <a:off x="4979671" y="259270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4758384" y="1752072"/>
                <a:ext cx="1015364" cy="1548764"/>
                <a:chOff x="5164456" y="2011680"/>
                <a:chExt cx="1015364" cy="1548764"/>
              </a:xfrm>
              <a:solidFill>
                <a:schemeClr val="accent2"/>
              </a:solidFill>
            </p:grpSpPr>
            <p:sp>
              <p:nvSpPr>
                <p:cNvPr id="78" name="Oval 77"/>
                <p:cNvSpPr/>
                <p:nvPr/>
              </p:nvSpPr>
              <p:spPr bwMode="auto">
                <a:xfrm>
                  <a:off x="5164456" y="351472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52359B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 bwMode="auto">
                <a:xfrm>
                  <a:off x="5193031" y="329565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52359B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80" name="Oval 79"/>
                <p:cNvSpPr/>
                <p:nvPr/>
              </p:nvSpPr>
              <p:spPr bwMode="auto">
                <a:xfrm>
                  <a:off x="5215891" y="317563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52359B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81" name="Oval 80"/>
                <p:cNvSpPr/>
                <p:nvPr/>
              </p:nvSpPr>
              <p:spPr bwMode="auto">
                <a:xfrm>
                  <a:off x="5244466" y="313753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52359B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82" name="Oval 81"/>
                <p:cNvSpPr/>
                <p:nvPr/>
              </p:nvSpPr>
              <p:spPr bwMode="auto">
                <a:xfrm>
                  <a:off x="5271136" y="299847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52359B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83" name="Oval 82"/>
                <p:cNvSpPr/>
                <p:nvPr/>
              </p:nvSpPr>
              <p:spPr bwMode="auto">
                <a:xfrm>
                  <a:off x="5292091" y="293370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52359B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84" name="Oval 83"/>
                <p:cNvSpPr/>
                <p:nvPr/>
              </p:nvSpPr>
              <p:spPr bwMode="auto">
                <a:xfrm>
                  <a:off x="5322571" y="284416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52359B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85" name="Oval 84"/>
                <p:cNvSpPr/>
                <p:nvPr/>
              </p:nvSpPr>
              <p:spPr bwMode="auto">
                <a:xfrm>
                  <a:off x="5343526" y="282321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52359B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 bwMode="auto">
                <a:xfrm>
                  <a:off x="5375911" y="281940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52359B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87" name="Oval 86"/>
                <p:cNvSpPr/>
                <p:nvPr/>
              </p:nvSpPr>
              <p:spPr bwMode="auto">
                <a:xfrm>
                  <a:off x="5389246" y="269938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52359B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88" name="Oval 87"/>
                <p:cNvSpPr/>
                <p:nvPr/>
              </p:nvSpPr>
              <p:spPr bwMode="auto">
                <a:xfrm>
                  <a:off x="5425441" y="269938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52359B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89" name="Oval 88"/>
                <p:cNvSpPr/>
                <p:nvPr/>
              </p:nvSpPr>
              <p:spPr bwMode="auto">
                <a:xfrm>
                  <a:off x="5440681" y="264985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52359B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90" name="Oval 89"/>
                <p:cNvSpPr/>
                <p:nvPr/>
              </p:nvSpPr>
              <p:spPr bwMode="auto">
                <a:xfrm>
                  <a:off x="5484496" y="265176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52359B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91" name="Oval 90"/>
                <p:cNvSpPr/>
                <p:nvPr/>
              </p:nvSpPr>
              <p:spPr bwMode="auto">
                <a:xfrm>
                  <a:off x="5518786" y="263461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52359B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92" name="Oval 91"/>
                <p:cNvSpPr/>
                <p:nvPr/>
              </p:nvSpPr>
              <p:spPr bwMode="auto">
                <a:xfrm>
                  <a:off x="5545456" y="260413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52359B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93" name="Oval 92"/>
                <p:cNvSpPr/>
                <p:nvPr/>
              </p:nvSpPr>
              <p:spPr bwMode="auto">
                <a:xfrm>
                  <a:off x="5568316" y="259461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52359B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94" name="Oval 93"/>
                <p:cNvSpPr/>
                <p:nvPr/>
              </p:nvSpPr>
              <p:spPr bwMode="auto">
                <a:xfrm>
                  <a:off x="5587366" y="257937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52359B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95" name="Oval 94"/>
                <p:cNvSpPr/>
                <p:nvPr/>
              </p:nvSpPr>
              <p:spPr bwMode="auto">
                <a:xfrm>
                  <a:off x="5612131" y="256032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52359B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96" name="Oval 95"/>
                <p:cNvSpPr/>
                <p:nvPr/>
              </p:nvSpPr>
              <p:spPr bwMode="auto">
                <a:xfrm>
                  <a:off x="5644516" y="254127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52359B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97" name="Oval 96"/>
                <p:cNvSpPr/>
                <p:nvPr/>
              </p:nvSpPr>
              <p:spPr bwMode="auto">
                <a:xfrm>
                  <a:off x="5686426" y="252603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52359B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98" name="Oval 97"/>
                <p:cNvSpPr/>
                <p:nvPr/>
              </p:nvSpPr>
              <p:spPr bwMode="auto">
                <a:xfrm>
                  <a:off x="5720716" y="249936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52359B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99" name="Oval 98"/>
                <p:cNvSpPr/>
                <p:nvPr/>
              </p:nvSpPr>
              <p:spPr bwMode="auto">
                <a:xfrm>
                  <a:off x="5751196" y="246126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52359B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 bwMode="auto">
                <a:xfrm>
                  <a:off x="5774056" y="244792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52359B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01" name="Oval 100"/>
                <p:cNvSpPr/>
                <p:nvPr/>
              </p:nvSpPr>
              <p:spPr bwMode="auto">
                <a:xfrm>
                  <a:off x="5802631" y="241744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52359B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02" name="Oval 101"/>
                <p:cNvSpPr/>
                <p:nvPr/>
              </p:nvSpPr>
              <p:spPr bwMode="auto">
                <a:xfrm>
                  <a:off x="5831206" y="242697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52359B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03" name="Oval 102"/>
                <p:cNvSpPr/>
                <p:nvPr/>
              </p:nvSpPr>
              <p:spPr bwMode="auto">
                <a:xfrm>
                  <a:off x="5855971" y="238315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52359B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04" name="Oval 103"/>
                <p:cNvSpPr/>
                <p:nvPr/>
              </p:nvSpPr>
              <p:spPr bwMode="auto">
                <a:xfrm>
                  <a:off x="5894071" y="237363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52359B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05" name="Oval 104"/>
                <p:cNvSpPr/>
                <p:nvPr/>
              </p:nvSpPr>
              <p:spPr bwMode="auto">
                <a:xfrm>
                  <a:off x="5928361" y="235839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52359B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06" name="Oval 105"/>
                <p:cNvSpPr/>
                <p:nvPr/>
              </p:nvSpPr>
              <p:spPr bwMode="auto">
                <a:xfrm>
                  <a:off x="5955031" y="234124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52359B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07" name="Oval 106"/>
                <p:cNvSpPr/>
                <p:nvPr/>
              </p:nvSpPr>
              <p:spPr bwMode="auto">
                <a:xfrm>
                  <a:off x="5983606" y="228600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52359B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08" name="Oval 107"/>
                <p:cNvSpPr/>
                <p:nvPr/>
              </p:nvSpPr>
              <p:spPr bwMode="auto">
                <a:xfrm>
                  <a:off x="6014086" y="226885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52359B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09" name="Oval 108"/>
                <p:cNvSpPr/>
                <p:nvPr/>
              </p:nvSpPr>
              <p:spPr bwMode="auto">
                <a:xfrm>
                  <a:off x="6046471" y="225552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52359B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10" name="Oval 109"/>
                <p:cNvSpPr/>
                <p:nvPr/>
              </p:nvSpPr>
              <p:spPr bwMode="auto">
                <a:xfrm>
                  <a:off x="6075046" y="223266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52359B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6113146" y="2025015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52359B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6134101" y="2011680"/>
                  <a:ext cx="45719" cy="4571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62" tIns="34281" rIns="68562" bIns="3428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dirty="0">
                    <a:solidFill>
                      <a:srgbClr val="52359B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2823539" y="2690001"/>
                <a:ext cx="698500" cy="217135"/>
                <a:chOff x="2179320" y="3244249"/>
                <a:chExt cx="698500" cy="217135"/>
              </a:xfrm>
            </p:grpSpPr>
            <p:cxnSp>
              <p:nvCxnSpPr>
                <p:cNvPr id="76" name="Straight Connector 75"/>
                <p:cNvCxnSpPr/>
                <p:nvPr/>
              </p:nvCxnSpPr>
              <p:spPr bwMode="auto">
                <a:xfrm>
                  <a:off x="2179320" y="3461384"/>
                  <a:ext cx="6985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7" name="TextBox 76"/>
                <p:cNvSpPr txBox="1"/>
                <p:nvPr/>
              </p:nvSpPr>
              <p:spPr>
                <a:xfrm>
                  <a:off x="2204721" y="3244249"/>
                  <a:ext cx="244755" cy="1853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0">
                  <a:spAutoFit/>
                </a:bodyPr>
                <a:lstStyle/>
                <a:p>
                  <a:pPr defTabSz="685595">
                    <a:lnSpc>
                      <a:spcPct val="90000"/>
                    </a:lnSpc>
                    <a:defRPr/>
                  </a:pPr>
                  <a:r>
                    <a:rPr lang="en-US" sz="1050" dirty="0">
                      <a:solidFill>
                        <a:srgbClr val="000000"/>
                      </a:solidFill>
                      <a:latin typeface="Arial" panose="020B0604020202020204"/>
                    </a:rPr>
                    <a:t>8.2</a:t>
                  </a: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3862399" y="2542681"/>
                <a:ext cx="698500" cy="217135"/>
                <a:chOff x="2179320" y="3244249"/>
                <a:chExt cx="698500" cy="217135"/>
              </a:xfrm>
            </p:grpSpPr>
            <p:cxnSp>
              <p:nvCxnSpPr>
                <p:cNvPr id="74" name="Straight Connector 73"/>
                <p:cNvCxnSpPr/>
                <p:nvPr/>
              </p:nvCxnSpPr>
              <p:spPr bwMode="auto">
                <a:xfrm>
                  <a:off x="2179320" y="3461384"/>
                  <a:ext cx="6985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5" name="TextBox 74"/>
                <p:cNvSpPr txBox="1"/>
                <p:nvPr/>
              </p:nvSpPr>
              <p:spPr>
                <a:xfrm>
                  <a:off x="2204721" y="3244249"/>
                  <a:ext cx="343074" cy="1853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0">
                  <a:spAutoFit/>
                </a:bodyPr>
                <a:lstStyle/>
                <a:p>
                  <a:pPr defTabSz="685595">
                    <a:lnSpc>
                      <a:spcPct val="90000"/>
                    </a:lnSpc>
                    <a:defRPr/>
                  </a:pPr>
                  <a:r>
                    <a:rPr lang="en-US" sz="1050" dirty="0">
                      <a:solidFill>
                        <a:srgbClr val="000000"/>
                      </a:solidFill>
                      <a:latin typeface="Arial" panose="020B0604020202020204"/>
                    </a:rPr>
                    <a:t>13.2</a:t>
                  </a:r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4941899" y="2077861"/>
                <a:ext cx="698500" cy="217135"/>
                <a:chOff x="2179320" y="3244249"/>
                <a:chExt cx="698500" cy="217135"/>
              </a:xfrm>
            </p:grpSpPr>
            <p:cxnSp>
              <p:nvCxnSpPr>
                <p:cNvPr id="72" name="Straight Connector 71"/>
                <p:cNvCxnSpPr/>
                <p:nvPr/>
              </p:nvCxnSpPr>
              <p:spPr bwMode="auto">
                <a:xfrm>
                  <a:off x="2179320" y="3461384"/>
                  <a:ext cx="6985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3" name="TextBox 72"/>
                <p:cNvSpPr txBox="1"/>
                <p:nvPr/>
              </p:nvSpPr>
              <p:spPr>
                <a:xfrm>
                  <a:off x="2204721" y="3244249"/>
                  <a:ext cx="343074" cy="1853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0">
                  <a:spAutoFit/>
                </a:bodyPr>
                <a:lstStyle/>
                <a:p>
                  <a:pPr defTabSz="685595">
                    <a:lnSpc>
                      <a:spcPct val="90000"/>
                    </a:lnSpc>
                    <a:defRPr/>
                  </a:pPr>
                  <a:r>
                    <a:rPr lang="en-US" sz="1050" dirty="0">
                      <a:solidFill>
                        <a:srgbClr val="000000"/>
                      </a:solidFill>
                      <a:latin typeface="Arial" panose="020B0604020202020204"/>
                    </a:rPr>
                    <a:t>61.2</a:t>
                  </a:r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1810079" y="2982101"/>
                <a:ext cx="698500" cy="217135"/>
                <a:chOff x="2179320" y="3244249"/>
                <a:chExt cx="698500" cy="217135"/>
              </a:xfrm>
            </p:grpSpPr>
            <p:cxnSp>
              <p:nvCxnSpPr>
                <p:cNvPr id="70" name="Straight Connector 69"/>
                <p:cNvCxnSpPr/>
                <p:nvPr/>
              </p:nvCxnSpPr>
              <p:spPr bwMode="auto">
                <a:xfrm>
                  <a:off x="2179320" y="3461384"/>
                  <a:ext cx="6985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1" name="TextBox 70"/>
                <p:cNvSpPr txBox="1"/>
                <p:nvPr/>
              </p:nvSpPr>
              <p:spPr>
                <a:xfrm>
                  <a:off x="2204721" y="3244249"/>
                  <a:ext cx="244755" cy="1853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0">
                  <a:spAutoFit/>
                </a:bodyPr>
                <a:lstStyle/>
                <a:p>
                  <a:pPr defTabSz="685595">
                    <a:lnSpc>
                      <a:spcPct val="90000"/>
                    </a:lnSpc>
                    <a:defRPr/>
                  </a:pPr>
                  <a:r>
                    <a:rPr lang="en-US" sz="1050" dirty="0">
                      <a:solidFill>
                        <a:srgbClr val="000000"/>
                      </a:solidFill>
                      <a:latin typeface="Arial" panose="020B0604020202020204"/>
                    </a:rPr>
                    <a:t>3.2</a:t>
                  </a:r>
                </a:p>
              </p:txBody>
            </p:sp>
          </p:grpSp>
          <p:sp>
            <p:nvSpPr>
              <p:cNvPr id="64" name="TextBox 63"/>
              <p:cNvSpPr txBox="1"/>
              <p:nvPr/>
            </p:nvSpPr>
            <p:spPr>
              <a:xfrm>
                <a:off x="6389571" y="1262387"/>
                <a:ext cx="1263521" cy="4236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 defTabSz="685595">
                  <a:lnSpc>
                    <a:spcPct val="90000"/>
                  </a:lnSpc>
                  <a:defRPr/>
                </a:pPr>
                <a:r>
                  <a:rPr lang="en-US" sz="1200" b="1" dirty="0">
                    <a:solidFill>
                      <a:srgbClr val="4472C4">
                        <a:lumMod val="50000"/>
                      </a:srgbClr>
                    </a:solidFill>
                    <a:latin typeface="Arial" panose="020B0604020202020204"/>
                  </a:rPr>
                  <a:t>Form</a:t>
                </a:r>
                <a:r>
                  <a:rPr lang="sk-SK" sz="1200" b="1" dirty="0" err="1">
                    <a:solidFill>
                      <a:srgbClr val="4472C4">
                        <a:lumMod val="50000"/>
                      </a:srgbClr>
                    </a:solidFill>
                    <a:latin typeface="Arial" panose="020B0604020202020204"/>
                  </a:rPr>
                  <a:t>ování</a:t>
                </a:r>
                <a:br>
                  <a:rPr lang="en-US" sz="1200" b="1" dirty="0">
                    <a:solidFill>
                      <a:srgbClr val="4472C4">
                        <a:lumMod val="50000"/>
                      </a:srgbClr>
                    </a:solidFill>
                    <a:latin typeface="Arial" panose="020B0604020202020204"/>
                  </a:rPr>
                </a:br>
                <a:r>
                  <a:rPr lang="sk-SK" sz="1200" b="1" dirty="0">
                    <a:solidFill>
                      <a:srgbClr val="4472C4">
                        <a:lumMod val="50000"/>
                      </a:srgbClr>
                    </a:solidFill>
                    <a:latin typeface="Arial" panose="020B0604020202020204"/>
                  </a:rPr>
                  <a:t>n</a:t>
                </a:r>
                <a:r>
                  <a:rPr lang="en-US" sz="1200" b="1" dirty="0" err="1">
                    <a:solidFill>
                      <a:srgbClr val="4472C4">
                        <a:lumMod val="50000"/>
                      </a:srgbClr>
                    </a:solidFill>
                    <a:latin typeface="Arial" panose="020B0604020202020204"/>
                  </a:rPr>
                  <a:t>eo</a:t>
                </a:r>
                <a:r>
                  <a:rPr lang="sk-SK" sz="1200" b="1" dirty="0">
                    <a:solidFill>
                      <a:srgbClr val="4472C4">
                        <a:lumMod val="50000"/>
                      </a:srgbClr>
                    </a:solidFill>
                    <a:latin typeface="Arial" panose="020B0604020202020204"/>
                  </a:rPr>
                  <a:t>-</a:t>
                </a:r>
                <a:r>
                  <a:rPr lang="en-US" sz="1200" b="1" dirty="0" err="1">
                    <a:solidFill>
                      <a:srgbClr val="4472C4">
                        <a:lumMod val="50000"/>
                      </a:srgbClr>
                    </a:solidFill>
                    <a:latin typeface="Arial" panose="020B0604020202020204"/>
                  </a:rPr>
                  <a:t>antig</a:t>
                </a:r>
                <a:r>
                  <a:rPr lang="sk-SK" sz="1200" b="1" dirty="0" err="1">
                    <a:solidFill>
                      <a:srgbClr val="4472C4">
                        <a:lumMod val="50000"/>
                      </a:srgbClr>
                    </a:solidFill>
                    <a:latin typeface="Arial" panose="020B0604020202020204"/>
                  </a:rPr>
                  <a:t>enů</a:t>
                </a:r>
                <a:endParaRPr lang="en-US" sz="1200" b="1" dirty="0">
                  <a:solidFill>
                    <a:srgbClr val="4472C4">
                      <a:lumMod val="50000"/>
                    </a:srgbClr>
                  </a:solidFill>
                  <a:latin typeface="Arial" panose="020B0604020202020204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766964" y="2185303"/>
                <a:ext cx="489510" cy="18534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 defTabSz="685595">
                  <a:lnSpc>
                    <a:spcPct val="90000"/>
                  </a:lnSpc>
                  <a:defRPr/>
                </a:pPr>
                <a:r>
                  <a:rPr lang="sk-SK" sz="1050" b="1" dirty="0">
                    <a:solidFill>
                      <a:prstClr val="white"/>
                    </a:solidFill>
                    <a:latin typeface="Arial" panose="020B0604020202020204"/>
                  </a:rPr>
                  <a:t>Často</a:t>
                </a:r>
                <a:endParaRPr lang="en-US" sz="1050" b="1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600658" y="3305333"/>
                <a:ext cx="822124" cy="18534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 defTabSz="685595">
                  <a:lnSpc>
                    <a:spcPct val="90000"/>
                  </a:lnSpc>
                  <a:defRPr/>
                </a:pPr>
                <a:r>
                  <a:rPr lang="sk-SK" sz="1050" b="1" dirty="0" err="1">
                    <a:solidFill>
                      <a:prstClr val="white"/>
                    </a:solidFill>
                    <a:latin typeface="Arial" panose="020B0604020202020204"/>
                  </a:rPr>
                  <a:t>Průměrně</a:t>
                </a:r>
                <a:endParaRPr lang="en-US" sz="1050" b="1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489784" y="4468266"/>
                <a:ext cx="1043869" cy="18534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 defTabSz="685595">
                  <a:lnSpc>
                    <a:spcPct val="90000"/>
                  </a:lnSpc>
                  <a:defRPr/>
                </a:pPr>
                <a:r>
                  <a:rPr lang="sk-SK" sz="1050" b="1" dirty="0" err="1">
                    <a:solidFill>
                      <a:prstClr val="white"/>
                    </a:solidFill>
                    <a:latin typeface="Arial" panose="020B0604020202020204"/>
                  </a:rPr>
                  <a:t>Příležitostně</a:t>
                </a:r>
                <a:endParaRPr lang="en-US" sz="1050" b="1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3132426" y="5522249"/>
                <a:ext cx="891157" cy="18534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 defTabSz="685595">
                  <a:lnSpc>
                    <a:spcPct val="90000"/>
                  </a:lnSpc>
                  <a:defRPr/>
                </a:pPr>
                <a:r>
                  <a:rPr lang="en-US" sz="1050" dirty="0" err="1">
                    <a:solidFill>
                      <a:srgbClr val="000000"/>
                    </a:solidFill>
                    <a:latin typeface="Arial" panose="020B0604020202020204"/>
                  </a:rPr>
                  <a:t>Typ</a:t>
                </a:r>
                <a:r>
                  <a:rPr lang="sk-SK" sz="1050" dirty="0">
                    <a:solidFill>
                      <a:srgbClr val="000000"/>
                    </a:solidFill>
                    <a:latin typeface="Arial" panose="020B0604020202020204"/>
                  </a:rPr>
                  <a:t> nádoru</a:t>
                </a:r>
                <a:endParaRPr lang="en-US" sz="1050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4717216" y="1447271"/>
                <a:ext cx="1128584" cy="3978690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62" tIns="34281" rIns="68562" bIns="3428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59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99" dirty="0">
                  <a:solidFill>
                    <a:srgbClr val="000000"/>
                  </a:solidFill>
                  <a:latin typeface="Arial" charset="0"/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  <p:sp>
          <p:nvSpPr>
            <p:cNvPr id="288" name="Up Arrow 287"/>
            <p:cNvSpPr/>
            <p:nvPr/>
          </p:nvSpPr>
          <p:spPr bwMode="auto">
            <a:xfrm>
              <a:off x="8172111" y="2024540"/>
              <a:ext cx="1912811" cy="3172327"/>
            </a:xfrm>
            <a:prstGeom prst="upArrow">
              <a:avLst>
                <a:gd name="adj1" fmla="val 69616"/>
                <a:gd name="adj2" fmla="val 42735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62" tIns="34281" rIns="68562" bIns="34281" numCol="1" rtlCol="0" anchor="t" anchorCtr="0" compatLnSpc="1">
              <a:prstTxWarp prst="textNoShape">
                <a:avLst/>
              </a:prstTxWarp>
            </a:bodyPr>
            <a:lstStyle/>
            <a:p>
              <a:pPr defTabSz="685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99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289" name="TextBox 288"/>
            <p:cNvSpPr txBox="1"/>
            <p:nvPr/>
          </p:nvSpPr>
          <p:spPr>
            <a:xfrm>
              <a:off x="8158679" y="1430056"/>
              <a:ext cx="1928235" cy="63548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685595">
                <a:lnSpc>
                  <a:spcPct val="90000"/>
                </a:lnSpc>
                <a:defRPr/>
              </a:pPr>
              <a:r>
                <a:rPr lang="en-US" sz="1200" b="1" dirty="0" err="1">
                  <a:solidFill>
                    <a:srgbClr val="4472C4">
                      <a:lumMod val="50000"/>
                    </a:srgbClr>
                  </a:solidFill>
                  <a:latin typeface="Arial" panose="020B0604020202020204"/>
                </a:rPr>
                <a:t>Poten</a:t>
              </a:r>
              <a:r>
                <a:rPr lang="sk-SK" sz="1200" b="1" dirty="0" err="1">
                  <a:solidFill>
                    <a:srgbClr val="4472C4">
                      <a:lumMod val="50000"/>
                    </a:srgbClr>
                  </a:solidFill>
                  <a:latin typeface="Arial" panose="020B0604020202020204"/>
                </a:rPr>
                <a:t>ciální</a:t>
              </a:r>
              <a:r>
                <a:rPr lang="sk-SK" sz="1200" b="1" dirty="0">
                  <a:solidFill>
                    <a:srgbClr val="4472C4">
                      <a:lumMod val="50000"/>
                    </a:srgbClr>
                  </a:solidFill>
                  <a:latin typeface="Arial" panose="020B0604020202020204"/>
                </a:rPr>
                <a:t> senzitivita k i</a:t>
              </a:r>
              <a:r>
                <a:rPr lang="en-US" sz="1200" b="1" dirty="0" err="1">
                  <a:solidFill>
                    <a:srgbClr val="4472C4">
                      <a:lumMod val="50000"/>
                    </a:srgbClr>
                  </a:solidFill>
                  <a:latin typeface="Arial" panose="020B0604020202020204"/>
                </a:rPr>
                <a:t>munoterap</a:t>
              </a:r>
              <a:r>
                <a:rPr lang="sk-SK" sz="1200" b="1" dirty="0">
                  <a:solidFill>
                    <a:srgbClr val="4472C4">
                      <a:lumMod val="50000"/>
                    </a:srgbClr>
                  </a:solidFill>
                  <a:latin typeface="Arial" panose="020B0604020202020204"/>
                </a:rPr>
                <a:t>ii</a:t>
              </a:r>
              <a:endParaRPr lang="en-US" sz="1200" b="1" dirty="0">
                <a:solidFill>
                  <a:srgbClr val="4472C4">
                    <a:lumMod val="50000"/>
                  </a:srgbClr>
                </a:solidFill>
                <a:latin typeface="Arial" panose="020B0604020202020204"/>
              </a:endParaRPr>
            </a:p>
          </p:txBody>
        </p:sp>
      </p:grpSp>
      <p:sp>
        <p:nvSpPr>
          <p:cNvPr id="291" name="Footer Placeholder 3">
            <a:extLst>
              <a:ext uri="{FF2B5EF4-FFF2-40B4-BE49-F238E27FC236}">
                <a16:creationId xmlns:a16="http://schemas.microsoft.com/office/drawing/2014/main" id="{445B538B-96EB-4C7A-A3B9-5FC3E1BB6E75}"/>
              </a:ext>
            </a:extLst>
          </p:cNvPr>
          <p:cNvSpPr txBox="1">
            <a:spLocks/>
          </p:cNvSpPr>
          <p:nvPr/>
        </p:nvSpPr>
        <p:spPr>
          <a:xfrm>
            <a:off x="833339" y="4663353"/>
            <a:ext cx="7263555" cy="377118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595">
              <a:defRPr/>
            </a:pPr>
            <a:r>
              <a:rPr lang="en-US" sz="675" dirty="0">
                <a:solidFill>
                  <a:srgbClr val="000000"/>
                </a:solidFill>
                <a:latin typeface="Arial" panose="020B0604020202020204"/>
              </a:rPr>
              <a:t>Red horizontal line and associated number in figurer = median mutations per MB.</a:t>
            </a:r>
          </a:p>
          <a:p>
            <a:pPr defTabSz="685595">
              <a:defRPr/>
            </a:pPr>
            <a:r>
              <a:rPr lang="en-US" sz="675" dirty="0">
                <a:solidFill>
                  <a:srgbClr val="000000"/>
                </a:solidFill>
                <a:latin typeface="Arial" panose="020B0604020202020204"/>
              </a:rPr>
              <a:t>CSCC, cutaneous squamous cell carcinoma; </a:t>
            </a:r>
            <a:r>
              <a:rPr lang="sk-SK" sz="675" dirty="0">
                <a:solidFill>
                  <a:srgbClr val="000000"/>
                </a:solidFill>
                <a:latin typeface="Arial" panose="020B0604020202020204"/>
              </a:rPr>
              <a:t>NSCLC</a:t>
            </a:r>
            <a:r>
              <a:rPr lang="en-US" sz="675" dirty="0">
                <a:solidFill>
                  <a:srgbClr val="000000"/>
                </a:solidFill>
                <a:latin typeface="Arial" panose="020B0604020202020204"/>
              </a:rPr>
              <a:t>,</a:t>
            </a:r>
            <a:r>
              <a:rPr lang="sk-SK" sz="675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sk-SK" sz="675" dirty="0" err="1">
                <a:solidFill>
                  <a:srgbClr val="000000"/>
                </a:solidFill>
                <a:latin typeface="Arial" panose="020B0604020202020204"/>
              </a:rPr>
              <a:t>sq</a:t>
            </a:r>
            <a:r>
              <a:rPr lang="sk-SK" sz="675" dirty="0">
                <a:solidFill>
                  <a:srgbClr val="000000"/>
                </a:solidFill>
                <a:latin typeface="Arial" panose="020B0604020202020204"/>
              </a:rPr>
              <a:t> - </a:t>
            </a:r>
            <a:r>
              <a:rPr lang="en-US" sz="675" dirty="0">
                <a:solidFill>
                  <a:srgbClr val="000000"/>
                </a:solidFill>
                <a:latin typeface="Arial" panose="020B0604020202020204"/>
              </a:rPr>
              <a:t>lung squamous cell carcinoma; Mb, </a:t>
            </a:r>
            <a:r>
              <a:rPr lang="en-US" sz="675" dirty="0" err="1">
                <a:solidFill>
                  <a:srgbClr val="000000"/>
                </a:solidFill>
                <a:latin typeface="Arial" panose="020B0604020202020204"/>
              </a:rPr>
              <a:t>megabase</a:t>
            </a:r>
            <a:r>
              <a:rPr lang="en-US" sz="675" dirty="0">
                <a:solidFill>
                  <a:srgbClr val="000000"/>
                </a:solidFill>
                <a:latin typeface="Arial" panose="020B0604020202020204"/>
              </a:rPr>
              <a:t> of DNA; SCCHN, Squamous cell carcinoma of the head and neck.</a:t>
            </a:r>
          </a:p>
          <a:p>
            <a:pPr defTabSz="685595">
              <a:defRPr/>
            </a:pPr>
            <a:r>
              <a:rPr lang="en-US" sz="675" dirty="0">
                <a:solidFill>
                  <a:srgbClr val="000000"/>
                </a:solidFill>
                <a:latin typeface="Arial" panose="020B0604020202020204"/>
              </a:rPr>
              <a:t>Pickering CR, et al. </a:t>
            </a:r>
            <a:r>
              <a:rPr lang="en-US" sz="675" i="1" dirty="0">
                <a:solidFill>
                  <a:srgbClr val="000000"/>
                </a:solidFill>
                <a:latin typeface="Arial" panose="020B0604020202020204"/>
              </a:rPr>
              <a:t>Clin Cancer Res</a:t>
            </a:r>
            <a:r>
              <a:rPr lang="en-US" sz="675" dirty="0">
                <a:solidFill>
                  <a:srgbClr val="000000"/>
                </a:solidFill>
                <a:latin typeface="Arial" panose="020B0604020202020204"/>
              </a:rPr>
              <a:t>. 2014;20:6582–6592. </a:t>
            </a:r>
          </a:p>
        </p:txBody>
      </p:sp>
      <p:sp>
        <p:nvSpPr>
          <p:cNvPr id="292" name="Obdélník 291">
            <a:extLst>
              <a:ext uri="{FF2B5EF4-FFF2-40B4-BE49-F238E27FC236}">
                <a16:creationId xmlns:a16="http://schemas.microsoft.com/office/drawing/2014/main" id="{4A26B62C-93CE-42F8-B3B2-F7765A2AB660}"/>
              </a:ext>
            </a:extLst>
          </p:cNvPr>
          <p:cNvSpPr/>
          <p:nvPr/>
        </p:nvSpPr>
        <p:spPr>
          <a:xfrm>
            <a:off x="3508715" y="489031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44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424AE9-92E9-4C4B-B293-F9F4B6C9F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826"/>
            <a:ext cx="9001125" cy="827485"/>
          </a:xfrm>
        </p:spPr>
        <p:txBody>
          <a:bodyPr/>
          <a:lstStyle/>
          <a:p>
            <a:r>
              <a:rPr lang="en-US" sz="2400" dirty="0">
                <a:solidFill>
                  <a:srgbClr val="003399"/>
                </a:solidFill>
              </a:rPr>
              <a:t>CHECKPOINT </a:t>
            </a:r>
            <a:r>
              <a:rPr lang="sk-SK" sz="2400" dirty="0">
                <a:solidFill>
                  <a:srgbClr val="003399"/>
                </a:solidFill>
              </a:rPr>
              <a:t>INHIBITORY – FDA SCHVÁLENÉ INDIKACE – </a:t>
            </a:r>
            <a:r>
              <a:rPr lang="cs-CZ" sz="2400" dirty="0">
                <a:solidFill>
                  <a:srgbClr val="003399"/>
                </a:solidFill>
              </a:rPr>
              <a:t>DUBEN </a:t>
            </a:r>
            <a:r>
              <a:rPr lang="en-US" sz="2400" dirty="0">
                <a:solidFill>
                  <a:srgbClr val="003399"/>
                </a:solidFill>
              </a:rPr>
              <a:t>2019</a:t>
            </a:r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47564507-8EF4-48EC-8E57-D91F2F2FA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5689" y="916324"/>
            <a:ext cx="3922178" cy="3509597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sk-SK" sz="1500" dirty="0"/>
              <a:t>Počty </a:t>
            </a:r>
            <a:r>
              <a:rPr lang="sk-SK" sz="1500" dirty="0" err="1"/>
              <a:t>pacientů</a:t>
            </a:r>
            <a:r>
              <a:rPr lang="sk-SK" sz="1500" dirty="0"/>
              <a:t> </a:t>
            </a:r>
            <a:r>
              <a:rPr lang="sk-SK" sz="1500" dirty="0" err="1"/>
              <a:t>léčených</a:t>
            </a:r>
            <a:r>
              <a:rPr lang="sk-SK" sz="1500" dirty="0"/>
              <a:t> </a:t>
            </a:r>
            <a:r>
              <a:rPr lang="sk-SK" sz="1500" dirty="0" err="1"/>
              <a:t>ICIs</a:t>
            </a:r>
            <a:r>
              <a:rPr lang="sk-SK" sz="1500" dirty="0"/>
              <a:t> </a:t>
            </a:r>
            <a:r>
              <a:rPr lang="cs-CZ" sz="1500" dirty="0"/>
              <a:t>narůstají</a:t>
            </a:r>
            <a:endParaRPr lang="en-US" sz="1500" dirty="0"/>
          </a:p>
          <a:p>
            <a:pPr lvl="1">
              <a:spcBef>
                <a:spcPts val="300"/>
              </a:spcBef>
            </a:pPr>
            <a:r>
              <a:rPr lang="en-US" sz="1500" dirty="0"/>
              <a:t>ICIs</a:t>
            </a:r>
            <a:r>
              <a:rPr lang="sk-SK" sz="1500" dirty="0"/>
              <a:t> schválené </a:t>
            </a:r>
            <a:r>
              <a:rPr lang="sk-SK" sz="1500" dirty="0" err="1"/>
              <a:t>jako</a:t>
            </a:r>
            <a:r>
              <a:rPr lang="sk-SK" sz="1500" dirty="0"/>
              <a:t> </a:t>
            </a:r>
            <a:r>
              <a:rPr lang="sk-SK" sz="1500" dirty="0" err="1"/>
              <a:t>monoterapie</a:t>
            </a:r>
            <a:r>
              <a:rPr lang="sk-SK" sz="1500" dirty="0"/>
              <a:t>, v </a:t>
            </a:r>
            <a:r>
              <a:rPr lang="sk-SK" sz="1500" dirty="0" err="1"/>
              <a:t>kombinaci</a:t>
            </a:r>
            <a:r>
              <a:rPr lang="sk-SK" sz="1500" dirty="0"/>
              <a:t> s </a:t>
            </a:r>
            <a:r>
              <a:rPr lang="sk-SK" sz="1500" dirty="0" err="1"/>
              <a:t>jinými</a:t>
            </a:r>
            <a:r>
              <a:rPr lang="sk-SK" sz="1500" dirty="0"/>
              <a:t> </a:t>
            </a:r>
            <a:r>
              <a:rPr lang="sk-SK" sz="1500" dirty="0" err="1"/>
              <a:t>ICIs</a:t>
            </a:r>
            <a:r>
              <a:rPr lang="sk-SK" sz="1500" dirty="0"/>
              <a:t> a v </a:t>
            </a:r>
            <a:r>
              <a:rPr lang="sk-SK" sz="1500" dirty="0" err="1"/>
              <a:t>kombinaci</a:t>
            </a:r>
            <a:r>
              <a:rPr lang="sk-SK" sz="1500" dirty="0"/>
              <a:t> s chemoterapií</a:t>
            </a:r>
          </a:p>
          <a:p>
            <a:pPr lvl="1">
              <a:spcBef>
                <a:spcPts val="300"/>
              </a:spcBef>
            </a:pPr>
            <a:r>
              <a:rPr lang="en-US" sz="1500" dirty="0"/>
              <a:t>ICIs historic</a:t>
            </a:r>
            <a:r>
              <a:rPr lang="sk-SK" sz="1500" dirty="0" err="1"/>
              <a:t>ky</a:t>
            </a:r>
            <a:r>
              <a:rPr lang="sk-SK" sz="1500" dirty="0"/>
              <a:t> používané </a:t>
            </a:r>
            <a:r>
              <a:rPr lang="sk-SK" sz="1500" dirty="0" err="1"/>
              <a:t>nejprve</a:t>
            </a:r>
            <a:r>
              <a:rPr lang="sk-SK" sz="1500" dirty="0"/>
              <a:t> v </a:t>
            </a:r>
            <a:r>
              <a:rPr lang="sk-SK" sz="1500" dirty="0" err="1"/>
              <a:t>pozdějších</a:t>
            </a:r>
            <a:r>
              <a:rPr lang="sk-SK" sz="1500" dirty="0"/>
              <a:t> </a:t>
            </a:r>
            <a:r>
              <a:rPr lang="sk-SK" sz="1500" dirty="0" err="1"/>
              <a:t>liniích</a:t>
            </a:r>
            <a:r>
              <a:rPr lang="sk-SK" sz="1500" dirty="0"/>
              <a:t> </a:t>
            </a:r>
            <a:r>
              <a:rPr lang="sk-SK" sz="1500" dirty="0" err="1"/>
              <a:t>léčby</a:t>
            </a:r>
            <a:endParaRPr lang="en-US" sz="1500" dirty="0"/>
          </a:p>
          <a:p>
            <a:pPr lvl="2">
              <a:spcBef>
                <a:spcPts val="300"/>
              </a:spcBef>
            </a:pPr>
            <a:r>
              <a:rPr lang="sk-SK" sz="1500" dirty="0"/>
              <a:t>dnes posun do časných </a:t>
            </a:r>
            <a:r>
              <a:rPr lang="sk-SK" sz="1500" dirty="0" err="1"/>
              <a:t>linií</a:t>
            </a:r>
            <a:r>
              <a:rPr lang="sk-SK" sz="1500" dirty="0"/>
              <a:t> a </a:t>
            </a:r>
            <a:r>
              <a:rPr lang="sk-SK" sz="1500" dirty="0" err="1"/>
              <a:t>časnějších</a:t>
            </a:r>
            <a:r>
              <a:rPr lang="sk-SK" sz="1500" dirty="0"/>
              <a:t> </a:t>
            </a:r>
            <a:r>
              <a:rPr lang="sk-SK" sz="1500" dirty="0" err="1"/>
              <a:t>stadií</a:t>
            </a:r>
            <a:r>
              <a:rPr lang="sk-SK" sz="1500" dirty="0"/>
              <a:t> </a:t>
            </a:r>
            <a:r>
              <a:rPr lang="en-US" sz="1500" dirty="0"/>
              <a:t>(adjuvant</a:t>
            </a:r>
            <a:r>
              <a:rPr lang="sk-SK" sz="1500" dirty="0" err="1"/>
              <a:t>ní</a:t>
            </a:r>
            <a:r>
              <a:rPr lang="en-US" sz="1500" dirty="0"/>
              <a:t> </a:t>
            </a:r>
            <a:r>
              <a:rPr lang="sk-SK" sz="1500" dirty="0" err="1"/>
              <a:t>tp</a:t>
            </a:r>
            <a:r>
              <a:rPr lang="sk-SK" sz="1500" dirty="0"/>
              <a:t>. u </a:t>
            </a:r>
            <a:r>
              <a:rPr lang="sk-SK" sz="1500" dirty="0" err="1"/>
              <a:t>melanomu</a:t>
            </a:r>
            <a:r>
              <a:rPr lang="sk-SK" sz="1500" dirty="0"/>
              <a:t>, </a:t>
            </a:r>
            <a:r>
              <a:rPr lang="sk-SK" sz="1500" dirty="0" err="1"/>
              <a:t>maintenance</a:t>
            </a:r>
            <a:r>
              <a:rPr lang="sk-SK" sz="1500" dirty="0"/>
              <a:t> u </a:t>
            </a:r>
            <a:r>
              <a:rPr lang="en-US" sz="1500" dirty="0"/>
              <a:t>III</a:t>
            </a:r>
            <a:r>
              <a:rPr lang="cs-CZ" sz="1500" dirty="0"/>
              <a:t>. </a:t>
            </a:r>
            <a:r>
              <a:rPr lang="sk-SK" sz="1500" dirty="0" err="1"/>
              <a:t>stadia</a:t>
            </a:r>
            <a:r>
              <a:rPr lang="sk-SK" sz="1500" dirty="0"/>
              <a:t> </a:t>
            </a:r>
            <a:r>
              <a:rPr lang="en-US" sz="1500" dirty="0"/>
              <a:t>NSCLC)</a:t>
            </a:r>
          </a:p>
          <a:p>
            <a:pPr lvl="1">
              <a:spcBef>
                <a:spcPts val="300"/>
              </a:spcBef>
            </a:pPr>
            <a:r>
              <a:rPr lang="sk-SK" sz="1500" dirty="0" err="1"/>
              <a:t>Léčba</a:t>
            </a:r>
            <a:r>
              <a:rPr lang="sk-SK" sz="1500" dirty="0"/>
              <a:t> </a:t>
            </a:r>
            <a:r>
              <a:rPr lang="sk-SK" sz="1500" dirty="0" err="1"/>
              <a:t>může</a:t>
            </a:r>
            <a:r>
              <a:rPr lang="sk-SK" sz="1500" dirty="0"/>
              <a:t> </a:t>
            </a:r>
            <a:r>
              <a:rPr lang="sk-SK" sz="1500" dirty="0" err="1"/>
              <a:t>probíhat</a:t>
            </a:r>
            <a:r>
              <a:rPr lang="sk-SK" sz="1500" dirty="0"/>
              <a:t> roky</a:t>
            </a:r>
            <a:endParaRPr lang="en-US" sz="1500" dirty="0"/>
          </a:p>
          <a:p>
            <a:pPr lvl="2">
              <a:spcBef>
                <a:spcPts val="300"/>
              </a:spcBef>
            </a:pPr>
            <a:r>
              <a:rPr lang="cs-CZ" sz="1500" dirty="0"/>
              <a:t>i</a:t>
            </a:r>
            <a:r>
              <a:rPr lang="en-US" sz="1500" dirty="0" err="1"/>
              <a:t>ni</a:t>
            </a:r>
            <a:r>
              <a:rPr lang="sk-SK" sz="1500" dirty="0" err="1"/>
              <a:t>ciálně</a:t>
            </a:r>
            <a:r>
              <a:rPr lang="sk-SK" sz="1500" dirty="0"/>
              <a:t> </a:t>
            </a:r>
            <a:r>
              <a:rPr lang="sk-SK" sz="1500" dirty="0" err="1"/>
              <a:t>se</a:t>
            </a:r>
            <a:r>
              <a:rPr lang="sk-SK" sz="1500" dirty="0"/>
              <a:t> </a:t>
            </a:r>
            <a:r>
              <a:rPr lang="sk-SK" sz="1500" dirty="0" err="1"/>
              <a:t>ICIs</a:t>
            </a:r>
            <a:r>
              <a:rPr lang="sk-SK" sz="1500" dirty="0"/>
              <a:t> </a:t>
            </a:r>
            <a:r>
              <a:rPr lang="sk-SK" sz="1500" dirty="0" err="1"/>
              <a:t>podávají</a:t>
            </a:r>
            <a:r>
              <a:rPr lang="sk-SK" sz="1500" dirty="0"/>
              <a:t> </a:t>
            </a:r>
            <a:r>
              <a:rPr lang="sk-SK" sz="1500" dirty="0" err="1"/>
              <a:t>většinou</a:t>
            </a:r>
            <a:r>
              <a:rPr lang="sk-SK" sz="1500" dirty="0"/>
              <a:t>  po dobu 2 let, resp. do progrese </a:t>
            </a:r>
            <a:r>
              <a:rPr lang="sk-SK" sz="1500" dirty="0" err="1"/>
              <a:t>anebo</a:t>
            </a:r>
            <a:r>
              <a:rPr lang="sk-SK" sz="1500" dirty="0"/>
              <a:t> toxicity</a:t>
            </a:r>
            <a:endParaRPr lang="en-US" sz="1500" dirty="0"/>
          </a:p>
          <a:p>
            <a:pPr lvl="2">
              <a:spcBef>
                <a:spcPts val="300"/>
              </a:spcBef>
            </a:pPr>
            <a:endParaRPr lang="en-US" sz="1350" dirty="0"/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D8437448-559D-46B6-8951-9C08487A8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607" y="4505097"/>
            <a:ext cx="8698787" cy="507831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Michot. Eur J Cancer. 2016;54:139. </a:t>
            </a:r>
            <a:r>
              <a:rPr kumimoji="0" lang="cs-CZ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altLang="en-US" sz="1350" b="0" i="0" u="none" strike="noStrike" kern="1200" cap="none" spc="-8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Nivolumab</a:t>
            </a:r>
            <a:r>
              <a:rPr kumimoji="0" lang="cs-CZ" altLang="en-US" sz="1350" b="0" i="0" u="none" strike="noStrike" kern="1200" cap="none" spc="-8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, i</a:t>
            </a:r>
            <a:r>
              <a:rPr kumimoji="0" lang="en-US" altLang="en-US" sz="1350" b="0" i="0" u="none" strike="noStrike" kern="1200" cap="none" spc="-8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pilimumab</a:t>
            </a:r>
            <a:r>
              <a:rPr kumimoji="0" lang="cs-CZ" altLang="en-US" sz="1350" b="0" i="0" u="none" strike="noStrike" kern="1200" cap="none" spc="-8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, p</a:t>
            </a:r>
            <a:r>
              <a:rPr kumimoji="0" lang="en-US" altLang="en-US" sz="1350" b="0" i="0" u="none" strike="noStrike" kern="1200" cap="none" spc="-8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embrolizumab</a:t>
            </a:r>
            <a:r>
              <a:rPr kumimoji="0" lang="cs-CZ" altLang="en-US" sz="1350" b="0" i="0" u="none" strike="noStrike" kern="1200" cap="none" spc="-8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altLang="en-US" sz="1350" b="0" i="0" u="none" strike="noStrike" kern="1200" cap="none" spc="-8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en-US" sz="1350" b="0" i="0" u="none" strike="noStrike" kern="1200" cap="none" spc="-8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altLang="en-US" sz="1350" b="0" i="0" u="none" strike="noStrike" kern="1200" cap="none" spc="-8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tezolizumab</a:t>
            </a:r>
            <a:r>
              <a:rPr kumimoji="0" lang="cs-CZ" altLang="en-US" sz="1350" b="0" i="0" u="none" strike="noStrike" kern="1200" cap="none" spc="-8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, d</a:t>
            </a:r>
            <a:r>
              <a:rPr kumimoji="0" lang="en-US" altLang="en-US" sz="1350" b="0" i="0" u="none" strike="noStrike" kern="1200" cap="none" spc="-8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urvalumab</a:t>
            </a:r>
            <a:r>
              <a:rPr kumimoji="0" lang="cs-CZ" altLang="en-US" sz="1350" b="0" i="0" u="none" strike="noStrike" kern="1200" cap="none" spc="-8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altLang="en-US" sz="1350" b="0" i="0" u="none" strike="noStrike" kern="1200" cap="none" spc="-8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en-US" sz="1350" b="0" i="0" u="none" strike="noStrike" kern="1200" cap="none" spc="-8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altLang="en-US" sz="1350" b="0" i="0" u="none" strike="noStrike" kern="1200" cap="none" spc="-8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velumab</a:t>
            </a:r>
            <a:r>
              <a:rPr kumimoji="0" lang="cs-CZ" altLang="en-US" sz="1350" b="0" i="0" u="none" strike="noStrike" kern="1200" cap="none" spc="-8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altLang="en-US" sz="1350" b="0" i="0" u="none" strike="noStrike" kern="1200" cap="none" spc="-8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en-US" sz="1350" b="0" i="0" u="none" strike="noStrike" kern="1200" cap="none" spc="-8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altLang="en-US" sz="1350" b="0" i="0" u="none" strike="noStrike" kern="1200" cap="none" spc="-8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emiplimab</a:t>
            </a:r>
            <a:endParaRPr kumimoji="0" lang="en-US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8AEA2F3-5396-4543-8C98-1025B9F35B21}"/>
              </a:ext>
            </a:extLst>
          </p:cNvPr>
          <p:cNvGrpSpPr/>
          <p:nvPr/>
        </p:nvGrpSpPr>
        <p:grpSpPr>
          <a:xfrm>
            <a:off x="36303" y="1116583"/>
            <a:ext cx="4771114" cy="3444479"/>
            <a:chOff x="2830835" y="1674813"/>
            <a:chExt cx="6361485" cy="4592638"/>
          </a:xfrm>
        </p:grpSpPr>
        <p:pic>
          <p:nvPicPr>
            <p:cNvPr id="18" name="Picture 3">
              <a:extLst>
                <a:ext uri="{FF2B5EF4-FFF2-40B4-BE49-F238E27FC236}">
                  <a16:creationId xmlns:a16="http://schemas.microsoft.com/office/drawing/2014/main" id="{85D5E353-FB8F-4B1B-A6F3-F142FA164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5920" y="1738314"/>
              <a:ext cx="2020887" cy="452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25">
              <a:extLst>
                <a:ext uri="{FF2B5EF4-FFF2-40B4-BE49-F238E27FC236}">
                  <a16:creationId xmlns:a16="http://schemas.microsoft.com/office/drawing/2014/main" id="{DB84A040-359C-497F-8864-9FCBB9CC26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4650" y="1674813"/>
              <a:ext cx="922335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PMBCL</a:t>
              </a:r>
            </a:p>
          </p:txBody>
        </p:sp>
        <p:sp>
          <p:nvSpPr>
            <p:cNvPr id="20" name="TextBox 26">
              <a:extLst>
                <a:ext uri="{FF2B5EF4-FFF2-40B4-BE49-F238E27FC236}">
                  <a16:creationId xmlns:a16="http://schemas.microsoft.com/office/drawing/2014/main" id="{33A91A0E-9418-4F11-AEC2-16070B7959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5027" y="2109914"/>
              <a:ext cx="845720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NSCLC</a:t>
              </a:r>
            </a:p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SCLC</a:t>
              </a:r>
            </a:p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TNBC</a:t>
              </a:r>
            </a:p>
          </p:txBody>
        </p:sp>
        <p:sp>
          <p:nvSpPr>
            <p:cNvPr id="21" name="TextBox 27">
              <a:extLst>
                <a:ext uri="{FF2B5EF4-FFF2-40B4-BE49-F238E27FC236}">
                  <a16:creationId xmlns:a16="http://schemas.microsoft.com/office/drawing/2014/main" id="{555AC869-725E-4B49-9487-EB906D310A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6977" y="2248944"/>
              <a:ext cx="751741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cHL</a:t>
              </a:r>
            </a:p>
          </p:txBody>
        </p:sp>
        <p:sp>
          <p:nvSpPr>
            <p:cNvPr id="22" name="TextBox 28">
              <a:extLst>
                <a:ext uri="{FF2B5EF4-FFF2-40B4-BE49-F238E27FC236}">
                  <a16:creationId xmlns:a16="http://schemas.microsoft.com/office/drawing/2014/main" id="{DF6DEFAE-6B81-42E5-8C0D-0BDDD7B0E4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5151" y="2845117"/>
              <a:ext cx="751741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HCC</a:t>
              </a: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981536CB-191E-4CBE-891A-3AA81CA20B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0835" y="3910707"/>
              <a:ext cx="2665085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Melan</a:t>
              </a:r>
              <a:r>
                <a:rPr kumimoji="0" lang="sk-SK" altLang="en-US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om</a:t>
              </a:r>
              <a:endParaRPr kumimoji="0" lang="sk-SK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cs-CZ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Karcinom z </a:t>
              </a:r>
              <a:r>
                <a:rPr kumimoji="0" lang="en-US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Merkel</a:t>
              </a:r>
              <a:r>
                <a:rPr kumimoji="0" lang="cs-CZ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. buněk</a:t>
              </a:r>
              <a:r>
                <a:rPr kumimoji="0" lang="en-US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cs-CZ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       </a:t>
              </a:r>
              <a:r>
                <a:rPr kumimoji="0" lang="sk-SK" altLang="en-US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Spinocelulární</a:t>
              </a:r>
              <a:r>
                <a:rPr kumimoji="0" lang="sk-SK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     </a:t>
              </a:r>
              <a:r>
                <a:rPr kumimoji="0" lang="sk-SK" altLang="en-US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karcinom</a:t>
              </a:r>
              <a:r>
                <a:rPr kumimoji="0" lang="sk-SK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sk-SK" altLang="en-US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kůže</a:t>
              </a:r>
              <a:endParaRPr kumimoji="0" lang="en-US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TextBox 30">
              <a:extLst>
                <a:ext uri="{FF2B5EF4-FFF2-40B4-BE49-F238E27FC236}">
                  <a16:creationId xmlns:a16="http://schemas.microsoft.com/office/drawing/2014/main" id="{6F04A6CE-08C0-4783-AFF1-441929ECB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6623" y="3378201"/>
              <a:ext cx="1372172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Gastric/GEJ </a:t>
              </a:r>
            </a:p>
          </p:txBody>
        </p:sp>
        <p:sp>
          <p:nvSpPr>
            <p:cNvPr id="29" name="TextBox 31">
              <a:extLst>
                <a:ext uri="{FF2B5EF4-FFF2-40B4-BE49-F238E27FC236}">
                  <a16:creationId xmlns:a16="http://schemas.microsoft.com/office/drawing/2014/main" id="{BBCAEF55-EF96-412D-8B26-29A174D6A3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2501" y="3021787"/>
              <a:ext cx="2149819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RCC</a:t>
              </a:r>
            </a:p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U</a:t>
              </a:r>
              <a:r>
                <a:rPr kumimoji="0" lang="sk-SK" altLang="en-US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roteliální</a:t>
              </a:r>
              <a:r>
                <a:rPr kumimoji="0" lang="sk-SK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sk-SK" altLang="en-US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karcinom</a:t>
              </a:r>
              <a:endParaRPr kumimoji="0" lang="en-US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9CE13A73-687D-4D1C-9730-E453B685CE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8982" y="3840163"/>
              <a:ext cx="1451787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MSI-high CRC</a:t>
              </a:r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AAD0921C-BCB8-4DE2-9F5C-3D5FEB8005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4827" y="5208372"/>
              <a:ext cx="2020886" cy="62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MMR-</a:t>
              </a:r>
              <a:r>
                <a:rPr kumimoji="0" lang="en-US" altLang="en-US" sz="13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defici</a:t>
              </a:r>
              <a:r>
                <a:rPr kumimoji="0" lang="cs-CZ" altLang="en-US" sz="13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tní</a:t>
              </a:r>
              <a:r>
                <a:rPr kumimoji="0" lang="cs-CZ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sol</a:t>
              </a:r>
              <a:r>
                <a:rPr kumimoji="0" lang="sk-SK" altLang="en-US" sz="13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idní</a:t>
              </a:r>
              <a:r>
                <a:rPr kumimoji="0" lang="sk-SK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 nádory</a:t>
              </a:r>
              <a:endParaRPr kumimoji="0" lang="en-US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5" name="Straight Connector 36">
              <a:extLst>
                <a:ext uri="{FF2B5EF4-FFF2-40B4-BE49-F238E27FC236}">
                  <a16:creationId xmlns:a16="http://schemas.microsoft.com/office/drawing/2014/main" id="{473CBC91-F705-48B9-B939-2A6B1635923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410634" y="1993903"/>
              <a:ext cx="326711" cy="624373"/>
            </a:xfrm>
            <a:prstGeom prst="line">
              <a:avLst/>
            </a:prstGeom>
            <a:noFill/>
            <a:ln w="28575" algn="ctr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Connector 39">
              <a:extLst>
                <a:ext uri="{FF2B5EF4-FFF2-40B4-BE49-F238E27FC236}">
                  <a16:creationId xmlns:a16="http://schemas.microsoft.com/office/drawing/2014/main" id="{69C85147-5BE8-4684-B7DB-1A85F95DDE2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619870" y="2598738"/>
              <a:ext cx="339725" cy="209550"/>
            </a:xfrm>
            <a:prstGeom prst="line">
              <a:avLst/>
            </a:prstGeom>
            <a:noFill/>
            <a:ln w="28575" algn="ctr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Straight Connector 42">
              <a:extLst>
                <a:ext uri="{FF2B5EF4-FFF2-40B4-BE49-F238E27FC236}">
                  <a16:creationId xmlns:a16="http://schemas.microsoft.com/office/drawing/2014/main" id="{76EF5A7D-2E76-4F3A-9C4B-AFDE2ABA8E7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619870" y="3302000"/>
              <a:ext cx="439737" cy="95250"/>
            </a:xfrm>
            <a:prstGeom prst="line">
              <a:avLst/>
            </a:prstGeom>
            <a:noFill/>
            <a:ln w="28575" algn="ctr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Connector 45">
              <a:extLst>
                <a:ext uri="{FF2B5EF4-FFF2-40B4-BE49-F238E27FC236}">
                  <a16:creationId xmlns:a16="http://schemas.microsoft.com/office/drawing/2014/main" id="{E6FB211E-F55B-44AE-9EA0-A3D35763E3C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94470" y="3733801"/>
              <a:ext cx="587375" cy="296863"/>
            </a:xfrm>
            <a:prstGeom prst="line">
              <a:avLst/>
            </a:prstGeom>
            <a:noFill/>
            <a:ln w="28575" algn="ctr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Straight Connector 51">
              <a:extLst>
                <a:ext uri="{FF2B5EF4-FFF2-40B4-BE49-F238E27FC236}">
                  <a16:creationId xmlns:a16="http://schemas.microsoft.com/office/drawing/2014/main" id="{8C01C3DD-7A4D-42BC-A1CA-B7417F0652C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386382" y="4141789"/>
              <a:ext cx="252413" cy="104775"/>
            </a:xfrm>
            <a:prstGeom prst="line">
              <a:avLst/>
            </a:prstGeom>
            <a:noFill/>
            <a:ln w="28575" algn="ctr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Straight Connector 53">
              <a:extLst>
                <a:ext uri="{FF2B5EF4-FFF2-40B4-BE49-F238E27FC236}">
                  <a16:creationId xmlns:a16="http://schemas.microsoft.com/office/drawing/2014/main" id="{C891C927-A089-4BD3-92F6-A890FF44069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703882" y="2315330"/>
              <a:ext cx="546111" cy="131008"/>
            </a:xfrm>
            <a:prstGeom prst="line">
              <a:avLst/>
            </a:prstGeom>
            <a:noFill/>
            <a:ln w="28575" algn="ctr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Connector 56">
              <a:extLst>
                <a:ext uri="{FF2B5EF4-FFF2-40B4-BE49-F238E27FC236}">
                  <a16:creationId xmlns:a16="http://schemas.microsoft.com/office/drawing/2014/main" id="{A6994CD6-9C17-47E2-BCEF-FD5F5D4DB8F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53070" y="3054350"/>
              <a:ext cx="547687" cy="115888"/>
            </a:xfrm>
            <a:prstGeom prst="line">
              <a:avLst/>
            </a:prstGeom>
            <a:noFill/>
            <a:ln w="28575" algn="ctr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Straight Connector 59">
              <a:extLst>
                <a:ext uri="{FF2B5EF4-FFF2-40B4-BE49-F238E27FC236}">
                  <a16:creationId xmlns:a16="http://schemas.microsoft.com/office/drawing/2014/main" id="{90D62D10-DD1F-45E8-AACC-F46CCA8CDA6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576881" y="3264933"/>
              <a:ext cx="929482" cy="324406"/>
            </a:xfrm>
            <a:prstGeom prst="line">
              <a:avLst/>
            </a:prstGeom>
            <a:noFill/>
            <a:ln w="28575" algn="ctr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TextBox 62">
              <a:extLst>
                <a:ext uri="{FF2B5EF4-FFF2-40B4-BE49-F238E27FC236}">
                  <a16:creationId xmlns:a16="http://schemas.microsoft.com/office/drawing/2014/main" id="{BADEE69B-DB73-4AAB-99E6-52D88CD90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7740" y="1929264"/>
              <a:ext cx="1144631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HNSCC</a:t>
              </a:r>
            </a:p>
          </p:txBody>
        </p:sp>
        <p:cxnSp>
          <p:nvCxnSpPr>
            <p:cNvPr id="45" name="Straight Connector 63">
              <a:extLst>
                <a:ext uri="{FF2B5EF4-FFF2-40B4-BE49-F238E27FC236}">
                  <a16:creationId xmlns:a16="http://schemas.microsoft.com/office/drawing/2014/main" id="{FF6C57C9-CFA5-43FA-9EF3-57502D75C8E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929306" y="2151064"/>
              <a:ext cx="311150" cy="52387"/>
            </a:xfrm>
            <a:prstGeom prst="line">
              <a:avLst/>
            </a:prstGeom>
            <a:noFill/>
            <a:ln w="28575" algn="ctr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Straight Connector 48">
              <a:extLst>
                <a:ext uri="{FF2B5EF4-FFF2-40B4-BE49-F238E27FC236}">
                  <a16:creationId xmlns:a16="http://schemas.microsoft.com/office/drawing/2014/main" id="{F8BBC683-FB65-4286-8F4E-24718B08B9F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410634" y="4046980"/>
              <a:ext cx="448036" cy="477395"/>
            </a:xfrm>
            <a:prstGeom prst="line">
              <a:avLst/>
            </a:prstGeom>
            <a:noFill/>
            <a:ln w="28575" algn="ctr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" name="TextBox 32">
              <a:extLst>
                <a:ext uri="{FF2B5EF4-FFF2-40B4-BE49-F238E27FC236}">
                  <a16:creationId xmlns:a16="http://schemas.microsoft.com/office/drawing/2014/main" id="{334A770A-7165-4BFB-91DC-736CD5E59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3647" y="4500735"/>
              <a:ext cx="2088008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Cervi</a:t>
              </a:r>
              <a:r>
                <a:rPr kumimoji="0" lang="sk-SK" altLang="en-US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kální</a:t>
              </a:r>
              <a:r>
                <a:rPr kumimoji="0" lang="sk-SK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sk-SK" altLang="en-US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karcinom</a:t>
              </a:r>
              <a:endParaRPr kumimoji="0" lang="en-US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Ovál 1">
            <a:extLst>
              <a:ext uri="{FF2B5EF4-FFF2-40B4-BE49-F238E27FC236}">
                <a16:creationId xmlns:a16="http://schemas.microsoft.com/office/drawing/2014/main" id="{263F03BE-5F8B-4419-ACC8-F36EA32B1650}"/>
              </a:ext>
            </a:extLst>
          </p:cNvPr>
          <p:cNvSpPr/>
          <p:nvPr/>
        </p:nvSpPr>
        <p:spPr bwMode="auto">
          <a:xfrm>
            <a:off x="552675" y="3226170"/>
            <a:ext cx="1878548" cy="528833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sk-SK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066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00125" y="1236994"/>
            <a:ext cx="7239000" cy="553998"/>
          </a:xfrm>
        </p:spPr>
        <p:txBody>
          <a:bodyPr/>
          <a:lstStyle/>
          <a:p>
            <a:pPr algn="ctr"/>
            <a:r>
              <a:rPr lang="cs-CZ" sz="4000" b="1" dirty="0">
                <a:solidFill>
                  <a:srgbClr val="FFFF00"/>
                </a:solidFill>
              </a:rPr>
              <a:t>LIBTAYO</a:t>
            </a:r>
            <a:br>
              <a:rPr lang="cs-CZ" sz="4000" b="1" dirty="0">
                <a:solidFill>
                  <a:srgbClr val="FFFF00"/>
                </a:solidFill>
              </a:rPr>
            </a:br>
            <a:r>
              <a:rPr lang="cs-CZ" sz="4000" b="1" dirty="0">
                <a:solidFill>
                  <a:srgbClr val="FFFF00"/>
                </a:solidFill>
              </a:rPr>
              <a:t>(CEMIPLIMAB)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99B639-7C09-4240-9F11-4D02671C2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-14817" y="6572250"/>
            <a:ext cx="474135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algn="l" defTabSz="914400" rtl="0" eaLnBrk="1" latinLnBrk="0" hangingPunct="1">
              <a:defRPr sz="800" kern="1200">
                <a:solidFill>
                  <a:schemeClr val="accent6"/>
                </a:solidFill>
                <a:latin typeface="+mn-lt"/>
                <a:ea typeface="MS PGothic" pitchFamily="34" charset="-128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4FE54C-D628-44BA-824F-3B7A7DF3A5B8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5766A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929292"/>
              </a:solidFill>
              <a:effectLst/>
              <a:uLnTx/>
              <a:uFillTx/>
              <a:latin typeface="Arial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C8B934-23B1-49DB-ACD7-4B221142FF47}"/>
              </a:ext>
            </a:extLst>
          </p:cNvPr>
          <p:cNvSpPr txBox="1"/>
          <p:nvPr/>
        </p:nvSpPr>
        <p:spPr>
          <a:xfrm>
            <a:off x="1268016" y="4672964"/>
            <a:ext cx="1952779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CSCC = cutaneous squamous cell carcinoma.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B810464-DFCC-4E43-B052-2B3DD7C99FE7}"/>
              </a:ext>
            </a:extLst>
          </p:cNvPr>
          <p:cNvSpPr/>
          <p:nvPr/>
        </p:nvSpPr>
        <p:spPr>
          <a:xfrm>
            <a:off x="3749749" y="4939865"/>
            <a:ext cx="1319792" cy="121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srgbClr val="646464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E0FAB2C-A570-4B42-B692-635E53CA8BA3}"/>
              </a:ext>
            </a:extLst>
          </p:cNvPr>
          <p:cNvSpPr/>
          <p:nvPr/>
        </p:nvSpPr>
        <p:spPr>
          <a:xfrm>
            <a:off x="290623" y="4735033"/>
            <a:ext cx="3024077" cy="38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ED3F330-21D5-4D85-91C4-382638133AF0}"/>
              </a:ext>
            </a:extLst>
          </p:cNvPr>
          <p:cNvSpPr/>
          <p:nvPr/>
        </p:nvSpPr>
        <p:spPr>
          <a:xfrm>
            <a:off x="3508715" y="489031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958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7074" y="216415"/>
            <a:ext cx="7850176" cy="563579"/>
          </a:xfrm>
        </p:spPr>
        <p:txBody>
          <a:bodyPr>
            <a:noAutofit/>
          </a:bodyPr>
          <a:lstStyle/>
          <a:p>
            <a:r>
              <a:rPr lang="cs-CZ" sz="2700" dirty="0"/>
              <a:t>LIBTAYO (CEMIPLIMAB)</a:t>
            </a:r>
            <a:endParaRPr lang="en-US" sz="27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7074" y="922149"/>
            <a:ext cx="7862887" cy="3564610"/>
          </a:xfrm>
        </p:spPr>
        <p:txBody>
          <a:bodyPr/>
          <a:lstStyle/>
          <a:p>
            <a:endParaRPr lang="cs-CZ" dirty="0"/>
          </a:p>
          <a:p>
            <a:r>
              <a:rPr lang="en-US" dirty="0"/>
              <a:t>FDA </a:t>
            </a:r>
            <a:r>
              <a:rPr lang="cs-CZ" dirty="0"/>
              <a:t>schválení </a:t>
            </a:r>
            <a:r>
              <a:rPr lang="en-US" dirty="0" err="1"/>
              <a:t>cemiplimab</a:t>
            </a:r>
            <a:r>
              <a:rPr lang="cs-CZ" dirty="0"/>
              <a:t>u </a:t>
            </a:r>
            <a:r>
              <a:rPr lang="en-US" dirty="0"/>
              <a:t>–</a:t>
            </a:r>
            <a:r>
              <a:rPr lang="cs-CZ" dirty="0"/>
              <a:t> 28. září 2018</a:t>
            </a:r>
          </a:p>
          <a:p>
            <a:r>
              <a:rPr lang="cs-CZ" dirty="0"/>
              <a:t>EMA schválení </a:t>
            </a:r>
            <a:r>
              <a:rPr lang="cs-CZ" dirty="0" err="1"/>
              <a:t>cemiplimabu</a:t>
            </a:r>
            <a:r>
              <a:rPr lang="cs-CZ" dirty="0"/>
              <a:t> – 28. června 2019</a:t>
            </a:r>
          </a:p>
          <a:p>
            <a:endParaRPr lang="cs-CZ" dirty="0"/>
          </a:p>
          <a:p>
            <a:r>
              <a:rPr lang="cs-CZ" sz="1800" b="1" u="sng" dirty="0"/>
              <a:t>Podmíněné schválení</a:t>
            </a:r>
            <a:endParaRPr lang="cs-CZ" sz="1800" b="1" dirty="0"/>
          </a:p>
          <a:p>
            <a:pPr lvl="1"/>
            <a:r>
              <a:rPr lang="cs-CZ" sz="1600" dirty="0"/>
              <a:t>Tento léčivý přípravek byl registrován postupem tzv. podmíněného schválení. Znamená to, že jsou očekávány další důkazy o jeho přínosech.</a:t>
            </a:r>
          </a:p>
          <a:p>
            <a:pPr lvl="1"/>
            <a:r>
              <a:rPr lang="cs-CZ" sz="1600" dirty="0"/>
              <a:t>Evropská agentura pro léčivé přípravky nejméně jednou za rok vyhodnotí nové informace o tomto léčivém přípravku a tento souhrn údajů o přípravku bude podle potřeby aktualizován.</a:t>
            </a:r>
          </a:p>
          <a:p>
            <a:pPr marL="0" indent="0">
              <a:buNone/>
            </a:pPr>
            <a:r>
              <a:rPr lang="cs-CZ" sz="1800" dirty="0"/>
              <a:t> </a:t>
            </a:r>
          </a:p>
          <a:p>
            <a:endParaRPr lang="cs-CZ" dirty="0"/>
          </a:p>
          <a:p>
            <a:endParaRPr lang="en-US" dirty="0"/>
          </a:p>
          <a:p>
            <a:endParaRPr lang="en-US" dirty="0"/>
          </a:p>
          <a:p>
            <a:endParaRPr lang="cs-CZ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BC72AFF8-999C-42CA-94C0-864F3BFD03E5}" type="slidenum">
              <a:rPr lang="en-US" sz="675">
                <a:solidFill>
                  <a:prstClr val="white">
                    <a:lumMod val="50000"/>
                  </a:prstClr>
                </a:solidFill>
                <a:latin typeface="Arial" panose="020B0604020202020204"/>
              </a:rPr>
              <a:pPr algn="l">
                <a:defRPr/>
              </a:pPr>
              <a:t>28</a:t>
            </a:fld>
            <a:endParaRPr lang="en-US" sz="675">
              <a:solidFill>
                <a:prstClr val="white">
                  <a:lumMod val="50000"/>
                </a:prstClr>
              </a:solidFill>
              <a:latin typeface="Arial" panose="020B0604020202020204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3BFCB66-0AF8-49A1-B416-27996CAE1C8D}"/>
              </a:ext>
            </a:extLst>
          </p:cNvPr>
          <p:cNvSpPr/>
          <p:nvPr/>
        </p:nvSpPr>
        <p:spPr>
          <a:xfrm>
            <a:off x="3969488" y="4939866"/>
            <a:ext cx="1100053" cy="94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050CE9C-3AEC-407A-B0B6-99D4E5346273}"/>
              </a:ext>
            </a:extLst>
          </p:cNvPr>
          <p:cNvSpPr/>
          <p:nvPr/>
        </p:nvSpPr>
        <p:spPr>
          <a:xfrm>
            <a:off x="290623" y="4735033"/>
            <a:ext cx="2970028" cy="38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4DEDB37-65B4-4579-862A-61ED7534E3B6}"/>
              </a:ext>
            </a:extLst>
          </p:cNvPr>
          <p:cNvSpPr/>
          <p:nvPr/>
        </p:nvSpPr>
        <p:spPr>
          <a:xfrm>
            <a:off x="3508715" y="489031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562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79F88F-0602-4E28-9CDB-696C62977D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4" t="2748" r="894" b="11534"/>
          <a:stretch/>
        </p:blipFill>
        <p:spPr>
          <a:xfrm>
            <a:off x="666893" y="90360"/>
            <a:ext cx="7844590" cy="45493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CDC40D-401F-4A6E-95C0-9CFF3118D0CA}"/>
              </a:ext>
            </a:extLst>
          </p:cNvPr>
          <p:cNvSpPr/>
          <p:nvPr/>
        </p:nvSpPr>
        <p:spPr>
          <a:xfrm>
            <a:off x="3542681" y="4184188"/>
            <a:ext cx="20586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595">
              <a:defRPr/>
            </a:pPr>
            <a:r>
              <a:rPr lang="sk-SK" sz="1013" dirty="0">
                <a:solidFill>
                  <a:srgbClr val="000000"/>
                </a:solidFill>
                <a:latin typeface="Arial" panose="020B0604020202020204"/>
              </a:rPr>
              <a:t>Dostupné na</a:t>
            </a:r>
            <a:r>
              <a:rPr lang="fr-FR" dirty="0">
                <a:solidFill>
                  <a:srgbClr val="000000"/>
                </a:solidFill>
                <a:latin typeface="Arial" panose="020B0604020202020204"/>
              </a:rPr>
              <a:t> www.nejm.org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11F332C-7DAB-441A-9E2C-32BEAC246EF8}"/>
              </a:ext>
            </a:extLst>
          </p:cNvPr>
          <p:cNvSpPr txBox="1">
            <a:spLocks/>
          </p:cNvSpPr>
          <p:nvPr/>
        </p:nvSpPr>
        <p:spPr>
          <a:xfrm>
            <a:off x="5751206" y="4686300"/>
            <a:ext cx="6146969" cy="366840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595">
              <a:buClr>
                <a:srgbClr val="52359B"/>
              </a:buClr>
              <a:defRPr/>
            </a:pPr>
            <a:endParaRPr lang="en-GB" sz="825" spc="11" dirty="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defTabSz="685595">
              <a:buClr>
                <a:srgbClr val="52359B"/>
              </a:buClr>
              <a:defRPr/>
            </a:pPr>
            <a:endParaRPr lang="en-GB" sz="675" spc="11" dirty="0">
              <a:solidFill>
                <a:srgbClr val="000000"/>
              </a:solidFill>
              <a:latin typeface="Arial" panose="020B0604020202020204"/>
              <a:cs typeface="Arial" panose="020B0604020202020204" pitchFamily="34" charset="0"/>
            </a:endParaRPr>
          </a:p>
          <a:p>
            <a:pPr defTabSz="685595">
              <a:spcBef>
                <a:spcPts val="450"/>
              </a:spcBef>
              <a:buClr>
                <a:srgbClr val="52359B"/>
              </a:buClr>
              <a:defRPr/>
            </a:pPr>
            <a:r>
              <a:rPr lang="en-GB" sz="1050" spc="11" dirty="0" err="1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Migden</a:t>
            </a:r>
            <a:r>
              <a:rPr lang="en-GB" sz="1050" spc="11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 MR, et al. </a:t>
            </a:r>
            <a:r>
              <a:rPr lang="en-GB" sz="1050" i="1" spc="11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N </a:t>
            </a:r>
            <a:r>
              <a:rPr lang="en-GB" sz="1050" i="1" spc="11" dirty="0" err="1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Engl</a:t>
            </a:r>
            <a:r>
              <a:rPr lang="en-GB" sz="1050" i="1" spc="11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 J Med</a:t>
            </a:r>
            <a:r>
              <a:rPr lang="en-GB" sz="1050" spc="11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. 2018;379:341-351.</a:t>
            </a:r>
            <a:endParaRPr lang="en-US" sz="105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C11DBC2-C5BF-4793-B769-26B7E4AFCB9D}"/>
              </a:ext>
            </a:extLst>
          </p:cNvPr>
          <p:cNvSpPr/>
          <p:nvPr/>
        </p:nvSpPr>
        <p:spPr>
          <a:xfrm>
            <a:off x="290623" y="4735033"/>
            <a:ext cx="2996863" cy="38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454BEA8-30CD-481B-B052-96D14DB30F06}"/>
              </a:ext>
            </a:extLst>
          </p:cNvPr>
          <p:cNvSpPr/>
          <p:nvPr/>
        </p:nvSpPr>
        <p:spPr>
          <a:xfrm>
            <a:off x="3508715" y="489031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3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CE5304-2177-4490-880B-D2A30685D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80" y="215155"/>
            <a:ext cx="8420101" cy="387798"/>
          </a:xfrm>
        </p:spPr>
        <p:txBody>
          <a:bodyPr/>
          <a:lstStyle/>
          <a:p>
            <a:r>
              <a:rPr lang="cs-CZ" dirty="0"/>
              <a:t>NÁDORY KŮŽE – EPIDEMIOLOGIE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9172F3-B58F-4C2D-AE1C-F8B95990B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92" y="1060859"/>
            <a:ext cx="8080508" cy="3574676"/>
          </a:xfrm>
        </p:spPr>
        <p:txBody>
          <a:bodyPr/>
          <a:lstStyle/>
          <a:p>
            <a:r>
              <a:rPr lang="cs-CZ" sz="1400" dirty="0"/>
              <a:t>Nádory kůže představují v incidenci 16 (20) % všech tumorů, výskyt stoupá s věkem</a:t>
            </a:r>
            <a:endParaRPr lang="cs-CZ" sz="800" dirty="0"/>
          </a:p>
          <a:p>
            <a:r>
              <a:rPr lang="cs-CZ" sz="1400" dirty="0">
                <a:solidFill>
                  <a:schemeClr val="tx2"/>
                </a:solidFill>
              </a:rPr>
              <a:t>Výskyt – velké regionální a rasové rozdíly v incidenci, největší výskyt nádorů – v bílé populaci, incidence klesá s vyšší pigmentací kůže, u tmavě pigmentované kůže – kožní karcinomy 70krát méně časté, </a:t>
            </a:r>
            <a:r>
              <a:rPr lang="cs-CZ" sz="1400" dirty="0" err="1">
                <a:solidFill>
                  <a:schemeClr val="tx2"/>
                </a:solidFill>
              </a:rPr>
              <a:t>spinocelulární</a:t>
            </a:r>
            <a:r>
              <a:rPr lang="cs-CZ" sz="1400" dirty="0">
                <a:solidFill>
                  <a:schemeClr val="tx2"/>
                </a:solidFill>
              </a:rPr>
              <a:t> karcinom častější než </a:t>
            </a:r>
            <a:r>
              <a:rPr lang="cs-CZ" sz="1400" dirty="0" err="1">
                <a:solidFill>
                  <a:schemeClr val="tx2"/>
                </a:solidFill>
              </a:rPr>
              <a:t>bazocelulární</a:t>
            </a:r>
            <a:endParaRPr lang="cs-CZ" sz="800" dirty="0">
              <a:solidFill>
                <a:schemeClr val="tx2"/>
              </a:solidFill>
            </a:endParaRPr>
          </a:p>
          <a:p>
            <a:r>
              <a:rPr lang="cs-CZ" sz="1400" dirty="0"/>
              <a:t>Zhoubný melanom patří mezi </a:t>
            </a:r>
            <a:r>
              <a:rPr lang="cs-CZ" sz="1400" b="1" dirty="0"/>
              <a:t>7</a:t>
            </a:r>
            <a:r>
              <a:rPr lang="cs-CZ" sz="1400" dirty="0"/>
              <a:t> nejčastěji se vyskytujících nádorů v ČR, počet pacientů vzrůstá</a:t>
            </a:r>
          </a:p>
          <a:p>
            <a:pPr lvl="1"/>
            <a:r>
              <a:rPr lang="cs-CZ" sz="1200" dirty="0">
                <a:solidFill>
                  <a:schemeClr val="tx1"/>
                </a:solidFill>
              </a:rPr>
              <a:t>v r. 2014 – diagnostikováno 22 nových případů na 100 000 obyvatel za rok, mortalita byla 4 případy/100 000 obyvatel, melanom postihuje převážně pacienty středního věku, v poslední době stoupající trend incidence u mladých pacientů</a:t>
            </a:r>
            <a:endParaRPr lang="cs-CZ" sz="800" b="1" dirty="0">
              <a:solidFill>
                <a:schemeClr val="tx1"/>
              </a:solidFill>
            </a:endParaRPr>
          </a:p>
          <a:p>
            <a:r>
              <a:rPr lang="cs-CZ" sz="1400" dirty="0">
                <a:solidFill>
                  <a:schemeClr val="tx2"/>
                </a:solidFill>
              </a:rPr>
              <a:t>Incidenci BCC a CSCC jednotlivě není možno stanovit – ve statistikách zahrnuty společně pod číselnou diagnózou C 44</a:t>
            </a:r>
          </a:p>
          <a:p>
            <a:pPr lvl="1"/>
            <a:r>
              <a:rPr lang="cs-CZ" sz="1400" dirty="0"/>
              <a:t>cca 80 % </a:t>
            </a:r>
            <a:r>
              <a:rPr lang="cs-CZ" sz="1400" dirty="0" err="1"/>
              <a:t>nemelanomových</a:t>
            </a:r>
            <a:r>
              <a:rPr lang="cs-CZ" sz="1400" dirty="0"/>
              <a:t> kožních nádorů tvoří </a:t>
            </a:r>
            <a:r>
              <a:rPr lang="cs-CZ" sz="1400" dirty="0" err="1"/>
              <a:t>bazocelulární</a:t>
            </a:r>
            <a:r>
              <a:rPr lang="cs-CZ" sz="1400" dirty="0"/>
              <a:t> karcinom (BCC, </a:t>
            </a:r>
            <a:r>
              <a:rPr lang="cs-CZ" sz="1400" dirty="0" err="1"/>
              <a:t>basal</a:t>
            </a:r>
            <a:r>
              <a:rPr lang="cs-CZ" sz="1400" dirty="0"/>
              <a:t> cell </a:t>
            </a:r>
            <a:r>
              <a:rPr lang="cs-CZ" sz="1400" dirty="0" err="1"/>
              <a:t>carcinoma</a:t>
            </a:r>
            <a:r>
              <a:rPr lang="cs-CZ" sz="1400" dirty="0"/>
              <a:t>)</a:t>
            </a:r>
          </a:p>
          <a:p>
            <a:pPr lvl="1"/>
            <a:r>
              <a:rPr lang="cs-CZ" sz="1400" dirty="0"/>
              <a:t>20 % připadá na </a:t>
            </a:r>
            <a:r>
              <a:rPr lang="cs-CZ" sz="1400" dirty="0" err="1"/>
              <a:t>spinocelulární</a:t>
            </a:r>
            <a:r>
              <a:rPr lang="cs-CZ" sz="1400" dirty="0"/>
              <a:t> karcinom (CSCC, </a:t>
            </a:r>
            <a:r>
              <a:rPr lang="cs-CZ" sz="1400" dirty="0" err="1"/>
              <a:t>cutaneus</a:t>
            </a:r>
            <a:r>
              <a:rPr lang="cs-CZ" sz="1400" dirty="0"/>
              <a:t> </a:t>
            </a:r>
            <a:r>
              <a:rPr lang="cs-CZ" sz="1400" dirty="0" err="1"/>
              <a:t>squamous</a:t>
            </a:r>
            <a:r>
              <a:rPr lang="cs-CZ" sz="1400" dirty="0"/>
              <a:t> cell </a:t>
            </a:r>
            <a:r>
              <a:rPr lang="cs-CZ" sz="1400" dirty="0" err="1"/>
              <a:t>carcinoma</a:t>
            </a:r>
            <a:r>
              <a:rPr lang="cs-CZ" sz="1400" dirty="0"/>
              <a:t>)</a:t>
            </a:r>
          </a:p>
          <a:p>
            <a:pPr lvl="1"/>
            <a:endParaRPr lang="cs-CZ" sz="1400" dirty="0"/>
          </a:p>
          <a:p>
            <a:pPr marL="134938" lvl="1" indent="0">
              <a:buNone/>
            </a:pPr>
            <a:r>
              <a:rPr lang="cs-CZ" sz="800" dirty="0"/>
              <a:t>www.svod.cz</a:t>
            </a:r>
          </a:p>
          <a:p>
            <a:pPr marL="0" indent="0">
              <a:buNone/>
            </a:pPr>
            <a:endParaRPr lang="cs-CZ" sz="1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935C398-B042-499F-8499-C8D2BD0CB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DCE3-DFF7-444E-A408-330F81CDB455}" type="slidenum">
              <a:rPr lang="cs-CZ" smtClean="0"/>
              <a:t>3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18AB233-5DE3-4ED7-B5FE-ADEAF0F9409A}"/>
              </a:ext>
            </a:extLst>
          </p:cNvPr>
          <p:cNvSpPr/>
          <p:nvPr/>
        </p:nvSpPr>
        <p:spPr>
          <a:xfrm>
            <a:off x="290623" y="4735033"/>
            <a:ext cx="1998921" cy="38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CAA93CD-2FE5-4740-8F21-7D34B589133F}"/>
              </a:ext>
            </a:extLst>
          </p:cNvPr>
          <p:cNvSpPr/>
          <p:nvPr/>
        </p:nvSpPr>
        <p:spPr>
          <a:xfrm>
            <a:off x="3508715" y="489031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814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EB598D-47FB-41D0-ADAA-2C0431E3C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LIBTAYO – TERAPEUTICKÉ INDIKACE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C009E2-2209-4AE8-9D03-C1A5DF3AC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74" y="1201119"/>
            <a:ext cx="7862887" cy="3027985"/>
          </a:xfrm>
        </p:spPr>
        <p:txBody>
          <a:bodyPr/>
          <a:lstStyle/>
          <a:p>
            <a:r>
              <a:rPr lang="cs-CZ" dirty="0"/>
              <a:t>Přípravek LIBTAYO je v </a:t>
            </a:r>
            <a:r>
              <a:rPr lang="cs-CZ" dirty="0" err="1"/>
              <a:t>monoterapii</a:t>
            </a:r>
            <a:r>
              <a:rPr lang="cs-CZ" dirty="0"/>
              <a:t> indikován k léčbě dospělých pacientů s metastazujícím nebo lokálně pokročilým </a:t>
            </a:r>
            <a:r>
              <a:rPr lang="cs-CZ" dirty="0" err="1"/>
              <a:t>spinocelulárním</a:t>
            </a:r>
            <a:r>
              <a:rPr lang="cs-CZ" dirty="0"/>
              <a:t> karcinomem kůže, kteří nejsou vhodní ke kurativní operaci či kurativnímu ozařování.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84D4AF-6D09-49F6-9424-05255379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8DCE3-DFF7-444E-A408-330F81CDB455}" type="slidenum">
              <a:rPr kumimoji="0" lang="cs-CZ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0BAA1E8-21B9-4038-9A39-AE0AC20DF261}"/>
              </a:ext>
            </a:extLst>
          </p:cNvPr>
          <p:cNvSpPr/>
          <p:nvPr/>
        </p:nvSpPr>
        <p:spPr>
          <a:xfrm>
            <a:off x="290623" y="4735033"/>
            <a:ext cx="2948763" cy="38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574F2C9-C8CB-47C6-91CC-71699C19A384}"/>
              </a:ext>
            </a:extLst>
          </p:cNvPr>
          <p:cNvSpPr/>
          <p:nvPr/>
        </p:nvSpPr>
        <p:spPr>
          <a:xfrm>
            <a:off x="3508715" y="489031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898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590C5-EE8E-426E-8A8F-33698225F994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929292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929292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chemeClr val="accent2"/>
                </a:solidFill>
              </a:rPr>
              <a:t>LIBTAYO (CEMIPLIMAB)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23445" y="993289"/>
            <a:ext cx="8354180" cy="940795"/>
          </a:xfrm>
        </p:spPr>
        <p:txBody>
          <a:bodyPr/>
          <a:lstStyle/>
          <a:p>
            <a:r>
              <a:rPr lang="cs-CZ" sz="1400" dirty="0" err="1"/>
              <a:t>Cemiplimab</a:t>
            </a:r>
            <a:r>
              <a:rPr lang="cs-CZ" sz="1400" dirty="0"/>
              <a:t> je plně humánní monoklonální protilátka třídy imunoglobulinu G4 (IgG4), která se váže na receptor programované buněčné smrti 1 (PD-1) a blokuje jeho interakci s ligandy PD-L1 a </a:t>
            </a:r>
            <a:r>
              <a:rPr lang="cs-CZ" sz="1400" dirty="0" err="1"/>
              <a:t>PD-L2</a:t>
            </a:r>
            <a:r>
              <a:rPr lang="cs-CZ" sz="1400" dirty="0"/>
              <a:t> </a:t>
            </a:r>
          </a:p>
          <a:p>
            <a:r>
              <a:rPr lang="cs-CZ" sz="1400" dirty="0"/>
              <a:t>Potencuje T-buněčné odpovědi, včetně protinádorových odpovědí, prostřednictvím blokády vazby PD-1 na ligandy PD-L1 a </a:t>
            </a:r>
            <a:r>
              <a:rPr lang="cs-CZ" sz="1400" dirty="0" err="1"/>
              <a:t>PD-L2</a:t>
            </a:r>
            <a:endParaRPr lang="cs-CZ" sz="1400" dirty="0"/>
          </a:p>
          <a:p>
            <a:r>
              <a:rPr lang="cs-CZ" sz="1400" dirty="0" err="1"/>
              <a:t>Cemiplimab</a:t>
            </a:r>
            <a:r>
              <a:rPr lang="cs-CZ" sz="1400" dirty="0"/>
              <a:t> se vyrábí technologií rekombinantní DNA v suspenzní kultuře ovariálních buněk křečíka čínského (</a:t>
            </a:r>
            <a:r>
              <a:rPr lang="en-US" sz="1400" dirty="0" err="1"/>
              <a:t>VelocImmune</a:t>
            </a:r>
            <a:r>
              <a:rPr lang="en-US" sz="1400" baseline="30000" dirty="0"/>
              <a:t>®</a:t>
            </a:r>
            <a:r>
              <a:rPr lang="en-US" sz="1400" dirty="0"/>
              <a:t> technology</a:t>
            </a:r>
            <a:r>
              <a:rPr lang="cs-CZ" sz="1400" dirty="0"/>
              <a:t>)</a:t>
            </a:r>
            <a:endParaRPr lang="en-US" sz="14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522685" y="4526347"/>
            <a:ext cx="8276842" cy="30059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marL="128588" marR="0" lvl="0" indent="-128588" algn="l" defTabSz="685800" rtl="0" eaLnBrk="0" fontAlgn="base" latinLnBrk="0" hangingPunct="0">
              <a:lnSpc>
                <a:spcPct val="80000"/>
              </a:lnSpc>
              <a:spcBef>
                <a:spcPts val="180"/>
              </a:spcBef>
              <a:spcAft>
                <a:spcPct val="0"/>
              </a:spcAft>
              <a:buClr>
                <a:srgbClr val="FFFF00"/>
              </a:buClr>
              <a:buSzPct val="100000"/>
              <a:buFontTx/>
              <a:buNone/>
              <a:tabLst/>
              <a:defRPr/>
            </a:pPr>
            <a:r>
              <a: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cDNA, complimentary deoxyribonucleic acid; CHO, Chinese hamster ovary; PD-1, programmed death-1; PD-L1, programmed death-ligand 1</a:t>
            </a:r>
          </a:p>
          <a:p>
            <a:pPr marL="128588" marR="0" lvl="0" indent="-128588" algn="l" defTabSz="685800" rtl="0" eaLnBrk="0" fontAlgn="base" latinLnBrk="0" hangingPunct="0">
              <a:lnSpc>
                <a:spcPct val="80000"/>
              </a:lnSpc>
              <a:spcBef>
                <a:spcPts val="180"/>
              </a:spcBef>
              <a:spcAft>
                <a:spcPct val="0"/>
              </a:spcAft>
              <a:buClr>
                <a:srgbClr val="FFFF00"/>
              </a:buClr>
              <a:buSzPct val="100000"/>
              <a:buFontTx/>
              <a:buNone/>
              <a:tabLst/>
              <a:defRPr/>
            </a:pPr>
            <a:endParaRPr kumimoji="0" lang="en-US" sz="67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  <a:p>
            <a:pPr marL="0" marR="0" lvl="0" indent="0" algn="l" defTabSz="685800" rtl="0" eaLnBrk="0" fontAlgn="base" latinLnBrk="0" hangingPunct="0">
              <a:lnSpc>
                <a:spcPct val="80000"/>
              </a:lnSpc>
              <a:spcBef>
                <a:spcPts val="180"/>
              </a:spcBef>
              <a:spcAft>
                <a:spcPct val="0"/>
              </a:spcAft>
              <a:buClr>
                <a:srgbClr val="FFFF00"/>
              </a:buClr>
              <a:buSzPct val="100000"/>
              <a:buFontTx/>
              <a:buNone/>
              <a:tabLst/>
              <a:defRPr/>
            </a:pPr>
            <a:r>
              <a:rPr kumimoji="0" lang="it-IT" sz="6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Burova E, et al. </a:t>
            </a:r>
            <a:r>
              <a:rPr kumimoji="0" lang="it-IT" sz="675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Mol Cancer Ther</a:t>
            </a:r>
            <a:r>
              <a:rPr kumimoji="0" lang="it-IT" sz="6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. 2017;16:861</a:t>
            </a:r>
            <a:r>
              <a: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</a:t>
            </a:r>
            <a:r>
              <a:rPr kumimoji="0" lang="it-IT" sz="6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870.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11780" y="2421939"/>
            <a:ext cx="8315222" cy="2178325"/>
            <a:chOff x="757150" y="3510263"/>
            <a:chExt cx="10551954" cy="245588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72B9FBC-288F-4323-AE6C-033FAD47099C}"/>
                </a:ext>
              </a:extLst>
            </p:cNvPr>
            <p:cNvSpPr/>
            <p:nvPr/>
          </p:nvSpPr>
          <p:spPr bwMode="auto">
            <a:xfrm>
              <a:off x="8783774" y="3891976"/>
              <a:ext cx="1221139" cy="114244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5E5F46-AD5A-44F7-8A04-F45CCC83F915}"/>
                </a:ext>
              </a:extLst>
            </p:cNvPr>
            <p:cNvSpPr txBox="1"/>
            <p:nvPr/>
          </p:nvSpPr>
          <p:spPr>
            <a:xfrm>
              <a:off x="926646" y="5297246"/>
              <a:ext cx="3631067" cy="525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VelocImmune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knock-in mice, containing human variable gene segments, were immunized with recombinant human PD-1 protein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1BC897-61A7-455A-86F6-604EC6B52CE5}"/>
                </a:ext>
              </a:extLst>
            </p:cNvPr>
            <p:cNvSpPr txBox="1"/>
            <p:nvPr/>
          </p:nvSpPr>
          <p:spPr>
            <a:xfrm>
              <a:off x="5298558" y="5297246"/>
              <a:ext cx="1410335" cy="385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Chimeric antibody is isolated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551759-2C3A-4A53-8AAA-230CD448024B}"/>
                </a:ext>
              </a:extLst>
            </p:cNvPr>
            <p:cNvSpPr txBox="1"/>
            <p:nvPr/>
          </p:nvSpPr>
          <p:spPr>
            <a:xfrm>
              <a:off x="5173495" y="4282535"/>
              <a:ext cx="1771978" cy="361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Human variable domain</a:t>
              </a:r>
            </a:p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Mouse constant domains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99BBF66-EC46-422C-9A52-262E720AAA9F}"/>
                </a:ext>
              </a:extLst>
            </p:cNvPr>
            <p:cNvSpPr txBox="1"/>
            <p:nvPr/>
          </p:nvSpPr>
          <p:spPr>
            <a:xfrm>
              <a:off x="8082274" y="5299918"/>
              <a:ext cx="3226830" cy="666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Mouse constant domains are replaced with human domains, DNA construct is introduced in CHO cells, human antibody is expressed and isolated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CEBFDB4-63DE-4BE3-86A3-1D9B6F1BE3E7}"/>
                </a:ext>
              </a:extLst>
            </p:cNvPr>
            <p:cNvCxnSpPr/>
            <p:nvPr/>
          </p:nvCxnSpPr>
          <p:spPr bwMode="auto">
            <a:xfrm>
              <a:off x="4219575" y="4282535"/>
              <a:ext cx="676275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E2EB858-6428-4016-8A11-7FCCCA012EE4}"/>
                </a:ext>
              </a:extLst>
            </p:cNvPr>
            <p:cNvCxnSpPr/>
            <p:nvPr/>
          </p:nvCxnSpPr>
          <p:spPr bwMode="auto">
            <a:xfrm>
              <a:off x="7038214" y="4282535"/>
              <a:ext cx="676275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08A3F9A1-93C6-4CE3-9138-2DFC9B5631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7150" y="4096200"/>
              <a:ext cx="3184525" cy="1074738"/>
            </a:xfrm>
            <a:custGeom>
              <a:avLst/>
              <a:gdLst>
                <a:gd name="T0" fmla="*/ 84 w 2790"/>
                <a:gd name="T1" fmla="*/ 687 h 940"/>
                <a:gd name="T2" fmla="*/ 1 w 2790"/>
                <a:gd name="T3" fmla="*/ 601 h 940"/>
                <a:gd name="T4" fmla="*/ 14 w 2790"/>
                <a:gd name="T5" fmla="*/ 590 h 940"/>
                <a:gd name="T6" fmla="*/ 134 w 2790"/>
                <a:gd name="T7" fmla="*/ 670 h 940"/>
                <a:gd name="T8" fmla="*/ 526 w 2790"/>
                <a:gd name="T9" fmla="*/ 821 h 940"/>
                <a:gd name="T10" fmla="*/ 1039 w 2790"/>
                <a:gd name="T11" fmla="*/ 795 h 940"/>
                <a:gd name="T12" fmla="*/ 1371 w 2790"/>
                <a:gd name="T13" fmla="*/ 739 h 940"/>
                <a:gd name="T14" fmla="*/ 1495 w 2790"/>
                <a:gd name="T15" fmla="*/ 486 h 940"/>
                <a:gd name="T16" fmla="*/ 1611 w 2790"/>
                <a:gd name="T17" fmla="*/ 259 h 940"/>
                <a:gd name="T18" fmla="*/ 2041 w 2790"/>
                <a:gd name="T19" fmla="*/ 86 h 940"/>
                <a:gd name="T20" fmla="*/ 2153 w 2790"/>
                <a:gd name="T21" fmla="*/ 170 h 940"/>
                <a:gd name="T22" fmla="*/ 2309 w 2790"/>
                <a:gd name="T23" fmla="*/ 168 h 940"/>
                <a:gd name="T24" fmla="*/ 2311 w 2790"/>
                <a:gd name="T25" fmla="*/ 30 h 940"/>
                <a:gd name="T26" fmla="*/ 2455 w 2790"/>
                <a:gd name="T27" fmla="*/ 101 h 940"/>
                <a:gd name="T28" fmla="*/ 2539 w 2790"/>
                <a:gd name="T29" fmla="*/ 231 h 940"/>
                <a:gd name="T30" fmla="*/ 2781 w 2790"/>
                <a:gd name="T31" fmla="*/ 498 h 940"/>
                <a:gd name="T32" fmla="*/ 2720 w 2790"/>
                <a:gd name="T33" fmla="*/ 611 h 940"/>
                <a:gd name="T34" fmla="*/ 2479 w 2790"/>
                <a:gd name="T35" fmla="*/ 660 h 940"/>
                <a:gd name="T36" fmla="*/ 2367 w 2790"/>
                <a:gd name="T37" fmla="*/ 734 h 940"/>
                <a:gd name="T38" fmla="*/ 2371 w 2790"/>
                <a:gd name="T39" fmla="*/ 871 h 940"/>
                <a:gd name="T40" fmla="*/ 2447 w 2790"/>
                <a:gd name="T41" fmla="*/ 903 h 940"/>
                <a:gd name="T42" fmla="*/ 2346 w 2790"/>
                <a:gd name="T43" fmla="*/ 908 h 940"/>
                <a:gd name="T44" fmla="*/ 2167 w 2790"/>
                <a:gd name="T45" fmla="*/ 836 h 940"/>
                <a:gd name="T46" fmla="*/ 1997 w 2790"/>
                <a:gd name="T47" fmla="*/ 828 h 940"/>
                <a:gd name="T48" fmla="*/ 2000 w 2790"/>
                <a:gd name="T49" fmla="*/ 841 h 940"/>
                <a:gd name="T50" fmla="*/ 2146 w 2790"/>
                <a:gd name="T51" fmla="*/ 881 h 940"/>
                <a:gd name="T52" fmla="*/ 2106 w 2790"/>
                <a:gd name="T53" fmla="*/ 932 h 940"/>
                <a:gd name="T54" fmla="*/ 2049 w 2790"/>
                <a:gd name="T55" fmla="*/ 934 h 940"/>
                <a:gd name="T56" fmla="*/ 1851 w 2790"/>
                <a:gd name="T57" fmla="*/ 882 h 940"/>
                <a:gd name="T58" fmla="*/ 1595 w 2790"/>
                <a:gd name="T59" fmla="*/ 845 h 940"/>
                <a:gd name="T60" fmla="*/ 1484 w 2790"/>
                <a:gd name="T61" fmla="*/ 804 h 940"/>
                <a:gd name="T62" fmla="*/ 1251 w 2790"/>
                <a:gd name="T63" fmla="*/ 859 h 940"/>
                <a:gd name="T64" fmla="*/ 870 w 2790"/>
                <a:gd name="T65" fmla="*/ 894 h 940"/>
                <a:gd name="T66" fmla="*/ 317 w 2790"/>
                <a:gd name="T67" fmla="*/ 812 h 940"/>
                <a:gd name="T68" fmla="*/ 283 w 2790"/>
                <a:gd name="T69" fmla="*/ 795 h 940"/>
                <a:gd name="T70" fmla="*/ 249 w 2790"/>
                <a:gd name="T71" fmla="*/ 779 h 940"/>
                <a:gd name="T72" fmla="*/ 2519 w 2790"/>
                <a:gd name="T73" fmla="*/ 409 h 940"/>
                <a:gd name="T74" fmla="*/ 2566 w 2790"/>
                <a:gd name="T75" fmla="*/ 380 h 940"/>
                <a:gd name="T76" fmla="*/ 2485 w 2790"/>
                <a:gd name="T77" fmla="*/ 352 h 940"/>
                <a:gd name="T78" fmla="*/ 2518 w 2790"/>
                <a:gd name="T79" fmla="*/ 412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90" h="940">
                  <a:moveTo>
                    <a:pt x="249" y="779"/>
                  </a:moveTo>
                  <a:cubicBezTo>
                    <a:pt x="191" y="753"/>
                    <a:pt x="133" y="729"/>
                    <a:pt x="84" y="687"/>
                  </a:cubicBezTo>
                  <a:cubicBezTo>
                    <a:pt x="58" y="664"/>
                    <a:pt x="34" y="639"/>
                    <a:pt x="10" y="615"/>
                  </a:cubicBezTo>
                  <a:cubicBezTo>
                    <a:pt x="6" y="612"/>
                    <a:pt x="2" y="606"/>
                    <a:pt x="1" y="601"/>
                  </a:cubicBezTo>
                  <a:cubicBezTo>
                    <a:pt x="0" y="597"/>
                    <a:pt x="2" y="592"/>
                    <a:pt x="5" y="588"/>
                  </a:cubicBezTo>
                  <a:cubicBezTo>
                    <a:pt x="5" y="587"/>
                    <a:pt x="11" y="588"/>
                    <a:pt x="14" y="590"/>
                  </a:cubicBezTo>
                  <a:cubicBezTo>
                    <a:pt x="20" y="593"/>
                    <a:pt x="26" y="597"/>
                    <a:pt x="31" y="601"/>
                  </a:cubicBezTo>
                  <a:cubicBezTo>
                    <a:pt x="66" y="624"/>
                    <a:pt x="99" y="649"/>
                    <a:pt x="134" y="670"/>
                  </a:cubicBezTo>
                  <a:cubicBezTo>
                    <a:pt x="247" y="738"/>
                    <a:pt x="363" y="797"/>
                    <a:pt x="495" y="818"/>
                  </a:cubicBezTo>
                  <a:cubicBezTo>
                    <a:pt x="505" y="820"/>
                    <a:pt x="516" y="821"/>
                    <a:pt x="526" y="821"/>
                  </a:cubicBezTo>
                  <a:cubicBezTo>
                    <a:pt x="615" y="821"/>
                    <a:pt x="704" y="824"/>
                    <a:pt x="792" y="819"/>
                  </a:cubicBezTo>
                  <a:cubicBezTo>
                    <a:pt x="875" y="815"/>
                    <a:pt x="957" y="803"/>
                    <a:pt x="1039" y="795"/>
                  </a:cubicBezTo>
                  <a:cubicBezTo>
                    <a:pt x="1093" y="789"/>
                    <a:pt x="1147" y="787"/>
                    <a:pt x="1200" y="778"/>
                  </a:cubicBezTo>
                  <a:cubicBezTo>
                    <a:pt x="1257" y="768"/>
                    <a:pt x="1314" y="753"/>
                    <a:pt x="1371" y="739"/>
                  </a:cubicBezTo>
                  <a:cubicBezTo>
                    <a:pt x="1425" y="724"/>
                    <a:pt x="1450" y="688"/>
                    <a:pt x="1457" y="632"/>
                  </a:cubicBezTo>
                  <a:cubicBezTo>
                    <a:pt x="1463" y="582"/>
                    <a:pt x="1480" y="534"/>
                    <a:pt x="1495" y="486"/>
                  </a:cubicBezTo>
                  <a:cubicBezTo>
                    <a:pt x="1508" y="442"/>
                    <a:pt x="1523" y="398"/>
                    <a:pt x="1539" y="355"/>
                  </a:cubicBezTo>
                  <a:cubicBezTo>
                    <a:pt x="1554" y="316"/>
                    <a:pt x="1580" y="285"/>
                    <a:pt x="1611" y="259"/>
                  </a:cubicBezTo>
                  <a:cubicBezTo>
                    <a:pt x="1673" y="209"/>
                    <a:pt x="1736" y="161"/>
                    <a:pt x="1809" y="129"/>
                  </a:cubicBezTo>
                  <a:cubicBezTo>
                    <a:pt x="1883" y="96"/>
                    <a:pt x="1960" y="82"/>
                    <a:pt x="2041" y="86"/>
                  </a:cubicBezTo>
                  <a:cubicBezTo>
                    <a:pt x="2067" y="87"/>
                    <a:pt x="2089" y="101"/>
                    <a:pt x="2107" y="119"/>
                  </a:cubicBezTo>
                  <a:cubicBezTo>
                    <a:pt x="2123" y="136"/>
                    <a:pt x="2138" y="153"/>
                    <a:pt x="2153" y="170"/>
                  </a:cubicBezTo>
                  <a:cubicBezTo>
                    <a:pt x="2174" y="195"/>
                    <a:pt x="2200" y="201"/>
                    <a:pt x="2227" y="191"/>
                  </a:cubicBezTo>
                  <a:cubicBezTo>
                    <a:pt x="2254" y="181"/>
                    <a:pt x="2281" y="173"/>
                    <a:pt x="2309" y="168"/>
                  </a:cubicBezTo>
                  <a:cubicBezTo>
                    <a:pt x="2343" y="162"/>
                    <a:pt x="2347" y="156"/>
                    <a:pt x="2325" y="131"/>
                  </a:cubicBezTo>
                  <a:cubicBezTo>
                    <a:pt x="2297" y="100"/>
                    <a:pt x="2304" y="65"/>
                    <a:pt x="2311" y="30"/>
                  </a:cubicBezTo>
                  <a:cubicBezTo>
                    <a:pt x="2316" y="6"/>
                    <a:pt x="2330" y="0"/>
                    <a:pt x="2355" y="7"/>
                  </a:cubicBezTo>
                  <a:cubicBezTo>
                    <a:pt x="2405" y="21"/>
                    <a:pt x="2443" y="46"/>
                    <a:pt x="2455" y="101"/>
                  </a:cubicBezTo>
                  <a:cubicBezTo>
                    <a:pt x="2461" y="126"/>
                    <a:pt x="2473" y="150"/>
                    <a:pt x="2482" y="175"/>
                  </a:cubicBezTo>
                  <a:cubicBezTo>
                    <a:pt x="2492" y="203"/>
                    <a:pt x="2511" y="222"/>
                    <a:pt x="2539" y="231"/>
                  </a:cubicBezTo>
                  <a:cubicBezTo>
                    <a:pt x="2571" y="241"/>
                    <a:pt x="2597" y="259"/>
                    <a:pt x="2617" y="285"/>
                  </a:cubicBezTo>
                  <a:cubicBezTo>
                    <a:pt x="2673" y="355"/>
                    <a:pt x="2728" y="426"/>
                    <a:pt x="2781" y="498"/>
                  </a:cubicBezTo>
                  <a:cubicBezTo>
                    <a:pt x="2788" y="508"/>
                    <a:pt x="2790" y="530"/>
                    <a:pt x="2784" y="539"/>
                  </a:cubicBezTo>
                  <a:cubicBezTo>
                    <a:pt x="2766" y="565"/>
                    <a:pt x="2742" y="587"/>
                    <a:pt x="2720" y="611"/>
                  </a:cubicBezTo>
                  <a:cubicBezTo>
                    <a:pt x="2697" y="636"/>
                    <a:pt x="2667" y="636"/>
                    <a:pt x="2637" y="629"/>
                  </a:cubicBezTo>
                  <a:cubicBezTo>
                    <a:pt x="2580" y="617"/>
                    <a:pt x="2528" y="628"/>
                    <a:pt x="2479" y="660"/>
                  </a:cubicBezTo>
                  <a:cubicBezTo>
                    <a:pt x="2447" y="681"/>
                    <a:pt x="2415" y="703"/>
                    <a:pt x="2382" y="725"/>
                  </a:cubicBezTo>
                  <a:cubicBezTo>
                    <a:pt x="2377" y="728"/>
                    <a:pt x="2373" y="732"/>
                    <a:pt x="2367" y="734"/>
                  </a:cubicBezTo>
                  <a:cubicBezTo>
                    <a:pt x="2325" y="752"/>
                    <a:pt x="2326" y="752"/>
                    <a:pt x="2325" y="792"/>
                  </a:cubicBezTo>
                  <a:cubicBezTo>
                    <a:pt x="2325" y="827"/>
                    <a:pt x="2331" y="859"/>
                    <a:pt x="2371" y="871"/>
                  </a:cubicBezTo>
                  <a:cubicBezTo>
                    <a:pt x="2391" y="877"/>
                    <a:pt x="2411" y="881"/>
                    <a:pt x="2430" y="888"/>
                  </a:cubicBezTo>
                  <a:cubicBezTo>
                    <a:pt x="2437" y="890"/>
                    <a:pt x="2442" y="898"/>
                    <a:pt x="2447" y="903"/>
                  </a:cubicBezTo>
                  <a:cubicBezTo>
                    <a:pt x="2441" y="907"/>
                    <a:pt x="2435" y="913"/>
                    <a:pt x="2429" y="916"/>
                  </a:cubicBezTo>
                  <a:cubicBezTo>
                    <a:pt x="2400" y="929"/>
                    <a:pt x="2371" y="919"/>
                    <a:pt x="2346" y="908"/>
                  </a:cubicBezTo>
                  <a:cubicBezTo>
                    <a:pt x="2318" y="895"/>
                    <a:pt x="2287" y="890"/>
                    <a:pt x="2260" y="865"/>
                  </a:cubicBezTo>
                  <a:cubicBezTo>
                    <a:pt x="2239" y="845"/>
                    <a:pt x="2199" y="842"/>
                    <a:pt x="2167" y="836"/>
                  </a:cubicBezTo>
                  <a:cubicBezTo>
                    <a:pt x="2115" y="825"/>
                    <a:pt x="2064" y="809"/>
                    <a:pt x="2010" y="825"/>
                  </a:cubicBezTo>
                  <a:cubicBezTo>
                    <a:pt x="2006" y="826"/>
                    <a:pt x="2001" y="826"/>
                    <a:pt x="1997" y="828"/>
                  </a:cubicBezTo>
                  <a:cubicBezTo>
                    <a:pt x="1994" y="829"/>
                    <a:pt x="1992" y="832"/>
                    <a:pt x="1990" y="835"/>
                  </a:cubicBezTo>
                  <a:cubicBezTo>
                    <a:pt x="1993" y="837"/>
                    <a:pt x="1996" y="840"/>
                    <a:pt x="2000" y="841"/>
                  </a:cubicBezTo>
                  <a:cubicBezTo>
                    <a:pt x="2034" y="846"/>
                    <a:pt x="2068" y="849"/>
                    <a:pt x="2101" y="857"/>
                  </a:cubicBezTo>
                  <a:cubicBezTo>
                    <a:pt x="2117" y="860"/>
                    <a:pt x="2134" y="869"/>
                    <a:pt x="2146" y="881"/>
                  </a:cubicBezTo>
                  <a:cubicBezTo>
                    <a:pt x="2155" y="890"/>
                    <a:pt x="2162" y="907"/>
                    <a:pt x="2160" y="919"/>
                  </a:cubicBezTo>
                  <a:cubicBezTo>
                    <a:pt x="2159" y="931"/>
                    <a:pt x="2117" y="940"/>
                    <a:pt x="2106" y="932"/>
                  </a:cubicBezTo>
                  <a:cubicBezTo>
                    <a:pt x="2093" y="922"/>
                    <a:pt x="2086" y="923"/>
                    <a:pt x="2076" y="936"/>
                  </a:cubicBezTo>
                  <a:cubicBezTo>
                    <a:pt x="2073" y="940"/>
                    <a:pt x="2057" y="937"/>
                    <a:pt x="2049" y="934"/>
                  </a:cubicBezTo>
                  <a:cubicBezTo>
                    <a:pt x="2023" y="925"/>
                    <a:pt x="1998" y="911"/>
                    <a:pt x="1972" y="905"/>
                  </a:cubicBezTo>
                  <a:cubicBezTo>
                    <a:pt x="1932" y="894"/>
                    <a:pt x="1891" y="883"/>
                    <a:pt x="1851" y="882"/>
                  </a:cubicBezTo>
                  <a:cubicBezTo>
                    <a:pt x="1800" y="881"/>
                    <a:pt x="1753" y="871"/>
                    <a:pt x="1706" y="855"/>
                  </a:cubicBezTo>
                  <a:cubicBezTo>
                    <a:pt x="1670" y="843"/>
                    <a:pt x="1634" y="834"/>
                    <a:pt x="1595" y="845"/>
                  </a:cubicBezTo>
                  <a:cubicBezTo>
                    <a:pt x="1570" y="852"/>
                    <a:pt x="1547" y="842"/>
                    <a:pt x="1530" y="822"/>
                  </a:cubicBezTo>
                  <a:cubicBezTo>
                    <a:pt x="1518" y="807"/>
                    <a:pt x="1503" y="800"/>
                    <a:pt x="1484" y="804"/>
                  </a:cubicBezTo>
                  <a:cubicBezTo>
                    <a:pt x="1455" y="809"/>
                    <a:pt x="1426" y="815"/>
                    <a:pt x="1397" y="822"/>
                  </a:cubicBezTo>
                  <a:cubicBezTo>
                    <a:pt x="1348" y="834"/>
                    <a:pt x="1300" y="851"/>
                    <a:pt x="1251" y="859"/>
                  </a:cubicBezTo>
                  <a:cubicBezTo>
                    <a:pt x="1177" y="871"/>
                    <a:pt x="1103" y="879"/>
                    <a:pt x="1029" y="886"/>
                  </a:cubicBezTo>
                  <a:cubicBezTo>
                    <a:pt x="976" y="891"/>
                    <a:pt x="923" y="893"/>
                    <a:pt x="870" y="894"/>
                  </a:cubicBezTo>
                  <a:cubicBezTo>
                    <a:pt x="799" y="895"/>
                    <a:pt x="727" y="895"/>
                    <a:pt x="656" y="894"/>
                  </a:cubicBezTo>
                  <a:cubicBezTo>
                    <a:pt x="537" y="893"/>
                    <a:pt x="424" y="864"/>
                    <a:pt x="317" y="812"/>
                  </a:cubicBezTo>
                  <a:cubicBezTo>
                    <a:pt x="311" y="809"/>
                    <a:pt x="305" y="807"/>
                    <a:pt x="298" y="805"/>
                  </a:cubicBezTo>
                  <a:cubicBezTo>
                    <a:pt x="293" y="801"/>
                    <a:pt x="288" y="798"/>
                    <a:pt x="283" y="795"/>
                  </a:cubicBezTo>
                  <a:cubicBezTo>
                    <a:pt x="277" y="793"/>
                    <a:pt x="271" y="791"/>
                    <a:pt x="264" y="790"/>
                  </a:cubicBezTo>
                  <a:cubicBezTo>
                    <a:pt x="259" y="786"/>
                    <a:pt x="254" y="783"/>
                    <a:pt x="249" y="779"/>
                  </a:cubicBezTo>
                  <a:close/>
                  <a:moveTo>
                    <a:pt x="2518" y="412"/>
                  </a:moveTo>
                  <a:cubicBezTo>
                    <a:pt x="2519" y="411"/>
                    <a:pt x="2519" y="410"/>
                    <a:pt x="2519" y="409"/>
                  </a:cubicBezTo>
                  <a:cubicBezTo>
                    <a:pt x="2522" y="409"/>
                    <a:pt x="2526" y="409"/>
                    <a:pt x="2529" y="409"/>
                  </a:cubicBezTo>
                  <a:cubicBezTo>
                    <a:pt x="2549" y="409"/>
                    <a:pt x="2561" y="397"/>
                    <a:pt x="2566" y="380"/>
                  </a:cubicBezTo>
                  <a:cubicBezTo>
                    <a:pt x="2570" y="365"/>
                    <a:pt x="2555" y="348"/>
                    <a:pt x="2535" y="346"/>
                  </a:cubicBezTo>
                  <a:cubicBezTo>
                    <a:pt x="2518" y="344"/>
                    <a:pt x="2500" y="346"/>
                    <a:pt x="2485" y="352"/>
                  </a:cubicBezTo>
                  <a:cubicBezTo>
                    <a:pt x="2465" y="361"/>
                    <a:pt x="2467" y="392"/>
                    <a:pt x="2486" y="402"/>
                  </a:cubicBezTo>
                  <a:cubicBezTo>
                    <a:pt x="2496" y="407"/>
                    <a:pt x="2508" y="409"/>
                    <a:pt x="2518" y="4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100000">
                  <a:schemeClr val="accent6">
                    <a:lumMod val="75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tx1">
                  <a:lumMod val="85000"/>
                </a:schemeClr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8C2C42A3-E000-4BF3-9B3A-9E6C654179BF}"/>
                </a:ext>
              </a:extLst>
            </p:cNvPr>
            <p:cNvCxnSpPr/>
            <p:nvPr/>
          </p:nvCxnSpPr>
          <p:spPr bwMode="auto">
            <a:xfrm>
              <a:off x="10155237" y="4502482"/>
              <a:ext cx="31908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DF0632D-FB3B-4A36-82CA-268A989B887C}"/>
                </a:ext>
              </a:extLst>
            </p:cNvPr>
            <p:cNvCxnSpPr/>
            <p:nvPr/>
          </p:nvCxnSpPr>
          <p:spPr bwMode="auto">
            <a:xfrm>
              <a:off x="8333184" y="4502482"/>
              <a:ext cx="31908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5AE4BE1C-0F66-4010-8E47-20D5BBEE77DE}"/>
                </a:ext>
              </a:extLst>
            </p:cNvPr>
            <p:cNvGrpSpPr/>
            <p:nvPr/>
          </p:nvGrpSpPr>
          <p:grpSpPr>
            <a:xfrm rot="5400000">
              <a:off x="7395338" y="4176096"/>
              <a:ext cx="1412863" cy="441394"/>
              <a:chOff x="2263831" y="3289301"/>
              <a:chExt cx="1739943" cy="382588"/>
            </a:xfrm>
            <a:solidFill>
              <a:schemeClr val="accent4"/>
            </a:solidFill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Freeform 9">
                <a:extLst>
                  <a:ext uri="{FF2B5EF4-FFF2-40B4-BE49-F238E27FC236}">
                    <a16:creationId xmlns:a16="http://schemas.microsoft.com/office/drawing/2014/main" id="{8F00FE00-512A-4605-9788-A7E1F5AFF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831" y="3289301"/>
                <a:ext cx="601677" cy="357188"/>
              </a:xfrm>
              <a:custGeom>
                <a:avLst/>
                <a:gdLst>
                  <a:gd name="T0" fmla="*/ 0 w 527"/>
                  <a:gd name="T1" fmla="*/ 290 h 312"/>
                  <a:gd name="T2" fmla="*/ 155 w 527"/>
                  <a:gd name="T3" fmla="*/ 146 h 312"/>
                  <a:gd name="T4" fmla="*/ 347 w 527"/>
                  <a:gd name="T5" fmla="*/ 108 h 312"/>
                  <a:gd name="T6" fmla="*/ 527 w 527"/>
                  <a:gd name="T7" fmla="*/ 289 h 312"/>
                  <a:gd name="T8" fmla="*/ 471 w 527"/>
                  <a:gd name="T9" fmla="*/ 297 h 312"/>
                  <a:gd name="T10" fmla="*/ 349 w 527"/>
                  <a:gd name="T11" fmla="*/ 147 h 312"/>
                  <a:gd name="T12" fmla="*/ 230 w 527"/>
                  <a:gd name="T13" fmla="*/ 92 h 312"/>
                  <a:gd name="T14" fmla="*/ 94 w 527"/>
                  <a:gd name="T15" fmla="*/ 274 h 312"/>
                  <a:gd name="T16" fmla="*/ 67 w 527"/>
                  <a:gd name="T17" fmla="*/ 288 h 312"/>
                  <a:gd name="T18" fmla="*/ 0 w 527"/>
                  <a:gd name="T19" fmla="*/ 29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7" h="312">
                    <a:moveTo>
                      <a:pt x="0" y="290"/>
                    </a:moveTo>
                    <a:cubicBezTo>
                      <a:pt x="0" y="290"/>
                      <a:pt x="62" y="304"/>
                      <a:pt x="155" y="146"/>
                    </a:cubicBezTo>
                    <a:cubicBezTo>
                      <a:pt x="155" y="146"/>
                      <a:pt x="250" y="0"/>
                      <a:pt x="347" y="108"/>
                    </a:cubicBezTo>
                    <a:cubicBezTo>
                      <a:pt x="443" y="215"/>
                      <a:pt x="473" y="303"/>
                      <a:pt x="527" y="289"/>
                    </a:cubicBezTo>
                    <a:cubicBezTo>
                      <a:pt x="527" y="289"/>
                      <a:pt x="506" y="312"/>
                      <a:pt x="471" y="297"/>
                    </a:cubicBezTo>
                    <a:cubicBezTo>
                      <a:pt x="431" y="279"/>
                      <a:pt x="349" y="147"/>
                      <a:pt x="349" y="147"/>
                    </a:cubicBezTo>
                    <a:cubicBezTo>
                      <a:pt x="349" y="147"/>
                      <a:pt x="291" y="42"/>
                      <a:pt x="230" y="92"/>
                    </a:cubicBezTo>
                    <a:cubicBezTo>
                      <a:pt x="176" y="137"/>
                      <a:pt x="195" y="179"/>
                      <a:pt x="94" y="274"/>
                    </a:cubicBezTo>
                    <a:cubicBezTo>
                      <a:pt x="87" y="281"/>
                      <a:pt x="77" y="286"/>
                      <a:pt x="67" y="288"/>
                    </a:cubicBezTo>
                    <a:cubicBezTo>
                      <a:pt x="48" y="293"/>
                      <a:pt x="16" y="298"/>
                      <a:pt x="0" y="2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" name="Freeform 10">
                <a:extLst>
                  <a:ext uri="{FF2B5EF4-FFF2-40B4-BE49-F238E27FC236}">
                    <a16:creationId xmlns:a16="http://schemas.microsoft.com/office/drawing/2014/main" id="{DCB5DC60-EDB2-4E86-87CE-1EB66F280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0420" y="3295650"/>
                <a:ext cx="642953" cy="360363"/>
              </a:xfrm>
              <a:custGeom>
                <a:avLst/>
                <a:gdLst>
                  <a:gd name="T0" fmla="*/ 0 w 562"/>
                  <a:gd name="T1" fmla="*/ 296 h 314"/>
                  <a:gd name="T2" fmla="*/ 157 w 562"/>
                  <a:gd name="T3" fmla="*/ 149 h 314"/>
                  <a:gd name="T4" fmla="*/ 350 w 562"/>
                  <a:gd name="T5" fmla="*/ 110 h 314"/>
                  <a:gd name="T6" fmla="*/ 562 w 562"/>
                  <a:gd name="T7" fmla="*/ 293 h 314"/>
                  <a:gd name="T8" fmla="*/ 472 w 562"/>
                  <a:gd name="T9" fmla="*/ 293 h 314"/>
                  <a:gd name="T10" fmla="*/ 352 w 562"/>
                  <a:gd name="T11" fmla="*/ 150 h 314"/>
                  <a:gd name="T12" fmla="*/ 232 w 562"/>
                  <a:gd name="T13" fmla="*/ 94 h 314"/>
                  <a:gd name="T14" fmla="*/ 95 w 562"/>
                  <a:gd name="T15" fmla="*/ 279 h 314"/>
                  <a:gd name="T16" fmla="*/ 67 w 562"/>
                  <a:gd name="T17" fmla="*/ 294 h 314"/>
                  <a:gd name="T18" fmla="*/ 0 w 562"/>
                  <a:gd name="T19" fmla="*/ 296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2" h="314">
                    <a:moveTo>
                      <a:pt x="0" y="296"/>
                    </a:moveTo>
                    <a:cubicBezTo>
                      <a:pt x="0" y="296"/>
                      <a:pt x="62" y="310"/>
                      <a:pt x="157" y="149"/>
                    </a:cubicBezTo>
                    <a:cubicBezTo>
                      <a:pt x="157" y="149"/>
                      <a:pt x="253" y="0"/>
                      <a:pt x="350" y="110"/>
                    </a:cubicBezTo>
                    <a:cubicBezTo>
                      <a:pt x="447" y="219"/>
                      <a:pt x="482" y="305"/>
                      <a:pt x="562" y="293"/>
                    </a:cubicBezTo>
                    <a:cubicBezTo>
                      <a:pt x="562" y="293"/>
                      <a:pt x="511" y="314"/>
                      <a:pt x="472" y="293"/>
                    </a:cubicBezTo>
                    <a:cubicBezTo>
                      <a:pt x="433" y="273"/>
                      <a:pt x="352" y="150"/>
                      <a:pt x="352" y="150"/>
                    </a:cubicBezTo>
                    <a:cubicBezTo>
                      <a:pt x="352" y="150"/>
                      <a:pt x="294" y="43"/>
                      <a:pt x="232" y="94"/>
                    </a:cubicBezTo>
                    <a:cubicBezTo>
                      <a:pt x="178" y="140"/>
                      <a:pt x="196" y="182"/>
                      <a:pt x="95" y="279"/>
                    </a:cubicBezTo>
                    <a:cubicBezTo>
                      <a:pt x="87" y="286"/>
                      <a:pt x="78" y="291"/>
                      <a:pt x="67" y="294"/>
                    </a:cubicBezTo>
                    <a:cubicBezTo>
                      <a:pt x="48" y="299"/>
                      <a:pt x="16" y="304"/>
                      <a:pt x="0" y="2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" name="Freeform 11">
                <a:extLst>
                  <a:ext uri="{FF2B5EF4-FFF2-40B4-BE49-F238E27FC236}">
                    <a16:creationId xmlns:a16="http://schemas.microsoft.com/office/drawing/2014/main" id="{80528D86-F0FE-45AE-95DE-0D15564D8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5109" y="3297239"/>
                <a:ext cx="628665" cy="374650"/>
              </a:xfrm>
              <a:custGeom>
                <a:avLst/>
                <a:gdLst>
                  <a:gd name="T0" fmla="*/ 0 w 550"/>
                  <a:gd name="T1" fmla="*/ 298 h 327"/>
                  <a:gd name="T2" fmla="*/ 179 w 550"/>
                  <a:gd name="T3" fmla="*/ 146 h 327"/>
                  <a:gd name="T4" fmla="*/ 370 w 550"/>
                  <a:gd name="T5" fmla="*/ 108 h 327"/>
                  <a:gd name="T6" fmla="*/ 550 w 550"/>
                  <a:gd name="T7" fmla="*/ 289 h 327"/>
                  <a:gd name="T8" fmla="*/ 494 w 550"/>
                  <a:gd name="T9" fmla="*/ 297 h 327"/>
                  <a:gd name="T10" fmla="*/ 372 w 550"/>
                  <a:gd name="T11" fmla="*/ 147 h 327"/>
                  <a:gd name="T12" fmla="*/ 254 w 550"/>
                  <a:gd name="T13" fmla="*/ 92 h 327"/>
                  <a:gd name="T14" fmla="*/ 117 w 550"/>
                  <a:gd name="T15" fmla="*/ 274 h 327"/>
                  <a:gd name="T16" fmla="*/ 74 w 550"/>
                  <a:gd name="T17" fmla="*/ 299 h 327"/>
                  <a:gd name="T18" fmla="*/ 0 w 550"/>
                  <a:gd name="T19" fmla="*/ 298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0" h="327">
                    <a:moveTo>
                      <a:pt x="0" y="298"/>
                    </a:moveTo>
                    <a:cubicBezTo>
                      <a:pt x="0" y="298"/>
                      <a:pt x="72" y="327"/>
                      <a:pt x="179" y="146"/>
                    </a:cubicBezTo>
                    <a:cubicBezTo>
                      <a:pt x="179" y="146"/>
                      <a:pt x="274" y="0"/>
                      <a:pt x="370" y="108"/>
                    </a:cubicBezTo>
                    <a:cubicBezTo>
                      <a:pt x="466" y="215"/>
                      <a:pt x="496" y="303"/>
                      <a:pt x="550" y="289"/>
                    </a:cubicBezTo>
                    <a:cubicBezTo>
                      <a:pt x="550" y="289"/>
                      <a:pt x="532" y="317"/>
                      <a:pt x="494" y="297"/>
                    </a:cubicBezTo>
                    <a:cubicBezTo>
                      <a:pt x="455" y="277"/>
                      <a:pt x="372" y="147"/>
                      <a:pt x="372" y="147"/>
                    </a:cubicBezTo>
                    <a:cubicBezTo>
                      <a:pt x="372" y="147"/>
                      <a:pt x="314" y="42"/>
                      <a:pt x="254" y="92"/>
                    </a:cubicBezTo>
                    <a:cubicBezTo>
                      <a:pt x="200" y="137"/>
                      <a:pt x="218" y="179"/>
                      <a:pt x="117" y="274"/>
                    </a:cubicBezTo>
                    <a:cubicBezTo>
                      <a:pt x="110" y="281"/>
                      <a:pt x="85" y="296"/>
                      <a:pt x="74" y="299"/>
                    </a:cubicBezTo>
                    <a:cubicBezTo>
                      <a:pt x="55" y="303"/>
                      <a:pt x="17" y="306"/>
                      <a:pt x="0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" name="Freeform 12">
                <a:extLst>
                  <a:ext uri="{FF2B5EF4-FFF2-40B4-BE49-F238E27FC236}">
                    <a16:creationId xmlns:a16="http://schemas.microsoft.com/office/drawing/2014/main" id="{F095F6F6-04A4-437B-8EC8-81BEAE5B5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399" y="3289302"/>
                <a:ext cx="601677" cy="357188"/>
              </a:xfrm>
              <a:custGeom>
                <a:avLst/>
                <a:gdLst>
                  <a:gd name="T0" fmla="*/ 0 w 526"/>
                  <a:gd name="T1" fmla="*/ 290 h 312"/>
                  <a:gd name="T2" fmla="*/ 155 w 526"/>
                  <a:gd name="T3" fmla="*/ 146 h 312"/>
                  <a:gd name="T4" fmla="*/ 347 w 526"/>
                  <a:gd name="T5" fmla="*/ 108 h 312"/>
                  <a:gd name="T6" fmla="*/ 526 w 526"/>
                  <a:gd name="T7" fmla="*/ 289 h 312"/>
                  <a:gd name="T8" fmla="*/ 470 w 526"/>
                  <a:gd name="T9" fmla="*/ 297 h 312"/>
                  <a:gd name="T10" fmla="*/ 349 w 526"/>
                  <a:gd name="T11" fmla="*/ 147 h 312"/>
                  <a:gd name="T12" fmla="*/ 230 w 526"/>
                  <a:gd name="T13" fmla="*/ 92 h 312"/>
                  <a:gd name="T14" fmla="*/ 94 w 526"/>
                  <a:gd name="T15" fmla="*/ 274 h 312"/>
                  <a:gd name="T16" fmla="*/ 67 w 526"/>
                  <a:gd name="T17" fmla="*/ 288 h 312"/>
                  <a:gd name="T18" fmla="*/ 0 w 526"/>
                  <a:gd name="T19" fmla="*/ 29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6" h="312">
                    <a:moveTo>
                      <a:pt x="0" y="290"/>
                    </a:moveTo>
                    <a:cubicBezTo>
                      <a:pt x="0" y="290"/>
                      <a:pt x="62" y="304"/>
                      <a:pt x="155" y="146"/>
                    </a:cubicBezTo>
                    <a:cubicBezTo>
                      <a:pt x="155" y="146"/>
                      <a:pt x="250" y="0"/>
                      <a:pt x="347" y="108"/>
                    </a:cubicBezTo>
                    <a:cubicBezTo>
                      <a:pt x="443" y="215"/>
                      <a:pt x="473" y="303"/>
                      <a:pt x="526" y="289"/>
                    </a:cubicBezTo>
                    <a:cubicBezTo>
                      <a:pt x="526" y="289"/>
                      <a:pt x="506" y="312"/>
                      <a:pt x="470" y="297"/>
                    </a:cubicBezTo>
                    <a:cubicBezTo>
                      <a:pt x="431" y="279"/>
                      <a:pt x="349" y="147"/>
                      <a:pt x="349" y="147"/>
                    </a:cubicBezTo>
                    <a:cubicBezTo>
                      <a:pt x="349" y="147"/>
                      <a:pt x="291" y="42"/>
                      <a:pt x="230" y="92"/>
                    </a:cubicBezTo>
                    <a:cubicBezTo>
                      <a:pt x="176" y="137"/>
                      <a:pt x="194" y="179"/>
                      <a:pt x="94" y="274"/>
                    </a:cubicBezTo>
                    <a:cubicBezTo>
                      <a:pt x="86" y="281"/>
                      <a:pt x="77" y="286"/>
                      <a:pt x="67" y="288"/>
                    </a:cubicBezTo>
                    <a:cubicBezTo>
                      <a:pt x="47" y="293"/>
                      <a:pt x="16" y="298"/>
                      <a:pt x="0" y="2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" name="Freeform 13">
                <a:extLst>
                  <a:ext uri="{FF2B5EF4-FFF2-40B4-BE49-F238E27FC236}">
                    <a16:creationId xmlns:a16="http://schemas.microsoft.com/office/drawing/2014/main" id="{C27C8A07-8804-4567-800D-4B6FF5CDB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2988" y="3297239"/>
                <a:ext cx="606440" cy="363538"/>
              </a:xfrm>
              <a:custGeom>
                <a:avLst/>
                <a:gdLst>
                  <a:gd name="T0" fmla="*/ 0 w 531"/>
                  <a:gd name="T1" fmla="*/ 290 h 317"/>
                  <a:gd name="T2" fmla="*/ 155 w 531"/>
                  <a:gd name="T3" fmla="*/ 146 h 317"/>
                  <a:gd name="T4" fmla="*/ 348 w 531"/>
                  <a:gd name="T5" fmla="*/ 108 h 317"/>
                  <a:gd name="T6" fmla="*/ 531 w 531"/>
                  <a:gd name="T7" fmla="*/ 296 h 317"/>
                  <a:gd name="T8" fmla="*/ 472 w 531"/>
                  <a:gd name="T9" fmla="*/ 297 h 317"/>
                  <a:gd name="T10" fmla="*/ 350 w 531"/>
                  <a:gd name="T11" fmla="*/ 147 h 317"/>
                  <a:gd name="T12" fmla="*/ 231 w 531"/>
                  <a:gd name="T13" fmla="*/ 92 h 317"/>
                  <a:gd name="T14" fmla="*/ 94 w 531"/>
                  <a:gd name="T15" fmla="*/ 274 h 317"/>
                  <a:gd name="T16" fmla="*/ 67 w 531"/>
                  <a:gd name="T17" fmla="*/ 289 h 317"/>
                  <a:gd name="T18" fmla="*/ 0 w 531"/>
                  <a:gd name="T19" fmla="*/ 29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1" h="317">
                    <a:moveTo>
                      <a:pt x="0" y="290"/>
                    </a:moveTo>
                    <a:cubicBezTo>
                      <a:pt x="0" y="290"/>
                      <a:pt x="62" y="304"/>
                      <a:pt x="155" y="146"/>
                    </a:cubicBezTo>
                    <a:cubicBezTo>
                      <a:pt x="155" y="146"/>
                      <a:pt x="251" y="0"/>
                      <a:pt x="348" y="108"/>
                    </a:cubicBezTo>
                    <a:cubicBezTo>
                      <a:pt x="445" y="215"/>
                      <a:pt x="477" y="310"/>
                      <a:pt x="531" y="296"/>
                    </a:cubicBezTo>
                    <a:cubicBezTo>
                      <a:pt x="531" y="296"/>
                      <a:pt x="511" y="317"/>
                      <a:pt x="472" y="297"/>
                    </a:cubicBezTo>
                    <a:cubicBezTo>
                      <a:pt x="433" y="277"/>
                      <a:pt x="350" y="147"/>
                      <a:pt x="350" y="147"/>
                    </a:cubicBezTo>
                    <a:cubicBezTo>
                      <a:pt x="350" y="147"/>
                      <a:pt x="292" y="42"/>
                      <a:pt x="231" y="92"/>
                    </a:cubicBezTo>
                    <a:cubicBezTo>
                      <a:pt x="177" y="137"/>
                      <a:pt x="195" y="179"/>
                      <a:pt x="94" y="274"/>
                    </a:cubicBezTo>
                    <a:cubicBezTo>
                      <a:pt x="86" y="281"/>
                      <a:pt x="77" y="286"/>
                      <a:pt x="67" y="289"/>
                    </a:cubicBezTo>
                    <a:cubicBezTo>
                      <a:pt x="47" y="293"/>
                      <a:pt x="16" y="298"/>
                      <a:pt x="0" y="2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" name="Freeform 14">
                <a:extLst>
                  <a:ext uri="{FF2B5EF4-FFF2-40B4-BE49-F238E27FC236}">
                    <a16:creationId xmlns:a16="http://schemas.microsoft.com/office/drawing/2014/main" id="{035CBB18-4D5D-4BEF-A30B-58A9F0F8F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502" y="3370263"/>
                <a:ext cx="315920" cy="292100"/>
              </a:xfrm>
              <a:custGeom>
                <a:avLst/>
                <a:gdLst>
                  <a:gd name="T0" fmla="*/ 230 w 276"/>
                  <a:gd name="T1" fmla="*/ 30 h 254"/>
                  <a:gd name="T2" fmla="*/ 94 w 276"/>
                  <a:gd name="T3" fmla="*/ 222 h 254"/>
                  <a:gd name="T4" fmla="*/ 66 w 276"/>
                  <a:gd name="T5" fmla="*/ 238 h 254"/>
                  <a:gd name="T6" fmla="*/ 0 w 276"/>
                  <a:gd name="T7" fmla="*/ 239 h 254"/>
                  <a:gd name="T8" fmla="*/ 155 w 276"/>
                  <a:gd name="T9" fmla="*/ 87 h 254"/>
                  <a:gd name="T10" fmla="*/ 276 w 276"/>
                  <a:gd name="T11" fmla="*/ 5 h 254"/>
                  <a:gd name="T12" fmla="*/ 230 w 276"/>
                  <a:gd name="T13" fmla="*/ 3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6" h="254">
                    <a:moveTo>
                      <a:pt x="230" y="30"/>
                    </a:moveTo>
                    <a:cubicBezTo>
                      <a:pt x="176" y="77"/>
                      <a:pt x="194" y="122"/>
                      <a:pt x="94" y="222"/>
                    </a:cubicBezTo>
                    <a:cubicBezTo>
                      <a:pt x="86" y="230"/>
                      <a:pt x="77" y="235"/>
                      <a:pt x="66" y="238"/>
                    </a:cubicBezTo>
                    <a:cubicBezTo>
                      <a:pt x="47" y="243"/>
                      <a:pt x="16" y="248"/>
                      <a:pt x="0" y="239"/>
                    </a:cubicBezTo>
                    <a:cubicBezTo>
                      <a:pt x="0" y="239"/>
                      <a:pt x="62" y="254"/>
                      <a:pt x="155" y="87"/>
                    </a:cubicBezTo>
                    <a:cubicBezTo>
                      <a:pt x="155" y="87"/>
                      <a:pt x="208" y="0"/>
                      <a:pt x="276" y="5"/>
                    </a:cubicBezTo>
                    <a:cubicBezTo>
                      <a:pt x="276" y="5"/>
                      <a:pt x="240" y="21"/>
                      <a:pt x="230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" name="Rectangle 15">
                <a:extLst>
                  <a:ext uri="{FF2B5EF4-FFF2-40B4-BE49-F238E27FC236}">
                    <a16:creationId xmlns:a16="http://schemas.microsoft.com/office/drawing/2014/main" id="{21E840CD-4395-4C8F-A1FA-A5D773BABB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4500" y="3421063"/>
                <a:ext cx="20638" cy="1952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" name="Rectangle 16">
                <a:extLst>
                  <a:ext uri="{FF2B5EF4-FFF2-40B4-BE49-F238E27FC236}">
                    <a16:creationId xmlns:a16="http://schemas.microsoft.com/office/drawing/2014/main" id="{F1D1A661-D148-4A04-8017-F92A42DEF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7528" y="3375023"/>
                <a:ext cx="20638" cy="1936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" name="Rectangle 17">
                <a:extLst>
                  <a:ext uri="{FF2B5EF4-FFF2-40B4-BE49-F238E27FC236}">
                    <a16:creationId xmlns:a16="http://schemas.microsoft.com/office/drawing/2014/main" id="{69C6011A-6EA2-4B09-B82D-6C924B8A04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1506" y="3395661"/>
                <a:ext cx="19050" cy="1047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" name="Rectangle 18">
                <a:extLst>
                  <a:ext uri="{FF2B5EF4-FFF2-40B4-BE49-F238E27FC236}">
                    <a16:creationId xmlns:a16="http://schemas.microsoft.com/office/drawing/2014/main" id="{B30CB904-3AF7-4A9B-8CF8-ACCC35F6F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3585" y="3384794"/>
                <a:ext cx="20638" cy="1047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" name="Rectangle 19">
                <a:extLst>
                  <a:ext uri="{FF2B5EF4-FFF2-40B4-BE49-F238E27FC236}">
                    <a16:creationId xmlns:a16="http://schemas.microsoft.com/office/drawing/2014/main" id="{5E36FC19-B89C-433E-A36D-171F00A97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2498" y="3521072"/>
                <a:ext cx="20638" cy="714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" name="Rectangle 20">
                <a:extLst>
                  <a:ext uri="{FF2B5EF4-FFF2-40B4-BE49-F238E27FC236}">
                    <a16:creationId xmlns:a16="http://schemas.microsoft.com/office/drawing/2014/main" id="{7EEC9041-6A53-4224-84F0-452A66641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0260" y="3384547"/>
                <a:ext cx="20638" cy="1952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" name="Rectangle 21">
                <a:extLst>
                  <a:ext uri="{FF2B5EF4-FFF2-40B4-BE49-F238E27FC236}">
                    <a16:creationId xmlns:a16="http://schemas.microsoft.com/office/drawing/2014/main" id="{0BC3A1E2-123B-4A6C-88E7-21CC22015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525" y="3440110"/>
                <a:ext cx="19050" cy="1841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" name="Rectangle 22">
                <a:extLst>
                  <a:ext uri="{FF2B5EF4-FFF2-40B4-BE49-F238E27FC236}">
                    <a16:creationId xmlns:a16="http://schemas.microsoft.com/office/drawing/2014/main" id="{9D0695E3-D59F-4542-A851-26104B1FF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7441" y="3417884"/>
                <a:ext cx="20638" cy="2047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6" name="Rectangle 23">
                <a:extLst>
                  <a:ext uri="{FF2B5EF4-FFF2-40B4-BE49-F238E27FC236}">
                    <a16:creationId xmlns:a16="http://schemas.microsoft.com/office/drawing/2014/main" id="{8E95481F-D94F-472D-A2C0-9ED83427C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0466" y="3379780"/>
                <a:ext cx="20638" cy="18891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" name="Rectangle 24">
                <a:extLst>
                  <a:ext uri="{FF2B5EF4-FFF2-40B4-BE49-F238E27FC236}">
                    <a16:creationId xmlns:a16="http://schemas.microsoft.com/office/drawing/2014/main" id="{B1B55372-A404-4932-AD87-B01075CA9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9202" y="3406768"/>
                <a:ext cx="19050" cy="841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" name="Rectangle 25">
                <a:extLst>
                  <a:ext uri="{FF2B5EF4-FFF2-40B4-BE49-F238E27FC236}">
                    <a16:creationId xmlns:a16="http://schemas.microsoft.com/office/drawing/2014/main" id="{22655387-CAFF-4EEE-B477-8B781C64B9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9689" y="3390892"/>
                <a:ext cx="20638" cy="1190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" name="Rectangle 26">
                <a:extLst>
                  <a:ext uri="{FF2B5EF4-FFF2-40B4-BE49-F238E27FC236}">
                    <a16:creationId xmlns:a16="http://schemas.microsoft.com/office/drawing/2014/main" id="{9AABA82B-71C2-4044-BAE3-D1720360C7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5431" y="3521070"/>
                <a:ext cx="20638" cy="1190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" name="Rectangle 27">
                <a:extLst>
                  <a:ext uri="{FF2B5EF4-FFF2-40B4-BE49-F238E27FC236}">
                    <a16:creationId xmlns:a16="http://schemas.microsoft.com/office/drawing/2014/main" id="{A01A2D79-301C-453F-AF40-EFE04AD70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7034" y="3533765"/>
                <a:ext cx="20638" cy="1063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" name="Rectangle 28">
                <a:extLst>
                  <a:ext uri="{FF2B5EF4-FFF2-40B4-BE49-F238E27FC236}">
                    <a16:creationId xmlns:a16="http://schemas.microsoft.com/office/drawing/2014/main" id="{6DF2F610-B530-40AE-9BD7-CF960E4A4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423" y="3475026"/>
                <a:ext cx="20638" cy="16509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" name="Rectangle 29">
                <a:extLst>
                  <a:ext uri="{FF2B5EF4-FFF2-40B4-BE49-F238E27FC236}">
                    <a16:creationId xmlns:a16="http://schemas.microsoft.com/office/drawing/2014/main" id="{FD3FAE4E-05DF-41AD-B730-377DE7F494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2449" y="3392476"/>
                <a:ext cx="20638" cy="19684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" name="Rectangle 30">
                <a:extLst>
                  <a:ext uri="{FF2B5EF4-FFF2-40B4-BE49-F238E27FC236}">
                    <a16:creationId xmlns:a16="http://schemas.microsoft.com/office/drawing/2014/main" id="{E11132D8-F0BC-4F9D-809C-C777B00707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4365" y="3382958"/>
                <a:ext cx="19050" cy="1174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" name="Rectangle 31">
                <a:extLst>
                  <a:ext uri="{FF2B5EF4-FFF2-40B4-BE49-F238E27FC236}">
                    <a16:creationId xmlns:a16="http://schemas.microsoft.com/office/drawing/2014/main" id="{92F3CE68-0137-44B7-AD2A-4EAE48E1CB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6363" y="3390900"/>
                <a:ext cx="20638" cy="2016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5" name="Rectangle 32">
                <a:extLst>
                  <a:ext uri="{FF2B5EF4-FFF2-40B4-BE49-F238E27FC236}">
                    <a16:creationId xmlns:a16="http://schemas.microsoft.com/office/drawing/2014/main" id="{D88FB300-0CD6-4CFF-B080-3AB384C2E7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9787" y="3443288"/>
                <a:ext cx="20638" cy="1920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E47C97E5-8AD6-42BB-8B0D-1405C2744482}"/>
                </a:ext>
              </a:extLst>
            </p:cNvPr>
            <p:cNvSpPr/>
            <p:nvPr/>
          </p:nvSpPr>
          <p:spPr bwMode="auto">
            <a:xfrm>
              <a:off x="9054747" y="4135220"/>
              <a:ext cx="611907" cy="675722"/>
            </a:xfrm>
            <a:prstGeom prst="ellipse">
              <a:avLst/>
            </a:prstGeom>
            <a:solidFill>
              <a:srgbClr val="FFA88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132" name="Freeform 43">
              <a:extLst>
                <a:ext uri="{FF2B5EF4-FFF2-40B4-BE49-F238E27FC236}">
                  <a16:creationId xmlns:a16="http://schemas.microsoft.com/office/drawing/2014/main" id="{1F679648-C1BA-40ED-A1D9-5DE1E37644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2578" y="3686176"/>
              <a:ext cx="1028700" cy="955674"/>
            </a:xfrm>
            <a:custGeom>
              <a:avLst/>
              <a:gdLst>
                <a:gd name="T0" fmla="*/ 2437 w 2504"/>
                <a:gd name="T1" fmla="*/ 2308 h 2333"/>
                <a:gd name="T2" fmla="*/ 1892 w 2504"/>
                <a:gd name="T3" fmla="*/ 1815 h 2333"/>
                <a:gd name="T4" fmla="*/ 1854 w 2504"/>
                <a:gd name="T5" fmla="*/ 1830 h 2333"/>
                <a:gd name="T6" fmla="*/ 1568 w 2504"/>
                <a:gd name="T7" fmla="*/ 1892 h 2333"/>
                <a:gd name="T8" fmla="*/ 1177 w 2504"/>
                <a:gd name="T9" fmla="*/ 1560 h 2333"/>
                <a:gd name="T10" fmla="*/ 471 w 2504"/>
                <a:gd name="T11" fmla="*/ 923 h 2333"/>
                <a:gd name="T12" fmla="*/ 336 w 2504"/>
                <a:gd name="T13" fmla="*/ 683 h 2333"/>
                <a:gd name="T14" fmla="*/ 271 w 2504"/>
                <a:gd name="T15" fmla="*/ 539 h 2333"/>
                <a:gd name="T16" fmla="*/ 58 w 2504"/>
                <a:gd name="T17" fmla="*/ 634 h 2333"/>
                <a:gd name="T18" fmla="*/ 0 w 2504"/>
                <a:gd name="T19" fmla="*/ 517 h 2333"/>
                <a:gd name="T20" fmla="*/ 141 w 2504"/>
                <a:gd name="T21" fmla="*/ 315 h 2333"/>
                <a:gd name="T22" fmla="*/ 463 w 2504"/>
                <a:gd name="T23" fmla="*/ 17 h 2333"/>
                <a:gd name="T24" fmla="*/ 514 w 2504"/>
                <a:gd name="T25" fmla="*/ 262 h 2333"/>
                <a:gd name="T26" fmla="*/ 609 w 2504"/>
                <a:gd name="T27" fmla="*/ 379 h 2333"/>
                <a:gd name="T28" fmla="*/ 773 w 2504"/>
                <a:gd name="T29" fmla="*/ 325 h 2333"/>
                <a:gd name="T30" fmla="*/ 1447 w 2504"/>
                <a:gd name="T31" fmla="*/ 931 h 2333"/>
                <a:gd name="T32" fmla="*/ 1956 w 2504"/>
                <a:gd name="T33" fmla="*/ 1391 h 2333"/>
                <a:gd name="T34" fmla="*/ 1977 w 2504"/>
                <a:gd name="T35" fmla="*/ 1648 h 2333"/>
                <a:gd name="T36" fmla="*/ 1942 w 2504"/>
                <a:gd name="T37" fmla="*/ 1769 h 2333"/>
                <a:gd name="T38" fmla="*/ 2488 w 2504"/>
                <a:gd name="T39" fmla="*/ 2263 h 2333"/>
                <a:gd name="T40" fmla="*/ 2504 w 2504"/>
                <a:gd name="T41" fmla="*/ 2301 h 2333"/>
                <a:gd name="T42" fmla="*/ 1442 w 2504"/>
                <a:gd name="T43" fmla="*/ 1145 h 2333"/>
                <a:gd name="T44" fmla="*/ 1833 w 2504"/>
                <a:gd name="T45" fmla="*/ 1567 h 2333"/>
                <a:gd name="T46" fmla="*/ 1643 w 2504"/>
                <a:gd name="T47" fmla="*/ 1741 h 2333"/>
                <a:gd name="T48" fmla="*/ 1509 w 2504"/>
                <a:gd name="T49" fmla="*/ 1642 h 2333"/>
                <a:gd name="T50" fmla="*/ 958 w 2504"/>
                <a:gd name="T51" fmla="*/ 1132 h 2333"/>
                <a:gd name="T52" fmla="*/ 1109 w 2504"/>
                <a:gd name="T53" fmla="*/ 900 h 2333"/>
                <a:gd name="T54" fmla="*/ 1129 w 2504"/>
                <a:gd name="T55" fmla="*/ 783 h 2333"/>
                <a:gd name="T56" fmla="*/ 948 w 2504"/>
                <a:gd name="T57" fmla="*/ 987 h 2333"/>
                <a:gd name="T58" fmla="*/ 896 w 2504"/>
                <a:gd name="T59" fmla="*/ 944 h 2333"/>
                <a:gd name="T60" fmla="*/ 1039 w 2504"/>
                <a:gd name="T61" fmla="*/ 701 h 2333"/>
                <a:gd name="T62" fmla="*/ 1013 w 2504"/>
                <a:gd name="T63" fmla="*/ 720 h 2333"/>
                <a:gd name="T64" fmla="*/ 842 w 2504"/>
                <a:gd name="T65" fmla="*/ 856 h 2333"/>
                <a:gd name="T66" fmla="*/ 873 w 2504"/>
                <a:gd name="T67" fmla="*/ 773 h 2333"/>
                <a:gd name="T68" fmla="*/ 937 w 2504"/>
                <a:gd name="T69" fmla="*/ 609 h 2333"/>
                <a:gd name="T70" fmla="*/ 753 w 2504"/>
                <a:gd name="T71" fmla="*/ 814 h 2333"/>
                <a:gd name="T72" fmla="*/ 703 w 2504"/>
                <a:gd name="T73" fmla="*/ 767 h 2333"/>
                <a:gd name="T74" fmla="*/ 887 w 2504"/>
                <a:gd name="T75" fmla="*/ 564 h 2333"/>
                <a:gd name="T76" fmla="*/ 679 w 2504"/>
                <a:gd name="T77" fmla="*/ 455 h 2333"/>
                <a:gd name="T78" fmla="*/ 507 w 2504"/>
                <a:gd name="T79" fmla="*/ 424 h 2333"/>
                <a:gd name="T80" fmla="*/ 481 w 2504"/>
                <a:gd name="T81" fmla="*/ 117 h 2333"/>
                <a:gd name="T82" fmla="*/ 323 w 2504"/>
                <a:gd name="T83" fmla="*/ 267 h 2333"/>
                <a:gd name="T84" fmla="*/ 105 w 2504"/>
                <a:gd name="T85" fmla="*/ 537 h 2333"/>
                <a:gd name="T86" fmla="*/ 260 w 2504"/>
                <a:gd name="T87" fmla="*/ 393 h 2333"/>
                <a:gd name="T88" fmla="*/ 456 w 2504"/>
                <a:gd name="T89" fmla="*/ 569 h 2333"/>
                <a:gd name="T90" fmla="*/ 422 w 2504"/>
                <a:gd name="T91" fmla="*/ 740 h 2333"/>
                <a:gd name="T92" fmla="*/ 689 w 2504"/>
                <a:gd name="T93" fmla="*/ 983 h 2333"/>
                <a:gd name="T94" fmla="*/ 1580 w 2504"/>
                <a:gd name="T95" fmla="*/ 1787 h 2333"/>
                <a:gd name="T96" fmla="*/ 1689 w 2504"/>
                <a:gd name="T97" fmla="*/ 1786 h 2333"/>
                <a:gd name="T98" fmla="*/ 1887 w 2504"/>
                <a:gd name="T99" fmla="*/ 1472 h 2333"/>
                <a:gd name="T100" fmla="*/ 1626 w 2504"/>
                <a:gd name="T101" fmla="*/ 1232 h 2333"/>
                <a:gd name="T102" fmla="*/ 1228 w 2504"/>
                <a:gd name="T103" fmla="*/ 872 h 2333"/>
                <a:gd name="T104" fmla="*/ 1106 w 2504"/>
                <a:gd name="T105" fmla="*/ 1144 h 2333"/>
                <a:gd name="T106" fmla="*/ 1087 w 2504"/>
                <a:gd name="T107" fmla="*/ 1181 h 2333"/>
                <a:gd name="T108" fmla="*/ 1356 w 2504"/>
                <a:gd name="T109" fmla="*/ 1433 h 2333"/>
                <a:gd name="T110" fmla="*/ 1616 w 2504"/>
                <a:gd name="T111" fmla="*/ 1674 h 2333"/>
                <a:gd name="T112" fmla="*/ 1647 w 2504"/>
                <a:gd name="T113" fmla="*/ 1641 h 2333"/>
                <a:gd name="T114" fmla="*/ 1413 w 2504"/>
                <a:gd name="T115" fmla="*/ 1424 h 2333"/>
                <a:gd name="T116" fmla="*/ 1106 w 2504"/>
                <a:gd name="T117" fmla="*/ 1144 h 2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04" h="2333">
                  <a:moveTo>
                    <a:pt x="2504" y="2301"/>
                  </a:moveTo>
                  <a:cubicBezTo>
                    <a:pt x="2482" y="2331"/>
                    <a:pt x="2464" y="2333"/>
                    <a:pt x="2437" y="2308"/>
                  </a:cubicBezTo>
                  <a:cubicBezTo>
                    <a:pt x="2323" y="2205"/>
                    <a:pt x="2210" y="2103"/>
                    <a:pt x="2096" y="2000"/>
                  </a:cubicBezTo>
                  <a:cubicBezTo>
                    <a:pt x="2028" y="1939"/>
                    <a:pt x="1960" y="1877"/>
                    <a:pt x="1892" y="1815"/>
                  </a:cubicBezTo>
                  <a:cubicBezTo>
                    <a:pt x="1889" y="1813"/>
                    <a:pt x="1887" y="1811"/>
                    <a:pt x="1883" y="1808"/>
                  </a:cubicBezTo>
                  <a:cubicBezTo>
                    <a:pt x="1873" y="1816"/>
                    <a:pt x="1864" y="1822"/>
                    <a:pt x="1854" y="1830"/>
                  </a:cubicBezTo>
                  <a:cubicBezTo>
                    <a:pt x="1806" y="1869"/>
                    <a:pt x="1747" y="1879"/>
                    <a:pt x="1689" y="1888"/>
                  </a:cubicBezTo>
                  <a:cubicBezTo>
                    <a:pt x="1649" y="1894"/>
                    <a:pt x="1608" y="1895"/>
                    <a:pt x="1568" y="1892"/>
                  </a:cubicBezTo>
                  <a:cubicBezTo>
                    <a:pt x="1551" y="1892"/>
                    <a:pt x="1532" y="1881"/>
                    <a:pt x="1519" y="1869"/>
                  </a:cubicBezTo>
                  <a:cubicBezTo>
                    <a:pt x="1404" y="1767"/>
                    <a:pt x="1291" y="1663"/>
                    <a:pt x="1177" y="1560"/>
                  </a:cubicBezTo>
                  <a:cubicBezTo>
                    <a:pt x="1084" y="1476"/>
                    <a:pt x="991" y="1392"/>
                    <a:pt x="898" y="1308"/>
                  </a:cubicBezTo>
                  <a:cubicBezTo>
                    <a:pt x="756" y="1180"/>
                    <a:pt x="613" y="1052"/>
                    <a:pt x="471" y="923"/>
                  </a:cubicBezTo>
                  <a:cubicBezTo>
                    <a:pt x="427" y="883"/>
                    <a:pt x="382" y="843"/>
                    <a:pt x="339" y="802"/>
                  </a:cubicBezTo>
                  <a:cubicBezTo>
                    <a:pt x="304" y="770"/>
                    <a:pt x="304" y="719"/>
                    <a:pt x="336" y="683"/>
                  </a:cubicBezTo>
                  <a:cubicBezTo>
                    <a:pt x="349" y="669"/>
                    <a:pt x="362" y="654"/>
                    <a:pt x="378" y="636"/>
                  </a:cubicBezTo>
                  <a:cubicBezTo>
                    <a:pt x="342" y="603"/>
                    <a:pt x="306" y="570"/>
                    <a:pt x="271" y="539"/>
                  </a:cubicBezTo>
                  <a:cubicBezTo>
                    <a:pt x="240" y="565"/>
                    <a:pt x="212" y="593"/>
                    <a:pt x="180" y="614"/>
                  </a:cubicBezTo>
                  <a:cubicBezTo>
                    <a:pt x="144" y="637"/>
                    <a:pt x="103" y="651"/>
                    <a:pt x="58" y="634"/>
                  </a:cubicBezTo>
                  <a:cubicBezTo>
                    <a:pt x="26" y="621"/>
                    <a:pt x="12" y="594"/>
                    <a:pt x="0" y="565"/>
                  </a:cubicBezTo>
                  <a:cubicBezTo>
                    <a:pt x="0" y="549"/>
                    <a:pt x="0" y="533"/>
                    <a:pt x="0" y="517"/>
                  </a:cubicBezTo>
                  <a:cubicBezTo>
                    <a:pt x="11" y="492"/>
                    <a:pt x="18" y="465"/>
                    <a:pt x="34" y="444"/>
                  </a:cubicBezTo>
                  <a:cubicBezTo>
                    <a:pt x="67" y="399"/>
                    <a:pt x="104" y="357"/>
                    <a:pt x="141" y="315"/>
                  </a:cubicBezTo>
                  <a:cubicBezTo>
                    <a:pt x="204" y="244"/>
                    <a:pt x="269" y="174"/>
                    <a:pt x="332" y="103"/>
                  </a:cubicBezTo>
                  <a:cubicBezTo>
                    <a:pt x="369" y="63"/>
                    <a:pt x="408" y="28"/>
                    <a:pt x="463" y="17"/>
                  </a:cubicBezTo>
                  <a:cubicBezTo>
                    <a:pt x="547" y="0"/>
                    <a:pt x="602" y="60"/>
                    <a:pt x="583" y="143"/>
                  </a:cubicBezTo>
                  <a:cubicBezTo>
                    <a:pt x="571" y="190"/>
                    <a:pt x="546" y="228"/>
                    <a:pt x="514" y="262"/>
                  </a:cubicBezTo>
                  <a:cubicBezTo>
                    <a:pt x="502" y="275"/>
                    <a:pt x="501" y="283"/>
                    <a:pt x="516" y="295"/>
                  </a:cubicBezTo>
                  <a:cubicBezTo>
                    <a:pt x="548" y="322"/>
                    <a:pt x="577" y="350"/>
                    <a:pt x="609" y="379"/>
                  </a:cubicBezTo>
                  <a:cubicBezTo>
                    <a:pt x="626" y="362"/>
                    <a:pt x="641" y="345"/>
                    <a:pt x="657" y="328"/>
                  </a:cubicBezTo>
                  <a:cubicBezTo>
                    <a:pt x="689" y="297"/>
                    <a:pt x="739" y="295"/>
                    <a:pt x="773" y="325"/>
                  </a:cubicBezTo>
                  <a:cubicBezTo>
                    <a:pt x="905" y="443"/>
                    <a:pt x="1036" y="562"/>
                    <a:pt x="1167" y="680"/>
                  </a:cubicBezTo>
                  <a:cubicBezTo>
                    <a:pt x="1260" y="764"/>
                    <a:pt x="1354" y="847"/>
                    <a:pt x="1447" y="931"/>
                  </a:cubicBezTo>
                  <a:cubicBezTo>
                    <a:pt x="1579" y="1051"/>
                    <a:pt x="1711" y="1171"/>
                    <a:pt x="1843" y="1290"/>
                  </a:cubicBezTo>
                  <a:cubicBezTo>
                    <a:pt x="1881" y="1324"/>
                    <a:pt x="1918" y="1358"/>
                    <a:pt x="1956" y="1391"/>
                  </a:cubicBezTo>
                  <a:cubicBezTo>
                    <a:pt x="1973" y="1406"/>
                    <a:pt x="1984" y="1423"/>
                    <a:pt x="1983" y="1445"/>
                  </a:cubicBezTo>
                  <a:cubicBezTo>
                    <a:pt x="1982" y="1513"/>
                    <a:pt x="1984" y="1581"/>
                    <a:pt x="1977" y="1648"/>
                  </a:cubicBezTo>
                  <a:cubicBezTo>
                    <a:pt x="1973" y="1680"/>
                    <a:pt x="1953" y="1711"/>
                    <a:pt x="1938" y="1741"/>
                  </a:cubicBezTo>
                  <a:cubicBezTo>
                    <a:pt x="1932" y="1753"/>
                    <a:pt x="1931" y="1760"/>
                    <a:pt x="1942" y="1769"/>
                  </a:cubicBezTo>
                  <a:cubicBezTo>
                    <a:pt x="2046" y="1863"/>
                    <a:pt x="2149" y="1956"/>
                    <a:pt x="2253" y="2050"/>
                  </a:cubicBezTo>
                  <a:cubicBezTo>
                    <a:pt x="2332" y="2121"/>
                    <a:pt x="2410" y="2192"/>
                    <a:pt x="2488" y="2263"/>
                  </a:cubicBezTo>
                  <a:cubicBezTo>
                    <a:pt x="2494" y="2269"/>
                    <a:pt x="2499" y="2275"/>
                    <a:pt x="2504" y="2281"/>
                  </a:cubicBezTo>
                  <a:cubicBezTo>
                    <a:pt x="2504" y="2288"/>
                    <a:pt x="2504" y="2294"/>
                    <a:pt x="2504" y="2301"/>
                  </a:cubicBezTo>
                  <a:close/>
                  <a:moveTo>
                    <a:pt x="1191" y="912"/>
                  </a:moveTo>
                  <a:cubicBezTo>
                    <a:pt x="1275" y="990"/>
                    <a:pt x="1359" y="1068"/>
                    <a:pt x="1442" y="1145"/>
                  </a:cubicBezTo>
                  <a:cubicBezTo>
                    <a:pt x="1564" y="1258"/>
                    <a:pt x="1685" y="1372"/>
                    <a:pt x="1809" y="1484"/>
                  </a:cubicBezTo>
                  <a:cubicBezTo>
                    <a:pt x="1837" y="1509"/>
                    <a:pt x="1840" y="1535"/>
                    <a:pt x="1833" y="1567"/>
                  </a:cubicBezTo>
                  <a:cubicBezTo>
                    <a:pt x="1833" y="1569"/>
                    <a:pt x="1832" y="1572"/>
                    <a:pt x="1832" y="1574"/>
                  </a:cubicBezTo>
                  <a:cubicBezTo>
                    <a:pt x="1810" y="1671"/>
                    <a:pt x="1734" y="1724"/>
                    <a:pt x="1643" y="1741"/>
                  </a:cubicBezTo>
                  <a:cubicBezTo>
                    <a:pt x="1635" y="1742"/>
                    <a:pt x="1624" y="1740"/>
                    <a:pt x="1618" y="1735"/>
                  </a:cubicBezTo>
                  <a:cubicBezTo>
                    <a:pt x="1581" y="1705"/>
                    <a:pt x="1544" y="1674"/>
                    <a:pt x="1509" y="1642"/>
                  </a:cubicBezTo>
                  <a:cubicBezTo>
                    <a:pt x="1419" y="1560"/>
                    <a:pt x="1330" y="1477"/>
                    <a:pt x="1240" y="1394"/>
                  </a:cubicBezTo>
                  <a:cubicBezTo>
                    <a:pt x="1146" y="1307"/>
                    <a:pt x="1052" y="1219"/>
                    <a:pt x="958" y="1132"/>
                  </a:cubicBezTo>
                  <a:cubicBezTo>
                    <a:pt x="939" y="1115"/>
                    <a:pt x="936" y="1093"/>
                    <a:pt x="953" y="1074"/>
                  </a:cubicBezTo>
                  <a:cubicBezTo>
                    <a:pt x="1004" y="1015"/>
                    <a:pt x="1057" y="958"/>
                    <a:pt x="1109" y="900"/>
                  </a:cubicBezTo>
                  <a:cubicBezTo>
                    <a:pt x="1131" y="876"/>
                    <a:pt x="1154" y="852"/>
                    <a:pt x="1177" y="826"/>
                  </a:cubicBezTo>
                  <a:cubicBezTo>
                    <a:pt x="1161" y="811"/>
                    <a:pt x="1146" y="798"/>
                    <a:pt x="1129" y="783"/>
                  </a:cubicBezTo>
                  <a:cubicBezTo>
                    <a:pt x="1126" y="788"/>
                    <a:pt x="1123" y="792"/>
                    <a:pt x="1120" y="795"/>
                  </a:cubicBezTo>
                  <a:cubicBezTo>
                    <a:pt x="1063" y="859"/>
                    <a:pt x="1005" y="923"/>
                    <a:pt x="948" y="987"/>
                  </a:cubicBezTo>
                  <a:cubicBezTo>
                    <a:pt x="931" y="1005"/>
                    <a:pt x="911" y="1009"/>
                    <a:pt x="895" y="995"/>
                  </a:cubicBezTo>
                  <a:cubicBezTo>
                    <a:pt x="880" y="982"/>
                    <a:pt x="879" y="964"/>
                    <a:pt x="896" y="944"/>
                  </a:cubicBezTo>
                  <a:cubicBezTo>
                    <a:pt x="945" y="889"/>
                    <a:pt x="994" y="834"/>
                    <a:pt x="1044" y="779"/>
                  </a:cubicBezTo>
                  <a:cubicBezTo>
                    <a:pt x="1082" y="737"/>
                    <a:pt x="1083" y="737"/>
                    <a:pt x="1039" y="701"/>
                  </a:cubicBezTo>
                  <a:cubicBezTo>
                    <a:pt x="1037" y="700"/>
                    <a:pt x="1035" y="699"/>
                    <a:pt x="1033" y="698"/>
                  </a:cubicBezTo>
                  <a:cubicBezTo>
                    <a:pt x="1026" y="705"/>
                    <a:pt x="1020" y="713"/>
                    <a:pt x="1013" y="720"/>
                  </a:cubicBezTo>
                  <a:cubicBezTo>
                    <a:pt x="973" y="764"/>
                    <a:pt x="933" y="809"/>
                    <a:pt x="892" y="853"/>
                  </a:cubicBezTo>
                  <a:cubicBezTo>
                    <a:pt x="877" y="869"/>
                    <a:pt x="856" y="869"/>
                    <a:pt x="842" y="856"/>
                  </a:cubicBezTo>
                  <a:cubicBezTo>
                    <a:pt x="829" y="843"/>
                    <a:pt x="829" y="824"/>
                    <a:pt x="843" y="808"/>
                  </a:cubicBezTo>
                  <a:cubicBezTo>
                    <a:pt x="853" y="796"/>
                    <a:pt x="863" y="785"/>
                    <a:pt x="873" y="773"/>
                  </a:cubicBezTo>
                  <a:cubicBezTo>
                    <a:pt x="910" y="733"/>
                    <a:pt x="946" y="693"/>
                    <a:pt x="983" y="651"/>
                  </a:cubicBezTo>
                  <a:cubicBezTo>
                    <a:pt x="968" y="637"/>
                    <a:pt x="953" y="624"/>
                    <a:pt x="937" y="609"/>
                  </a:cubicBezTo>
                  <a:cubicBezTo>
                    <a:pt x="896" y="655"/>
                    <a:pt x="856" y="699"/>
                    <a:pt x="815" y="744"/>
                  </a:cubicBezTo>
                  <a:cubicBezTo>
                    <a:pt x="794" y="767"/>
                    <a:pt x="774" y="791"/>
                    <a:pt x="753" y="814"/>
                  </a:cubicBezTo>
                  <a:cubicBezTo>
                    <a:pt x="732" y="836"/>
                    <a:pt x="702" y="833"/>
                    <a:pt x="692" y="807"/>
                  </a:cubicBezTo>
                  <a:cubicBezTo>
                    <a:pt x="686" y="791"/>
                    <a:pt x="693" y="779"/>
                    <a:pt x="703" y="767"/>
                  </a:cubicBezTo>
                  <a:cubicBezTo>
                    <a:pt x="735" y="732"/>
                    <a:pt x="767" y="696"/>
                    <a:pt x="799" y="661"/>
                  </a:cubicBezTo>
                  <a:cubicBezTo>
                    <a:pt x="828" y="629"/>
                    <a:pt x="857" y="597"/>
                    <a:pt x="887" y="564"/>
                  </a:cubicBezTo>
                  <a:cubicBezTo>
                    <a:pt x="830" y="512"/>
                    <a:pt x="775" y="462"/>
                    <a:pt x="719" y="412"/>
                  </a:cubicBezTo>
                  <a:cubicBezTo>
                    <a:pt x="704" y="428"/>
                    <a:pt x="691" y="441"/>
                    <a:pt x="679" y="455"/>
                  </a:cubicBezTo>
                  <a:cubicBezTo>
                    <a:pt x="645" y="493"/>
                    <a:pt x="601" y="500"/>
                    <a:pt x="560" y="470"/>
                  </a:cubicBezTo>
                  <a:cubicBezTo>
                    <a:pt x="541" y="456"/>
                    <a:pt x="524" y="440"/>
                    <a:pt x="507" y="424"/>
                  </a:cubicBezTo>
                  <a:cubicBezTo>
                    <a:pt x="457" y="379"/>
                    <a:pt x="407" y="333"/>
                    <a:pt x="357" y="288"/>
                  </a:cubicBezTo>
                  <a:cubicBezTo>
                    <a:pt x="398" y="230"/>
                    <a:pt x="461" y="190"/>
                    <a:pt x="481" y="117"/>
                  </a:cubicBezTo>
                  <a:cubicBezTo>
                    <a:pt x="462" y="126"/>
                    <a:pt x="444" y="135"/>
                    <a:pt x="431" y="149"/>
                  </a:cubicBezTo>
                  <a:cubicBezTo>
                    <a:pt x="394" y="187"/>
                    <a:pt x="358" y="227"/>
                    <a:pt x="323" y="267"/>
                  </a:cubicBezTo>
                  <a:cubicBezTo>
                    <a:pt x="261" y="335"/>
                    <a:pt x="199" y="402"/>
                    <a:pt x="138" y="471"/>
                  </a:cubicBezTo>
                  <a:cubicBezTo>
                    <a:pt x="122" y="489"/>
                    <a:pt x="107" y="509"/>
                    <a:pt x="105" y="537"/>
                  </a:cubicBezTo>
                  <a:cubicBezTo>
                    <a:pt x="142" y="525"/>
                    <a:pt x="165" y="498"/>
                    <a:pt x="189" y="472"/>
                  </a:cubicBezTo>
                  <a:cubicBezTo>
                    <a:pt x="212" y="446"/>
                    <a:pt x="236" y="420"/>
                    <a:pt x="260" y="393"/>
                  </a:cubicBezTo>
                  <a:cubicBezTo>
                    <a:pt x="273" y="404"/>
                    <a:pt x="284" y="414"/>
                    <a:pt x="294" y="423"/>
                  </a:cubicBezTo>
                  <a:cubicBezTo>
                    <a:pt x="348" y="472"/>
                    <a:pt x="402" y="520"/>
                    <a:pt x="456" y="569"/>
                  </a:cubicBezTo>
                  <a:cubicBezTo>
                    <a:pt x="494" y="604"/>
                    <a:pt x="497" y="651"/>
                    <a:pt x="465" y="691"/>
                  </a:cubicBezTo>
                  <a:cubicBezTo>
                    <a:pt x="452" y="708"/>
                    <a:pt x="437" y="723"/>
                    <a:pt x="422" y="740"/>
                  </a:cubicBezTo>
                  <a:cubicBezTo>
                    <a:pt x="425" y="744"/>
                    <a:pt x="427" y="747"/>
                    <a:pt x="430" y="749"/>
                  </a:cubicBezTo>
                  <a:cubicBezTo>
                    <a:pt x="516" y="827"/>
                    <a:pt x="602" y="905"/>
                    <a:pt x="689" y="983"/>
                  </a:cubicBezTo>
                  <a:cubicBezTo>
                    <a:pt x="835" y="1116"/>
                    <a:pt x="982" y="1248"/>
                    <a:pt x="1129" y="1381"/>
                  </a:cubicBezTo>
                  <a:cubicBezTo>
                    <a:pt x="1279" y="1516"/>
                    <a:pt x="1429" y="1652"/>
                    <a:pt x="1580" y="1787"/>
                  </a:cubicBezTo>
                  <a:cubicBezTo>
                    <a:pt x="1587" y="1792"/>
                    <a:pt x="1598" y="1797"/>
                    <a:pt x="1606" y="1796"/>
                  </a:cubicBezTo>
                  <a:cubicBezTo>
                    <a:pt x="1634" y="1794"/>
                    <a:pt x="1662" y="1788"/>
                    <a:pt x="1689" y="1786"/>
                  </a:cubicBezTo>
                  <a:cubicBezTo>
                    <a:pt x="1783" y="1776"/>
                    <a:pt x="1883" y="1702"/>
                    <a:pt x="1896" y="1597"/>
                  </a:cubicBezTo>
                  <a:cubicBezTo>
                    <a:pt x="1901" y="1554"/>
                    <a:pt x="1899" y="1513"/>
                    <a:pt x="1887" y="1472"/>
                  </a:cubicBezTo>
                  <a:cubicBezTo>
                    <a:pt x="1885" y="1467"/>
                    <a:pt x="1880" y="1461"/>
                    <a:pt x="1875" y="1457"/>
                  </a:cubicBezTo>
                  <a:cubicBezTo>
                    <a:pt x="1792" y="1382"/>
                    <a:pt x="1709" y="1307"/>
                    <a:pt x="1626" y="1232"/>
                  </a:cubicBezTo>
                  <a:cubicBezTo>
                    <a:pt x="1515" y="1131"/>
                    <a:pt x="1404" y="1031"/>
                    <a:pt x="1293" y="930"/>
                  </a:cubicBezTo>
                  <a:cubicBezTo>
                    <a:pt x="1272" y="911"/>
                    <a:pt x="1250" y="892"/>
                    <a:pt x="1228" y="872"/>
                  </a:cubicBezTo>
                  <a:cubicBezTo>
                    <a:pt x="1215" y="886"/>
                    <a:pt x="1204" y="898"/>
                    <a:pt x="1191" y="912"/>
                  </a:cubicBezTo>
                  <a:close/>
                  <a:moveTo>
                    <a:pt x="1106" y="1144"/>
                  </a:moveTo>
                  <a:cubicBezTo>
                    <a:pt x="1099" y="1149"/>
                    <a:pt x="1090" y="1152"/>
                    <a:pt x="1086" y="1158"/>
                  </a:cubicBezTo>
                  <a:cubicBezTo>
                    <a:pt x="1083" y="1164"/>
                    <a:pt x="1085" y="1173"/>
                    <a:pt x="1087" y="1181"/>
                  </a:cubicBezTo>
                  <a:cubicBezTo>
                    <a:pt x="1087" y="1184"/>
                    <a:pt x="1091" y="1187"/>
                    <a:pt x="1094" y="1190"/>
                  </a:cubicBezTo>
                  <a:cubicBezTo>
                    <a:pt x="1181" y="1271"/>
                    <a:pt x="1269" y="1352"/>
                    <a:pt x="1356" y="1433"/>
                  </a:cubicBezTo>
                  <a:cubicBezTo>
                    <a:pt x="1431" y="1503"/>
                    <a:pt x="1507" y="1573"/>
                    <a:pt x="1582" y="1644"/>
                  </a:cubicBezTo>
                  <a:cubicBezTo>
                    <a:pt x="1593" y="1654"/>
                    <a:pt x="1604" y="1665"/>
                    <a:pt x="1616" y="1674"/>
                  </a:cubicBezTo>
                  <a:cubicBezTo>
                    <a:pt x="1627" y="1683"/>
                    <a:pt x="1639" y="1685"/>
                    <a:pt x="1650" y="1673"/>
                  </a:cubicBezTo>
                  <a:cubicBezTo>
                    <a:pt x="1660" y="1662"/>
                    <a:pt x="1654" y="1651"/>
                    <a:pt x="1647" y="1641"/>
                  </a:cubicBezTo>
                  <a:cubicBezTo>
                    <a:pt x="1645" y="1638"/>
                    <a:pt x="1642" y="1636"/>
                    <a:pt x="1640" y="1634"/>
                  </a:cubicBezTo>
                  <a:cubicBezTo>
                    <a:pt x="1564" y="1564"/>
                    <a:pt x="1488" y="1494"/>
                    <a:pt x="1413" y="1424"/>
                  </a:cubicBezTo>
                  <a:cubicBezTo>
                    <a:pt x="1317" y="1335"/>
                    <a:pt x="1222" y="1246"/>
                    <a:pt x="1126" y="1157"/>
                  </a:cubicBezTo>
                  <a:cubicBezTo>
                    <a:pt x="1121" y="1153"/>
                    <a:pt x="1115" y="1149"/>
                    <a:pt x="1106" y="1144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0A3C74B3-8925-4EA5-BA7A-BC81A3E89420}"/>
                </a:ext>
              </a:extLst>
            </p:cNvPr>
            <p:cNvGrpSpPr/>
            <p:nvPr/>
          </p:nvGrpSpPr>
          <p:grpSpPr>
            <a:xfrm rot="16200000" flipH="1">
              <a:off x="9060071" y="4345517"/>
              <a:ext cx="563159" cy="217740"/>
              <a:chOff x="2263831" y="3289301"/>
              <a:chExt cx="1739943" cy="382588"/>
            </a:xfrm>
            <a:solidFill>
              <a:schemeClr val="accent4"/>
            </a:solidFill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4" name="Freeform 9">
                <a:extLst>
                  <a:ext uri="{FF2B5EF4-FFF2-40B4-BE49-F238E27FC236}">
                    <a16:creationId xmlns:a16="http://schemas.microsoft.com/office/drawing/2014/main" id="{123BA646-BE22-484E-93F5-46CA2B86C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831" y="3289301"/>
                <a:ext cx="601677" cy="357188"/>
              </a:xfrm>
              <a:custGeom>
                <a:avLst/>
                <a:gdLst>
                  <a:gd name="T0" fmla="*/ 0 w 527"/>
                  <a:gd name="T1" fmla="*/ 290 h 312"/>
                  <a:gd name="T2" fmla="*/ 155 w 527"/>
                  <a:gd name="T3" fmla="*/ 146 h 312"/>
                  <a:gd name="T4" fmla="*/ 347 w 527"/>
                  <a:gd name="T5" fmla="*/ 108 h 312"/>
                  <a:gd name="T6" fmla="*/ 527 w 527"/>
                  <a:gd name="T7" fmla="*/ 289 h 312"/>
                  <a:gd name="T8" fmla="*/ 471 w 527"/>
                  <a:gd name="T9" fmla="*/ 297 h 312"/>
                  <a:gd name="T10" fmla="*/ 349 w 527"/>
                  <a:gd name="T11" fmla="*/ 147 h 312"/>
                  <a:gd name="T12" fmla="*/ 230 w 527"/>
                  <a:gd name="T13" fmla="*/ 92 h 312"/>
                  <a:gd name="T14" fmla="*/ 94 w 527"/>
                  <a:gd name="T15" fmla="*/ 274 h 312"/>
                  <a:gd name="T16" fmla="*/ 67 w 527"/>
                  <a:gd name="T17" fmla="*/ 288 h 312"/>
                  <a:gd name="T18" fmla="*/ 0 w 527"/>
                  <a:gd name="T19" fmla="*/ 29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7" h="312">
                    <a:moveTo>
                      <a:pt x="0" y="290"/>
                    </a:moveTo>
                    <a:cubicBezTo>
                      <a:pt x="0" y="290"/>
                      <a:pt x="62" y="304"/>
                      <a:pt x="155" y="146"/>
                    </a:cubicBezTo>
                    <a:cubicBezTo>
                      <a:pt x="155" y="146"/>
                      <a:pt x="250" y="0"/>
                      <a:pt x="347" y="108"/>
                    </a:cubicBezTo>
                    <a:cubicBezTo>
                      <a:pt x="443" y="215"/>
                      <a:pt x="473" y="303"/>
                      <a:pt x="527" y="289"/>
                    </a:cubicBezTo>
                    <a:cubicBezTo>
                      <a:pt x="527" y="289"/>
                      <a:pt x="506" y="312"/>
                      <a:pt x="471" y="297"/>
                    </a:cubicBezTo>
                    <a:cubicBezTo>
                      <a:pt x="431" y="279"/>
                      <a:pt x="349" y="147"/>
                      <a:pt x="349" y="147"/>
                    </a:cubicBezTo>
                    <a:cubicBezTo>
                      <a:pt x="349" y="147"/>
                      <a:pt x="291" y="42"/>
                      <a:pt x="230" y="92"/>
                    </a:cubicBezTo>
                    <a:cubicBezTo>
                      <a:pt x="176" y="137"/>
                      <a:pt x="195" y="179"/>
                      <a:pt x="94" y="274"/>
                    </a:cubicBezTo>
                    <a:cubicBezTo>
                      <a:pt x="87" y="281"/>
                      <a:pt x="77" y="286"/>
                      <a:pt x="67" y="288"/>
                    </a:cubicBezTo>
                    <a:cubicBezTo>
                      <a:pt x="48" y="293"/>
                      <a:pt x="16" y="298"/>
                      <a:pt x="0" y="2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" name="Freeform 10">
                <a:extLst>
                  <a:ext uri="{FF2B5EF4-FFF2-40B4-BE49-F238E27FC236}">
                    <a16:creationId xmlns:a16="http://schemas.microsoft.com/office/drawing/2014/main" id="{E5D254CC-DD3D-4EB0-9AC7-4E629BB74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0420" y="3295650"/>
                <a:ext cx="642953" cy="360363"/>
              </a:xfrm>
              <a:custGeom>
                <a:avLst/>
                <a:gdLst>
                  <a:gd name="T0" fmla="*/ 0 w 562"/>
                  <a:gd name="T1" fmla="*/ 296 h 314"/>
                  <a:gd name="T2" fmla="*/ 157 w 562"/>
                  <a:gd name="T3" fmla="*/ 149 h 314"/>
                  <a:gd name="T4" fmla="*/ 350 w 562"/>
                  <a:gd name="T5" fmla="*/ 110 h 314"/>
                  <a:gd name="T6" fmla="*/ 562 w 562"/>
                  <a:gd name="T7" fmla="*/ 293 h 314"/>
                  <a:gd name="T8" fmla="*/ 472 w 562"/>
                  <a:gd name="T9" fmla="*/ 293 h 314"/>
                  <a:gd name="T10" fmla="*/ 352 w 562"/>
                  <a:gd name="T11" fmla="*/ 150 h 314"/>
                  <a:gd name="T12" fmla="*/ 232 w 562"/>
                  <a:gd name="T13" fmla="*/ 94 h 314"/>
                  <a:gd name="T14" fmla="*/ 95 w 562"/>
                  <a:gd name="T15" fmla="*/ 279 h 314"/>
                  <a:gd name="T16" fmla="*/ 67 w 562"/>
                  <a:gd name="T17" fmla="*/ 294 h 314"/>
                  <a:gd name="T18" fmla="*/ 0 w 562"/>
                  <a:gd name="T19" fmla="*/ 296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2" h="314">
                    <a:moveTo>
                      <a:pt x="0" y="296"/>
                    </a:moveTo>
                    <a:cubicBezTo>
                      <a:pt x="0" y="296"/>
                      <a:pt x="62" y="310"/>
                      <a:pt x="157" y="149"/>
                    </a:cubicBezTo>
                    <a:cubicBezTo>
                      <a:pt x="157" y="149"/>
                      <a:pt x="253" y="0"/>
                      <a:pt x="350" y="110"/>
                    </a:cubicBezTo>
                    <a:cubicBezTo>
                      <a:pt x="447" y="219"/>
                      <a:pt x="482" y="305"/>
                      <a:pt x="562" y="293"/>
                    </a:cubicBezTo>
                    <a:cubicBezTo>
                      <a:pt x="562" y="293"/>
                      <a:pt x="511" y="314"/>
                      <a:pt x="472" y="293"/>
                    </a:cubicBezTo>
                    <a:cubicBezTo>
                      <a:pt x="433" y="273"/>
                      <a:pt x="352" y="150"/>
                      <a:pt x="352" y="150"/>
                    </a:cubicBezTo>
                    <a:cubicBezTo>
                      <a:pt x="352" y="150"/>
                      <a:pt x="294" y="43"/>
                      <a:pt x="232" y="94"/>
                    </a:cubicBezTo>
                    <a:cubicBezTo>
                      <a:pt x="178" y="140"/>
                      <a:pt x="196" y="182"/>
                      <a:pt x="95" y="279"/>
                    </a:cubicBezTo>
                    <a:cubicBezTo>
                      <a:pt x="87" y="286"/>
                      <a:pt x="78" y="291"/>
                      <a:pt x="67" y="294"/>
                    </a:cubicBezTo>
                    <a:cubicBezTo>
                      <a:pt x="48" y="299"/>
                      <a:pt x="16" y="304"/>
                      <a:pt x="0" y="2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" name="Freeform 11">
                <a:extLst>
                  <a:ext uri="{FF2B5EF4-FFF2-40B4-BE49-F238E27FC236}">
                    <a16:creationId xmlns:a16="http://schemas.microsoft.com/office/drawing/2014/main" id="{9A254511-8D64-4DF8-9884-365DA2C95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5109" y="3297239"/>
                <a:ext cx="628665" cy="374650"/>
              </a:xfrm>
              <a:custGeom>
                <a:avLst/>
                <a:gdLst>
                  <a:gd name="T0" fmla="*/ 0 w 550"/>
                  <a:gd name="T1" fmla="*/ 298 h 327"/>
                  <a:gd name="T2" fmla="*/ 179 w 550"/>
                  <a:gd name="T3" fmla="*/ 146 h 327"/>
                  <a:gd name="T4" fmla="*/ 370 w 550"/>
                  <a:gd name="T5" fmla="*/ 108 h 327"/>
                  <a:gd name="T6" fmla="*/ 550 w 550"/>
                  <a:gd name="T7" fmla="*/ 289 h 327"/>
                  <a:gd name="T8" fmla="*/ 494 w 550"/>
                  <a:gd name="T9" fmla="*/ 297 h 327"/>
                  <a:gd name="T10" fmla="*/ 372 w 550"/>
                  <a:gd name="T11" fmla="*/ 147 h 327"/>
                  <a:gd name="T12" fmla="*/ 254 w 550"/>
                  <a:gd name="T13" fmla="*/ 92 h 327"/>
                  <a:gd name="T14" fmla="*/ 117 w 550"/>
                  <a:gd name="T15" fmla="*/ 274 h 327"/>
                  <a:gd name="T16" fmla="*/ 74 w 550"/>
                  <a:gd name="T17" fmla="*/ 299 h 327"/>
                  <a:gd name="T18" fmla="*/ 0 w 550"/>
                  <a:gd name="T19" fmla="*/ 298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0" h="327">
                    <a:moveTo>
                      <a:pt x="0" y="298"/>
                    </a:moveTo>
                    <a:cubicBezTo>
                      <a:pt x="0" y="298"/>
                      <a:pt x="72" y="327"/>
                      <a:pt x="179" y="146"/>
                    </a:cubicBezTo>
                    <a:cubicBezTo>
                      <a:pt x="179" y="146"/>
                      <a:pt x="274" y="0"/>
                      <a:pt x="370" y="108"/>
                    </a:cubicBezTo>
                    <a:cubicBezTo>
                      <a:pt x="466" y="215"/>
                      <a:pt x="496" y="303"/>
                      <a:pt x="550" y="289"/>
                    </a:cubicBezTo>
                    <a:cubicBezTo>
                      <a:pt x="550" y="289"/>
                      <a:pt x="532" y="317"/>
                      <a:pt x="494" y="297"/>
                    </a:cubicBezTo>
                    <a:cubicBezTo>
                      <a:pt x="455" y="277"/>
                      <a:pt x="372" y="147"/>
                      <a:pt x="372" y="147"/>
                    </a:cubicBezTo>
                    <a:cubicBezTo>
                      <a:pt x="372" y="147"/>
                      <a:pt x="314" y="42"/>
                      <a:pt x="254" y="92"/>
                    </a:cubicBezTo>
                    <a:cubicBezTo>
                      <a:pt x="200" y="137"/>
                      <a:pt x="218" y="179"/>
                      <a:pt x="117" y="274"/>
                    </a:cubicBezTo>
                    <a:cubicBezTo>
                      <a:pt x="110" y="281"/>
                      <a:pt x="85" y="296"/>
                      <a:pt x="74" y="299"/>
                    </a:cubicBezTo>
                    <a:cubicBezTo>
                      <a:pt x="55" y="303"/>
                      <a:pt x="17" y="306"/>
                      <a:pt x="0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" name="Freeform 12">
                <a:extLst>
                  <a:ext uri="{FF2B5EF4-FFF2-40B4-BE49-F238E27FC236}">
                    <a16:creationId xmlns:a16="http://schemas.microsoft.com/office/drawing/2014/main" id="{625CF540-5499-4D40-B6D4-C4D350E8B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399" y="3289302"/>
                <a:ext cx="601677" cy="357188"/>
              </a:xfrm>
              <a:custGeom>
                <a:avLst/>
                <a:gdLst>
                  <a:gd name="T0" fmla="*/ 0 w 526"/>
                  <a:gd name="T1" fmla="*/ 290 h 312"/>
                  <a:gd name="T2" fmla="*/ 155 w 526"/>
                  <a:gd name="T3" fmla="*/ 146 h 312"/>
                  <a:gd name="T4" fmla="*/ 347 w 526"/>
                  <a:gd name="T5" fmla="*/ 108 h 312"/>
                  <a:gd name="T6" fmla="*/ 526 w 526"/>
                  <a:gd name="T7" fmla="*/ 289 h 312"/>
                  <a:gd name="T8" fmla="*/ 470 w 526"/>
                  <a:gd name="T9" fmla="*/ 297 h 312"/>
                  <a:gd name="T10" fmla="*/ 349 w 526"/>
                  <a:gd name="T11" fmla="*/ 147 h 312"/>
                  <a:gd name="T12" fmla="*/ 230 w 526"/>
                  <a:gd name="T13" fmla="*/ 92 h 312"/>
                  <a:gd name="T14" fmla="*/ 94 w 526"/>
                  <a:gd name="T15" fmla="*/ 274 h 312"/>
                  <a:gd name="T16" fmla="*/ 67 w 526"/>
                  <a:gd name="T17" fmla="*/ 288 h 312"/>
                  <a:gd name="T18" fmla="*/ 0 w 526"/>
                  <a:gd name="T19" fmla="*/ 29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6" h="312">
                    <a:moveTo>
                      <a:pt x="0" y="290"/>
                    </a:moveTo>
                    <a:cubicBezTo>
                      <a:pt x="0" y="290"/>
                      <a:pt x="62" y="304"/>
                      <a:pt x="155" y="146"/>
                    </a:cubicBezTo>
                    <a:cubicBezTo>
                      <a:pt x="155" y="146"/>
                      <a:pt x="250" y="0"/>
                      <a:pt x="347" y="108"/>
                    </a:cubicBezTo>
                    <a:cubicBezTo>
                      <a:pt x="443" y="215"/>
                      <a:pt x="473" y="303"/>
                      <a:pt x="526" y="289"/>
                    </a:cubicBezTo>
                    <a:cubicBezTo>
                      <a:pt x="526" y="289"/>
                      <a:pt x="506" y="312"/>
                      <a:pt x="470" y="297"/>
                    </a:cubicBezTo>
                    <a:cubicBezTo>
                      <a:pt x="431" y="279"/>
                      <a:pt x="349" y="147"/>
                      <a:pt x="349" y="147"/>
                    </a:cubicBezTo>
                    <a:cubicBezTo>
                      <a:pt x="349" y="147"/>
                      <a:pt x="291" y="42"/>
                      <a:pt x="230" y="92"/>
                    </a:cubicBezTo>
                    <a:cubicBezTo>
                      <a:pt x="176" y="137"/>
                      <a:pt x="194" y="179"/>
                      <a:pt x="94" y="274"/>
                    </a:cubicBezTo>
                    <a:cubicBezTo>
                      <a:pt x="86" y="281"/>
                      <a:pt x="77" y="286"/>
                      <a:pt x="67" y="288"/>
                    </a:cubicBezTo>
                    <a:cubicBezTo>
                      <a:pt x="47" y="293"/>
                      <a:pt x="16" y="298"/>
                      <a:pt x="0" y="2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" name="Freeform 13">
                <a:extLst>
                  <a:ext uri="{FF2B5EF4-FFF2-40B4-BE49-F238E27FC236}">
                    <a16:creationId xmlns:a16="http://schemas.microsoft.com/office/drawing/2014/main" id="{21914978-BF81-4B5B-8710-7AE485AD7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2988" y="3297239"/>
                <a:ext cx="606440" cy="363538"/>
              </a:xfrm>
              <a:custGeom>
                <a:avLst/>
                <a:gdLst>
                  <a:gd name="T0" fmla="*/ 0 w 531"/>
                  <a:gd name="T1" fmla="*/ 290 h 317"/>
                  <a:gd name="T2" fmla="*/ 155 w 531"/>
                  <a:gd name="T3" fmla="*/ 146 h 317"/>
                  <a:gd name="T4" fmla="*/ 348 w 531"/>
                  <a:gd name="T5" fmla="*/ 108 h 317"/>
                  <a:gd name="T6" fmla="*/ 531 w 531"/>
                  <a:gd name="T7" fmla="*/ 296 h 317"/>
                  <a:gd name="T8" fmla="*/ 472 w 531"/>
                  <a:gd name="T9" fmla="*/ 297 h 317"/>
                  <a:gd name="T10" fmla="*/ 350 w 531"/>
                  <a:gd name="T11" fmla="*/ 147 h 317"/>
                  <a:gd name="T12" fmla="*/ 231 w 531"/>
                  <a:gd name="T13" fmla="*/ 92 h 317"/>
                  <a:gd name="T14" fmla="*/ 94 w 531"/>
                  <a:gd name="T15" fmla="*/ 274 h 317"/>
                  <a:gd name="T16" fmla="*/ 67 w 531"/>
                  <a:gd name="T17" fmla="*/ 289 h 317"/>
                  <a:gd name="T18" fmla="*/ 0 w 531"/>
                  <a:gd name="T19" fmla="*/ 29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1" h="317">
                    <a:moveTo>
                      <a:pt x="0" y="290"/>
                    </a:moveTo>
                    <a:cubicBezTo>
                      <a:pt x="0" y="290"/>
                      <a:pt x="62" y="304"/>
                      <a:pt x="155" y="146"/>
                    </a:cubicBezTo>
                    <a:cubicBezTo>
                      <a:pt x="155" y="146"/>
                      <a:pt x="251" y="0"/>
                      <a:pt x="348" y="108"/>
                    </a:cubicBezTo>
                    <a:cubicBezTo>
                      <a:pt x="445" y="215"/>
                      <a:pt x="477" y="310"/>
                      <a:pt x="531" y="296"/>
                    </a:cubicBezTo>
                    <a:cubicBezTo>
                      <a:pt x="531" y="296"/>
                      <a:pt x="511" y="317"/>
                      <a:pt x="472" y="297"/>
                    </a:cubicBezTo>
                    <a:cubicBezTo>
                      <a:pt x="433" y="277"/>
                      <a:pt x="350" y="147"/>
                      <a:pt x="350" y="147"/>
                    </a:cubicBezTo>
                    <a:cubicBezTo>
                      <a:pt x="350" y="147"/>
                      <a:pt x="292" y="42"/>
                      <a:pt x="231" y="92"/>
                    </a:cubicBezTo>
                    <a:cubicBezTo>
                      <a:pt x="177" y="137"/>
                      <a:pt x="195" y="179"/>
                      <a:pt x="94" y="274"/>
                    </a:cubicBezTo>
                    <a:cubicBezTo>
                      <a:pt x="86" y="281"/>
                      <a:pt x="77" y="286"/>
                      <a:pt x="67" y="289"/>
                    </a:cubicBezTo>
                    <a:cubicBezTo>
                      <a:pt x="47" y="293"/>
                      <a:pt x="16" y="298"/>
                      <a:pt x="0" y="2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" name="Freeform 14">
                <a:extLst>
                  <a:ext uri="{FF2B5EF4-FFF2-40B4-BE49-F238E27FC236}">
                    <a16:creationId xmlns:a16="http://schemas.microsoft.com/office/drawing/2014/main" id="{884E0F8B-5E60-4A5F-AFF8-22352A3EF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502" y="3370263"/>
                <a:ext cx="315920" cy="292100"/>
              </a:xfrm>
              <a:custGeom>
                <a:avLst/>
                <a:gdLst>
                  <a:gd name="T0" fmla="*/ 230 w 276"/>
                  <a:gd name="T1" fmla="*/ 30 h 254"/>
                  <a:gd name="T2" fmla="*/ 94 w 276"/>
                  <a:gd name="T3" fmla="*/ 222 h 254"/>
                  <a:gd name="T4" fmla="*/ 66 w 276"/>
                  <a:gd name="T5" fmla="*/ 238 h 254"/>
                  <a:gd name="T6" fmla="*/ 0 w 276"/>
                  <a:gd name="T7" fmla="*/ 239 h 254"/>
                  <a:gd name="T8" fmla="*/ 155 w 276"/>
                  <a:gd name="T9" fmla="*/ 87 h 254"/>
                  <a:gd name="T10" fmla="*/ 276 w 276"/>
                  <a:gd name="T11" fmla="*/ 5 h 254"/>
                  <a:gd name="T12" fmla="*/ 230 w 276"/>
                  <a:gd name="T13" fmla="*/ 3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6" h="254">
                    <a:moveTo>
                      <a:pt x="230" y="30"/>
                    </a:moveTo>
                    <a:cubicBezTo>
                      <a:pt x="176" y="77"/>
                      <a:pt x="194" y="122"/>
                      <a:pt x="94" y="222"/>
                    </a:cubicBezTo>
                    <a:cubicBezTo>
                      <a:pt x="86" y="230"/>
                      <a:pt x="77" y="235"/>
                      <a:pt x="66" y="238"/>
                    </a:cubicBezTo>
                    <a:cubicBezTo>
                      <a:pt x="47" y="243"/>
                      <a:pt x="16" y="248"/>
                      <a:pt x="0" y="239"/>
                    </a:cubicBezTo>
                    <a:cubicBezTo>
                      <a:pt x="0" y="239"/>
                      <a:pt x="62" y="254"/>
                      <a:pt x="155" y="87"/>
                    </a:cubicBezTo>
                    <a:cubicBezTo>
                      <a:pt x="155" y="87"/>
                      <a:pt x="208" y="0"/>
                      <a:pt x="276" y="5"/>
                    </a:cubicBezTo>
                    <a:cubicBezTo>
                      <a:pt x="276" y="5"/>
                      <a:pt x="240" y="21"/>
                      <a:pt x="230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0" name="Rectangle 15">
                <a:extLst>
                  <a:ext uri="{FF2B5EF4-FFF2-40B4-BE49-F238E27FC236}">
                    <a16:creationId xmlns:a16="http://schemas.microsoft.com/office/drawing/2014/main" id="{7D139408-834B-4B6A-BA6F-94EE962DD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4500" y="3421063"/>
                <a:ext cx="20638" cy="1952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" name="Rectangle 16">
                <a:extLst>
                  <a:ext uri="{FF2B5EF4-FFF2-40B4-BE49-F238E27FC236}">
                    <a16:creationId xmlns:a16="http://schemas.microsoft.com/office/drawing/2014/main" id="{A882C46A-96CE-415C-82F7-546B61026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7528" y="3375023"/>
                <a:ext cx="20638" cy="1936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" name="Rectangle 17">
                <a:extLst>
                  <a:ext uri="{FF2B5EF4-FFF2-40B4-BE49-F238E27FC236}">
                    <a16:creationId xmlns:a16="http://schemas.microsoft.com/office/drawing/2014/main" id="{C3733236-1C8C-471D-9ACB-43471C5188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1506" y="3395661"/>
                <a:ext cx="19050" cy="1047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" name="Rectangle 18">
                <a:extLst>
                  <a:ext uri="{FF2B5EF4-FFF2-40B4-BE49-F238E27FC236}">
                    <a16:creationId xmlns:a16="http://schemas.microsoft.com/office/drawing/2014/main" id="{55299C27-AD4F-4D53-9076-49A06CD107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3585" y="3384794"/>
                <a:ext cx="20638" cy="1047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" name="Rectangle 19">
                <a:extLst>
                  <a:ext uri="{FF2B5EF4-FFF2-40B4-BE49-F238E27FC236}">
                    <a16:creationId xmlns:a16="http://schemas.microsoft.com/office/drawing/2014/main" id="{8C7EA7DE-DFD9-4F8C-8FD0-00E4E3D27B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2498" y="3521072"/>
                <a:ext cx="20638" cy="714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" name="Rectangle 20">
                <a:extLst>
                  <a:ext uri="{FF2B5EF4-FFF2-40B4-BE49-F238E27FC236}">
                    <a16:creationId xmlns:a16="http://schemas.microsoft.com/office/drawing/2014/main" id="{FBA5E112-56F0-4E72-898F-5FEB421C77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0260" y="3384547"/>
                <a:ext cx="20638" cy="1952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6" name="Rectangle 21">
                <a:extLst>
                  <a:ext uri="{FF2B5EF4-FFF2-40B4-BE49-F238E27FC236}">
                    <a16:creationId xmlns:a16="http://schemas.microsoft.com/office/drawing/2014/main" id="{BB7A9D74-D564-45E3-9424-C1487A48EF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525" y="3440110"/>
                <a:ext cx="19050" cy="1841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7" name="Rectangle 22">
                <a:extLst>
                  <a:ext uri="{FF2B5EF4-FFF2-40B4-BE49-F238E27FC236}">
                    <a16:creationId xmlns:a16="http://schemas.microsoft.com/office/drawing/2014/main" id="{FF72C49D-A3FE-4AC9-B2AC-B840B560C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7441" y="3417884"/>
                <a:ext cx="20638" cy="2047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8" name="Rectangle 23">
                <a:extLst>
                  <a:ext uri="{FF2B5EF4-FFF2-40B4-BE49-F238E27FC236}">
                    <a16:creationId xmlns:a16="http://schemas.microsoft.com/office/drawing/2014/main" id="{31E08DFE-E4FE-4535-9FC2-EE8ADE8F8B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0466" y="3379780"/>
                <a:ext cx="20638" cy="18891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9" name="Rectangle 24">
                <a:extLst>
                  <a:ext uri="{FF2B5EF4-FFF2-40B4-BE49-F238E27FC236}">
                    <a16:creationId xmlns:a16="http://schemas.microsoft.com/office/drawing/2014/main" id="{45631C4C-3056-4DAB-8905-E74B1FA33F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9202" y="3406768"/>
                <a:ext cx="19050" cy="841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0" name="Rectangle 25">
                <a:extLst>
                  <a:ext uri="{FF2B5EF4-FFF2-40B4-BE49-F238E27FC236}">
                    <a16:creationId xmlns:a16="http://schemas.microsoft.com/office/drawing/2014/main" id="{87FA9CA9-6D7B-4C95-A0EB-1070CBA7FE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9689" y="3390892"/>
                <a:ext cx="20638" cy="1190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Rectangle 26">
                <a:extLst>
                  <a:ext uri="{FF2B5EF4-FFF2-40B4-BE49-F238E27FC236}">
                    <a16:creationId xmlns:a16="http://schemas.microsoft.com/office/drawing/2014/main" id="{05F00317-ACD6-49AD-B121-E343D9EF2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5431" y="3521070"/>
                <a:ext cx="20638" cy="1190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Rectangle 27">
                <a:extLst>
                  <a:ext uri="{FF2B5EF4-FFF2-40B4-BE49-F238E27FC236}">
                    <a16:creationId xmlns:a16="http://schemas.microsoft.com/office/drawing/2014/main" id="{DF92DB5B-3EA2-42C4-84CE-BFA86203C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7034" y="3533765"/>
                <a:ext cx="20638" cy="1063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3" name="Rectangle 28">
                <a:extLst>
                  <a:ext uri="{FF2B5EF4-FFF2-40B4-BE49-F238E27FC236}">
                    <a16:creationId xmlns:a16="http://schemas.microsoft.com/office/drawing/2014/main" id="{F7667FBA-0E0C-403A-A14D-2101636539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423" y="3475026"/>
                <a:ext cx="20638" cy="16509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4" name="Rectangle 29">
                <a:extLst>
                  <a:ext uri="{FF2B5EF4-FFF2-40B4-BE49-F238E27FC236}">
                    <a16:creationId xmlns:a16="http://schemas.microsoft.com/office/drawing/2014/main" id="{380129E3-97E0-4305-9311-299B87B36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2449" y="3392476"/>
                <a:ext cx="20638" cy="19684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5" name="Rectangle 30">
                <a:extLst>
                  <a:ext uri="{FF2B5EF4-FFF2-40B4-BE49-F238E27FC236}">
                    <a16:creationId xmlns:a16="http://schemas.microsoft.com/office/drawing/2014/main" id="{96002B5D-71BC-4415-B7F5-370CE59752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4365" y="3382958"/>
                <a:ext cx="19050" cy="1174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6" name="Rectangle 31">
                <a:extLst>
                  <a:ext uri="{FF2B5EF4-FFF2-40B4-BE49-F238E27FC236}">
                    <a16:creationId xmlns:a16="http://schemas.microsoft.com/office/drawing/2014/main" id="{7AD2F6BE-9CE5-4183-AC91-B12F07CE1B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6363" y="3390900"/>
                <a:ext cx="20638" cy="2016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7" name="Rectangle 32">
                <a:extLst>
                  <a:ext uri="{FF2B5EF4-FFF2-40B4-BE49-F238E27FC236}">
                    <a16:creationId xmlns:a16="http://schemas.microsoft.com/office/drawing/2014/main" id="{8BC2FF75-25CD-4D3B-A1A6-5045EE420D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9787" y="3443288"/>
                <a:ext cx="20638" cy="1920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24" name="Group 1023"/>
            <p:cNvGrpSpPr/>
            <p:nvPr/>
          </p:nvGrpSpPr>
          <p:grpSpPr>
            <a:xfrm>
              <a:off x="5721002" y="3569567"/>
              <a:ext cx="580060" cy="612320"/>
              <a:chOff x="5721002" y="3569567"/>
              <a:chExt cx="580060" cy="612320"/>
            </a:xfrm>
          </p:grpSpPr>
          <p:sp>
            <p:nvSpPr>
              <p:cNvPr id="192" name="Freeform 191"/>
              <p:cNvSpPr/>
              <p:nvPr/>
            </p:nvSpPr>
            <p:spPr bwMode="auto">
              <a:xfrm>
                <a:off x="6051035" y="3574192"/>
                <a:ext cx="186394" cy="607695"/>
              </a:xfrm>
              <a:custGeom>
                <a:avLst/>
                <a:gdLst>
                  <a:gd name="connsiteX0" fmla="*/ 17781 w 202566"/>
                  <a:gd name="connsiteY0" fmla="*/ 607695 h 607695"/>
                  <a:gd name="connsiteX1" fmla="*/ 17781 w 202566"/>
                  <a:gd name="connsiteY1" fmla="*/ 205740 h 607695"/>
                  <a:gd name="connsiteX2" fmla="*/ 202566 w 202566"/>
                  <a:gd name="connsiteY2" fmla="*/ 0 h 607695"/>
                  <a:gd name="connsiteX0" fmla="*/ 17781 w 202566"/>
                  <a:gd name="connsiteY0" fmla="*/ 607695 h 607695"/>
                  <a:gd name="connsiteX1" fmla="*/ 17781 w 202566"/>
                  <a:gd name="connsiteY1" fmla="*/ 205740 h 607695"/>
                  <a:gd name="connsiteX2" fmla="*/ 202566 w 202566"/>
                  <a:gd name="connsiteY2" fmla="*/ 0 h 607695"/>
                  <a:gd name="connsiteX0" fmla="*/ 7366 w 192151"/>
                  <a:gd name="connsiteY0" fmla="*/ 607695 h 607695"/>
                  <a:gd name="connsiteX1" fmla="*/ 7366 w 192151"/>
                  <a:gd name="connsiteY1" fmla="*/ 205740 h 607695"/>
                  <a:gd name="connsiteX2" fmla="*/ 192151 w 192151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6394" h="607695">
                    <a:moveTo>
                      <a:pt x="1609" y="607695"/>
                    </a:moveTo>
                    <a:cubicBezTo>
                      <a:pt x="-455" y="459263"/>
                      <a:pt x="-614" y="324167"/>
                      <a:pt x="1609" y="205740"/>
                    </a:cubicBezTo>
                    <a:cubicBezTo>
                      <a:pt x="64792" y="134937"/>
                      <a:pt x="126069" y="69532"/>
                      <a:pt x="186394" y="0"/>
                    </a:cubicBezTo>
                  </a:path>
                </a:pathLst>
              </a:custGeom>
              <a:noFill/>
              <a:ln w="34925" cap="flat" cmpd="sng" algn="ctr">
                <a:solidFill>
                  <a:srgbClr val="BEBEB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193" name="Freeform 192"/>
              <p:cNvSpPr/>
              <p:nvPr/>
            </p:nvSpPr>
            <p:spPr bwMode="auto">
              <a:xfrm flipH="1">
                <a:off x="5780505" y="3574192"/>
                <a:ext cx="186394" cy="607695"/>
              </a:xfrm>
              <a:custGeom>
                <a:avLst/>
                <a:gdLst>
                  <a:gd name="connsiteX0" fmla="*/ 17781 w 202566"/>
                  <a:gd name="connsiteY0" fmla="*/ 607695 h 607695"/>
                  <a:gd name="connsiteX1" fmla="*/ 17781 w 202566"/>
                  <a:gd name="connsiteY1" fmla="*/ 205740 h 607695"/>
                  <a:gd name="connsiteX2" fmla="*/ 202566 w 202566"/>
                  <a:gd name="connsiteY2" fmla="*/ 0 h 607695"/>
                  <a:gd name="connsiteX0" fmla="*/ 17781 w 202566"/>
                  <a:gd name="connsiteY0" fmla="*/ 607695 h 607695"/>
                  <a:gd name="connsiteX1" fmla="*/ 17781 w 202566"/>
                  <a:gd name="connsiteY1" fmla="*/ 205740 h 607695"/>
                  <a:gd name="connsiteX2" fmla="*/ 202566 w 202566"/>
                  <a:gd name="connsiteY2" fmla="*/ 0 h 607695"/>
                  <a:gd name="connsiteX0" fmla="*/ 7366 w 192151"/>
                  <a:gd name="connsiteY0" fmla="*/ 607695 h 607695"/>
                  <a:gd name="connsiteX1" fmla="*/ 7366 w 192151"/>
                  <a:gd name="connsiteY1" fmla="*/ 205740 h 607695"/>
                  <a:gd name="connsiteX2" fmla="*/ 192151 w 192151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6394" h="607695">
                    <a:moveTo>
                      <a:pt x="1609" y="607695"/>
                    </a:moveTo>
                    <a:cubicBezTo>
                      <a:pt x="-455" y="459263"/>
                      <a:pt x="-614" y="324167"/>
                      <a:pt x="1609" y="205740"/>
                    </a:cubicBezTo>
                    <a:cubicBezTo>
                      <a:pt x="64792" y="134937"/>
                      <a:pt x="126069" y="69532"/>
                      <a:pt x="186394" y="0"/>
                    </a:cubicBezTo>
                  </a:path>
                </a:pathLst>
              </a:custGeom>
              <a:noFill/>
              <a:ln w="34925" cap="flat" cmpd="sng" algn="ctr">
                <a:solidFill>
                  <a:srgbClr val="BEBEB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 bwMode="auto">
              <a:xfrm>
                <a:off x="5721002" y="3627532"/>
                <a:ext cx="185351" cy="205473"/>
              </a:xfrm>
              <a:prstGeom prst="line">
                <a:avLst/>
              </a:prstGeom>
              <a:solidFill>
                <a:schemeClr val="accent1"/>
              </a:solidFill>
              <a:ln w="34925" cap="flat" cmpd="sng" algn="ctr">
                <a:solidFill>
                  <a:srgbClr val="BEBEB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7" name="Straight Connector 166"/>
              <p:cNvCxnSpPr/>
              <p:nvPr/>
            </p:nvCxnSpPr>
            <p:spPr bwMode="auto">
              <a:xfrm flipH="1">
                <a:off x="6115710" y="3622640"/>
                <a:ext cx="185351" cy="205473"/>
              </a:xfrm>
              <a:prstGeom prst="line">
                <a:avLst/>
              </a:prstGeom>
              <a:solidFill>
                <a:schemeClr val="accent1"/>
              </a:solidFill>
              <a:ln w="34925" cap="flat" cmpd="sng" algn="ctr">
                <a:solidFill>
                  <a:srgbClr val="BEBEB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5" name="Straight Connector 184"/>
              <p:cNvCxnSpPr/>
              <p:nvPr/>
            </p:nvCxnSpPr>
            <p:spPr bwMode="auto">
              <a:xfrm>
                <a:off x="5721002" y="3627532"/>
                <a:ext cx="88263" cy="97844"/>
              </a:xfrm>
              <a:prstGeom prst="line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6" name="Straight Connector 185"/>
              <p:cNvCxnSpPr/>
              <p:nvPr/>
            </p:nvCxnSpPr>
            <p:spPr bwMode="auto">
              <a:xfrm>
                <a:off x="5780726" y="3574459"/>
                <a:ext cx="91029" cy="100911"/>
              </a:xfrm>
              <a:prstGeom prst="line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7" name="Straight Connector 186"/>
              <p:cNvCxnSpPr/>
              <p:nvPr/>
            </p:nvCxnSpPr>
            <p:spPr bwMode="auto">
              <a:xfrm flipH="1">
                <a:off x="6211700" y="3622640"/>
                <a:ext cx="89362" cy="99062"/>
              </a:xfrm>
              <a:prstGeom prst="line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8" name="Straight Connector 187"/>
              <p:cNvCxnSpPr/>
              <p:nvPr/>
            </p:nvCxnSpPr>
            <p:spPr bwMode="auto">
              <a:xfrm flipH="1">
                <a:off x="6145895" y="3569567"/>
                <a:ext cx="95443" cy="105803"/>
              </a:xfrm>
              <a:prstGeom prst="line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25" name="Group 1024"/>
            <p:cNvGrpSpPr>
              <a:grpSpLocks noChangeAspect="1"/>
            </p:cNvGrpSpPr>
            <p:nvPr/>
          </p:nvGrpSpPr>
          <p:grpSpPr>
            <a:xfrm>
              <a:off x="10399307" y="3986792"/>
              <a:ext cx="849266" cy="896498"/>
              <a:chOff x="10533910" y="4128881"/>
              <a:chExt cx="580060" cy="612320"/>
            </a:xfrm>
            <a:noFill/>
          </p:grpSpPr>
          <p:sp>
            <p:nvSpPr>
              <p:cNvPr id="196" name="Freeform 195"/>
              <p:cNvSpPr/>
              <p:nvPr/>
            </p:nvSpPr>
            <p:spPr bwMode="auto">
              <a:xfrm>
                <a:off x="10863943" y="4133506"/>
                <a:ext cx="186394" cy="607695"/>
              </a:xfrm>
              <a:custGeom>
                <a:avLst/>
                <a:gdLst>
                  <a:gd name="connsiteX0" fmla="*/ 17781 w 202566"/>
                  <a:gd name="connsiteY0" fmla="*/ 607695 h 607695"/>
                  <a:gd name="connsiteX1" fmla="*/ 17781 w 202566"/>
                  <a:gd name="connsiteY1" fmla="*/ 205740 h 607695"/>
                  <a:gd name="connsiteX2" fmla="*/ 202566 w 202566"/>
                  <a:gd name="connsiteY2" fmla="*/ 0 h 607695"/>
                  <a:gd name="connsiteX0" fmla="*/ 17781 w 202566"/>
                  <a:gd name="connsiteY0" fmla="*/ 607695 h 607695"/>
                  <a:gd name="connsiteX1" fmla="*/ 17781 w 202566"/>
                  <a:gd name="connsiteY1" fmla="*/ 205740 h 607695"/>
                  <a:gd name="connsiteX2" fmla="*/ 202566 w 202566"/>
                  <a:gd name="connsiteY2" fmla="*/ 0 h 607695"/>
                  <a:gd name="connsiteX0" fmla="*/ 7366 w 192151"/>
                  <a:gd name="connsiteY0" fmla="*/ 607695 h 607695"/>
                  <a:gd name="connsiteX1" fmla="*/ 7366 w 192151"/>
                  <a:gd name="connsiteY1" fmla="*/ 205740 h 607695"/>
                  <a:gd name="connsiteX2" fmla="*/ 192151 w 192151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6394" h="607695">
                    <a:moveTo>
                      <a:pt x="1609" y="607695"/>
                    </a:moveTo>
                    <a:cubicBezTo>
                      <a:pt x="-455" y="459263"/>
                      <a:pt x="-614" y="324167"/>
                      <a:pt x="1609" y="205740"/>
                    </a:cubicBezTo>
                    <a:cubicBezTo>
                      <a:pt x="64792" y="134937"/>
                      <a:pt x="126069" y="69532"/>
                      <a:pt x="186394" y="0"/>
                    </a:cubicBezTo>
                  </a:path>
                </a:pathLst>
              </a:custGeom>
              <a:grpFill/>
              <a:ln w="5715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 flipH="1">
                <a:off x="10593413" y="4133506"/>
                <a:ext cx="186394" cy="607695"/>
              </a:xfrm>
              <a:custGeom>
                <a:avLst/>
                <a:gdLst>
                  <a:gd name="connsiteX0" fmla="*/ 17781 w 202566"/>
                  <a:gd name="connsiteY0" fmla="*/ 607695 h 607695"/>
                  <a:gd name="connsiteX1" fmla="*/ 17781 w 202566"/>
                  <a:gd name="connsiteY1" fmla="*/ 205740 h 607695"/>
                  <a:gd name="connsiteX2" fmla="*/ 202566 w 202566"/>
                  <a:gd name="connsiteY2" fmla="*/ 0 h 607695"/>
                  <a:gd name="connsiteX0" fmla="*/ 17781 w 202566"/>
                  <a:gd name="connsiteY0" fmla="*/ 607695 h 607695"/>
                  <a:gd name="connsiteX1" fmla="*/ 17781 w 202566"/>
                  <a:gd name="connsiteY1" fmla="*/ 205740 h 607695"/>
                  <a:gd name="connsiteX2" fmla="*/ 202566 w 202566"/>
                  <a:gd name="connsiteY2" fmla="*/ 0 h 607695"/>
                  <a:gd name="connsiteX0" fmla="*/ 7366 w 192151"/>
                  <a:gd name="connsiteY0" fmla="*/ 607695 h 607695"/>
                  <a:gd name="connsiteX1" fmla="*/ 7366 w 192151"/>
                  <a:gd name="connsiteY1" fmla="*/ 205740 h 607695"/>
                  <a:gd name="connsiteX2" fmla="*/ 192151 w 192151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6394" h="607695">
                    <a:moveTo>
                      <a:pt x="1609" y="607695"/>
                    </a:moveTo>
                    <a:cubicBezTo>
                      <a:pt x="-455" y="459263"/>
                      <a:pt x="-614" y="324167"/>
                      <a:pt x="1609" y="205740"/>
                    </a:cubicBezTo>
                    <a:cubicBezTo>
                      <a:pt x="64792" y="134937"/>
                      <a:pt x="126069" y="69532"/>
                      <a:pt x="186394" y="0"/>
                    </a:cubicBezTo>
                  </a:path>
                </a:pathLst>
              </a:custGeom>
              <a:grpFill/>
              <a:ln w="5715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cxnSp>
            <p:nvCxnSpPr>
              <p:cNvPr id="198" name="Straight Connector 197"/>
              <p:cNvCxnSpPr/>
              <p:nvPr/>
            </p:nvCxnSpPr>
            <p:spPr bwMode="auto">
              <a:xfrm>
                <a:off x="10533910" y="4186846"/>
                <a:ext cx="185351" cy="205473"/>
              </a:xfrm>
              <a:prstGeom prst="line">
                <a:avLst/>
              </a:prstGeom>
              <a:grpFill/>
              <a:ln w="5715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9" name="Straight Connector 198"/>
              <p:cNvCxnSpPr/>
              <p:nvPr/>
            </p:nvCxnSpPr>
            <p:spPr bwMode="auto">
              <a:xfrm flipH="1">
                <a:off x="10928618" y="4181954"/>
                <a:ext cx="185351" cy="205473"/>
              </a:xfrm>
              <a:prstGeom prst="line">
                <a:avLst/>
              </a:prstGeom>
              <a:grpFill/>
              <a:ln w="5715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0" name="Straight Connector 199"/>
              <p:cNvCxnSpPr/>
              <p:nvPr/>
            </p:nvCxnSpPr>
            <p:spPr bwMode="auto">
              <a:xfrm>
                <a:off x="10533910" y="4186846"/>
                <a:ext cx="88263" cy="97844"/>
              </a:xfrm>
              <a:prstGeom prst="line">
                <a:avLst/>
              </a:prstGeom>
              <a:grpFill/>
              <a:ln w="5715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1" name="Straight Connector 200"/>
              <p:cNvCxnSpPr/>
              <p:nvPr/>
            </p:nvCxnSpPr>
            <p:spPr bwMode="auto">
              <a:xfrm>
                <a:off x="10593634" y="4133773"/>
                <a:ext cx="91029" cy="100911"/>
              </a:xfrm>
              <a:prstGeom prst="line">
                <a:avLst/>
              </a:prstGeom>
              <a:grpFill/>
              <a:ln w="5715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Straight Connector 201"/>
              <p:cNvCxnSpPr/>
              <p:nvPr/>
            </p:nvCxnSpPr>
            <p:spPr bwMode="auto">
              <a:xfrm flipH="1">
                <a:off x="11024608" y="4181954"/>
                <a:ext cx="89362" cy="99062"/>
              </a:xfrm>
              <a:prstGeom prst="line">
                <a:avLst/>
              </a:prstGeom>
              <a:grpFill/>
              <a:ln w="5715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Straight Connector 202"/>
              <p:cNvCxnSpPr/>
              <p:nvPr/>
            </p:nvCxnSpPr>
            <p:spPr bwMode="auto">
              <a:xfrm flipH="1">
                <a:off x="10958803" y="4128881"/>
                <a:ext cx="95443" cy="105803"/>
              </a:xfrm>
              <a:prstGeom prst="line">
                <a:avLst/>
              </a:prstGeom>
              <a:grpFill/>
              <a:ln w="5715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50" name="Group 249"/>
            <p:cNvGrpSpPr>
              <a:grpSpLocks noChangeAspect="1"/>
            </p:cNvGrpSpPr>
            <p:nvPr/>
          </p:nvGrpSpPr>
          <p:grpSpPr>
            <a:xfrm rot="19199113">
              <a:off x="9625724" y="4826199"/>
              <a:ext cx="223638" cy="236076"/>
              <a:chOff x="10533910" y="4128881"/>
              <a:chExt cx="580060" cy="612320"/>
            </a:xfrm>
            <a:noFill/>
          </p:grpSpPr>
          <p:sp>
            <p:nvSpPr>
              <p:cNvPr id="251" name="Freeform 250"/>
              <p:cNvSpPr/>
              <p:nvPr/>
            </p:nvSpPr>
            <p:spPr bwMode="auto">
              <a:xfrm>
                <a:off x="10863943" y="4133506"/>
                <a:ext cx="186394" cy="607695"/>
              </a:xfrm>
              <a:custGeom>
                <a:avLst/>
                <a:gdLst>
                  <a:gd name="connsiteX0" fmla="*/ 17781 w 202566"/>
                  <a:gd name="connsiteY0" fmla="*/ 607695 h 607695"/>
                  <a:gd name="connsiteX1" fmla="*/ 17781 w 202566"/>
                  <a:gd name="connsiteY1" fmla="*/ 205740 h 607695"/>
                  <a:gd name="connsiteX2" fmla="*/ 202566 w 202566"/>
                  <a:gd name="connsiteY2" fmla="*/ 0 h 607695"/>
                  <a:gd name="connsiteX0" fmla="*/ 17781 w 202566"/>
                  <a:gd name="connsiteY0" fmla="*/ 607695 h 607695"/>
                  <a:gd name="connsiteX1" fmla="*/ 17781 w 202566"/>
                  <a:gd name="connsiteY1" fmla="*/ 205740 h 607695"/>
                  <a:gd name="connsiteX2" fmla="*/ 202566 w 202566"/>
                  <a:gd name="connsiteY2" fmla="*/ 0 h 607695"/>
                  <a:gd name="connsiteX0" fmla="*/ 7366 w 192151"/>
                  <a:gd name="connsiteY0" fmla="*/ 607695 h 607695"/>
                  <a:gd name="connsiteX1" fmla="*/ 7366 w 192151"/>
                  <a:gd name="connsiteY1" fmla="*/ 205740 h 607695"/>
                  <a:gd name="connsiteX2" fmla="*/ 192151 w 192151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6394" h="607695">
                    <a:moveTo>
                      <a:pt x="1609" y="607695"/>
                    </a:moveTo>
                    <a:cubicBezTo>
                      <a:pt x="-455" y="459263"/>
                      <a:pt x="-614" y="324167"/>
                      <a:pt x="1609" y="205740"/>
                    </a:cubicBezTo>
                    <a:cubicBezTo>
                      <a:pt x="64792" y="134937"/>
                      <a:pt x="126069" y="69532"/>
                      <a:pt x="186394" y="0"/>
                    </a:cubicBezTo>
                  </a:path>
                </a:pathLst>
              </a:cu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252" name="Freeform 251"/>
              <p:cNvSpPr/>
              <p:nvPr/>
            </p:nvSpPr>
            <p:spPr bwMode="auto">
              <a:xfrm flipH="1">
                <a:off x="10593413" y="4133506"/>
                <a:ext cx="186394" cy="607695"/>
              </a:xfrm>
              <a:custGeom>
                <a:avLst/>
                <a:gdLst>
                  <a:gd name="connsiteX0" fmla="*/ 17781 w 202566"/>
                  <a:gd name="connsiteY0" fmla="*/ 607695 h 607695"/>
                  <a:gd name="connsiteX1" fmla="*/ 17781 w 202566"/>
                  <a:gd name="connsiteY1" fmla="*/ 205740 h 607695"/>
                  <a:gd name="connsiteX2" fmla="*/ 202566 w 202566"/>
                  <a:gd name="connsiteY2" fmla="*/ 0 h 607695"/>
                  <a:gd name="connsiteX0" fmla="*/ 17781 w 202566"/>
                  <a:gd name="connsiteY0" fmla="*/ 607695 h 607695"/>
                  <a:gd name="connsiteX1" fmla="*/ 17781 w 202566"/>
                  <a:gd name="connsiteY1" fmla="*/ 205740 h 607695"/>
                  <a:gd name="connsiteX2" fmla="*/ 202566 w 202566"/>
                  <a:gd name="connsiteY2" fmla="*/ 0 h 607695"/>
                  <a:gd name="connsiteX0" fmla="*/ 7366 w 192151"/>
                  <a:gd name="connsiteY0" fmla="*/ 607695 h 607695"/>
                  <a:gd name="connsiteX1" fmla="*/ 7366 w 192151"/>
                  <a:gd name="connsiteY1" fmla="*/ 205740 h 607695"/>
                  <a:gd name="connsiteX2" fmla="*/ 192151 w 192151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6394" h="607695">
                    <a:moveTo>
                      <a:pt x="1609" y="607695"/>
                    </a:moveTo>
                    <a:cubicBezTo>
                      <a:pt x="-455" y="459263"/>
                      <a:pt x="-614" y="324167"/>
                      <a:pt x="1609" y="205740"/>
                    </a:cubicBezTo>
                    <a:cubicBezTo>
                      <a:pt x="64792" y="134937"/>
                      <a:pt x="126069" y="69532"/>
                      <a:pt x="186394" y="0"/>
                    </a:cubicBezTo>
                  </a:path>
                </a:pathLst>
              </a:cu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cxnSp>
            <p:nvCxnSpPr>
              <p:cNvPr id="253" name="Straight Connector 252"/>
              <p:cNvCxnSpPr/>
              <p:nvPr/>
            </p:nvCxnSpPr>
            <p:spPr bwMode="auto">
              <a:xfrm>
                <a:off x="10533910" y="4186846"/>
                <a:ext cx="185351" cy="205473"/>
              </a:xfrm>
              <a:prstGeom prst="line">
                <a:avLst/>
              </a:pr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4" name="Straight Connector 253"/>
              <p:cNvCxnSpPr/>
              <p:nvPr/>
            </p:nvCxnSpPr>
            <p:spPr bwMode="auto">
              <a:xfrm flipH="1">
                <a:off x="10928618" y="4181954"/>
                <a:ext cx="185351" cy="205473"/>
              </a:xfrm>
              <a:prstGeom prst="line">
                <a:avLst/>
              </a:pr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5" name="Straight Connector 254"/>
              <p:cNvCxnSpPr/>
              <p:nvPr/>
            </p:nvCxnSpPr>
            <p:spPr bwMode="auto">
              <a:xfrm>
                <a:off x="10533910" y="4186846"/>
                <a:ext cx="88263" cy="97844"/>
              </a:xfrm>
              <a:prstGeom prst="line">
                <a:avLst/>
              </a:pr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6" name="Straight Connector 255"/>
              <p:cNvCxnSpPr/>
              <p:nvPr/>
            </p:nvCxnSpPr>
            <p:spPr bwMode="auto">
              <a:xfrm>
                <a:off x="10593634" y="4133773"/>
                <a:ext cx="91029" cy="100911"/>
              </a:xfrm>
              <a:prstGeom prst="line">
                <a:avLst/>
              </a:pr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7" name="Straight Connector 256"/>
              <p:cNvCxnSpPr/>
              <p:nvPr/>
            </p:nvCxnSpPr>
            <p:spPr bwMode="auto">
              <a:xfrm flipH="1">
                <a:off x="11024608" y="4181954"/>
                <a:ext cx="89362" cy="99062"/>
              </a:xfrm>
              <a:prstGeom prst="line">
                <a:avLst/>
              </a:pr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8" name="Straight Connector 257"/>
              <p:cNvCxnSpPr/>
              <p:nvPr/>
            </p:nvCxnSpPr>
            <p:spPr bwMode="auto">
              <a:xfrm flipH="1">
                <a:off x="10958803" y="4128881"/>
                <a:ext cx="95443" cy="105803"/>
              </a:xfrm>
              <a:prstGeom prst="line">
                <a:avLst/>
              </a:pr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59" name="Group 258"/>
            <p:cNvGrpSpPr>
              <a:grpSpLocks noChangeAspect="1"/>
            </p:cNvGrpSpPr>
            <p:nvPr/>
          </p:nvGrpSpPr>
          <p:grpSpPr>
            <a:xfrm rot="1557029">
              <a:off x="9467106" y="3799938"/>
              <a:ext cx="223638" cy="236076"/>
              <a:chOff x="10533910" y="4128881"/>
              <a:chExt cx="580060" cy="612320"/>
            </a:xfrm>
            <a:noFill/>
          </p:grpSpPr>
          <p:sp>
            <p:nvSpPr>
              <p:cNvPr id="260" name="Freeform 259"/>
              <p:cNvSpPr/>
              <p:nvPr/>
            </p:nvSpPr>
            <p:spPr bwMode="auto">
              <a:xfrm>
                <a:off x="10863943" y="4133506"/>
                <a:ext cx="186394" cy="607695"/>
              </a:xfrm>
              <a:custGeom>
                <a:avLst/>
                <a:gdLst>
                  <a:gd name="connsiteX0" fmla="*/ 17781 w 202566"/>
                  <a:gd name="connsiteY0" fmla="*/ 607695 h 607695"/>
                  <a:gd name="connsiteX1" fmla="*/ 17781 w 202566"/>
                  <a:gd name="connsiteY1" fmla="*/ 205740 h 607695"/>
                  <a:gd name="connsiteX2" fmla="*/ 202566 w 202566"/>
                  <a:gd name="connsiteY2" fmla="*/ 0 h 607695"/>
                  <a:gd name="connsiteX0" fmla="*/ 17781 w 202566"/>
                  <a:gd name="connsiteY0" fmla="*/ 607695 h 607695"/>
                  <a:gd name="connsiteX1" fmla="*/ 17781 w 202566"/>
                  <a:gd name="connsiteY1" fmla="*/ 205740 h 607695"/>
                  <a:gd name="connsiteX2" fmla="*/ 202566 w 202566"/>
                  <a:gd name="connsiteY2" fmla="*/ 0 h 607695"/>
                  <a:gd name="connsiteX0" fmla="*/ 7366 w 192151"/>
                  <a:gd name="connsiteY0" fmla="*/ 607695 h 607695"/>
                  <a:gd name="connsiteX1" fmla="*/ 7366 w 192151"/>
                  <a:gd name="connsiteY1" fmla="*/ 205740 h 607695"/>
                  <a:gd name="connsiteX2" fmla="*/ 192151 w 192151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6394" h="607695">
                    <a:moveTo>
                      <a:pt x="1609" y="607695"/>
                    </a:moveTo>
                    <a:cubicBezTo>
                      <a:pt x="-455" y="459263"/>
                      <a:pt x="-614" y="324167"/>
                      <a:pt x="1609" y="205740"/>
                    </a:cubicBezTo>
                    <a:cubicBezTo>
                      <a:pt x="64792" y="134937"/>
                      <a:pt x="126069" y="69532"/>
                      <a:pt x="186394" y="0"/>
                    </a:cubicBezTo>
                  </a:path>
                </a:pathLst>
              </a:cu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261" name="Freeform 260"/>
              <p:cNvSpPr/>
              <p:nvPr/>
            </p:nvSpPr>
            <p:spPr bwMode="auto">
              <a:xfrm flipH="1">
                <a:off x="10593413" y="4133506"/>
                <a:ext cx="186394" cy="607695"/>
              </a:xfrm>
              <a:custGeom>
                <a:avLst/>
                <a:gdLst>
                  <a:gd name="connsiteX0" fmla="*/ 17781 w 202566"/>
                  <a:gd name="connsiteY0" fmla="*/ 607695 h 607695"/>
                  <a:gd name="connsiteX1" fmla="*/ 17781 w 202566"/>
                  <a:gd name="connsiteY1" fmla="*/ 205740 h 607695"/>
                  <a:gd name="connsiteX2" fmla="*/ 202566 w 202566"/>
                  <a:gd name="connsiteY2" fmla="*/ 0 h 607695"/>
                  <a:gd name="connsiteX0" fmla="*/ 17781 w 202566"/>
                  <a:gd name="connsiteY0" fmla="*/ 607695 h 607695"/>
                  <a:gd name="connsiteX1" fmla="*/ 17781 w 202566"/>
                  <a:gd name="connsiteY1" fmla="*/ 205740 h 607695"/>
                  <a:gd name="connsiteX2" fmla="*/ 202566 w 202566"/>
                  <a:gd name="connsiteY2" fmla="*/ 0 h 607695"/>
                  <a:gd name="connsiteX0" fmla="*/ 7366 w 192151"/>
                  <a:gd name="connsiteY0" fmla="*/ 607695 h 607695"/>
                  <a:gd name="connsiteX1" fmla="*/ 7366 w 192151"/>
                  <a:gd name="connsiteY1" fmla="*/ 205740 h 607695"/>
                  <a:gd name="connsiteX2" fmla="*/ 192151 w 192151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6394" h="607695">
                    <a:moveTo>
                      <a:pt x="1609" y="607695"/>
                    </a:moveTo>
                    <a:cubicBezTo>
                      <a:pt x="-455" y="459263"/>
                      <a:pt x="-614" y="324167"/>
                      <a:pt x="1609" y="205740"/>
                    </a:cubicBezTo>
                    <a:cubicBezTo>
                      <a:pt x="64792" y="134937"/>
                      <a:pt x="126069" y="69532"/>
                      <a:pt x="186394" y="0"/>
                    </a:cubicBezTo>
                  </a:path>
                </a:pathLst>
              </a:cu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cxnSp>
            <p:nvCxnSpPr>
              <p:cNvPr id="262" name="Straight Connector 261"/>
              <p:cNvCxnSpPr/>
              <p:nvPr/>
            </p:nvCxnSpPr>
            <p:spPr bwMode="auto">
              <a:xfrm>
                <a:off x="10533910" y="4186846"/>
                <a:ext cx="185351" cy="205473"/>
              </a:xfrm>
              <a:prstGeom prst="line">
                <a:avLst/>
              </a:pr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3" name="Straight Connector 262"/>
              <p:cNvCxnSpPr/>
              <p:nvPr/>
            </p:nvCxnSpPr>
            <p:spPr bwMode="auto">
              <a:xfrm flipH="1">
                <a:off x="10928618" y="4181954"/>
                <a:ext cx="185351" cy="205473"/>
              </a:xfrm>
              <a:prstGeom prst="line">
                <a:avLst/>
              </a:pr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4" name="Straight Connector 263"/>
              <p:cNvCxnSpPr/>
              <p:nvPr/>
            </p:nvCxnSpPr>
            <p:spPr bwMode="auto">
              <a:xfrm>
                <a:off x="10533910" y="4186846"/>
                <a:ext cx="88263" cy="97844"/>
              </a:xfrm>
              <a:prstGeom prst="line">
                <a:avLst/>
              </a:pr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5" name="Straight Connector 264"/>
              <p:cNvCxnSpPr/>
              <p:nvPr/>
            </p:nvCxnSpPr>
            <p:spPr bwMode="auto">
              <a:xfrm>
                <a:off x="10593634" y="4133773"/>
                <a:ext cx="91029" cy="100911"/>
              </a:xfrm>
              <a:prstGeom prst="line">
                <a:avLst/>
              </a:pr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6" name="Straight Connector 265"/>
              <p:cNvCxnSpPr/>
              <p:nvPr/>
            </p:nvCxnSpPr>
            <p:spPr bwMode="auto">
              <a:xfrm flipH="1">
                <a:off x="11024608" y="4181954"/>
                <a:ext cx="89362" cy="99062"/>
              </a:xfrm>
              <a:prstGeom prst="line">
                <a:avLst/>
              </a:pr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7" name="Straight Connector 266"/>
              <p:cNvCxnSpPr/>
              <p:nvPr/>
            </p:nvCxnSpPr>
            <p:spPr bwMode="auto">
              <a:xfrm flipH="1">
                <a:off x="10958803" y="4128881"/>
                <a:ext cx="95443" cy="105803"/>
              </a:xfrm>
              <a:prstGeom prst="line">
                <a:avLst/>
              </a:pr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68" name="Group 267"/>
            <p:cNvGrpSpPr>
              <a:grpSpLocks noChangeAspect="1"/>
            </p:cNvGrpSpPr>
            <p:nvPr/>
          </p:nvGrpSpPr>
          <p:grpSpPr>
            <a:xfrm rot="19199113">
              <a:off x="8904005" y="3510263"/>
              <a:ext cx="223638" cy="236076"/>
              <a:chOff x="10533910" y="4128881"/>
              <a:chExt cx="580060" cy="612320"/>
            </a:xfrm>
            <a:noFill/>
          </p:grpSpPr>
          <p:sp>
            <p:nvSpPr>
              <p:cNvPr id="269" name="Freeform 268"/>
              <p:cNvSpPr/>
              <p:nvPr/>
            </p:nvSpPr>
            <p:spPr bwMode="auto">
              <a:xfrm>
                <a:off x="10863943" y="4133506"/>
                <a:ext cx="186394" cy="607695"/>
              </a:xfrm>
              <a:custGeom>
                <a:avLst/>
                <a:gdLst>
                  <a:gd name="connsiteX0" fmla="*/ 17781 w 202566"/>
                  <a:gd name="connsiteY0" fmla="*/ 607695 h 607695"/>
                  <a:gd name="connsiteX1" fmla="*/ 17781 w 202566"/>
                  <a:gd name="connsiteY1" fmla="*/ 205740 h 607695"/>
                  <a:gd name="connsiteX2" fmla="*/ 202566 w 202566"/>
                  <a:gd name="connsiteY2" fmla="*/ 0 h 607695"/>
                  <a:gd name="connsiteX0" fmla="*/ 17781 w 202566"/>
                  <a:gd name="connsiteY0" fmla="*/ 607695 h 607695"/>
                  <a:gd name="connsiteX1" fmla="*/ 17781 w 202566"/>
                  <a:gd name="connsiteY1" fmla="*/ 205740 h 607695"/>
                  <a:gd name="connsiteX2" fmla="*/ 202566 w 202566"/>
                  <a:gd name="connsiteY2" fmla="*/ 0 h 607695"/>
                  <a:gd name="connsiteX0" fmla="*/ 7366 w 192151"/>
                  <a:gd name="connsiteY0" fmla="*/ 607695 h 607695"/>
                  <a:gd name="connsiteX1" fmla="*/ 7366 w 192151"/>
                  <a:gd name="connsiteY1" fmla="*/ 205740 h 607695"/>
                  <a:gd name="connsiteX2" fmla="*/ 192151 w 192151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6394" h="607695">
                    <a:moveTo>
                      <a:pt x="1609" y="607695"/>
                    </a:moveTo>
                    <a:cubicBezTo>
                      <a:pt x="-455" y="459263"/>
                      <a:pt x="-614" y="324167"/>
                      <a:pt x="1609" y="205740"/>
                    </a:cubicBezTo>
                    <a:cubicBezTo>
                      <a:pt x="64792" y="134937"/>
                      <a:pt x="126069" y="69532"/>
                      <a:pt x="186394" y="0"/>
                    </a:cubicBezTo>
                  </a:path>
                </a:pathLst>
              </a:cu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270" name="Freeform 269"/>
              <p:cNvSpPr/>
              <p:nvPr/>
            </p:nvSpPr>
            <p:spPr bwMode="auto">
              <a:xfrm flipH="1">
                <a:off x="10593413" y="4133506"/>
                <a:ext cx="186394" cy="607695"/>
              </a:xfrm>
              <a:custGeom>
                <a:avLst/>
                <a:gdLst>
                  <a:gd name="connsiteX0" fmla="*/ 17781 w 202566"/>
                  <a:gd name="connsiteY0" fmla="*/ 607695 h 607695"/>
                  <a:gd name="connsiteX1" fmla="*/ 17781 w 202566"/>
                  <a:gd name="connsiteY1" fmla="*/ 205740 h 607695"/>
                  <a:gd name="connsiteX2" fmla="*/ 202566 w 202566"/>
                  <a:gd name="connsiteY2" fmla="*/ 0 h 607695"/>
                  <a:gd name="connsiteX0" fmla="*/ 17781 w 202566"/>
                  <a:gd name="connsiteY0" fmla="*/ 607695 h 607695"/>
                  <a:gd name="connsiteX1" fmla="*/ 17781 w 202566"/>
                  <a:gd name="connsiteY1" fmla="*/ 205740 h 607695"/>
                  <a:gd name="connsiteX2" fmla="*/ 202566 w 202566"/>
                  <a:gd name="connsiteY2" fmla="*/ 0 h 607695"/>
                  <a:gd name="connsiteX0" fmla="*/ 7366 w 192151"/>
                  <a:gd name="connsiteY0" fmla="*/ 607695 h 607695"/>
                  <a:gd name="connsiteX1" fmla="*/ 7366 w 192151"/>
                  <a:gd name="connsiteY1" fmla="*/ 205740 h 607695"/>
                  <a:gd name="connsiteX2" fmla="*/ 192151 w 192151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6394" h="607695">
                    <a:moveTo>
                      <a:pt x="1609" y="607695"/>
                    </a:moveTo>
                    <a:cubicBezTo>
                      <a:pt x="-455" y="459263"/>
                      <a:pt x="-614" y="324167"/>
                      <a:pt x="1609" y="205740"/>
                    </a:cubicBezTo>
                    <a:cubicBezTo>
                      <a:pt x="64792" y="134937"/>
                      <a:pt x="126069" y="69532"/>
                      <a:pt x="186394" y="0"/>
                    </a:cubicBezTo>
                  </a:path>
                </a:pathLst>
              </a:cu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cxnSp>
            <p:nvCxnSpPr>
              <p:cNvPr id="271" name="Straight Connector 270"/>
              <p:cNvCxnSpPr/>
              <p:nvPr/>
            </p:nvCxnSpPr>
            <p:spPr bwMode="auto">
              <a:xfrm>
                <a:off x="10533910" y="4186846"/>
                <a:ext cx="185351" cy="205473"/>
              </a:xfrm>
              <a:prstGeom prst="line">
                <a:avLst/>
              </a:pr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0928618" y="4181954"/>
                <a:ext cx="185351" cy="205473"/>
              </a:xfrm>
              <a:prstGeom prst="line">
                <a:avLst/>
              </a:pr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3" name="Straight Connector 272"/>
              <p:cNvCxnSpPr/>
              <p:nvPr/>
            </p:nvCxnSpPr>
            <p:spPr bwMode="auto">
              <a:xfrm>
                <a:off x="10533910" y="4186846"/>
                <a:ext cx="88263" cy="97844"/>
              </a:xfrm>
              <a:prstGeom prst="line">
                <a:avLst/>
              </a:pr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4" name="Straight Connector 273"/>
              <p:cNvCxnSpPr/>
              <p:nvPr/>
            </p:nvCxnSpPr>
            <p:spPr bwMode="auto">
              <a:xfrm>
                <a:off x="10593634" y="4133773"/>
                <a:ext cx="91029" cy="100911"/>
              </a:xfrm>
              <a:prstGeom prst="line">
                <a:avLst/>
              </a:pr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5" name="Straight Connector 274"/>
              <p:cNvCxnSpPr/>
              <p:nvPr/>
            </p:nvCxnSpPr>
            <p:spPr bwMode="auto">
              <a:xfrm flipH="1">
                <a:off x="11024608" y="4181954"/>
                <a:ext cx="89362" cy="99062"/>
              </a:xfrm>
              <a:prstGeom prst="line">
                <a:avLst/>
              </a:pr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6" name="Straight Connector 275"/>
              <p:cNvCxnSpPr/>
              <p:nvPr/>
            </p:nvCxnSpPr>
            <p:spPr bwMode="auto">
              <a:xfrm flipH="1">
                <a:off x="10958803" y="4128881"/>
                <a:ext cx="95443" cy="105803"/>
              </a:xfrm>
              <a:prstGeom prst="line">
                <a:avLst/>
              </a:pr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77" name="Group 276"/>
            <p:cNvGrpSpPr>
              <a:grpSpLocks noChangeAspect="1"/>
            </p:cNvGrpSpPr>
            <p:nvPr/>
          </p:nvGrpSpPr>
          <p:grpSpPr>
            <a:xfrm rot="10177615">
              <a:off x="8828307" y="4399069"/>
              <a:ext cx="223638" cy="236076"/>
              <a:chOff x="10533910" y="4128881"/>
              <a:chExt cx="580060" cy="612320"/>
            </a:xfrm>
            <a:noFill/>
          </p:grpSpPr>
          <p:sp>
            <p:nvSpPr>
              <p:cNvPr id="278" name="Freeform 277"/>
              <p:cNvSpPr/>
              <p:nvPr/>
            </p:nvSpPr>
            <p:spPr bwMode="auto">
              <a:xfrm>
                <a:off x="10863943" y="4133506"/>
                <a:ext cx="186394" cy="607695"/>
              </a:xfrm>
              <a:custGeom>
                <a:avLst/>
                <a:gdLst>
                  <a:gd name="connsiteX0" fmla="*/ 17781 w 202566"/>
                  <a:gd name="connsiteY0" fmla="*/ 607695 h 607695"/>
                  <a:gd name="connsiteX1" fmla="*/ 17781 w 202566"/>
                  <a:gd name="connsiteY1" fmla="*/ 205740 h 607695"/>
                  <a:gd name="connsiteX2" fmla="*/ 202566 w 202566"/>
                  <a:gd name="connsiteY2" fmla="*/ 0 h 607695"/>
                  <a:gd name="connsiteX0" fmla="*/ 17781 w 202566"/>
                  <a:gd name="connsiteY0" fmla="*/ 607695 h 607695"/>
                  <a:gd name="connsiteX1" fmla="*/ 17781 w 202566"/>
                  <a:gd name="connsiteY1" fmla="*/ 205740 h 607695"/>
                  <a:gd name="connsiteX2" fmla="*/ 202566 w 202566"/>
                  <a:gd name="connsiteY2" fmla="*/ 0 h 607695"/>
                  <a:gd name="connsiteX0" fmla="*/ 7366 w 192151"/>
                  <a:gd name="connsiteY0" fmla="*/ 607695 h 607695"/>
                  <a:gd name="connsiteX1" fmla="*/ 7366 w 192151"/>
                  <a:gd name="connsiteY1" fmla="*/ 205740 h 607695"/>
                  <a:gd name="connsiteX2" fmla="*/ 192151 w 192151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6394" h="607695">
                    <a:moveTo>
                      <a:pt x="1609" y="607695"/>
                    </a:moveTo>
                    <a:cubicBezTo>
                      <a:pt x="-455" y="459263"/>
                      <a:pt x="-614" y="324167"/>
                      <a:pt x="1609" y="205740"/>
                    </a:cubicBezTo>
                    <a:cubicBezTo>
                      <a:pt x="64792" y="134937"/>
                      <a:pt x="126069" y="69532"/>
                      <a:pt x="186394" y="0"/>
                    </a:cubicBezTo>
                  </a:path>
                </a:pathLst>
              </a:cu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279" name="Freeform 278"/>
              <p:cNvSpPr/>
              <p:nvPr/>
            </p:nvSpPr>
            <p:spPr bwMode="auto">
              <a:xfrm flipH="1">
                <a:off x="10593413" y="4133506"/>
                <a:ext cx="186394" cy="607695"/>
              </a:xfrm>
              <a:custGeom>
                <a:avLst/>
                <a:gdLst>
                  <a:gd name="connsiteX0" fmla="*/ 17781 w 202566"/>
                  <a:gd name="connsiteY0" fmla="*/ 607695 h 607695"/>
                  <a:gd name="connsiteX1" fmla="*/ 17781 w 202566"/>
                  <a:gd name="connsiteY1" fmla="*/ 205740 h 607695"/>
                  <a:gd name="connsiteX2" fmla="*/ 202566 w 202566"/>
                  <a:gd name="connsiteY2" fmla="*/ 0 h 607695"/>
                  <a:gd name="connsiteX0" fmla="*/ 17781 w 202566"/>
                  <a:gd name="connsiteY0" fmla="*/ 607695 h 607695"/>
                  <a:gd name="connsiteX1" fmla="*/ 17781 w 202566"/>
                  <a:gd name="connsiteY1" fmla="*/ 205740 h 607695"/>
                  <a:gd name="connsiteX2" fmla="*/ 202566 w 202566"/>
                  <a:gd name="connsiteY2" fmla="*/ 0 h 607695"/>
                  <a:gd name="connsiteX0" fmla="*/ 7366 w 192151"/>
                  <a:gd name="connsiteY0" fmla="*/ 607695 h 607695"/>
                  <a:gd name="connsiteX1" fmla="*/ 7366 w 192151"/>
                  <a:gd name="connsiteY1" fmla="*/ 205740 h 607695"/>
                  <a:gd name="connsiteX2" fmla="*/ 192151 w 192151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6394" h="607695">
                    <a:moveTo>
                      <a:pt x="1609" y="607695"/>
                    </a:moveTo>
                    <a:cubicBezTo>
                      <a:pt x="-455" y="459263"/>
                      <a:pt x="-614" y="324167"/>
                      <a:pt x="1609" y="205740"/>
                    </a:cubicBezTo>
                    <a:cubicBezTo>
                      <a:pt x="64792" y="134937"/>
                      <a:pt x="126069" y="69532"/>
                      <a:pt x="186394" y="0"/>
                    </a:cubicBezTo>
                  </a:path>
                </a:pathLst>
              </a:cu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cxnSp>
            <p:nvCxnSpPr>
              <p:cNvPr id="280" name="Straight Connector 279"/>
              <p:cNvCxnSpPr/>
              <p:nvPr/>
            </p:nvCxnSpPr>
            <p:spPr bwMode="auto">
              <a:xfrm>
                <a:off x="10533910" y="4186846"/>
                <a:ext cx="185351" cy="205473"/>
              </a:xfrm>
              <a:prstGeom prst="line">
                <a:avLst/>
              </a:pr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1" name="Straight Connector 280"/>
              <p:cNvCxnSpPr/>
              <p:nvPr/>
            </p:nvCxnSpPr>
            <p:spPr bwMode="auto">
              <a:xfrm flipH="1">
                <a:off x="10928618" y="4181954"/>
                <a:ext cx="185351" cy="205473"/>
              </a:xfrm>
              <a:prstGeom prst="line">
                <a:avLst/>
              </a:pr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2" name="Straight Connector 281"/>
              <p:cNvCxnSpPr/>
              <p:nvPr/>
            </p:nvCxnSpPr>
            <p:spPr bwMode="auto">
              <a:xfrm>
                <a:off x="10533910" y="4186846"/>
                <a:ext cx="88263" cy="97844"/>
              </a:xfrm>
              <a:prstGeom prst="line">
                <a:avLst/>
              </a:pr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3" name="Straight Connector 282"/>
              <p:cNvCxnSpPr/>
              <p:nvPr/>
            </p:nvCxnSpPr>
            <p:spPr bwMode="auto">
              <a:xfrm>
                <a:off x="10593634" y="4133773"/>
                <a:ext cx="91029" cy="100911"/>
              </a:xfrm>
              <a:prstGeom prst="line">
                <a:avLst/>
              </a:pr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4" name="Straight Connector 283"/>
              <p:cNvCxnSpPr/>
              <p:nvPr/>
            </p:nvCxnSpPr>
            <p:spPr bwMode="auto">
              <a:xfrm flipH="1">
                <a:off x="11024608" y="4181954"/>
                <a:ext cx="89362" cy="99062"/>
              </a:xfrm>
              <a:prstGeom prst="line">
                <a:avLst/>
              </a:pr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5" name="Straight Connector 284"/>
              <p:cNvCxnSpPr/>
              <p:nvPr/>
            </p:nvCxnSpPr>
            <p:spPr bwMode="auto">
              <a:xfrm flipH="1">
                <a:off x="10958803" y="4128881"/>
                <a:ext cx="95443" cy="105803"/>
              </a:xfrm>
              <a:prstGeom prst="line">
                <a:avLst/>
              </a:pr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86" name="Group 285"/>
            <p:cNvGrpSpPr>
              <a:grpSpLocks noChangeAspect="1"/>
            </p:cNvGrpSpPr>
            <p:nvPr/>
          </p:nvGrpSpPr>
          <p:grpSpPr>
            <a:xfrm rot="8447368">
              <a:off x="8873624" y="3841080"/>
              <a:ext cx="223638" cy="236076"/>
              <a:chOff x="10533910" y="4128881"/>
              <a:chExt cx="580060" cy="612320"/>
            </a:xfrm>
            <a:noFill/>
          </p:grpSpPr>
          <p:sp>
            <p:nvSpPr>
              <p:cNvPr id="287" name="Freeform 286"/>
              <p:cNvSpPr/>
              <p:nvPr/>
            </p:nvSpPr>
            <p:spPr bwMode="auto">
              <a:xfrm>
                <a:off x="10863943" y="4133506"/>
                <a:ext cx="186394" cy="607695"/>
              </a:xfrm>
              <a:custGeom>
                <a:avLst/>
                <a:gdLst>
                  <a:gd name="connsiteX0" fmla="*/ 17781 w 202566"/>
                  <a:gd name="connsiteY0" fmla="*/ 607695 h 607695"/>
                  <a:gd name="connsiteX1" fmla="*/ 17781 w 202566"/>
                  <a:gd name="connsiteY1" fmla="*/ 205740 h 607695"/>
                  <a:gd name="connsiteX2" fmla="*/ 202566 w 202566"/>
                  <a:gd name="connsiteY2" fmla="*/ 0 h 607695"/>
                  <a:gd name="connsiteX0" fmla="*/ 17781 w 202566"/>
                  <a:gd name="connsiteY0" fmla="*/ 607695 h 607695"/>
                  <a:gd name="connsiteX1" fmla="*/ 17781 w 202566"/>
                  <a:gd name="connsiteY1" fmla="*/ 205740 h 607695"/>
                  <a:gd name="connsiteX2" fmla="*/ 202566 w 202566"/>
                  <a:gd name="connsiteY2" fmla="*/ 0 h 607695"/>
                  <a:gd name="connsiteX0" fmla="*/ 7366 w 192151"/>
                  <a:gd name="connsiteY0" fmla="*/ 607695 h 607695"/>
                  <a:gd name="connsiteX1" fmla="*/ 7366 w 192151"/>
                  <a:gd name="connsiteY1" fmla="*/ 205740 h 607695"/>
                  <a:gd name="connsiteX2" fmla="*/ 192151 w 192151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6394" h="607695">
                    <a:moveTo>
                      <a:pt x="1609" y="607695"/>
                    </a:moveTo>
                    <a:cubicBezTo>
                      <a:pt x="-455" y="459263"/>
                      <a:pt x="-614" y="324167"/>
                      <a:pt x="1609" y="205740"/>
                    </a:cubicBezTo>
                    <a:cubicBezTo>
                      <a:pt x="64792" y="134937"/>
                      <a:pt x="126069" y="69532"/>
                      <a:pt x="186394" y="0"/>
                    </a:cubicBezTo>
                  </a:path>
                </a:pathLst>
              </a:cu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288" name="Freeform 287"/>
              <p:cNvSpPr/>
              <p:nvPr/>
            </p:nvSpPr>
            <p:spPr bwMode="auto">
              <a:xfrm flipH="1">
                <a:off x="10593413" y="4133506"/>
                <a:ext cx="186394" cy="607695"/>
              </a:xfrm>
              <a:custGeom>
                <a:avLst/>
                <a:gdLst>
                  <a:gd name="connsiteX0" fmla="*/ 17781 w 202566"/>
                  <a:gd name="connsiteY0" fmla="*/ 607695 h 607695"/>
                  <a:gd name="connsiteX1" fmla="*/ 17781 w 202566"/>
                  <a:gd name="connsiteY1" fmla="*/ 205740 h 607695"/>
                  <a:gd name="connsiteX2" fmla="*/ 202566 w 202566"/>
                  <a:gd name="connsiteY2" fmla="*/ 0 h 607695"/>
                  <a:gd name="connsiteX0" fmla="*/ 17781 w 202566"/>
                  <a:gd name="connsiteY0" fmla="*/ 607695 h 607695"/>
                  <a:gd name="connsiteX1" fmla="*/ 17781 w 202566"/>
                  <a:gd name="connsiteY1" fmla="*/ 205740 h 607695"/>
                  <a:gd name="connsiteX2" fmla="*/ 202566 w 202566"/>
                  <a:gd name="connsiteY2" fmla="*/ 0 h 607695"/>
                  <a:gd name="connsiteX0" fmla="*/ 7366 w 192151"/>
                  <a:gd name="connsiteY0" fmla="*/ 607695 h 607695"/>
                  <a:gd name="connsiteX1" fmla="*/ 7366 w 192151"/>
                  <a:gd name="connsiteY1" fmla="*/ 205740 h 607695"/>
                  <a:gd name="connsiteX2" fmla="*/ 192151 w 192151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  <a:gd name="connsiteX0" fmla="*/ 1609 w 186394"/>
                  <a:gd name="connsiteY0" fmla="*/ 607695 h 607695"/>
                  <a:gd name="connsiteX1" fmla="*/ 1609 w 186394"/>
                  <a:gd name="connsiteY1" fmla="*/ 205740 h 607695"/>
                  <a:gd name="connsiteX2" fmla="*/ 186394 w 186394"/>
                  <a:gd name="connsiteY2" fmla="*/ 0 h 607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6394" h="607695">
                    <a:moveTo>
                      <a:pt x="1609" y="607695"/>
                    </a:moveTo>
                    <a:cubicBezTo>
                      <a:pt x="-455" y="459263"/>
                      <a:pt x="-614" y="324167"/>
                      <a:pt x="1609" y="205740"/>
                    </a:cubicBezTo>
                    <a:cubicBezTo>
                      <a:pt x="64792" y="134937"/>
                      <a:pt x="126069" y="69532"/>
                      <a:pt x="186394" y="0"/>
                    </a:cubicBezTo>
                  </a:path>
                </a:pathLst>
              </a:cu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cxnSp>
            <p:nvCxnSpPr>
              <p:cNvPr id="289" name="Straight Connector 288"/>
              <p:cNvCxnSpPr/>
              <p:nvPr/>
            </p:nvCxnSpPr>
            <p:spPr bwMode="auto">
              <a:xfrm>
                <a:off x="10533910" y="4186846"/>
                <a:ext cx="185351" cy="205473"/>
              </a:xfrm>
              <a:prstGeom prst="line">
                <a:avLst/>
              </a:pr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0" name="Straight Connector 289"/>
              <p:cNvCxnSpPr/>
              <p:nvPr/>
            </p:nvCxnSpPr>
            <p:spPr bwMode="auto">
              <a:xfrm flipH="1">
                <a:off x="10928618" y="4181954"/>
                <a:ext cx="185351" cy="205473"/>
              </a:xfrm>
              <a:prstGeom prst="line">
                <a:avLst/>
              </a:pr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1" name="Straight Connector 290"/>
              <p:cNvCxnSpPr/>
              <p:nvPr/>
            </p:nvCxnSpPr>
            <p:spPr bwMode="auto">
              <a:xfrm>
                <a:off x="10533910" y="4186846"/>
                <a:ext cx="88263" cy="97844"/>
              </a:xfrm>
              <a:prstGeom prst="line">
                <a:avLst/>
              </a:pr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2" name="Straight Connector 291"/>
              <p:cNvCxnSpPr/>
              <p:nvPr/>
            </p:nvCxnSpPr>
            <p:spPr bwMode="auto">
              <a:xfrm>
                <a:off x="10593634" y="4133773"/>
                <a:ext cx="91029" cy="100911"/>
              </a:xfrm>
              <a:prstGeom prst="line">
                <a:avLst/>
              </a:pr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3" name="Straight Connector 292"/>
              <p:cNvCxnSpPr/>
              <p:nvPr/>
            </p:nvCxnSpPr>
            <p:spPr bwMode="auto">
              <a:xfrm flipH="1">
                <a:off x="11024608" y="4181954"/>
                <a:ext cx="89362" cy="99062"/>
              </a:xfrm>
              <a:prstGeom prst="line">
                <a:avLst/>
              </a:pr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4" name="Straight Connector 293"/>
              <p:cNvCxnSpPr/>
              <p:nvPr/>
            </p:nvCxnSpPr>
            <p:spPr bwMode="auto">
              <a:xfrm flipH="1">
                <a:off x="10958803" y="4128881"/>
                <a:ext cx="95443" cy="105803"/>
              </a:xfrm>
              <a:prstGeom prst="line">
                <a:avLst/>
              </a:prstGeom>
              <a:grpFill/>
              <a:ln w="222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95" name="Group 394"/>
            <p:cNvGrpSpPr/>
            <p:nvPr/>
          </p:nvGrpSpPr>
          <p:grpSpPr>
            <a:xfrm>
              <a:off x="5354855" y="4765106"/>
              <a:ext cx="588175" cy="267895"/>
              <a:chOff x="2343915" y="3755333"/>
              <a:chExt cx="588175" cy="267895"/>
            </a:xfrm>
          </p:grpSpPr>
          <p:sp>
            <p:nvSpPr>
              <p:cNvPr id="396" name="Freeform 9">
                <a:extLst>
                  <a:ext uri="{FF2B5EF4-FFF2-40B4-BE49-F238E27FC236}">
                    <a16:creationId xmlns:a16="http://schemas.microsoft.com/office/drawing/2014/main" id="{4FDB3CEB-9650-4CFB-A02C-09898B8AE4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3915" y="3755333"/>
                <a:ext cx="451251" cy="267894"/>
              </a:xfrm>
              <a:custGeom>
                <a:avLst/>
                <a:gdLst>
                  <a:gd name="T0" fmla="*/ 0 w 527"/>
                  <a:gd name="T1" fmla="*/ 290 h 312"/>
                  <a:gd name="T2" fmla="*/ 155 w 527"/>
                  <a:gd name="T3" fmla="*/ 146 h 312"/>
                  <a:gd name="T4" fmla="*/ 347 w 527"/>
                  <a:gd name="T5" fmla="*/ 108 h 312"/>
                  <a:gd name="T6" fmla="*/ 527 w 527"/>
                  <a:gd name="T7" fmla="*/ 289 h 312"/>
                  <a:gd name="T8" fmla="*/ 471 w 527"/>
                  <a:gd name="T9" fmla="*/ 297 h 312"/>
                  <a:gd name="T10" fmla="*/ 349 w 527"/>
                  <a:gd name="T11" fmla="*/ 147 h 312"/>
                  <a:gd name="T12" fmla="*/ 230 w 527"/>
                  <a:gd name="T13" fmla="*/ 92 h 312"/>
                  <a:gd name="T14" fmla="*/ 94 w 527"/>
                  <a:gd name="T15" fmla="*/ 274 h 312"/>
                  <a:gd name="T16" fmla="*/ 67 w 527"/>
                  <a:gd name="T17" fmla="*/ 288 h 312"/>
                  <a:gd name="T18" fmla="*/ 0 w 527"/>
                  <a:gd name="T19" fmla="*/ 29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7" h="312">
                    <a:moveTo>
                      <a:pt x="0" y="290"/>
                    </a:moveTo>
                    <a:cubicBezTo>
                      <a:pt x="0" y="290"/>
                      <a:pt x="62" y="304"/>
                      <a:pt x="155" y="146"/>
                    </a:cubicBezTo>
                    <a:cubicBezTo>
                      <a:pt x="155" y="146"/>
                      <a:pt x="250" y="0"/>
                      <a:pt x="347" y="108"/>
                    </a:cubicBezTo>
                    <a:cubicBezTo>
                      <a:pt x="443" y="215"/>
                      <a:pt x="473" y="303"/>
                      <a:pt x="527" y="289"/>
                    </a:cubicBezTo>
                    <a:cubicBezTo>
                      <a:pt x="527" y="289"/>
                      <a:pt x="506" y="312"/>
                      <a:pt x="471" y="297"/>
                    </a:cubicBezTo>
                    <a:cubicBezTo>
                      <a:pt x="431" y="279"/>
                      <a:pt x="349" y="147"/>
                      <a:pt x="349" y="147"/>
                    </a:cubicBezTo>
                    <a:cubicBezTo>
                      <a:pt x="349" y="147"/>
                      <a:pt x="291" y="42"/>
                      <a:pt x="230" y="92"/>
                    </a:cubicBezTo>
                    <a:cubicBezTo>
                      <a:pt x="176" y="137"/>
                      <a:pt x="195" y="179"/>
                      <a:pt x="94" y="274"/>
                    </a:cubicBezTo>
                    <a:cubicBezTo>
                      <a:pt x="87" y="281"/>
                      <a:pt x="77" y="286"/>
                      <a:pt x="67" y="288"/>
                    </a:cubicBezTo>
                    <a:cubicBezTo>
                      <a:pt x="48" y="293"/>
                      <a:pt x="16" y="298"/>
                      <a:pt x="0" y="29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7" name="Freeform 12">
                <a:extLst>
                  <a:ext uri="{FF2B5EF4-FFF2-40B4-BE49-F238E27FC236}">
                    <a16:creationId xmlns:a16="http://schemas.microsoft.com/office/drawing/2014/main" id="{3880953F-9010-4BF2-B3E0-905F2D81D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839" y="3755334"/>
                <a:ext cx="451251" cy="267894"/>
              </a:xfrm>
              <a:custGeom>
                <a:avLst/>
                <a:gdLst>
                  <a:gd name="T0" fmla="*/ 0 w 526"/>
                  <a:gd name="T1" fmla="*/ 290 h 312"/>
                  <a:gd name="T2" fmla="*/ 155 w 526"/>
                  <a:gd name="T3" fmla="*/ 146 h 312"/>
                  <a:gd name="T4" fmla="*/ 347 w 526"/>
                  <a:gd name="T5" fmla="*/ 108 h 312"/>
                  <a:gd name="T6" fmla="*/ 526 w 526"/>
                  <a:gd name="T7" fmla="*/ 289 h 312"/>
                  <a:gd name="T8" fmla="*/ 470 w 526"/>
                  <a:gd name="T9" fmla="*/ 297 h 312"/>
                  <a:gd name="T10" fmla="*/ 349 w 526"/>
                  <a:gd name="T11" fmla="*/ 147 h 312"/>
                  <a:gd name="T12" fmla="*/ 230 w 526"/>
                  <a:gd name="T13" fmla="*/ 92 h 312"/>
                  <a:gd name="T14" fmla="*/ 94 w 526"/>
                  <a:gd name="T15" fmla="*/ 274 h 312"/>
                  <a:gd name="T16" fmla="*/ 67 w 526"/>
                  <a:gd name="T17" fmla="*/ 288 h 312"/>
                  <a:gd name="T18" fmla="*/ 0 w 526"/>
                  <a:gd name="T19" fmla="*/ 29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6" h="312">
                    <a:moveTo>
                      <a:pt x="0" y="290"/>
                    </a:moveTo>
                    <a:cubicBezTo>
                      <a:pt x="0" y="290"/>
                      <a:pt x="62" y="304"/>
                      <a:pt x="155" y="146"/>
                    </a:cubicBezTo>
                    <a:cubicBezTo>
                      <a:pt x="155" y="146"/>
                      <a:pt x="250" y="0"/>
                      <a:pt x="347" y="108"/>
                    </a:cubicBezTo>
                    <a:cubicBezTo>
                      <a:pt x="443" y="215"/>
                      <a:pt x="473" y="303"/>
                      <a:pt x="526" y="289"/>
                    </a:cubicBezTo>
                    <a:cubicBezTo>
                      <a:pt x="526" y="289"/>
                      <a:pt x="506" y="312"/>
                      <a:pt x="470" y="297"/>
                    </a:cubicBezTo>
                    <a:cubicBezTo>
                      <a:pt x="431" y="279"/>
                      <a:pt x="349" y="147"/>
                      <a:pt x="349" y="147"/>
                    </a:cubicBezTo>
                    <a:cubicBezTo>
                      <a:pt x="349" y="147"/>
                      <a:pt x="291" y="42"/>
                      <a:pt x="230" y="92"/>
                    </a:cubicBezTo>
                    <a:cubicBezTo>
                      <a:pt x="176" y="137"/>
                      <a:pt x="194" y="179"/>
                      <a:pt x="94" y="274"/>
                    </a:cubicBezTo>
                    <a:cubicBezTo>
                      <a:pt x="86" y="281"/>
                      <a:pt x="77" y="286"/>
                      <a:pt x="67" y="288"/>
                    </a:cubicBezTo>
                    <a:cubicBezTo>
                      <a:pt x="47" y="293"/>
                      <a:pt x="16" y="298"/>
                      <a:pt x="0" y="29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8" name="Rectangle 15">
                <a:extLst>
                  <a:ext uri="{FF2B5EF4-FFF2-40B4-BE49-F238E27FC236}">
                    <a16:creationId xmlns:a16="http://schemas.microsoft.com/office/drawing/2014/main" id="{7E343112-2B52-4AD0-B4D2-897CD8C4D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9414" y="3854156"/>
                <a:ext cx="15478" cy="14644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9" name="Rectangle 16">
                <a:extLst>
                  <a:ext uri="{FF2B5EF4-FFF2-40B4-BE49-F238E27FC236}">
                    <a16:creationId xmlns:a16="http://schemas.microsoft.com/office/drawing/2014/main" id="{277FB57C-B4ED-4D4C-BBE3-F934754DA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4184" y="3819625"/>
                <a:ext cx="15478" cy="14525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" name="Rectangle 17">
                <a:extLst>
                  <a:ext uri="{FF2B5EF4-FFF2-40B4-BE49-F238E27FC236}">
                    <a16:creationId xmlns:a16="http://schemas.microsoft.com/office/drawing/2014/main" id="{01C734BF-BE3A-40DA-90E1-80650929F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4667" y="3835104"/>
                <a:ext cx="14287" cy="7858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" name="Rectangle 18">
                <a:extLst>
                  <a:ext uri="{FF2B5EF4-FFF2-40B4-BE49-F238E27FC236}">
                    <a16:creationId xmlns:a16="http://schemas.microsoft.com/office/drawing/2014/main" id="{0D593269-6D3B-4107-BD06-D2D76BE4C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3725" y="3826953"/>
                <a:ext cx="15478" cy="7858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" name="Rectangle 19">
                <a:extLst>
                  <a:ext uri="{FF2B5EF4-FFF2-40B4-BE49-F238E27FC236}">
                    <a16:creationId xmlns:a16="http://schemas.microsoft.com/office/drawing/2014/main" id="{184586A9-925A-4417-9B1C-F11D363E69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5408" y="3929163"/>
                <a:ext cx="15478" cy="535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3" name="Rectangle 20">
                <a:extLst>
                  <a:ext uri="{FF2B5EF4-FFF2-40B4-BE49-F238E27FC236}">
                    <a16:creationId xmlns:a16="http://schemas.microsoft.com/office/drawing/2014/main" id="{651E2D91-45E0-4B20-8020-AE5851677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3731" y="3826768"/>
                <a:ext cx="15478" cy="14644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4" name="Rectangle 21">
                <a:extLst>
                  <a:ext uri="{FF2B5EF4-FFF2-40B4-BE49-F238E27FC236}">
                    <a16:creationId xmlns:a16="http://schemas.microsoft.com/office/drawing/2014/main" id="{B951923E-3093-4FAD-A35C-60445ABA8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4929" y="3868441"/>
                <a:ext cx="14287" cy="13811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05" name="Group 404"/>
            <p:cNvGrpSpPr/>
            <p:nvPr/>
          </p:nvGrpSpPr>
          <p:grpSpPr>
            <a:xfrm>
              <a:off x="5757291" y="4769868"/>
              <a:ext cx="902501" cy="282182"/>
              <a:chOff x="2746351" y="3760095"/>
              <a:chExt cx="902501" cy="282182"/>
            </a:xfrm>
          </p:grpSpPr>
          <p:sp>
            <p:nvSpPr>
              <p:cNvPr id="406" name="Freeform 10">
                <a:extLst>
                  <a:ext uri="{FF2B5EF4-FFF2-40B4-BE49-F238E27FC236}">
                    <a16:creationId xmlns:a16="http://schemas.microsoft.com/office/drawing/2014/main" id="{79623578-E17F-4386-9F0D-1EC18135E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351" y="3760095"/>
                <a:ext cx="482207" cy="270275"/>
              </a:xfrm>
              <a:custGeom>
                <a:avLst/>
                <a:gdLst>
                  <a:gd name="T0" fmla="*/ 0 w 562"/>
                  <a:gd name="T1" fmla="*/ 296 h 314"/>
                  <a:gd name="T2" fmla="*/ 157 w 562"/>
                  <a:gd name="T3" fmla="*/ 149 h 314"/>
                  <a:gd name="T4" fmla="*/ 350 w 562"/>
                  <a:gd name="T5" fmla="*/ 110 h 314"/>
                  <a:gd name="T6" fmla="*/ 562 w 562"/>
                  <a:gd name="T7" fmla="*/ 293 h 314"/>
                  <a:gd name="T8" fmla="*/ 472 w 562"/>
                  <a:gd name="T9" fmla="*/ 293 h 314"/>
                  <a:gd name="T10" fmla="*/ 352 w 562"/>
                  <a:gd name="T11" fmla="*/ 150 h 314"/>
                  <a:gd name="T12" fmla="*/ 232 w 562"/>
                  <a:gd name="T13" fmla="*/ 94 h 314"/>
                  <a:gd name="T14" fmla="*/ 95 w 562"/>
                  <a:gd name="T15" fmla="*/ 279 h 314"/>
                  <a:gd name="T16" fmla="*/ 67 w 562"/>
                  <a:gd name="T17" fmla="*/ 294 h 314"/>
                  <a:gd name="T18" fmla="*/ 0 w 562"/>
                  <a:gd name="T19" fmla="*/ 296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2" h="314">
                    <a:moveTo>
                      <a:pt x="0" y="296"/>
                    </a:moveTo>
                    <a:cubicBezTo>
                      <a:pt x="0" y="296"/>
                      <a:pt x="62" y="310"/>
                      <a:pt x="157" y="149"/>
                    </a:cubicBezTo>
                    <a:cubicBezTo>
                      <a:pt x="157" y="149"/>
                      <a:pt x="253" y="0"/>
                      <a:pt x="350" y="110"/>
                    </a:cubicBezTo>
                    <a:cubicBezTo>
                      <a:pt x="447" y="219"/>
                      <a:pt x="482" y="305"/>
                      <a:pt x="562" y="293"/>
                    </a:cubicBezTo>
                    <a:cubicBezTo>
                      <a:pt x="562" y="293"/>
                      <a:pt x="511" y="314"/>
                      <a:pt x="472" y="293"/>
                    </a:cubicBezTo>
                    <a:cubicBezTo>
                      <a:pt x="433" y="273"/>
                      <a:pt x="352" y="150"/>
                      <a:pt x="352" y="150"/>
                    </a:cubicBezTo>
                    <a:cubicBezTo>
                      <a:pt x="352" y="150"/>
                      <a:pt x="294" y="43"/>
                      <a:pt x="232" y="94"/>
                    </a:cubicBezTo>
                    <a:cubicBezTo>
                      <a:pt x="178" y="140"/>
                      <a:pt x="196" y="182"/>
                      <a:pt x="95" y="279"/>
                    </a:cubicBezTo>
                    <a:cubicBezTo>
                      <a:pt x="87" y="286"/>
                      <a:pt x="78" y="291"/>
                      <a:pt x="67" y="294"/>
                    </a:cubicBezTo>
                    <a:cubicBezTo>
                      <a:pt x="48" y="299"/>
                      <a:pt x="16" y="304"/>
                      <a:pt x="0" y="29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7" name="Freeform 11">
                <a:extLst>
                  <a:ext uri="{FF2B5EF4-FFF2-40B4-BE49-F238E27FC236}">
                    <a16:creationId xmlns:a16="http://schemas.microsoft.com/office/drawing/2014/main" id="{7502A70C-77DA-4B13-A723-E577EA768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361" y="3761287"/>
                <a:ext cx="471491" cy="280990"/>
              </a:xfrm>
              <a:custGeom>
                <a:avLst/>
                <a:gdLst>
                  <a:gd name="T0" fmla="*/ 0 w 550"/>
                  <a:gd name="T1" fmla="*/ 298 h 327"/>
                  <a:gd name="T2" fmla="*/ 179 w 550"/>
                  <a:gd name="T3" fmla="*/ 146 h 327"/>
                  <a:gd name="T4" fmla="*/ 370 w 550"/>
                  <a:gd name="T5" fmla="*/ 108 h 327"/>
                  <a:gd name="T6" fmla="*/ 550 w 550"/>
                  <a:gd name="T7" fmla="*/ 289 h 327"/>
                  <a:gd name="T8" fmla="*/ 494 w 550"/>
                  <a:gd name="T9" fmla="*/ 297 h 327"/>
                  <a:gd name="T10" fmla="*/ 372 w 550"/>
                  <a:gd name="T11" fmla="*/ 147 h 327"/>
                  <a:gd name="T12" fmla="*/ 254 w 550"/>
                  <a:gd name="T13" fmla="*/ 92 h 327"/>
                  <a:gd name="T14" fmla="*/ 117 w 550"/>
                  <a:gd name="T15" fmla="*/ 274 h 327"/>
                  <a:gd name="T16" fmla="*/ 74 w 550"/>
                  <a:gd name="T17" fmla="*/ 299 h 327"/>
                  <a:gd name="T18" fmla="*/ 0 w 550"/>
                  <a:gd name="T19" fmla="*/ 298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0" h="327">
                    <a:moveTo>
                      <a:pt x="0" y="298"/>
                    </a:moveTo>
                    <a:cubicBezTo>
                      <a:pt x="0" y="298"/>
                      <a:pt x="72" y="327"/>
                      <a:pt x="179" y="146"/>
                    </a:cubicBezTo>
                    <a:cubicBezTo>
                      <a:pt x="179" y="146"/>
                      <a:pt x="274" y="0"/>
                      <a:pt x="370" y="108"/>
                    </a:cubicBezTo>
                    <a:cubicBezTo>
                      <a:pt x="466" y="215"/>
                      <a:pt x="496" y="303"/>
                      <a:pt x="550" y="289"/>
                    </a:cubicBezTo>
                    <a:cubicBezTo>
                      <a:pt x="550" y="289"/>
                      <a:pt x="532" y="317"/>
                      <a:pt x="494" y="297"/>
                    </a:cubicBezTo>
                    <a:cubicBezTo>
                      <a:pt x="455" y="277"/>
                      <a:pt x="372" y="147"/>
                      <a:pt x="372" y="147"/>
                    </a:cubicBezTo>
                    <a:cubicBezTo>
                      <a:pt x="372" y="147"/>
                      <a:pt x="314" y="42"/>
                      <a:pt x="254" y="92"/>
                    </a:cubicBezTo>
                    <a:cubicBezTo>
                      <a:pt x="200" y="137"/>
                      <a:pt x="218" y="179"/>
                      <a:pt x="117" y="274"/>
                    </a:cubicBezTo>
                    <a:cubicBezTo>
                      <a:pt x="110" y="281"/>
                      <a:pt x="85" y="296"/>
                      <a:pt x="74" y="299"/>
                    </a:cubicBezTo>
                    <a:cubicBezTo>
                      <a:pt x="55" y="303"/>
                      <a:pt x="17" y="306"/>
                      <a:pt x="0" y="298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8" name="Freeform 13">
                <a:extLst>
                  <a:ext uri="{FF2B5EF4-FFF2-40B4-BE49-F238E27FC236}">
                    <a16:creationId xmlns:a16="http://schemas.microsoft.com/office/drawing/2014/main" id="{38EA8932-3FE7-4DBE-AA0A-1D5BA91D53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274" y="3761287"/>
                <a:ext cx="454823" cy="272656"/>
              </a:xfrm>
              <a:custGeom>
                <a:avLst/>
                <a:gdLst>
                  <a:gd name="T0" fmla="*/ 0 w 531"/>
                  <a:gd name="T1" fmla="*/ 290 h 317"/>
                  <a:gd name="T2" fmla="*/ 155 w 531"/>
                  <a:gd name="T3" fmla="*/ 146 h 317"/>
                  <a:gd name="T4" fmla="*/ 348 w 531"/>
                  <a:gd name="T5" fmla="*/ 108 h 317"/>
                  <a:gd name="T6" fmla="*/ 531 w 531"/>
                  <a:gd name="T7" fmla="*/ 296 h 317"/>
                  <a:gd name="T8" fmla="*/ 472 w 531"/>
                  <a:gd name="T9" fmla="*/ 297 h 317"/>
                  <a:gd name="T10" fmla="*/ 350 w 531"/>
                  <a:gd name="T11" fmla="*/ 147 h 317"/>
                  <a:gd name="T12" fmla="*/ 231 w 531"/>
                  <a:gd name="T13" fmla="*/ 92 h 317"/>
                  <a:gd name="T14" fmla="*/ 94 w 531"/>
                  <a:gd name="T15" fmla="*/ 274 h 317"/>
                  <a:gd name="T16" fmla="*/ 67 w 531"/>
                  <a:gd name="T17" fmla="*/ 289 h 317"/>
                  <a:gd name="T18" fmla="*/ 0 w 531"/>
                  <a:gd name="T19" fmla="*/ 29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1" h="317">
                    <a:moveTo>
                      <a:pt x="0" y="290"/>
                    </a:moveTo>
                    <a:cubicBezTo>
                      <a:pt x="0" y="290"/>
                      <a:pt x="62" y="304"/>
                      <a:pt x="155" y="146"/>
                    </a:cubicBezTo>
                    <a:cubicBezTo>
                      <a:pt x="155" y="146"/>
                      <a:pt x="251" y="0"/>
                      <a:pt x="348" y="108"/>
                    </a:cubicBezTo>
                    <a:cubicBezTo>
                      <a:pt x="445" y="215"/>
                      <a:pt x="477" y="310"/>
                      <a:pt x="531" y="296"/>
                    </a:cubicBezTo>
                    <a:cubicBezTo>
                      <a:pt x="531" y="296"/>
                      <a:pt x="511" y="317"/>
                      <a:pt x="472" y="297"/>
                    </a:cubicBezTo>
                    <a:cubicBezTo>
                      <a:pt x="433" y="277"/>
                      <a:pt x="350" y="147"/>
                      <a:pt x="350" y="147"/>
                    </a:cubicBezTo>
                    <a:cubicBezTo>
                      <a:pt x="350" y="147"/>
                      <a:pt x="292" y="42"/>
                      <a:pt x="231" y="92"/>
                    </a:cubicBezTo>
                    <a:cubicBezTo>
                      <a:pt x="177" y="137"/>
                      <a:pt x="195" y="179"/>
                      <a:pt x="94" y="274"/>
                    </a:cubicBezTo>
                    <a:cubicBezTo>
                      <a:pt x="86" y="281"/>
                      <a:pt x="77" y="286"/>
                      <a:pt x="67" y="289"/>
                    </a:cubicBezTo>
                    <a:cubicBezTo>
                      <a:pt x="47" y="293"/>
                      <a:pt x="16" y="298"/>
                      <a:pt x="0" y="29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9" name="Freeform 14">
                <a:extLst>
                  <a:ext uri="{FF2B5EF4-FFF2-40B4-BE49-F238E27FC236}">
                    <a16:creationId xmlns:a16="http://schemas.microsoft.com/office/drawing/2014/main" id="{C5C97922-ADD7-47D0-BFBE-D743FEEB4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1903" y="3816055"/>
                <a:ext cx="236936" cy="219077"/>
              </a:xfrm>
              <a:custGeom>
                <a:avLst/>
                <a:gdLst>
                  <a:gd name="T0" fmla="*/ 230 w 276"/>
                  <a:gd name="T1" fmla="*/ 30 h 254"/>
                  <a:gd name="T2" fmla="*/ 94 w 276"/>
                  <a:gd name="T3" fmla="*/ 222 h 254"/>
                  <a:gd name="T4" fmla="*/ 66 w 276"/>
                  <a:gd name="T5" fmla="*/ 238 h 254"/>
                  <a:gd name="T6" fmla="*/ 0 w 276"/>
                  <a:gd name="T7" fmla="*/ 239 h 254"/>
                  <a:gd name="T8" fmla="*/ 155 w 276"/>
                  <a:gd name="T9" fmla="*/ 87 h 254"/>
                  <a:gd name="T10" fmla="*/ 276 w 276"/>
                  <a:gd name="T11" fmla="*/ 5 h 254"/>
                  <a:gd name="T12" fmla="*/ 230 w 276"/>
                  <a:gd name="T13" fmla="*/ 3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6" h="254">
                    <a:moveTo>
                      <a:pt x="230" y="30"/>
                    </a:moveTo>
                    <a:cubicBezTo>
                      <a:pt x="176" y="77"/>
                      <a:pt x="194" y="122"/>
                      <a:pt x="94" y="222"/>
                    </a:cubicBezTo>
                    <a:cubicBezTo>
                      <a:pt x="86" y="230"/>
                      <a:pt x="77" y="235"/>
                      <a:pt x="66" y="238"/>
                    </a:cubicBezTo>
                    <a:cubicBezTo>
                      <a:pt x="47" y="243"/>
                      <a:pt x="16" y="248"/>
                      <a:pt x="0" y="239"/>
                    </a:cubicBezTo>
                    <a:cubicBezTo>
                      <a:pt x="0" y="239"/>
                      <a:pt x="62" y="254"/>
                      <a:pt x="155" y="87"/>
                    </a:cubicBezTo>
                    <a:cubicBezTo>
                      <a:pt x="155" y="87"/>
                      <a:pt x="208" y="0"/>
                      <a:pt x="276" y="5"/>
                    </a:cubicBezTo>
                    <a:cubicBezTo>
                      <a:pt x="276" y="5"/>
                      <a:pt x="240" y="21"/>
                      <a:pt x="230" y="3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0" name="Rectangle 22">
                <a:extLst>
                  <a:ext uri="{FF2B5EF4-FFF2-40B4-BE49-F238E27FC236}">
                    <a16:creationId xmlns:a16="http://schemas.microsoft.com/office/drawing/2014/main" id="{54C48E4E-F41C-41F2-908B-8625F335BB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6614" y="3851771"/>
                <a:ext cx="15478" cy="15359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1" name="Rectangle 23">
                <a:extLst>
                  <a:ext uri="{FF2B5EF4-FFF2-40B4-BE49-F238E27FC236}">
                    <a16:creationId xmlns:a16="http://schemas.microsoft.com/office/drawing/2014/main" id="{2F6BE8D0-7AB7-4B5C-9204-6D2B6BA9F8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382" y="3823193"/>
                <a:ext cx="15478" cy="14168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2" name="Rectangle 24">
                <a:extLst>
                  <a:ext uri="{FF2B5EF4-FFF2-40B4-BE49-F238E27FC236}">
                    <a16:creationId xmlns:a16="http://schemas.microsoft.com/office/drawing/2014/main" id="{B2F08A43-8208-4DD5-83B6-0F65941A1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5433" y="3843434"/>
                <a:ext cx="14287" cy="6310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3" name="Rectangle 25">
                <a:extLst>
                  <a:ext uri="{FF2B5EF4-FFF2-40B4-BE49-F238E27FC236}">
                    <a16:creationId xmlns:a16="http://schemas.microsoft.com/office/drawing/2014/main" id="{131ABDBA-96D1-45DD-858D-0600DE1CF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3297" y="3831527"/>
                <a:ext cx="15478" cy="8929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4" name="Rectangle 26">
                <a:extLst>
                  <a:ext uri="{FF2B5EF4-FFF2-40B4-BE49-F238E27FC236}">
                    <a16:creationId xmlns:a16="http://schemas.microsoft.com/office/drawing/2014/main" id="{C66C8A2A-2E94-48AA-87C1-D2523DB290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2601" y="3929162"/>
                <a:ext cx="15478" cy="8929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5" name="Rectangle 27">
                <a:extLst>
                  <a:ext uri="{FF2B5EF4-FFF2-40B4-BE49-F238E27FC236}">
                    <a16:creationId xmlns:a16="http://schemas.microsoft.com/office/drawing/2014/main" id="{223E4715-2193-46F8-AC04-EBF730830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8802" y="3938683"/>
                <a:ext cx="15478" cy="7977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6" name="Rectangle 28">
                <a:extLst>
                  <a:ext uri="{FF2B5EF4-FFF2-40B4-BE49-F238E27FC236}">
                    <a16:creationId xmlns:a16="http://schemas.microsoft.com/office/drawing/2014/main" id="{EF36B319-C740-462D-8AFD-A9EBB2B12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8094" y="3894628"/>
                <a:ext cx="15478" cy="12382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7" name="Rectangle 29">
                <a:extLst>
                  <a:ext uri="{FF2B5EF4-FFF2-40B4-BE49-F238E27FC236}">
                    <a16:creationId xmlns:a16="http://schemas.microsoft.com/office/drawing/2014/main" id="{58F73A53-736C-454A-AAD5-4DA09AC59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2862" y="3832715"/>
                <a:ext cx="15478" cy="14763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8" name="Rectangle 30">
                <a:extLst>
                  <a:ext uri="{FF2B5EF4-FFF2-40B4-BE49-F238E27FC236}">
                    <a16:creationId xmlns:a16="http://schemas.microsoft.com/office/drawing/2014/main" id="{1794A690-D5B3-4D9A-8F5F-4CC6E2E88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9299" y="3825576"/>
                <a:ext cx="14287" cy="8810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9" name="Rectangle 31">
                <a:extLst>
                  <a:ext uri="{FF2B5EF4-FFF2-40B4-BE49-F238E27FC236}">
                    <a16:creationId xmlns:a16="http://schemas.microsoft.com/office/drawing/2014/main" id="{A5748994-D882-493D-B997-5F27056292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3302" y="3831533"/>
                <a:ext cx="15478" cy="15121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0" name="Rectangle 32">
                <a:extLst>
                  <a:ext uri="{FF2B5EF4-FFF2-40B4-BE49-F238E27FC236}">
                    <a16:creationId xmlns:a16="http://schemas.microsoft.com/office/drawing/2014/main" id="{00FB4B76-1914-48EB-AB04-8D0BBBC209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0869" y="3870824"/>
                <a:ext cx="15478" cy="14406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58" name="Obrázek 157">
            <a:extLst>
              <a:ext uri="{FF2B5EF4-FFF2-40B4-BE49-F238E27FC236}">
                <a16:creationId xmlns:a16="http://schemas.microsoft.com/office/drawing/2014/main" id="{654CC6F1-59D5-45A8-8128-26844D068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238" y="4883411"/>
            <a:ext cx="1625974" cy="2455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E8F4246-84C9-4ED6-97E0-7119C0771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306" y="4826783"/>
            <a:ext cx="1371600" cy="300595"/>
          </a:xfrm>
          <a:prstGeom prst="rect">
            <a:avLst/>
          </a:prstGeom>
        </p:spPr>
      </p:pic>
      <p:pic>
        <p:nvPicPr>
          <p:cNvPr id="160" name="Obrázek 159">
            <a:extLst>
              <a:ext uri="{FF2B5EF4-FFF2-40B4-BE49-F238E27FC236}">
                <a16:creationId xmlns:a16="http://schemas.microsoft.com/office/drawing/2014/main" id="{07A6C935-797F-46D6-9E8E-A214EA716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8" y="4905678"/>
            <a:ext cx="3326095" cy="238125"/>
          </a:xfrm>
          <a:prstGeom prst="rect">
            <a:avLst/>
          </a:prstGeom>
        </p:spPr>
      </p:pic>
      <p:sp>
        <p:nvSpPr>
          <p:cNvPr id="161" name="Obdélník 160">
            <a:extLst>
              <a:ext uri="{FF2B5EF4-FFF2-40B4-BE49-F238E27FC236}">
                <a16:creationId xmlns:a16="http://schemas.microsoft.com/office/drawing/2014/main" id="{B90CCEAB-51FF-49B7-81D2-07EF92495733}"/>
              </a:ext>
            </a:extLst>
          </p:cNvPr>
          <p:cNvSpPr/>
          <p:nvPr/>
        </p:nvSpPr>
        <p:spPr>
          <a:xfrm>
            <a:off x="3508715" y="489031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580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714D4B-A32F-431F-B148-434A3A95C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LIBTAYO</a:t>
            </a:r>
            <a:r>
              <a:rPr lang="cs-CZ" dirty="0"/>
              <a:t> – DÁVKOVÁNÍ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057CD5-05C9-404C-B95E-C948E24F1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LIBTAYO 350 mg – koncentrát pro infuzní roztok</a:t>
            </a:r>
          </a:p>
          <a:p>
            <a:pPr lvl="1"/>
            <a:r>
              <a:rPr lang="cs-CZ" sz="1600" dirty="0"/>
              <a:t>jedna injekční lahvička obsahuje </a:t>
            </a:r>
            <a:r>
              <a:rPr lang="cs-CZ" sz="1600" dirty="0" err="1"/>
              <a:t>cemiplimabum</a:t>
            </a:r>
            <a:r>
              <a:rPr lang="cs-CZ" sz="1600" dirty="0"/>
              <a:t> 350 mg v 7 ml roztoku</a:t>
            </a:r>
          </a:p>
          <a:p>
            <a:endParaRPr lang="cs-CZ" sz="1600" dirty="0"/>
          </a:p>
          <a:p>
            <a:r>
              <a:rPr lang="cs-CZ" sz="1800" b="1" dirty="0">
                <a:solidFill>
                  <a:schemeClr val="tx2"/>
                </a:solidFill>
              </a:rPr>
              <a:t>Doporučená dávka přípravku LIBTAYO je 350 mg </a:t>
            </a:r>
            <a:r>
              <a:rPr lang="cs-CZ" sz="1800" b="1" dirty="0" err="1">
                <a:solidFill>
                  <a:schemeClr val="tx2"/>
                </a:solidFill>
              </a:rPr>
              <a:t>cemiplimabu</a:t>
            </a:r>
            <a:r>
              <a:rPr lang="cs-CZ" sz="1800" b="1" dirty="0">
                <a:solidFill>
                  <a:schemeClr val="tx2"/>
                </a:solidFill>
              </a:rPr>
              <a:t>, podávaná každé 3 týdny formou intravenózní infuze po dobu 30 minut</a:t>
            </a:r>
          </a:p>
          <a:p>
            <a:endParaRPr lang="cs-CZ" dirty="0"/>
          </a:p>
          <a:p>
            <a:r>
              <a:rPr lang="cs-CZ" sz="1800" dirty="0"/>
              <a:t>Léčba může pokračovat až do progrese onemocnění nebo do výskytu nepřijatelné toxicity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D7AF72-002C-4FF7-95B0-AB360374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8DCE3-DFF7-444E-A408-330F81CDB455}" type="slidenum">
              <a:rPr kumimoji="0" lang="cs-CZ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8513490-8DDA-46B2-905F-C6E125193FA5}"/>
              </a:ext>
            </a:extLst>
          </p:cNvPr>
          <p:cNvSpPr/>
          <p:nvPr/>
        </p:nvSpPr>
        <p:spPr>
          <a:xfrm>
            <a:off x="290623" y="4735033"/>
            <a:ext cx="3024077" cy="38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3D5FB3E-6E4B-45E8-8F46-0919512AC362}"/>
              </a:ext>
            </a:extLst>
          </p:cNvPr>
          <p:cNvSpPr/>
          <p:nvPr/>
        </p:nvSpPr>
        <p:spPr>
          <a:xfrm>
            <a:off x="3508715" y="489031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348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6813" y="3441318"/>
            <a:ext cx="7770376" cy="346249"/>
          </a:xfrm>
        </p:spPr>
        <p:txBody>
          <a:bodyPr/>
          <a:lstStyle/>
          <a:p>
            <a:r>
              <a:rPr lang="en-US" dirty="0"/>
              <a:t>Study &amp; Results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813" y="2437073"/>
            <a:ext cx="7770376" cy="674031"/>
          </a:xfrm>
        </p:spPr>
        <p:txBody>
          <a:bodyPr/>
          <a:lstStyle/>
          <a:p>
            <a:r>
              <a:rPr lang="en-US" dirty="0"/>
              <a:t>EMPOWER-CSCC 1 </a:t>
            </a:r>
            <a:r>
              <a:rPr lang="cs-CZ" dirty="0"/>
              <a:t>(study 1540)</a:t>
            </a:r>
            <a:br>
              <a:rPr lang="en-US" dirty="0"/>
            </a:br>
            <a:r>
              <a:rPr lang="en-US" sz="1500" dirty="0"/>
              <a:t>Phase 2, Non-Randomized, Multicenter Clinical Study in Advanced CSCC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4FE54C-D628-44BA-824F-3B7A7DF3A5B8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929292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929292"/>
              </a:solidFill>
              <a:effectLst/>
              <a:uLnTx/>
              <a:uFillTx/>
              <a:latin typeface="Arial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0AB280-F272-43FE-8F54-0712E0D99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238" y="4883411"/>
            <a:ext cx="1625974" cy="2455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E1A94FE-1FF2-49A9-8C7D-73BD4B429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7" y="4864298"/>
            <a:ext cx="8813765" cy="3048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61CC0F7D-741A-4BE8-B03F-ADF882B6E16D}"/>
              </a:ext>
            </a:extLst>
          </p:cNvPr>
          <p:cNvSpPr/>
          <p:nvPr/>
        </p:nvSpPr>
        <p:spPr>
          <a:xfrm>
            <a:off x="3508715" y="489031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584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58249-DECC-45E7-A2B2-C2B8FC494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95" y="104330"/>
            <a:ext cx="7886700" cy="994172"/>
          </a:xfrm>
        </p:spPr>
        <p:txBody>
          <a:bodyPr/>
          <a:lstStyle/>
          <a:p>
            <a:r>
              <a:rPr lang="sk-SK" dirty="0" err="1">
                <a:solidFill>
                  <a:srgbClr val="003399"/>
                </a:solidFill>
              </a:rPr>
              <a:t>STUDIE</a:t>
            </a:r>
            <a:r>
              <a:rPr lang="sk-SK" dirty="0">
                <a:solidFill>
                  <a:srgbClr val="003399"/>
                </a:solidFill>
              </a:rPr>
              <a:t> </a:t>
            </a:r>
            <a:r>
              <a:rPr lang="en-US" dirty="0">
                <a:solidFill>
                  <a:srgbClr val="003399"/>
                </a:solidFill>
              </a:rPr>
              <a:t>EMPOWER-</a:t>
            </a:r>
            <a:r>
              <a:rPr lang="en-US" dirty="0" err="1">
                <a:solidFill>
                  <a:srgbClr val="003399"/>
                </a:solidFill>
              </a:rPr>
              <a:t>CSCC</a:t>
            </a:r>
            <a:r>
              <a:rPr lang="en-US" dirty="0">
                <a:solidFill>
                  <a:srgbClr val="003399"/>
                </a:solidFill>
              </a:rPr>
              <a:t>-1</a:t>
            </a:r>
            <a:r>
              <a:rPr lang="sk-SK" dirty="0">
                <a:solidFill>
                  <a:srgbClr val="003399"/>
                </a:solidFill>
              </a:rPr>
              <a:t> – DESIGN  </a:t>
            </a:r>
            <a:r>
              <a:rPr lang="en-US" dirty="0">
                <a:solidFill>
                  <a:srgbClr val="003399"/>
                </a:solidFill>
              </a:rPr>
              <a:t>(NCT02760498)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8EA82-EAFC-43A7-9A68-CF291BAE3D7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>
                <a:defRPr/>
              </a:pPr>
              <a:t>34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626ADB-0B93-4000-A515-F5A4B073117A}"/>
              </a:ext>
            </a:extLst>
          </p:cNvPr>
          <p:cNvGrpSpPr/>
          <p:nvPr/>
        </p:nvGrpSpPr>
        <p:grpSpPr>
          <a:xfrm>
            <a:off x="628650" y="1282738"/>
            <a:ext cx="8247780" cy="3010637"/>
            <a:chOff x="1418114" y="14301797"/>
            <a:chExt cx="9670280" cy="2420155"/>
          </a:xfrm>
        </p:grpSpPr>
        <p:sp>
          <p:nvSpPr>
            <p:cNvPr id="8" name="Pentagon 6">
              <a:extLst>
                <a:ext uri="{FF2B5EF4-FFF2-40B4-BE49-F238E27FC236}">
                  <a16:creationId xmlns:a16="http://schemas.microsoft.com/office/drawing/2014/main" id="{2319D945-4688-48E7-AF62-CE21DDDD5059}"/>
                </a:ext>
              </a:extLst>
            </p:cNvPr>
            <p:cNvSpPr/>
            <p:nvPr/>
          </p:nvSpPr>
          <p:spPr>
            <a:xfrm>
              <a:off x="1525673" y="14321184"/>
              <a:ext cx="2911599" cy="586020"/>
            </a:xfrm>
            <a:prstGeom prst="homePlate">
              <a:avLst>
                <a:gd name="adj" fmla="val 23082"/>
              </a:avLst>
            </a:prstGeom>
            <a:solidFill>
              <a:schemeClr val="accent1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sk-SK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Skupina</a:t>
              </a:r>
              <a:r>
                <a:rPr lang="en-US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– </a:t>
              </a:r>
              <a:r>
                <a:rPr lang="sk-SK" sz="105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dospělí</a:t>
              </a:r>
              <a:r>
                <a:rPr lang="sk-SK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pacienti s </a:t>
              </a:r>
              <a:r>
                <a:rPr lang="en-US" sz="105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metastati</a:t>
              </a:r>
              <a:r>
                <a:rPr lang="sk-SK" sz="105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cký</a:t>
              </a:r>
              <a:r>
                <a:rPr lang="sk-SK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sk-SK" sz="105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</a:t>
              </a:r>
              <a:r>
                <a:rPr lang="sk-SK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a/nebo </a:t>
              </a:r>
              <a:r>
                <a:rPr lang="sk-SK" sz="105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vzdálené</a:t>
              </a:r>
              <a:r>
                <a:rPr lang="sk-SK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metastázy</a:t>
              </a:r>
              <a:r>
                <a:rPr lang="en-GB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CSCC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7CD9DA-7A9E-4A27-81FA-55DB8832E905}"/>
                </a:ext>
              </a:extLst>
            </p:cNvPr>
            <p:cNvSpPr/>
            <p:nvPr/>
          </p:nvSpPr>
          <p:spPr>
            <a:xfrm>
              <a:off x="4497274" y="14301797"/>
              <a:ext cx="1632484" cy="12439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05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Cemiplimab</a:t>
              </a:r>
              <a:r>
                <a:rPr lang="sk-SK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cs-CZ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mg/kg Q2W </a:t>
              </a:r>
              <a:r>
                <a:rPr lang="cs-CZ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i. v.,</a:t>
              </a:r>
              <a:r>
                <a: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k-SK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br>
                <a: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96 </a:t>
              </a:r>
              <a:r>
                <a:rPr lang="sk-SK" sz="105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týdnů</a:t>
              </a:r>
              <a:r>
                <a:rPr lang="sk-SK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retreatment </a:t>
              </a:r>
              <a:r>
                <a:rPr lang="sk-SK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možný  u </a:t>
              </a:r>
              <a:r>
                <a:rPr lang="sk-SK" sz="105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pacientů</a:t>
              </a:r>
              <a:r>
                <a:rPr lang="sk-SK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 </a:t>
              </a:r>
              <a:r>
                <a:rPr lang="sk-SK" sz="105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PD</a:t>
              </a:r>
              <a:r>
                <a:rPr lang="sk-SK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 </a:t>
              </a:r>
              <a:r>
                <a:rPr lang="sk-SK" sz="105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době</a:t>
              </a:r>
              <a:r>
                <a:rPr lang="sk-SK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follow-up)</a:t>
              </a:r>
              <a:endPara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11F40A-68BC-4E94-B695-2AB2B4BDE722}"/>
                </a:ext>
              </a:extLst>
            </p:cNvPr>
            <p:cNvSpPr/>
            <p:nvPr/>
          </p:nvSpPr>
          <p:spPr>
            <a:xfrm>
              <a:off x="6222072" y="14301797"/>
              <a:ext cx="1632484" cy="12439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sk-SK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Zobrazovací </a:t>
              </a:r>
              <a:r>
                <a:rPr lang="sk-SK" sz="105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vyšetření</a:t>
              </a:r>
              <a:r>
                <a:rPr lang="sk-SK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Q8W </a:t>
              </a:r>
              <a:r>
                <a:rPr lang="sk-SK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 </a:t>
              </a:r>
              <a:r>
                <a:rPr lang="sk-SK" sz="105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hodnocení</a:t>
              </a:r>
              <a:r>
                <a:rPr lang="sk-SK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efektivity</a:t>
              </a:r>
              <a:endPara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B872153-B8A0-4902-B34C-BC72D7A7CD26}"/>
                </a:ext>
              </a:extLst>
            </p:cNvPr>
            <p:cNvSpPr txBox="1"/>
            <p:nvPr/>
          </p:nvSpPr>
          <p:spPr>
            <a:xfrm>
              <a:off x="1418114" y="16231278"/>
              <a:ext cx="4208352" cy="176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en-GB" sz="8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349666-C01F-47A8-909E-80626C77AAFF}"/>
                </a:ext>
              </a:extLst>
            </p:cNvPr>
            <p:cNvSpPr/>
            <p:nvPr/>
          </p:nvSpPr>
          <p:spPr>
            <a:xfrm>
              <a:off x="4497274" y="16289729"/>
              <a:ext cx="3357281" cy="432223"/>
            </a:xfrm>
            <a:prstGeom prst="rect">
              <a:avLst/>
            </a:prstGeom>
            <a:solidFill>
              <a:srgbClr val="008E39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sk-SK" sz="105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Léčebná</a:t>
              </a:r>
              <a:r>
                <a:rPr lang="sk-SK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k-SK" sz="105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odpověď</a:t>
              </a:r>
              <a:r>
                <a:rPr lang="sk-SK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k-SK" sz="105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hodnocená</a:t>
              </a:r>
              <a:r>
                <a:rPr lang="sk-SK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ICR (RECIST 1.1 </a:t>
              </a:r>
              <a:r>
                <a:rPr lang="sk-SK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 CT </a:t>
              </a:r>
              <a:r>
                <a:rPr lang="sk-SK" sz="105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sken</a:t>
              </a:r>
              <a:r>
                <a:rPr lang="sk-SK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105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modif</a:t>
              </a:r>
              <a:r>
                <a:rPr lang="sk-SK" sz="105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ikovaná</a:t>
              </a:r>
              <a:r>
                <a:rPr lang="sk-SK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WHO </a:t>
              </a:r>
              <a:r>
                <a:rPr lang="sk-SK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kritéria pro </a:t>
              </a:r>
              <a:r>
                <a:rPr lang="sk-SK" sz="105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foto</a:t>
              </a:r>
              <a:r>
                <a:rPr lang="en-GB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639E1EC-2722-430F-AF9B-1D85D7DFE70E}"/>
                </a:ext>
              </a:extLst>
            </p:cNvPr>
            <p:cNvSpPr/>
            <p:nvPr/>
          </p:nvSpPr>
          <p:spPr>
            <a:xfrm>
              <a:off x="7948425" y="14301797"/>
              <a:ext cx="3139969" cy="242015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r>
                <a:rPr lang="sk-SK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Hlavní </a:t>
              </a:r>
              <a:r>
                <a:rPr lang="sk-SK" sz="9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inkluzní</a:t>
              </a:r>
              <a:r>
                <a:rPr lang="sk-SK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kritéria</a:t>
              </a:r>
              <a:endParaRPr lang="en-US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32160" indent="-132160">
                <a:buFont typeface="Arial" panose="020B0604020202020204" pitchFamily="34" charset="0"/>
                <a:buChar char="•"/>
                <a:defRPr/>
              </a:pPr>
              <a:r>
                <a:rPr lang="en-GB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ECOG</a:t>
              </a:r>
              <a:r>
                <a:rPr lang="en-GB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0</a:t>
              </a:r>
              <a:r>
                <a:rPr lang="sk-SK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GB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  <a:p>
              <a:pPr marL="132160" indent="-132160">
                <a:buFont typeface="Arial" panose="020B0604020202020204" pitchFamily="34" charset="0"/>
                <a:buChar char="•"/>
                <a:defRPr/>
              </a:pPr>
              <a:r>
                <a:rPr lang="en-GB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Ade</a:t>
              </a:r>
              <a:r>
                <a:rPr lang="sk-SK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kvátní</a:t>
              </a:r>
              <a:r>
                <a:rPr lang="sk-SK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orgánové </a:t>
              </a:r>
              <a:r>
                <a:rPr lang="sk-SK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funkce</a:t>
              </a:r>
              <a:r>
                <a:rPr lang="sk-SK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32160" indent="-132160">
                <a:buFont typeface="Arial" panose="020B0604020202020204" pitchFamily="34" charset="0"/>
                <a:buChar char="•"/>
                <a:defRPr/>
              </a:pPr>
              <a:r>
                <a:rPr lang="sk-SK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Skupina 1</a:t>
              </a:r>
              <a:r>
                <a:rPr lang="en-GB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&amp; 3:</a:t>
              </a:r>
            </a:p>
            <a:p>
              <a:pPr marL="272654" lvl="1" indent="-140494">
                <a:buFont typeface="Courier New" panose="02070309020205020404" pitchFamily="49" charset="0"/>
                <a:buChar char="o"/>
                <a:defRPr/>
              </a:pPr>
              <a:r>
                <a:rPr lang="en-GB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cs-CZ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</a:t>
              </a:r>
              <a:r>
                <a:rPr lang="sk-SK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spoň</a:t>
              </a:r>
              <a:r>
                <a:rPr lang="sk-SK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jedna </a:t>
              </a:r>
              <a:r>
                <a:rPr lang="sk-SK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měřitelná</a:t>
              </a:r>
              <a:r>
                <a:rPr lang="sk-SK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k-SK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léze</a:t>
              </a:r>
              <a:r>
                <a:rPr lang="sk-SK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k-SK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podle</a:t>
              </a:r>
              <a:r>
                <a:rPr lang="en-GB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RECIST 1.1</a:t>
              </a:r>
            </a:p>
            <a:p>
              <a:pPr marL="132160" indent="-132160">
                <a:buFont typeface="Arial" panose="020B0604020202020204" pitchFamily="34" charset="0"/>
                <a:buChar char="•"/>
                <a:defRPr/>
              </a:pPr>
              <a:r>
                <a:rPr lang="sk-SK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Skupina</a:t>
              </a:r>
              <a:r>
                <a:rPr lang="en-GB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</a:t>
              </a:r>
            </a:p>
            <a:p>
              <a:pPr marL="265510" lvl="1" indent="-133350">
                <a:buFont typeface="Courier New" panose="02070309020205020404" pitchFamily="49" charset="0"/>
                <a:buChar char="o"/>
                <a:defRPr/>
              </a:pPr>
              <a:r>
                <a:rPr lang="en-GB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sk-SK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lespoň</a:t>
              </a:r>
              <a:r>
                <a:rPr lang="sk-SK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jedna </a:t>
              </a:r>
              <a:r>
                <a:rPr lang="sk-SK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měřitelná</a:t>
              </a:r>
              <a:r>
                <a:rPr lang="sk-SK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k-SK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léze</a:t>
              </a:r>
              <a:r>
                <a:rPr lang="sk-SK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k-SK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podle</a:t>
              </a:r>
              <a:r>
                <a:rPr lang="sk-SK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RECIST 1.1 </a:t>
              </a:r>
              <a:r>
                <a:rPr lang="sk-SK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kritérií</a:t>
              </a:r>
              <a:r>
                <a:rPr lang="en-GB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sk-SK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 CT </a:t>
              </a:r>
              <a:r>
                <a:rPr lang="sk-SK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skeny</a:t>
              </a:r>
              <a:r>
                <a:rPr lang="sk-SK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lang="en-GB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k-SK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anebo</a:t>
              </a:r>
              <a:r>
                <a:rPr lang="sk-SK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modifi</a:t>
              </a:r>
              <a:r>
                <a:rPr lang="sk-SK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kovaná </a:t>
              </a:r>
              <a:r>
                <a:rPr lang="en-GB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WHO </a:t>
              </a:r>
              <a:r>
                <a:rPr lang="sk-SK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kritéria </a:t>
              </a:r>
              <a:r>
                <a:rPr lang="en-GB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sk-SK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 </a:t>
              </a:r>
              <a:r>
                <a:rPr lang="sk-SK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fotodokumentaci</a:t>
              </a:r>
              <a:r>
                <a:rPr lang="sk-SK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GB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65510" lvl="1" indent="-133350">
                <a:buFont typeface="Courier New" panose="02070309020205020404" pitchFamily="49" charset="0"/>
                <a:buChar char="o"/>
                <a:defRPr/>
              </a:pPr>
              <a:r>
                <a:rPr lang="en-GB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CSCC </a:t>
              </a:r>
              <a:r>
                <a:rPr lang="sk-SK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léze</a:t>
              </a:r>
              <a:r>
                <a:rPr lang="sk-SK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nevhodné na chirurgickou </a:t>
              </a:r>
              <a:r>
                <a:rPr lang="sk-SK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léčbu</a:t>
              </a:r>
              <a:r>
                <a:rPr lang="sk-SK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k-SK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anebo</a:t>
              </a:r>
              <a:r>
                <a:rPr lang="sk-SK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k-SK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radioterapii</a:t>
              </a:r>
              <a:r>
                <a:rPr lang="sk-SK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k-SK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dle</a:t>
              </a:r>
              <a:r>
                <a:rPr lang="sk-SK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k-SK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investigátora</a:t>
              </a:r>
              <a:endParaRPr lang="sk-SK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65510" lvl="1" indent="-133350">
                <a:buFont typeface="Courier New" panose="02070309020205020404" pitchFamily="49" charset="0"/>
                <a:buChar char="o"/>
                <a:defRPr/>
              </a:pPr>
              <a:endParaRPr lang="en-US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en-US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k-SK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Hlavní </a:t>
              </a:r>
              <a:r>
                <a:rPr lang="sk-SK" sz="9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exkluzní</a:t>
              </a:r>
              <a:r>
                <a:rPr lang="sk-SK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kritéria </a:t>
              </a:r>
              <a:endParaRPr lang="en-GB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32160" indent="-132160">
                <a:buFont typeface="Arial" panose="020B0604020202020204" pitchFamily="34" charset="0"/>
                <a:buChar char="•"/>
                <a:defRPr/>
              </a:pPr>
              <a:r>
                <a:rPr lang="cs-CZ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Předchozí </a:t>
              </a:r>
              <a:r>
                <a:rPr lang="en-GB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anti</a:t>
              </a:r>
              <a:r>
                <a:rPr lang="cs-CZ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GB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PD-1 </a:t>
              </a:r>
              <a:r>
                <a:rPr lang="sk-SK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anebo</a:t>
              </a:r>
              <a:r>
                <a:rPr lang="en-GB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anti</a:t>
              </a:r>
              <a:r>
                <a:rPr lang="cs-CZ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GB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PD-</a:t>
              </a:r>
              <a:r>
                <a:rPr lang="en-GB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L1</a:t>
              </a:r>
              <a:r>
                <a:rPr lang="en-GB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k-SK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léčba</a:t>
              </a:r>
              <a:r>
                <a:rPr lang="sk-SK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32160" indent="-132160">
                <a:buFont typeface="Arial" panose="020B0604020202020204" pitchFamily="34" charset="0"/>
                <a:buChar char="•"/>
                <a:defRPr/>
              </a:pPr>
              <a:r>
                <a:rPr lang="sk-SK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Anamnéza </a:t>
              </a:r>
              <a:r>
                <a:rPr lang="sk-SK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transplantace</a:t>
              </a:r>
              <a:r>
                <a:rPr lang="sk-SK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orgánu, duplicitní </a:t>
              </a:r>
              <a:r>
                <a:rPr lang="sk-SK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solidní</a:t>
              </a:r>
              <a:r>
                <a:rPr lang="sk-SK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nádor </a:t>
              </a:r>
              <a:r>
                <a:rPr lang="sk-SK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anebo</a:t>
              </a:r>
              <a:r>
                <a:rPr lang="sk-SK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hematologická malignita</a:t>
              </a:r>
            </a:p>
            <a:p>
              <a:pPr marL="132160" indent="-132160">
                <a:buFont typeface="Arial" panose="020B0604020202020204" pitchFamily="34" charset="0"/>
                <a:buChar char="•"/>
                <a:defRPr/>
              </a:pPr>
              <a:r>
                <a:rPr lang="sk-SK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Autoimunitní </a:t>
              </a:r>
              <a:r>
                <a:rPr lang="sk-SK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onemocnění</a:t>
              </a:r>
              <a:r>
                <a:rPr lang="sk-SK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k-SK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probíhající</a:t>
              </a:r>
              <a:r>
                <a:rPr lang="sk-SK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k-SK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nyní</a:t>
              </a:r>
              <a:r>
                <a:rPr lang="sk-SK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k-SK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anebo</a:t>
              </a:r>
              <a:r>
                <a:rPr lang="sk-SK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 minulosti (</a:t>
              </a:r>
              <a:r>
                <a:rPr lang="sk-SK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během</a:t>
              </a:r>
              <a:r>
                <a:rPr lang="sk-SK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 let)</a:t>
              </a:r>
              <a:endParaRPr lang="en-GB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endParaRPr lang="en-US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Pentagon 6">
              <a:extLst>
                <a:ext uri="{FF2B5EF4-FFF2-40B4-BE49-F238E27FC236}">
                  <a16:creationId xmlns:a16="http://schemas.microsoft.com/office/drawing/2014/main" id="{45A9A027-986F-4582-A9FF-12BC9213117B}"/>
                </a:ext>
              </a:extLst>
            </p:cNvPr>
            <p:cNvSpPr/>
            <p:nvPr/>
          </p:nvSpPr>
          <p:spPr>
            <a:xfrm>
              <a:off x="1513549" y="14959739"/>
              <a:ext cx="2911599" cy="586020"/>
            </a:xfrm>
            <a:prstGeom prst="homePlate">
              <a:avLst>
                <a:gd name="adj" fmla="val 23083"/>
              </a:avLst>
            </a:prstGeom>
            <a:solidFill>
              <a:schemeClr val="accent1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sk-SK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Skupina</a:t>
              </a:r>
              <a:r>
                <a:rPr lang="en-US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– </a:t>
              </a:r>
              <a:r>
                <a:rPr lang="sk-SK" sz="105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dospělí</a:t>
              </a:r>
              <a:r>
                <a:rPr lang="sk-SK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pacienti s </a:t>
              </a:r>
              <a:r>
                <a:rPr lang="sk-SK" sz="105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lokálně</a:t>
              </a:r>
              <a:r>
                <a:rPr lang="sk-SK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pokročilým </a:t>
              </a:r>
              <a:r>
                <a:rPr lang="en-US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CSCC</a:t>
              </a:r>
              <a:endParaRPr lang="en-GB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Pentagon 6">
              <a:extLst>
                <a:ext uri="{FF2B5EF4-FFF2-40B4-BE49-F238E27FC236}">
                  <a16:creationId xmlns:a16="http://schemas.microsoft.com/office/drawing/2014/main" id="{DF7AEEB3-76A4-4E1E-A280-B77301F2E3A4}"/>
                </a:ext>
              </a:extLst>
            </p:cNvPr>
            <p:cNvSpPr/>
            <p:nvPr/>
          </p:nvSpPr>
          <p:spPr>
            <a:xfrm>
              <a:off x="1513549" y="15624734"/>
              <a:ext cx="2911599" cy="586020"/>
            </a:xfrm>
            <a:prstGeom prst="homePlate">
              <a:avLst>
                <a:gd name="adj" fmla="val 23083"/>
              </a:avLst>
            </a:prstGeom>
            <a:solidFill>
              <a:schemeClr val="accent1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sk-SK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Skupina</a:t>
              </a:r>
              <a:r>
                <a:rPr lang="en-US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–</a:t>
              </a:r>
              <a:r>
                <a:rPr lang="sk-SK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k-SK" sz="105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dospělí</a:t>
              </a:r>
              <a:r>
                <a:rPr lang="sk-SK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pacienti s </a:t>
              </a:r>
              <a:r>
                <a:rPr lang="en-US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metastatic</a:t>
              </a:r>
              <a:r>
                <a:rPr lang="sk-SK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kým</a:t>
              </a:r>
              <a:r>
                <a:rPr lang="en-US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sk-SK" sz="105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</a:t>
              </a:r>
              <a:r>
                <a:rPr lang="sk-SK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a/nebo </a:t>
              </a:r>
              <a:r>
                <a:rPr lang="sk-SK" sz="105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vzdálené</a:t>
              </a:r>
              <a:r>
                <a:rPr lang="sk-SK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metastázy</a:t>
              </a:r>
              <a:r>
                <a:rPr lang="en-US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CSCC*</a:t>
              </a:r>
              <a:endParaRPr lang="en-GB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095194-E74E-4F08-A28C-F68CFFC30359}"/>
                </a:ext>
              </a:extLst>
            </p:cNvPr>
            <p:cNvSpPr/>
            <p:nvPr/>
          </p:nvSpPr>
          <p:spPr>
            <a:xfrm>
              <a:off x="4498650" y="15624734"/>
              <a:ext cx="1627081" cy="5860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05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Cemiplimab</a:t>
              </a:r>
              <a:r>
                <a: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350</a:t>
              </a:r>
              <a:r>
                <a:rPr lang="cs-CZ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mg </a:t>
              </a:r>
              <a:r>
                <a:rPr lang="en-US" sz="105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Q3W</a:t>
              </a:r>
              <a:r>
                <a: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i. v.</a:t>
              </a:r>
              <a:r>
                <a: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sk-SK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</a:t>
              </a:r>
              <a:r>
                <a: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54 </a:t>
              </a:r>
              <a:r>
                <a:rPr lang="sk-SK" sz="105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týdnů</a:t>
              </a:r>
              <a:endPara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5166DD-F3AA-437D-89CF-48CB1FD03680}"/>
                </a:ext>
              </a:extLst>
            </p:cNvPr>
            <p:cNvSpPr/>
            <p:nvPr/>
          </p:nvSpPr>
          <p:spPr>
            <a:xfrm>
              <a:off x="6125732" y="15624734"/>
              <a:ext cx="1728824" cy="5860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sk-SK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Zobrazovací </a:t>
              </a:r>
              <a:r>
                <a:rPr lang="sk-SK" sz="105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vyšetření</a:t>
              </a:r>
              <a:r>
                <a:rPr lang="sk-SK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Q9W pro </a:t>
              </a:r>
              <a:r>
                <a:rPr lang="sk-SK" sz="105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hodnocení</a:t>
              </a:r>
              <a:r>
                <a:rPr lang="sk-SK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efektivity</a:t>
              </a:r>
              <a:endPara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92EF2E2-1BA7-49AB-9E0A-04B60FE68AB0}"/>
              </a:ext>
            </a:extLst>
          </p:cNvPr>
          <p:cNvSpPr txBox="1">
            <a:spLocks/>
          </p:cNvSpPr>
          <p:nvPr/>
        </p:nvSpPr>
        <p:spPr>
          <a:xfrm>
            <a:off x="628650" y="4366087"/>
            <a:ext cx="5238583" cy="3984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9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4400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4400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4400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9654" indent="-197873" algn="l" defTabSz="913814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007"/>
              </a:spcAft>
              <a:buFont typeface="Symbol" panose="05050102010706020507" pitchFamily="18" charset="2"/>
              <a:buChar char="-"/>
              <a:defRPr sz="14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9654" indent="-197873" algn="l" defTabSz="913814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007"/>
              </a:spcAft>
              <a:buFont typeface="Symbol" panose="05050102010706020507" pitchFamily="18" charset="2"/>
              <a:buChar char="-"/>
              <a:defRPr sz="14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9654" indent="-197873" algn="l" defTabSz="913814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007"/>
              </a:spcAft>
              <a:buFont typeface="Symbol" panose="05050102010706020507" pitchFamily="18" charset="2"/>
              <a:buChar char="-"/>
              <a:defRPr sz="14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9654" indent="-197873" algn="l" defTabSz="913814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007"/>
              </a:spcAft>
              <a:buFont typeface="Symbol" panose="05050102010706020507" pitchFamily="18" charset="2"/>
              <a:buChar char="-"/>
              <a:defRPr sz="14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361">
              <a:defRPr/>
            </a:pPr>
            <a:r>
              <a:rPr lang="en-GB" sz="8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*Data not yet available</a:t>
            </a:r>
          </a:p>
          <a:p>
            <a:pPr defTabSz="685361">
              <a:defRPr/>
            </a:pPr>
            <a:r>
              <a:rPr lang="en-GB" sz="8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CSCC, cutaneous squamous cell carcinoma; ECOG, Eastern Cooperative Oncology Group; IV, intravenous; PD, programmed cell death; PD-L, PD-ligand; Q[n]W, every [n] weeks; RECIST 1.1, Response Evaluation Criteria In Solid Tumours version 1.1; WHO, World Health Organisation.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2158B0-4F81-4637-B251-C463F0B8635C}"/>
              </a:ext>
            </a:extLst>
          </p:cNvPr>
          <p:cNvSpPr/>
          <p:nvPr/>
        </p:nvSpPr>
        <p:spPr>
          <a:xfrm>
            <a:off x="6812535" y="4782175"/>
            <a:ext cx="2331465" cy="305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Clr>
                <a:srgbClr val="ED7D31"/>
              </a:buClr>
              <a:defRPr/>
            </a:pPr>
            <a:r>
              <a:rPr lang="en-GB" sz="750" b="1" dirty="0">
                <a:solidFill>
                  <a:prstClr val="black"/>
                </a:solidFill>
                <a:latin typeface="Arial" panose="020B0604020202020204"/>
              </a:rPr>
              <a:t>Group 1: Data cut-off date: September 20, 2018</a:t>
            </a:r>
          </a:p>
          <a:p>
            <a:pPr algn="r">
              <a:buClr>
                <a:srgbClr val="ED7D31"/>
              </a:buClr>
              <a:defRPr/>
            </a:pPr>
            <a:r>
              <a:rPr lang="en-GB" sz="750" b="1" dirty="0">
                <a:solidFill>
                  <a:prstClr val="black"/>
                </a:solidFill>
                <a:latin typeface="Arial" panose="020B0604020202020204"/>
              </a:rPr>
              <a:t>Group 2: Data cut-off date: October 10, 2018 </a:t>
            </a:r>
            <a:endParaRPr lang="en-GB" sz="75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5572" y="4918709"/>
            <a:ext cx="645102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54">
              <a:defRPr/>
            </a:pPr>
            <a:r>
              <a:rPr lang="en-US" sz="675" dirty="0">
                <a:solidFill>
                  <a:prstClr val="black"/>
                </a:solidFill>
                <a:latin typeface="Arial" panose="020B0604020202020204"/>
              </a:rPr>
              <a:t>1. 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/>
              </a:rPr>
              <a:t>Guminski</a:t>
            </a:r>
            <a:r>
              <a:rPr lang="cs-CZ" sz="675" dirty="0">
                <a:solidFill>
                  <a:prstClr val="black"/>
                </a:solidFill>
                <a:latin typeface="Arial" panose="020B0604020202020204"/>
              </a:rPr>
              <a:t>,</a:t>
            </a:r>
            <a:r>
              <a:rPr lang="en-US" sz="675" dirty="0">
                <a:solidFill>
                  <a:prstClr val="black"/>
                </a:solidFill>
                <a:latin typeface="Arial" panose="020B0604020202020204"/>
              </a:rPr>
              <a:t> et al. </a:t>
            </a:r>
            <a:r>
              <a:rPr lang="en-US" sz="675" i="1" dirty="0">
                <a:solidFill>
                  <a:prstClr val="black"/>
                </a:solidFill>
                <a:latin typeface="Arial" panose="020B0604020202020204"/>
              </a:rPr>
              <a:t>J Clin Oncol</a:t>
            </a:r>
            <a:r>
              <a:rPr lang="en-US" sz="675" dirty="0">
                <a:solidFill>
                  <a:prstClr val="black"/>
                </a:solidFill>
                <a:latin typeface="Arial" panose="020B0604020202020204"/>
              </a:rPr>
              <a:t>. 2019:37 (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/>
              </a:rPr>
              <a:t>suppl</a:t>
            </a:r>
            <a:r>
              <a:rPr lang="en-US" sz="675" dirty="0">
                <a:solidFill>
                  <a:prstClr val="black"/>
                </a:solidFill>
                <a:latin typeface="Arial" panose="020B0604020202020204"/>
              </a:rPr>
              <a:t>; 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/>
              </a:rPr>
              <a:t>abstr</a:t>
            </a:r>
            <a:r>
              <a:rPr lang="en-US" sz="675" dirty="0">
                <a:solidFill>
                  <a:prstClr val="black"/>
                </a:solidFill>
                <a:latin typeface="Arial" panose="020B0604020202020204"/>
              </a:rPr>
              <a:t> 9526) [poster presentation]. 2. </a:t>
            </a:r>
            <a:r>
              <a:rPr lang="da-DK" sz="675" dirty="0">
                <a:solidFill>
                  <a:prstClr val="black"/>
                </a:solidFill>
                <a:latin typeface="Arial" panose="020B0604020202020204"/>
              </a:rPr>
              <a:t>Migden MR, et al. </a:t>
            </a:r>
            <a:r>
              <a:rPr lang="en-US" sz="675" i="1" dirty="0">
                <a:solidFill>
                  <a:prstClr val="black"/>
                </a:solidFill>
                <a:latin typeface="Arial" panose="020B0604020202020204"/>
              </a:rPr>
              <a:t>J </a:t>
            </a:r>
            <a:r>
              <a:rPr lang="en-US" sz="675" i="1" dirty="0" err="1">
                <a:solidFill>
                  <a:prstClr val="black"/>
                </a:solidFill>
                <a:latin typeface="Arial" panose="020B0604020202020204"/>
              </a:rPr>
              <a:t>Clin</a:t>
            </a:r>
            <a:r>
              <a:rPr lang="en-US" sz="675" i="1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675" i="1" dirty="0" err="1">
                <a:solidFill>
                  <a:prstClr val="black"/>
                </a:solidFill>
                <a:latin typeface="Arial" panose="020B0604020202020204"/>
              </a:rPr>
              <a:t>Oncol</a:t>
            </a:r>
            <a:r>
              <a:rPr lang="en-US" sz="675" dirty="0">
                <a:solidFill>
                  <a:prstClr val="black"/>
                </a:solidFill>
                <a:latin typeface="Arial" panose="020B0604020202020204"/>
              </a:rPr>
              <a:t>. 2019:37 (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/>
              </a:rPr>
              <a:t>suppl</a:t>
            </a:r>
            <a:r>
              <a:rPr lang="en-US" sz="675" dirty="0">
                <a:solidFill>
                  <a:prstClr val="black"/>
                </a:solidFill>
                <a:latin typeface="Arial" panose="020B0604020202020204"/>
              </a:rPr>
              <a:t>; 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/>
              </a:rPr>
              <a:t>abstr</a:t>
            </a:r>
            <a:r>
              <a:rPr lang="en-US" sz="675" dirty="0">
                <a:solidFill>
                  <a:prstClr val="black"/>
                </a:solidFill>
                <a:latin typeface="Arial" panose="020B0604020202020204"/>
              </a:rPr>
              <a:t> 6015) [poster presentation]. </a:t>
            </a:r>
            <a:endParaRPr lang="da-DK" sz="675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05550786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9EC5EA-4C47-451E-9F98-FE57BFAD9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EMPOWER-CSCC-1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1D9250-D8B4-4CB2-B5A5-C102A1CE50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Primary Endpoint: 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ORR (Central Review)</a:t>
            </a:r>
          </a:p>
          <a:p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Secondary Endpoints: 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DOR</a:t>
            </a:r>
            <a:endParaRPr lang="cs-CZ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Durable Disease Control</a:t>
            </a:r>
            <a:endParaRPr lang="cs-CZ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PFS, OS, CR rate, QOL, safety and tolerability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B86FF9-5B35-49B9-8C98-09C72E80C24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cs-CZ" sz="600" b="0" i="0" u="none" strike="noStrike" kern="1200" cap="none" spc="0" normalizeH="0" baseline="0" noProof="0" smtClean="0">
                <a:ln>
                  <a:noFill/>
                </a:ln>
                <a:solidFill>
                  <a:srgbClr val="929292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sz="600" b="0" i="0" u="none" strike="noStrike" kern="1200" cap="none" spc="0" normalizeH="0" baseline="0" noProof="0">
              <a:ln>
                <a:noFill/>
              </a:ln>
              <a:solidFill>
                <a:srgbClr val="929292"/>
              </a:solidFill>
              <a:effectLst/>
              <a:uLnTx/>
              <a:uFillTx/>
              <a:latin typeface="Arial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EEB3829-4B1E-4D05-8336-A238CC692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238" y="4883411"/>
            <a:ext cx="1625974" cy="2455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7A8FC82-2CCC-4E38-A86A-0C6A9491D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786" y="4883411"/>
            <a:ext cx="1866900" cy="2095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1662ECE-F98F-4E68-A883-3BEE2A530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7" y="4864298"/>
            <a:ext cx="8813765" cy="30480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E271CB61-6FA8-48E2-9087-79BE0A588DCB}"/>
              </a:ext>
            </a:extLst>
          </p:cNvPr>
          <p:cNvSpPr/>
          <p:nvPr/>
        </p:nvSpPr>
        <p:spPr>
          <a:xfrm>
            <a:off x="3508715" y="489031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618254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Baseline Characteristics in EMPOWER-CSCC-1 with </a:t>
            </a:r>
            <a:r>
              <a:rPr lang="en-GB" dirty="0">
                <a:solidFill>
                  <a:schemeClr val="accent2"/>
                </a:solidFill>
              </a:rPr>
              <a:t>Advanced CSCC (</a:t>
            </a:r>
            <a:r>
              <a:rPr lang="en-US" dirty="0">
                <a:solidFill>
                  <a:schemeClr val="accent2"/>
                </a:solidFill>
              </a:rPr>
              <a:t>Group</a:t>
            </a:r>
            <a:r>
              <a:rPr lang="cs-CZ" dirty="0">
                <a:solidFill>
                  <a:schemeClr val="accent2"/>
                </a:solidFill>
              </a:rPr>
              <a:t>s</a:t>
            </a:r>
            <a:r>
              <a:rPr lang="en-US" dirty="0">
                <a:solidFill>
                  <a:schemeClr val="accent2"/>
                </a:solidFill>
              </a:rPr>
              <a:t> 1 and 2)</a:t>
            </a:r>
          </a:p>
        </p:txBody>
      </p:sp>
      <p:sp>
        <p:nvSpPr>
          <p:cNvPr id="7" name="Rectangle 6"/>
          <p:cNvSpPr/>
          <p:nvPr/>
        </p:nvSpPr>
        <p:spPr>
          <a:xfrm>
            <a:off x="521495" y="4532598"/>
            <a:ext cx="8591392" cy="295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80000"/>
              </a:lnSpc>
              <a:spcBef>
                <a:spcPts val="180"/>
              </a:spcBef>
              <a:spcAft>
                <a:spcPct val="0"/>
              </a:spcAft>
              <a:buClr>
                <a:srgbClr val="FFFF00"/>
              </a:buClr>
              <a:buSzPct val="100000"/>
              <a:buFontTx/>
              <a:buNone/>
              <a:tabLst/>
              <a:defRPr/>
            </a:pPr>
            <a:r>
              <a: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CSCC, cutaneous squamous cell carcinoma; ECOG PS, Eastern Cooperative Oncology Group</a:t>
            </a:r>
          </a:p>
          <a:p>
            <a:pPr marL="0" marR="0" lvl="0" indent="0" algn="l" defTabSz="685800" rtl="0" eaLnBrk="0" fontAlgn="base" latinLnBrk="0" hangingPunct="0">
              <a:lnSpc>
                <a:spcPct val="80000"/>
              </a:lnSpc>
              <a:spcBef>
                <a:spcPts val="180"/>
              </a:spcBef>
              <a:spcAft>
                <a:spcPct val="0"/>
              </a:spcAft>
              <a:buClr>
                <a:srgbClr val="FFFF00"/>
              </a:buClr>
              <a:buSzPct val="100000"/>
              <a:buFontTx/>
              <a:buNone/>
              <a:tabLst/>
              <a:defRPr/>
            </a:pPr>
            <a:r>
              <a:rPr kumimoji="0" lang="en-GB" sz="675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†</a:t>
            </a:r>
            <a:r>
              <a:rPr kumimoji="0" lang="en-GB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excludes ear and temple </a:t>
            </a:r>
            <a:r>
              <a:rPr kumimoji="0" lang="en-GB" sz="675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‡ </a:t>
            </a:r>
            <a:r>
              <a:rPr kumimoji="0" lang="en-GB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includes arms/hands and legs/feet</a:t>
            </a:r>
            <a:endParaRPr kumimoji="0" lang="en-US" sz="67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  <a:p>
            <a:pPr marL="5954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</a:t>
            </a:r>
            <a:r>
              <a:rPr kumimoji="0" lang="en-US" sz="675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Guminski</a:t>
            </a: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</a:t>
            </a:r>
            <a:r>
              <a:rPr kumimoji="0" lang="cs-CZ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 al. </a:t>
            </a:r>
            <a:r>
              <a:rPr kumimoji="0" lang="en-US" sz="675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 Clin Oncol</a:t>
            </a: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2019:37 (</a:t>
            </a:r>
            <a:r>
              <a:rPr kumimoji="0" lang="en-US" sz="675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suppl</a:t>
            </a: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</a:t>
            </a:r>
            <a:r>
              <a:rPr kumimoji="0" lang="en-US" sz="675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abstr</a:t>
            </a: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9526) [poster presentation]. 2. </a:t>
            </a:r>
            <a:r>
              <a:rPr kumimoji="0" lang="da-DK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Migden MR, et al. </a:t>
            </a:r>
            <a:r>
              <a:rPr kumimoji="0" lang="en-US" sz="675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 </a:t>
            </a:r>
            <a:r>
              <a:rPr kumimoji="0" lang="en-US" sz="675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Clin</a:t>
            </a:r>
            <a:r>
              <a:rPr kumimoji="0" lang="en-US" sz="675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675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Oncol</a:t>
            </a: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2019:37 (</a:t>
            </a:r>
            <a:r>
              <a:rPr kumimoji="0" lang="en-US" sz="675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suppl</a:t>
            </a: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</a:t>
            </a:r>
            <a:r>
              <a:rPr kumimoji="0" lang="en-US" sz="675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abstr</a:t>
            </a: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6015) [poster presentation]. </a:t>
            </a:r>
            <a:endParaRPr kumimoji="0" lang="da-DK" sz="67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7358DF-C7FA-4A79-A311-1BAF30A2BB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9918" y="4929187"/>
            <a:ext cx="355508" cy="175022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590C5-EE8E-426E-8A8F-33698225F994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929292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929292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F1AE369-977F-4B16-9870-ED6CE73AB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624946"/>
              </p:ext>
            </p:extLst>
          </p:nvPr>
        </p:nvGraphicFramePr>
        <p:xfrm>
          <a:off x="630753" y="907774"/>
          <a:ext cx="7855220" cy="356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5331">
                  <a:extLst>
                    <a:ext uri="{9D8B030D-6E8A-4147-A177-3AD203B41FA5}">
                      <a16:colId xmlns:a16="http://schemas.microsoft.com/office/drawing/2014/main" val="2685958525"/>
                    </a:ext>
                  </a:extLst>
                </a:gridCol>
                <a:gridCol w="1934651">
                  <a:extLst>
                    <a:ext uri="{9D8B030D-6E8A-4147-A177-3AD203B41FA5}">
                      <a16:colId xmlns:a16="http://schemas.microsoft.com/office/drawing/2014/main" val="1444824558"/>
                    </a:ext>
                  </a:extLst>
                </a:gridCol>
                <a:gridCol w="2095238">
                  <a:extLst>
                    <a:ext uri="{9D8B030D-6E8A-4147-A177-3AD203B41FA5}">
                      <a16:colId xmlns:a16="http://schemas.microsoft.com/office/drawing/2014/main" val="1302165479"/>
                    </a:ext>
                  </a:extLst>
                </a:gridCol>
              </a:tblGrid>
              <a:tr h="366065">
                <a:tc>
                  <a:txBody>
                    <a:bodyPr/>
                    <a:lstStyle/>
                    <a:p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Metastatic CSCC </a:t>
                      </a:r>
                      <a:br>
                        <a:rPr lang="en-GB" sz="11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cs-CZ" sz="11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lang="cs-CZ" sz="11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59)</a:t>
                      </a:r>
                      <a:r>
                        <a:rPr lang="en-GB" sz="1100" b="1" baseline="300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1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Locally advanced CSCC</a:t>
                      </a:r>
                      <a:endParaRPr lang="cs-CZ" sz="11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11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</a:t>
                      </a:r>
                      <a:r>
                        <a:rPr lang="cs-CZ" sz="11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lang="cs-CZ" sz="11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78)</a:t>
                      </a:r>
                      <a:r>
                        <a:rPr lang="en-GB" sz="1100" b="1" baseline="300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1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615859"/>
                  </a:ext>
                </a:extLst>
              </a:tr>
              <a:tr h="199162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age</a:t>
                      </a:r>
                      <a:r>
                        <a:rPr lang="en-GB" sz="11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years (range)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(38</a:t>
                      </a:r>
                      <a:r>
                        <a:rPr lang="en-GB" sz="11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93)</a:t>
                      </a: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(45–96)</a:t>
                      </a: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075981"/>
                  </a:ext>
                </a:extLst>
              </a:tr>
              <a:tr h="199162">
                <a:tc>
                  <a:txBody>
                    <a:bodyPr/>
                    <a:lstStyle/>
                    <a:p>
                      <a:pPr marL="180975" indent="0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65 years, n (%)</a:t>
                      </a: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(72.9)</a:t>
                      </a: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(75.6)</a:t>
                      </a: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408317"/>
                  </a:ext>
                </a:extLst>
              </a:tr>
              <a:tr h="199162">
                <a:tc>
                  <a:txBody>
                    <a:bodyPr/>
                    <a:lstStyle/>
                    <a:p>
                      <a:pPr marL="0" indent="0"/>
                      <a:r>
                        <a:rPr lang="en-GB" sz="11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Male sex, n (%)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(91.5)</a:t>
                      </a: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(75.6)</a:t>
                      </a: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220957"/>
                  </a:ext>
                </a:extLst>
              </a:tr>
              <a:tr h="199162">
                <a:tc>
                  <a:txBody>
                    <a:bodyPr/>
                    <a:lstStyle/>
                    <a:p>
                      <a:pPr marL="0" indent="0"/>
                      <a:r>
                        <a:rPr lang="en-GB" sz="11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ECOG performance status, n (%)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672734"/>
                  </a:ext>
                </a:extLst>
              </a:tr>
              <a:tr h="199162">
                <a:tc>
                  <a:txBody>
                    <a:bodyPr/>
                    <a:lstStyle/>
                    <a:p>
                      <a:pPr marL="0" indent="179388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/ 1</a:t>
                      </a: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</a:t>
                      </a:r>
                      <a:r>
                        <a:rPr lang="en-US" sz="1100" b="0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(39.0) /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</a:t>
                      </a:r>
                      <a:r>
                        <a:rPr lang="en-US" sz="1100" b="0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(61.0)</a:t>
                      </a: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 (48.7) / 40 (51.3)</a:t>
                      </a: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890674"/>
                  </a:ext>
                </a:extLst>
              </a:tr>
              <a:tr h="199162">
                <a:tc>
                  <a:txBody>
                    <a:bodyPr/>
                    <a:lstStyle/>
                    <a:p>
                      <a:pPr marL="0" indent="0"/>
                      <a:r>
                        <a:rPr lang="en-GB" sz="11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Primary CSCC site, n (%)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strike="sng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strike="sng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39196"/>
                  </a:ext>
                </a:extLst>
              </a:tr>
              <a:tr h="199162">
                <a:tc>
                  <a:txBody>
                    <a:bodyPr/>
                    <a:lstStyle/>
                    <a:p>
                      <a:pPr marL="179388" indent="1588"/>
                      <a:r>
                        <a:rPr lang="en-GB" sz="11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Head/neck</a:t>
                      </a:r>
                      <a:endParaRPr lang="en-GB" sz="1100" b="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</a:t>
                      </a:r>
                      <a:r>
                        <a:rPr lang="en-US" sz="1100" b="0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(64.4)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(79.5)</a:t>
                      </a: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376454"/>
                  </a:ext>
                </a:extLst>
              </a:tr>
              <a:tr h="199162">
                <a:tc>
                  <a:txBody>
                    <a:bodyPr/>
                    <a:lstStyle/>
                    <a:p>
                      <a:pPr marL="179388" indent="1588"/>
                      <a:r>
                        <a:rPr lang="en-GB" sz="11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Extremity</a:t>
                      </a:r>
                      <a:endParaRPr lang="en-GB" sz="1100" b="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en-US" sz="1100" b="0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(20.3)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(17.9)</a:t>
                      </a: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089353"/>
                  </a:ext>
                </a:extLst>
              </a:tr>
              <a:tr h="199162">
                <a:tc>
                  <a:txBody>
                    <a:bodyPr/>
                    <a:lstStyle/>
                    <a:p>
                      <a:pPr marL="179388" indent="1588"/>
                      <a:r>
                        <a:rPr lang="en-GB" sz="11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Trunk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en-US" sz="1100" b="0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(15.3)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(2.6)</a:t>
                      </a: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110129"/>
                  </a:ext>
                </a:extLst>
              </a:tr>
              <a:tr h="199162">
                <a:tc>
                  <a:txBody>
                    <a:bodyPr/>
                    <a:lstStyle/>
                    <a:p>
                      <a:r>
                        <a:rPr lang="en-GB" sz="11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Prior systemic therapy for CSCC, n (%)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661659"/>
                  </a:ext>
                </a:extLst>
              </a:tr>
              <a:tr h="199162">
                <a:tc>
                  <a:txBody>
                    <a:bodyPr/>
                    <a:lstStyle/>
                    <a:p>
                      <a:pPr marL="0" indent="179388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</a:t>
                      </a: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(55.9)</a:t>
                      </a: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(15.4)</a:t>
                      </a: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372805"/>
                  </a:ext>
                </a:extLst>
              </a:tr>
              <a:tr h="199162">
                <a:tc>
                  <a:txBody>
                    <a:bodyPr/>
                    <a:lstStyle/>
                    <a:p>
                      <a:pPr marL="0" indent="179388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(37.3)</a:t>
                      </a: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(12.8)</a:t>
                      </a: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916699"/>
                  </a:ext>
                </a:extLst>
              </a:tr>
              <a:tr h="199162">
                <a:tc>
                  <a:txBody>
                    <a:bodyPr/>
                    <a:lstStyle/>
                    <a:p>
                      <a:pPr marL="0" indent="179388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</a:t>
                      </a:r>
                      <a:r>
                        <a:rPr lang="cs-CZ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(18.6)</a:t>
                      </a: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(2.6)</a:t>
                      </a:r>
                    </a:p>
                  </a:txBody>
                  <a:tcPr marL="54000" marR="54000" marT="16200" marB="1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104926"/>
                  </a:ext>
                </a:extLst>
              </a:tr>
              <a:tr h="199162">
                <a:tc>
                  <a:txBody>
                    <a:bodyPr/>
                    <a:lstStyle/>
                    <a:p>
                      <a:r>
                        <a:rPr lang="en-GB" sz="11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Prior radiotherapy for CSCC, n (%)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(84.7)</a:t>
                      </a:r>
                    </a:p>
                  </a:txBody>
                  <a:tcPr marL="54000" marR="54000" marT="16200" marB="1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(55.1)</a:t>
                      </a:r>
                    </a:p>
                  </a:txBody>
                  <a:tcPr marL="54000" marR="54000" marT="16200" marB="1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285206"/>
                  </a:ext>
                </a:extLst>
              </a:tr>
              <a:tr h="199162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surgery for CSCC, n (%)</a:t>
                      </a:r>
                    </a:p>
                  </a:txBody>
                  <a:tcPr marL="54000" marR="54000" marT="16200" marB="162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(98.3)</a:t>
                      </a:r>
                    </a:p>
                  </a:txBody>
                  <a:tcPr marL="54000" marR="54000" marT="16200" marB="1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(84.6)</a:t>
                      </a:r>
                    </a:p>
                  </a:txBody>
                  <a:tcPr marL="54000" marR="54000" marT="16200" marB="1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03966"/>
                  </a:ext>
                </a:extLst>
              </a:tr>
              <a:tr h="199162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duration of follow-up, months (range)</a:t>
                      </a:r>
                    </a:p>
                  </a:txBody>
                  <a:tcPr marL="54000" marR="54000" marT="16200" marB="162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16.5 (1.1</a:t>
                      </a:r>
                      <a:r>
                        <a:rPr lang="en-GB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–26.6)</a:t>
                      </a:r>
                      <a:endParaRPr lang="en-GB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 (0.8</a:t>
                      </a:r>
                      <a:r>
                        <a:rPr lang="en-GB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–27.9)</a:t>
                      </a:r>
                      <a:endParaRPr lang="en-GB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29277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C2158B0-4F81-4637-B251-C463F0B8635C}"/>
              </a:ext>
            </a:extLst>
          </p:cNvPr>
          <p:cNvSpPr/>
          <p:nvPr/>
        </p:nvSpPr>
        <p:spPr>
          <a:xfrm>
            <a:off x="6811345" y="4592407"/>
            <a:ext cx="2331465" cy="305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Group 1: Data cut-off date: September 20, 2018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Group 2: Data cut-off date: October 10, 2018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F9BB1E3-5F30-4EC9-B1EA-B8316D3D7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238" y="4883411"/>
            <a:ext cx="1625974" cy="245582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CD74F018-0FE1-4161-A7BF-ECAE9A10B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550" y="4887375"/>
            <a:ext cx="1866900" cy="2095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551A75C-289A-44E8-9350-1EF9D06C3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7" y="4864298"/>
            <a:ext cx="881376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443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9208"/>
            <a:ext cx="8246192" cy="994172"/>
          </a:xfrm>
        </p:spPr>
        <p:txBody>
          <a:bodyPr>
            <a:normAutofit fontScale="90000"/>
          </a:bodyPr>
          <a:lstStyle/>
          <a:p>
            <a:r>
              <a:rPr lang="sk-SK" sz="2400" dirty="0">
                <a:solidFill>
                  <a:srgbClr val="003399"/>
                </a:solidFill>
              </a:rPr>
              <a:t>LÉČEBNÁ ODPOVĚĎ – NEZÁVISLÁ HODNOTÍCÍ </a:t>
            </a:r>
            <a:r>
              <a:rPr lang="sk-SK" sz="2400" dirty="0" err="1">
                <a:solidFill>
                  <a:srgbClr val="003399"/>
                </a:solidFill>
              </a:rPr>
              <a:t>KOMISE</a:t>
            </a:r>
            <a:r>
              <a:rPr lang="sk-SK" sz="2400" dirty="0">
                <a:solidFill>
                  <a:srgbClr val="003399"/>
                </a:solidFill>
              </a:rPr>
              <a:t> – PACIENTI S POKROČILÝM</a:t>
            </a:r>
            <a:r>
              <a:rPr lang="en-US" sz="2400" dirty="0">
                <a:solidFill>
                  <a:srgbClr val="003399"/>
                </a:solidFill>
              </a:rPr>
              <a:t> CSCC (</a:t>
            </a:r>
            <a:r>
              <a:rPr lang="sk-SK" sz="2400" dirty="0">
                <a:solidFill>
                  <a:srgbClr val="003399"/>
                </a:solidFill>
              </a:rPr>
              <a:t>SKUPINA</a:t>
            </a:r>
            <a:r>
              <a:rPr lang="en-US" sz="2400" dirty="0">
                <a:solidFill>
                  <a:srgbClr val="003399"/>
                </a:solidFill>
              </a:rPr>
              <a:t> 1 A</a:t>
            </a:r>
            <a:r>
              <a:rPr lang="sk-SK" sz="2400" dirty="0">
                <a:solidFill>
                  <a:srgbClr val="003399"/>
                </a:solidFill>
              </a:rPr>
              <a:t> </a:t>
            </a:r>
            <a:r>
              <a:rPr lang="en-US" sz="2400" dirty="0">
                <a:solidFill>
                  <a:srgbClr val="003399"/>
                </a:solidFill>
              </a:rPr>
              <a:t>2)</a:t>
            </a:r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060153"/>
              </p:ext>
            </p:extLst>
          </p:nvPr>
        </p:nvGraphicFramePr>
        <p:xfrm>
          <a:off x="700419" y="1004776"/>
          <a:ext cx="7983721" cy="344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7309">
                  <a:extLst>
                    <a:ext uri="{9D8B030D-6E8A-4147-A177-3AD203B41FA5}">
                      <a16:colId xmlns:a16="http://schemas.microsoft.com/office/drawing/2014/main" val="2420243715"/>
                    </a:ext>
                  </a:extLst>
                </a:gridCol>
                <a:gridCol w="2128206">
                  <a:extLst>
                    <a:ext uri="{9D8B030D-6E8A-4147-A177-3AD203B41FA5}">
                      <a16:colId xmlns:a16="http://schemas.microsoft.com/office/drawing/2014/main" val="3027663093"/>
                    </a:ext>
                  </a:extLst>
                </a:gridCol>
                <a:gridCol w="2128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Metastatic</a:t>
                      </a:r>
                      <a:r>
                        <a:rPr lang="sk-SK" sz="1200" dirty="0"/>
                        <a:t>ký</a:t>
                      </a:r>
                      <a:r>
                        <a:rPr lang="en-GB" sz="1200" dirty="0"/>
                        <a:t> CSCC</a:t>
                      </a:r>
                      <a:br>
                        <a:rPr lang="en-GB" sz="1200" dirty="0"/>
                      </a:br>
                      <a:r>
                        <a:rPr lang="en-GB" sz="1200" b="0" dirty="0"/>
                        <a:t>(</a:t>
                      </a:r>
                      <a:r>
                        <a:rPr lang="sk-SK" sz="1200" b="0" dirty="0"/>
                        <a:t>n </a:t>
                      </a:r>
                      <a:r>
                        <a:rPr lang="en-GB" sz="1200" b="0" dirty="0"/>
                        <a:t>=</a:t>
                      </a:r>
                      <a:r>
                        <a:rPr lang="cs-CZ" sz="1200" b="0" dirty="0"/>
                        <a:t> </a:t>
                      </a:r>
                      <a:r>
                        <a:rPr lang="en-GB" sz="1200" b="0" dirty="0"/>
                        <a:t>59)</a:t>
                      </a:r>
                      <a:r>
                        <a:rPr lang="en-GB" sz="1200" b="0" baseline="30000" dirty="0"/>
                        <a:t>1</a:t>
                      </a:r>
                      <a:endParaRPr lang="en-GB" sz="12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err="1"/>
                        <a:t>Lokálně</a:t>
                      </a:r>
                      <a:r>
                        <a:rPr lang="sk-SK" sz="1200" dirty="0"/>
                        <a:t> pokročilý </a:t>
                      </a:r>
                      <a:r>
                        <a:rPr lang="en-GB" sz="1200" baseline="0" dirty="0"/>
                        <a:t>CSCC</a:t>
                      </a:r>
                    </a:p>
                    <a:p>
                      <a:pPr algn="ctr"/>
                      <a:r>
                        <a:rPr lang="en-GB" sz="1200" b="0" baseline="0" dirty="0"/>
                        <a:t>(</a:t>
                      </a:r>
                      <a:r>
                        <a:rPr lang="sk-SK" sz="1200" b="0" baseline="0" dirty="0"/>
                        <a:t>n </a:t>
                      </a:r>
                      <a:r>
                        <a:rPr lang="en-GB" sz="1200" b="0" baseline="0" dirty="0"/>
                        <a:t>=</a:t>
                      </a:r>
                      <a:r>
                        <a:rPr lang="cs-CZ" sz="1200" b="0" baseline="0" dirty="0"/>
                        <a:t> </a:t>
                      </a:r>
                      <a:r>
                        <a:rPr lang="en-GB" sz="1200" b="0" baseline="0" dirty="0"/>
                        <a:t>78)</a:t>
                      </a:r>
                      <a:r>
                        <a:rPr lang="en-GB" sz="1200" b="0" baseline="30000" dirty="0"/>
                        <a:t>2</a:t>
                      </a:r>
                      <a:endParaRPr lang="en-GB" sz="1200" b="0" baseline="300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833592413"/>
                  </a:ext>
                </a:extLst>
              </a:tr>
              <a:tr h="21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dirty="0"/>
                        <a:t>Medi</a:t>
                      </a:r>
                      <a:r>
                        <a:rPr lang="cs-CZ" sz="1200" b="1" dirty="0"/>
                        <a:t>á</a:t>
                      </a:r>
                      <a:r>
                        <a:rPr lang="en-GB" sz="1200" b="1" dirty="0"/>
                        <a:t>n</a:t>
                      </a:r>
                      <a:r>
                        <a:rPr lang="en-GB" sz="1200" b="1" baseline="0" dirty="0"/>
                        <a:t> </a:t>
                      </a:r>
                      <a:r>
                        <a:rPr lang="sk-SK" sz="1200" b="1" baseline="0" dirty="0" err="1"/>
                        <a:t>trvání</a:t>
                      </a:r>
                      <a:r>
                        <a:rPr lang="sk-SK" sz="1200" b="1" baseline="0" dirty="0"/>
                        <a:t> </a:t>
                      </a:r>
                      <a:r>
                        <a:rPr lang="en-GB" sz="1200" b="1" baseline="0" dirty="0"/>
                        <a:t>follow-up, m</a:t>
                      </a:r>
                      <a:r>
                        <a:rPr lang="sk-SK" sz="1200" b="1" baseline="0" dirty="0" err="1"/>
                        <a:t>ěsíce</a:t>
                      </a:r>
                      <a:r>
                        <a:rPr lang="sk-SK" sz="1200" b="1" baseline="0" dirty="0"/>
                        <a:t> </a:t>
                      </a:r>
                      <a:r>
                        <a:rPr lang="en-GB" sz="1200" b="1" baseline="0" dirty="0"/>
                        <a:t>(r</a:t>
                      </a:r>
                      <a:r>
                        <a:rPr lang="sk-SK" sz="1200" b="1" baseline="0" dirty="0" err="1"/>
                        <a:t>ozsah</a:t>
                      </a:r>
                      <a:r>
                        <a:rPr lang="en-GB" sz="1200" b="1" baseline="0" dirty="0"/>
                        <a:t>) 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dirty="0"/>
                        <a:t>16</a:t>
                      </a:r>
                      <a:r>
                        <a:rPr lang="cs-CZ" sz="1200" b="1" dirty="0"/>
                        <a:t>,</a:t>
                      </a:r>
                      <a:r>
                        <a:rPr lang="en-GB" sz="1200" b="1" dirty="0"/>
                        <a:t>5 (1</a:t>
                      </a:r>
                      <a:r>
                        <a:rPr lang="cs-CZ" sz="1200" b="1" dirty="0"/>
                        <a:t>,</a:t>
                      </a:r>
                      <a:r>
                        <a:rPr lang="en-GB" sz="1200" b="1" dirty="0"/>
                        <a:t>1</a:t>
                      </a:r>
                      <a:r>
                        <a:rPr lang="en-GB" sz="1200" b="1" baseline="0" dirty="0"/>
                        <a:t>–26</a:t>
                      </a:r>
                      <a:r>
                        <a:rPr lang="cs-CZ" sz="1200" b="1" baseline="0" dirty="0"/>
                        <a:t>,</a:t>
                      </a:r>
                      <a:r>
                        <a:rPr lang="en-GB" sz="1200" b="1" baseline="0" dirty="0"/>
                        <a:t>6</a:t>
                      </a:r>
                      <a:r>
                        <a:rPr lang="en-GB" sz="1200" b="1" dirty="0"/>
                        <a:t>)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dirty="0"/>
                        <a:t>9</a:t>
                      </a:r>
                      <a:r>
                        <a:rPr lang="cs-CZ" sz="1200" b="1" dirty="0"/>
                        <a:t>,</a:t>
                      </a:r>
                      <a:r>
                        <a:rPr lang="en-GB" sz="1200" b="1" dirty="0"/>
                        <a:t>3 (0</a:t>
                      </a:r>
                      <a:r>
                        <a:rPr lang="cs-CZ" sz="1200" b="1" dirty="0"/>
                        <a:t>,</a:t>
                      </a:r>
                      <a:r>
                        <a:rPr lang="en-GB" sz="1200" b="1" dirty="0"/>
                        <a:t>8–27</a:t>
                      </a:r>
                      <a:r>
                        <a:rPr lang="cs-CZ" sz="1200" b="1" dirty="0"/>
                        <a:t>,</a:t>
                      </a:r>
                      <a:r>
                        <a:rPr lang="en-GB" sz="1200" b="1" dirty="0"/>
                        <a:t>9)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k-SK" sz="1200" b="1" dirty="0" err="1"/>
                        <a:t>Nejlepší</a:t>
                      </a:r>
                      <a:r>
                        <a:rPr lang="sk-SK" sz="1200" b="1" dirty="0"/>
                        <a:t> </a:t>
                      </a:r>
                      <a:r>
                        <a:rPr lang="sk-SK" sz="1200" b="1" dirty="0" err="1"/>
                        <a:t>odpověď</a:t>
                      </a:r>
                      <a:r>
                        <a:rPr lang="en-GB" sz="1200" b="1" dirty="0"/>
                        <a:t>, n (%)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0">
                <a:tc>
                  <a:txBody>
                    <a:bodyPr/>
                    <a:lstStyle/>
                    <a:p>
                      <a:pPr marL="0" indent="174625">
                        <a:lnSpc>
                          <a:spcPct val="100000"/>
                        </a:lnSpc>
                      </a:pPr>
                      <a:r>
                        <a:rPr lang="en-GB" sz="1200" b="1" dirty="0"/>
                        <a:t>C</a:t>
                      </a:r>
                      <a:r>
                        <a:rPr lang="sk-SK" sz="1200" b="1" dirty="0"/>
                        <a:t>R 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6745" algn="r"/>
                          <a:tab pos="827405" algn="dec"/>
                        </a:tabLst>
                      </a:pPr>
                      <a:r>
                        <a:rPr lang="en-US" sz="1200" b="1" dirty="0">
                          <a:effectLst/>
                        </a:rPr>
                        <a:t>10 (16,9)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</a:rPr>
                        <a:t>10 (12,8)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/>
                </a:tc>
                <a:extLst>
                  <a:ext uri="{0D108BD9-81ED-4DB2-BD59-A6C34878D82A}">
                    <a16:rowId xmlns:a16="http://schemas.microsoft.com/office/drawing/2014/main" val="3998834432"/>
                  </a:ext>
                </a:extLst>
              </a:tr>
              <a:tr h="215280">
                <a:tc>
                  <a:txBody>
                    <a:bodyPr/>
                    <a:lstStyle/>
                    <a:p>
                      <a:pPr marL="0" indent="174625">
                        <a:lnSpc>
                          <a:spcPct val="100000"/>
                        </a:lnSpc>
                      </a:pPr>
                      <a:r>
                        <a:rPr lang="en-GB" sz="1200" b="1" u="none" strike="noStrike" kern="1200" baseline="0" dirty="0"/>
                        <a:t>P</a:t>
                      </a:r>
                      <a:r>
                        <a:rPr lang="sk-SK" sz="1200" b="1" u="none" strike="noStrike" kern="1200" baseline="0" dirty="0"/>
                        <a:t>R </a:t>
                      </a:r>
                      <a:endParaRPr lang="en-GB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6745" algn="r"/>
                          <a:tab pos="827405" algn="dec"/>
                        </a:tabLst>
                      </a:pPr>
                      <a:r>
                        <a:rPr lang="en-US" sz="1200" b="1" dirty="0">
                          <a:effectLst/>
                        </a:rPr>
                        <a:t>19 (32,2)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</a:rPr>
                        <a:t>24 (30,8)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/>
                </a:tc>
                <a:extLst>
                  <a:ext uri="{0D108BD9-81ED-4DB2-BD59-A6C34878D82A}">
                    <a16:rowId xmlns:a16="http://schemas.microsoft.com/office/drawing/2014/main" val="1885871966"/>
                  </a:ext>
                </a:extLst>
              </a:tr>
              <a:tr h="215280">
                <a:tc>
                  <a:txBody>
                    <a:bodyPr/>
                    <a:lstStyle/>
                    <a:p>
                      <a:pPr marL="0" indent="174625">
                        <a:lnSpc>
                          <a:spcPct val="100000"/>
                        </a:lnSpc>
                      </a:pPr>
                      <a:r>
                        <a:rPr lang="en-GB" sz="1200" b="1" u="none" strike="noStrike" kern="1200" baseline="0" dirty="0"/>
                        <a:t>S</a:t>
                      </a:r>
                      <a:r>
                        <a:rPr lang="sk-SK" sz="1200" b="1" u="none" strike="noStrike" kern="1200" baseline="0" dirty="0"/>
                        <a:t>D 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6745" algn="r"/>
                          <a:tab pos="827405" algn="dec"/>
                        </a:tabLst>
                      </a:pPr>
                      <a:r>
                        <a:rPr lang="en-US" sz="1200" b="1" dirty="0">
                          <a:effectLst/>
                        </a:rPr>
                        <a:t>9 (15,3)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</a:rPr>
                        <a:t>28 (35,9)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/>
                </a:tc>
                <a:extLst>
                  <a:ext uri="{0D108BD9-81ED-4DB2-BD59-A6C34878D82A}">
                    <a16:rowId xmlns:a16="http://schemas.microsoft.com/office/drawing/2014/main" val="3505645135"/>
                  </a:ext>
                </a:extLst>
              </a:tr>
              <a:tr h="215280">
                <a:tc>
                  <a:txBody>
                    <a:bodyPr/>
                    <a:lstStyle/>
                    <a:p>
                      <a:pPr marL="0" indent="174625">
                        <a:lnSpc>
                          <a:spcPct val="100000"/>
                        </a:lnSpc>
                      </a:pPr>
                      <a:r>
                        <a:rPr lang="en-GB" sz="1200" b="1" dirty="0"/>
                        <a:t>Non-CR/non-PD</a:t>
                      </a:r>
                      <a:r>
                        <a:rPr lang="en-US" sz="1200" b="1" kern="1200" baseline="30000" dirty="0">
                          <a:effectLst/>
                        </a:rPr>
                        <a:t>†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6745" algn="r"/>
                          <a:tab pos="827405" algn="dec"/>
                        </a:tabLst>
                      </a:pPr>
                      <a:r>
                        <a:rPr lang="en-US" sz="1200" b="1" dirty="0">
                          <a:effectLst/>
                        </a:rPr>
                        <a:t>4 (6,8)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</a:rPr>
                        <a:t>0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280">
                <a:tc>
                  <a:txBody>
                    <a:bodyPr/>
                    <a:lstStyle/>
                    <a:p>
                      <a:pPr marL="0" indent="174625">
                        <a:lnSpc>
                          <a:spcPct val="100000"/>
                        </a:lnSpc>
                      </a:pPr>
                      <a:r>
                        <a:rPr lang="en-GB" sz="1200" b="1" baseline="0" dirty="0"/>
                        <a:t>PD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6745" algn="r"/>
                          <a:tab pos="827405" algn="dec"/>
                        </a:tabLst>
                      </a:pPr>
                      <a:r>
                        <a:rPr lang="en-US" sz="1200" b="1" dirty="0">
                          <a:effectLst/>
                        </a:rPr>
                        <a:t>10 (16,9)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</a:rPr>
                        <a:t>9 (11,5)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/>
                </a:tc>
                <a:extLst>
                  <a:ext uri="{0D108BD9-81ED-4DB2-BD59-A6C34878D82A}">
                    <a16:rowId xmlns:a16="http://schemas.microsoft.com/office/drawing/2014/main" val="1369222982"/>
                  </a:ext>
                </a:extLst>
              </a:tr>
              <a:tr h="215280">
                <a:tc>
                  <a:txBody>
                    <a:bodyPr/>
                    <a:lstStyle/>
                    <a:p>
                      <a:pPr marL="0" indent="174625">
                        <a:lnSpc>
                          <a:spcPct val="100000"/>
                        </a:lnSpc>
                      </a:pPr>
                      <a:r>
                        <a:rPr lang="sk-SK" sz="1200" b="1" u="none" strike="noStrike" kern="1200" baseline="0" dirty="0"/>
                        <a:t>Nedostupné</a:t>
                      </a:r>
                      <a:r>
                        <a:rPr lang="en-GB" sz="1200" b="1" u="none" strike="noStrike" kern="1200" baseline="30000" dirty="0"/>
                        <a:t>‡</a:t>
                      </a:r>
                      <a:endParaRPr lang="en-GB" sz="1200" b="1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6745" algn="r"/>
                          <a:tab pos="827405" algn="dec"/>
                        </a:tabLst>
                      </a:pPr>
                      <a:r>
                        <a:rPr lang="en-US" sz="1200" b="1" dirty="0">
                          <a:effectLst/>
                        </a:rPr>
                        <a:t>7 (11,9)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</a:rPr>
                        <a:t>7 (9,0)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/>
                </a:tc>
                <a:extLst>
                  <a:ext uri="{0D108BD9-81ED-4DB2-BD59-A6C34878D82A}">
                    <a16:rowId xmlns:a16="http://schemas.microsoft.com/office/drawing/2014/main" val="1892218481"/>
                  </a:ext>
                </a:extLst>
              </a:tr>
              <a:tr h="21528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</a:pPr>
                      <a:r>
                        <a:rPr lang="en-GB" sz="1200" b="1" u="none" strike="noStrike" kern="1200" baseline="0" dirty="0"/>
                        <a:t>ORR, % (95% CI)</a:t>
                      </a:r>
                      <a:endParaRPr lang="en-GB" sz="1200" b="1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53060" algn="dec"/>
                        </a:tabLst>
                      </a:pPr>
                      <a:r>
                        <a:rPr lang="en-US" sz="1200" b="1" dirty="0">
                          <a:effectLst/>
                        </a:rPr>
                        <a:t>49,2 (35,9–62,5)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</a:rPr>
                        <a:t>43,6 (32,4</a:t>
                      </a:r>
                      <a:r>
                        <a:rPr lang="en-US" sz="1200" b="1" dirty="0">
                          <a:effectLst/>
                        </a:rPr>
                        <a:t>–55,3)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880"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/>
                        <a:t>ORR </a:t>
                      </a:r>
                      <a:r>
                        <a:rPr lang="sk-SK" sz="1200" b="1" baseline="0" dirty="0" err="1"/>
                        <a:t>podle</a:t>
                      </a:r>
                      <a:r>
                        <a:rPr lang="sk-SK" sz="1200" b="1" baseline="0" dirty="0"/>
                        <a:t> </a:t>
                      </a:r>
                      <a:r>
                        <a:rPr lang="en-GB" sz="1200" b="1" baseline="0" dirty="0"/>
                        <a:t>INV % </a:t>
                      </a:r>
                      <a:r>
                        <a:rPr lang="en-GB" sz="1200" b="1" u="none" strike="noStrike" kern="1200" baseline="0" dirty="0"/>
                        <a:t>(95% CI)</a:t>
                      </a:r>
                      <a:endParaRPr lang="en-GB" sz="1200" b="1" kern="1200" baseline="30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986" marR="53986" marT="13500" marB="135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/>
                        <a:t>49,2 (35,9-62,6)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/>
                        <a:t>52,6 (40,9-64,0)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280">
                <a:tc>
                  <a:txBody>
                    <a:bodyPr/>
                    <a:lstStyle/>
                    <a:p>
                      <a:pPr marL="0" marR="0" indent="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dirty="0"/>
                        <a:t>CR/PR </a:t>
                      </a:r>
                      <a:endParaRPr lang="en-GB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/>
                        <a:t>4 (6,8) / 25 (42,3)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/>
                        <a:t>13 (16,7) / 28 (35,9)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280">
                <a:tc>
                  <a:txBody>
                    <a:bodyPr/>
                    <a:lstStyle/>
                    <a:p>
                      <a:pPr marL="0" indent="1588">
                        <a:lnSpc>
                          <a:spcPct val="100000"/>
                        </a:lnSpc>
                      </a:pPr>
                      <a:r>
                        <a:rPr lang="en-GB" sz="1200" b="1" u="none" strike="noStrike" kern="1200" baseline="0" dirty="0"/>
                        <a:t>D</a:t>
                      </a:r>
                      <a:r>
                        <a:rPr lang="sk-SK" sz="1200" b="1" u="none" strike="noStrike" kern="1200" baseline="0" dirty="0"/>
                        <a:t>CR %</a:t>
                      </a:r>
                      <a:r>
                        <a:rPr lang="en-GB" sz="1200" b="1" u="none" strike="noStrike" kern="1200" baseline="0" dirty="0"/>
                        <a:t> (95% CI)</a:t>
                      </a:r>
                      <a:endParaRPr lang="en-GB" sz="1200" b="1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53060" algn="dec"/>
                        </a:tabLst>
                      </a:pPr>
                      <a:r>
                        <a:rPr lang="en-US" sz="1200" b="1" dirty="0">
                          <a:effectLst/>
                        </a:rPr>
                        <a:t>71,2 (57,9–82,2)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</a:rPr>
                        <a:t>79,5 (68,8</a:t>
                      </a:r>
                      <a:r>
                        <a:rPr lang="en-US" sz="1200" b="1" dirty="0">
                          <a:effectLst/>
                        </a:rPr>
                        <a:t>–87,8)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5280">
                <a:tc>
                  <a:txBody>
                    <a:bodyPr/>
                    <a:lstStyle/>
                    <a:p>
                      <a:pPr marL="0" indent="1588">
                        <a:lnSpc>
                          <a:spcPct val="100000"/>
                        </a:lnSpc>
                      </a:pPr>
                      <a:r>
                        <a:rPr lang="sk-SK" sz="1200" b="1" u="none" strike="noStrike" kern="1200" baseline="0" dirty="0"/>
                        <a:t>Kontrola </a:t>
                      </a:r>
                      <a:r>
                        <a:rPr lang="sk-SK" sz="1200" b="1" u="none" strike="noStrike" kern="1200" baseline="0" dirty="0" err="1"/>
                        <a:t>trvání</a:t>
                      </a:r>
                      <a:r>
                        <a:rPr lang="sk-SK" sz="1200" b="1" u="none" strike="noStrike" kern="1200" baseline="0" dirty="0"/>
                        <a:t> </a:t>
                      </a:r>
                      <a:r>
                        <a:rPr lang="sk-SK" sz="1200" b="1" u="none" strike="noStrike" kern="1200" baseline="0" dirty="0" err="1"/>
                        <a:t>odpovědi</a:t>
                      </a:r>
                      <a:r>
                        <a:rPr lang="en-GB" sz="1200" b="1" u="none" strike="noStrike" kern="1200" baseline="0" dirty="0"/>
                        <a:t>, % (95% CI)</a:t>
                      </a:r>
                      <a:r>
                        <a:rPr lang="en-GB" sz="1200" b="1" u="none" strike="noStrike" kern="1200" baseline="30000" dirty="0"/>
                        <a:t>§</a:t>
                      </a:r>
                      <a:endParaRPr lang="en-GB" sz="1200" b="1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53060" algn="dec"/>
                        </a:tabLst>
                      </a:pPr>
                      <a:r>
                        <a:rPr lang="en-US" sz="1200" b="1" dirty="0">
                          <a:effectLst/>
                        </a:rPr>
                        <a:t>62,7 (49,1–75,0)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</a:rPr>
                        <a:t>62,8 (51,1</a:t>
                      </a:r>
                      <a:r>
                        <a:rPr lang="en-US" sz="1200" b="1" dirty="0">
                          <a:effectLst/>
                        </a:rPr>
                        <a:t>–73,5)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u="none" strike="noStrike" kern="1200" baseline="0" dirty="0"/>
                        <a:t>Medi</a:t>
                      </a:r>
                      <a:r>
                        <a:rPr lang="cs-CZ" sz="1200" b="1" u="none" strike="noStrike" kern="1200" baseline="0" dirty="0"/>
                        <a:t>á</a:t>
                      </a:r>
                      <a:r>
                        <a:rPr lang="en-GB" sz="1200" b="1" u="none" strike="noStrike" kern="1200" baseline="0" dirty="0"/>
                        <a:t>n </a:t>
                      </a:r>
                      <a:r>
                        <a:rPr lang="sk-SK" sz="1200" b="1" u="none" strike="noStrike" kern="1200" baseline="0" dirty="0"/>
                        <a:t>doby do </a:t>
                      </a:r>
                      <a:r>
                        <a:rPr lang="sk-SK" sz="1200" b="1" u="none" strike="noStrike" kern="1200" baseline="0" dirty="0" err="1"/>
                        <a:t>odpovědi</a:t>
                      </a:r>
                      <a:r>
                        <a:rPr lang="en-GB" sz="1200" b="1" u="none" strike="noStrike" kern="1200" baseline="0" dirty="0"/>
                        <a:t>, m</a:t>
                      </a:r>
                      <a:r>
                        <a:rPr lang="sk-SK" sz="1200" b="1" u="none" strike="noStrike" kern="1200" baseline="0" dirty="0" err="1"/>
                        <a:t>ěsíce</a:t>
                      </a:r>
                      <a:r>
                        <a:rPr lang="en-GB" sz="1200" b="1" u="none" strike="noStrike" kern="1200" baseline="0" dirty="0"/>
                        <a:t> (r</a:t>
                      </a:r>
                      <a:r>
                        <a:rPr lang="sk-SK" sz="1200" b="1" u="none" strike="noStrike" kern="1200" baseline="0" dirty="0" err="1"/>
                        <a:t>ozsah</a:t>
                      </a:r>
                      <a:r>
                        <a:rPr lang="sk-SK" sz="1200" b="1" u="none" strike="noStrike" kern="1200" baseline="0" dirty="0"/>
                        <a:t>)</a:t>
                      </a:r>
                      <a:r>
                        <a:rPr lang="en-GB" sz="1200" b="1" u="none" strike="noStrike" kern="1200" baseline="30000" dirty="0"/>
                        <a:t>¶</a:t>
                      </a:r>
                      <a:endParaRPr lang="en-GB" sz="1200" b="1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53060" algn="dec"/>
                        </a:tabLst>
                      </a:pPr>
                      <a:r>
                        <a:rPr lang="en-US" sz="1200" b="1" dirty="0">
                          <a:effectLst/>
                        </a:rPr>
                        <a:t>1,9 (1,7–9,1)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</a:rPr>
                        <a:t>1,9 (1,8</a:t>
                      </a:r>
                      <a:r>
                        <a:rPr lang="en-US" sz="1200" b="1" dirty="0">
                          <a:effectLst/>
                        </a:rPr>
                        <a:t>–8,8)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0" marR="54000" marT="16200" marB="1620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28649" y="4543188"/>
            <a:ext cx="8246193" cy="51937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sz="675" kern="0" dirty="0">
                <a:solidFill>
                  <a:prstClr val="black"/>
                </a:solidFill>
                <a:latin typeface="Arial" panose="020B0604020202020204"/>
                <a:ea typeface="ＭＳ Ｐゴシック" pitchFamily="34" charset="-128"/>
              </a:rPr>
              <a:t>Data cut-off date: Sept 20, 2018 (Group 1); Oct 10, 2018 (Group 2)</a:t>
            </a:r>
            <a:endParaRPr lang="en-GB" sz="675" baseline="30000" dirty="0">
              <a:solidFill>
                <a:prstClr val="black"/>
              </a:solidFill>
              <a:latin typeface="Arial" panose="020B0604020202020204"/>
            </a:endParaRPr>
          </a:p>
          <a:p>
            <a:pPr>
              <a:defRPr/>
            </a:pPr>
            <a:r>
              <a:rPr lang="en-GB" sz="675" baseline="30000" dirty="0">
                <a:solidFill>
                  <a:prstClr val="black"/>
                </a:solidFill>
                <a:latin typeface="Arial" panose="020B0604020202020204"/>
              </a:rPr>
              <a:t>†</a:t>
            </a:r>
            <a:r>
              <a:rPr lang="en-GB" sz="675" dirty="0">
                <a:solidFill>
                  <a:prstClr val="black"/>
                </a:solidFill>
                <a:latin typeface="Arial" panose="020B0604020202020204"/>
              </a:rPr>
              <a:t>Patients with non-measurable disease on central review of baseline imaging. </a:t>
            </a:r>
            <a:r>
              <a:rPr lang="en-GB" sz="675" baseline="30000" dirty="0">
                <a:solidFill>
                  <a:prstClr val="black"/>
                </a:solidFill>
                <a:latin typeface="Arial" panose="020B0604020202020204"/>
              </a:rPr>
              <a:t>‡</a:t>
            </a:r>
            <a:r>
              <a:rPr lang="en-GB" sz="675" dirty="0">
                <a:solidFill>
                  <a:prstClr val="black"/>
                </a:solidFill>
                <a:latin typeface="Arial" panose="020B0604020202020204"/>
              </a:rPr>
              <a:t>Include missing and unknown </a:t>
            </a:r>
            <a:r>
              <a:rPr lang="en-GB" sz="675" dirty="0" err="1">
                <a:solidFill>
                  <a:prstClr val="black"/>
                </a:solidFill>
                <a:latin typeface="Arial" panose="020B0604020202020204"/>
              </a:rPr>
              <a:t>tumor</a:t>
            </a:r>
            <a:r>
              <a:rPr lang="en-GB" sz="675" dirty="0">
                <a:solidFill>
                  <a:prstClr val="black"/>
                </a:solidFill>
                <a:latin typeface="Arial" panose="020B0604020202020204"/>
              </a:rPr>
              <a:t> response. </a:t>
            </a:r>
            <a:r>
              <a:rPr lang="en-GB" sz="675" baseline="30000" dirty="0">
                <a:solidFill>
                  <a:prstClr val="black"/>
                </a:solidFill>
                <a:latin typeface="Arial" panose="020B0604020202020204"/>
              </a:rPr>
              <a:t>§</a:t>
            </a:r>
            <a:r>
              <a:rPr lang="en-GB" sz="675" dirty="0">
                <a:solidFill>
                  <a:prstClr val="black"/>
                </a:solidFill>
                <a:latin typeface="Arial" panose="020B0604020202020204"/>
              </a:rPr>
              <a:t>Defined as the proportion of patients without progressive disease for at least 105 days. </a:t>
            </a:r>
            <a:r>
              <a:rPr lang="en-GB" sz="675" baseline="30000" dirty="0">
                <a:solidFill>
                  <a:prstClr val="black"/>
                </a:solidFill>
                <a:latin typeface="Arial" panose="020B0604020202020204"/>
              </a:rPr>
              <a:t>¶</a:t>
            </a:r>
            <a:r>
              <a:rPr lang="en-GB" sz="675" dirty="0">
                <a:solidFill>
                  <a:prstClr val="black"/>
                </a:solidFill>
                <a:latin typeface="Arial" panose="020B0604020202020204"/>
              </a:rPr>
              <a:t>Data shown are from patients with confirmed responses. </a:t>
            </a:r>
          </a:p>
          <a:p>
            <a:pPr>
              <a:defRPr/>
            </a:pPr>
            <a:r>
              <a:rPr lang="en-GB" sz="675" kern="0" dirty="0">
                <a:solidFill>
                  <a:prstClr val="black"/>
                </a:solidFill>
                <a:latin typeface="Arial" panose="020B0604020202020204"/>
                <a:ea typeface="ＭＳ Ｐゴシック" pitchFamily="34" charset="-128"/>
              </a:rPr>
              <a:t>INV investigator assessment</a:t>
            </a:r>
            <a:endParaRPr lang="en-US" sz="675" kern="0" dirty="0">
              <a:solidFill>
                <a:prstClr val="black"/>
              </a:solidFill>
              <a:latin typeface="Arial" panose="020B0604020202020204"/>
              <a:ea typeface="ＭＳ Ｐゴシック" pitchFamily="34" charset="-128"/>
            </a:endParaRPr>
          </a:p>
          <a:p>
            <a:pPr marL="5954">
              <a:defRPr/>
            </a:pPr>
            <a:r>
              <a:rPr lang="sk-SK" sz="675" dirty="0">
                <a:solidFill>
                  <a:prstClr val="black"/>
                </a:solidFill>
                <a:latin typeface="Arial" panose="020B0604020202020204"/>
              </a:rPr>
              <a:t>                                     </a:t>
            </a:r>
            <a:r>
              <a:rPr lang="en-US" sz="675" dirty="0">
                <a:solidFill>
                  <a:prstClr val="black"/>
                </a:solidFill>
                <a:latin typeface="Arial" panose="020B0604020202020204"/>
              </a:rPr>
              <a:t>1. 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/>
              </a:rPr>
              <a:t>Guminski</a:t>
            </a:r>
            <a:r>
              <a:rPr lang="cs-CZ" sz="675" dirty="0">
                <a:solidFill>
                  <a:prstClr val="black"/>
                </a:solidFill>
                <a:latin typeface="Arial" panose="020B0604020202020204"/>
              </a:rPr>
              <a:t>,</a:t>
            </a:r>
            <a:r>
              <a:rPr lang="en-US" sz="675" dirty="0">
                <a:solidFill>
                  <a:prstClr val="black"/>
                </a:solidFill>
                <a:latin typeface="Arial" panose="020B0604020202020204"/>
              </a:rPr>
              <a:t> et al. </a:t>
            </a:r>
            <a:r>
              <a:rPr lang="en-US" sz="675" i="1" dirty="0">
                <a:solidFill>
                  <a:prstClr val="black"/>
                </a:solidFill>
                <a:latin typeface="Arial" panose="020B0604020202020204"/>
              </a:rPr>
              <a:t>J Clin Oncol</a:t>
            </a:r>
            <a:r>
              <a:rPr lang="en-US" sz="675" dirty="0">
                <a:solidFill>
                  <a:prstClr val="black"/>
                </a:solidFill>
                <a:latin typeface="Arial" panose="020B0604020202020204"/>
              </a:rPr>
              <a:t>. 2019:37 (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/>
              </a:rPr>
              <a:t>suppl</a:t>
            </a:r>
            <a:r>
              <a:rPr lang="en-US" sz="675" dirty="0">
                <a:solidFill>
                  <a:prstClr val="black"/>
                </a:solidFill>
                <a:latin typeface="Arial" panose="020B0604020202020204"/>
              </a:rPr>
              <a:t>; 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/>
              </a:rPr>
              <a:t>abstr</a:t>
            </a:r>
            <a:r>
              <a:rPr lang="en-US" sz="675" dirty="0">
                <a:solidFill>
                  <a:prstClr val="black"/>
                </a:solidFill>
                <a:latin typeface="Arial" panose="020B0604020202020204"/>
              </a:rPr>
              <a:t> 9526) [poster presentation]. 2. </a:t>
            </a:r>
            <a:r>
              <a:rPr lang="da-DK" sz="675" dirty="0">
                <a:solidFill>
                  <a:prstClr val="black"/>
                </a:solidFill>
                <a:latin typeface="Arial" panose="020B0604020202020204"/>
              </a:rPr>
              <a:t>Migden MR, et al. </a:t>
            </a:r>
            <a:r>
              <a:rPr lang="en-US" sz="675" i="1" dirty="0">
                <a:solidFill>
                  <a:prstClr val="black"/>
                </a:solidFill>
                <a:latin typeface="Arial" panose="020B0604020202020204"/>
              </a:rPr>
              <a:t>J </a:t>
            </a:r>
            <a:r>
              <a:rPr lang="en-US" sz="675" i="1" dirty="0" err="1">
                <a:solidFill>
                  <a:prstClr val="black"/>
                </a:solidFill>
                <a:latin typeface="Arial" panose="020B0604020202020204"/>
              </a:rPr>
              <a:t>Clin</a:t>
            </a:r>
            <a:r>
              <a:rPr lang="en-US" sz="675" i="1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675" i="1" dirty="0" err="1">
                <a:solidFill>
                  <a:prstClr val="black"/>
                </a:solidFill>
                <a:latin typeface="Arial" panose="020B0604020202020204"/>
              </a:rPr>
              <a:t>Oncol</a:t>
            </a:r>
            <a:r>
              <a:rPr lang="en-US" sz="675" dirty="0">
                <a:solidFill>
                  <a:prstClr val="black"/>
                </a:solidFill>
                <a:latin typeface="Arial" panose="020B0604020202020204"/>
              </a:rPr>
              <a:t>. 2019:37 (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/>
              </a:rPr>
              <a:t>suppl</a:t>
            </a:r>
            <a:r>
              <a:rPr lang="en-US" sz="675" dirty="0">
                <a:solidFill>
                  <a:prstClr val="black"/>
                </a:solidFill>
                <a:latin typeface="Arial" panose="020B0604020202020204"/>
              </a:rPr>
              <a:t>; 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/>
              </a:rPr>
              <a:t>abstr</a:t>
            </a:r>
            <a:r>
              <a:rPr lang="en-US" sz="675" dirty="0">
                <a:solidFill>
                  <a:prstClr val="black"/>
                </a:solidFill>
                <a:latin typeface="Arial" panose="020B0604020202020204"/>
              </a:rPr>
              <a:t> 6015) [poster presentation]. </a:t>
            </a:r>
            <a:endParaRPr lang="da-DK" sz="675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97931740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rgbClr val="003399"/>
                </a:solidFill>
              </a:rPr>
              <a:t>NEJLEPŠÍ ODPOVĚĎ V </a:t>
            </a:r>
            <a:r>
              <a:rPr lang="sk-SK" dirty="0" err="1">
                <a:solidFill>
                  <a:srgbClr val="003399"/>
                </a:solidFill>
              </a:rPr>
              <a:t>CÍLOVÝCH</a:t>
            </a:r>
            <a:r>
              <a:rPr lang="sk-SK" dirty="0">
                <a:solidFill>
                  <a:srgbClr val="003399"/>
                </a:solidFill>
              </a:rPr>
              <a:t> </a:t>
            </a:r>
            <a:r>
              <a:rPr lang="sk-SK" dirty="0" err="1">
                <a:solidFill>
                  <a:srgbClr val="003399"/>
                </a:solidFill>
              </a:rPr>
              <a:t>LÉZÍCH</a:t>
            </a:r>
            <a:r>
              <a:rPr lang="sk-SK" dirty="0">
                <a:solidFill>
                  <a:srgbClr val="003399"/>
                </a:solidFill>
              </a:rPr>
              <a:t> U </a:t>
            </a:r>
            <a:r>
              <a:rPr lang="sk-SK" dirty="0" err="1">
                <a:solidFill>
                  <a:srgbClr val="003399"/>
                </a:solidFill>
              </a:rPr>
              <a:t>PACIENTŮ</a:t>
            </a:r>
            <a:r>
              <a:rPr lang="sk-SK" dirty="0">
                <a:solidFill>
                  <a:srgbClr val="003399"/>
                </a:solidFill>
              </a:rPr>
              <a:t> S POKROČILÝM </a:t>
            </a:r>
            <a:r>
              <a:rPr lang="en-US" dirty="0">
                <a:solidFill>
                  <a:srgbClr val="003399"/>
                </a:solidFill>
              </a:rPr>
              <a:t>CSCC </a:t>
            </a:r>
            <a:r>
              <a:rPr lang="sk-SK" dirty="0">
                <a:solidFill>
                  <a:srgbClr val="003399"/>
                </a:solidFill>
              </a:rPr>
              <a:t>PODLE </a:t>
            </a:r>
            <a:r>
              <a:rPr lang="en-US" dirty="0">
                <a:solidFill>
                  <a:srgbClr val="003399"/>
                </a:solidFill>
              </a:rPr>
              <a:t>ICR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66B9356-10A9-4317-BCAC-423233D5433D}"/>
              </a:ext>
            </a:extLst>
          </p:cNvPr>
          <p:cNvSpPr txBox="1">
            <a:spLocks/>
          </p:cNvSpPr>
          <p:nvPr/>
        </p:nvSpPr>
        <p:spPr>
          <a:xfrm>
            <a:off x="639824" y="4688198"/>
            <a:ext cx="8206031" cy="271551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163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91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0"/>
              </a:spcBef>
              <a:buClr>
                <a:srgbClr val="ED7D31"/>
              </a:buClr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/>
              </a:rPr>
              <a:t>Data cut-off date: </a:t>
            </a:r>
            <a:r>
              <a:rPr lang="en-US" sz="60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Sept 20, 2018 (Group 1);</a:t>
            </a:r>
            <a:r>
              <a:rPr lang="en-US" sz="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60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Oct 10, 2018 (Group 2)</a:t>
            </a:r>
            <a:endParaRPr lang="en-US" sz="600" baseline="30000" dirty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  <a:p>
            <a:pPr defTabSz="685800">
              <a:spcBef>
                <a:spcPts val="0"/>
              </a:spcBef>
              <a:buClr>
                <a:srgbClr val="ED7D31"/>
              </a:buClr>
              <a:defRPr/>
            </a:pPr>
            <a:r>
              <a:rPr lang="en-GB" sz="600" dirty="0">
                <a:solidFill>
                  <a:prstClr val="black"/>
                </a:solidFill>
                <a:latin typeface="Arial" panose="020B0604020202020204"/>
              </a:rPr>
              <a:t>Bars show the best percentage change in the sum of target lesion diameters from baseline for 45 patients with metastatic CSCC who underwent radiologic evaluation per ICR</a:t>
            </a:r>
            <a:r>
              <a:rPr lang="en-US" sz="600" dirty="0">
                <a:solidFill>
                  <a:prstClr val="black"/>
                </a:solidFill>
                <a:latin typeface="Arial" panose="020B0604020202020204"/>
              </a:rPr>
              <a:t> and 56 patients with locally advanced CSCC who underwent photography evaluation </a:t>
            </a:r>
            <a:r>
              <a:rPr lang="en-GB" sz="600" dirty="0">
                <a:solidFill>
                  <a:prstClr val="black"/>
                </a:solidFill>
                <a:latin typeface="Arial" panose="020B0604020202020204"/>
              </a:rPr>
              <a:t>per modified WHO criteria by ICR after treatment initiation. Lesion measurements after progression were excluded. Black horizontal dashed lines indicate RECIST 1.1 criteria for partial response (≥</a:t>
            </a:r>
            <a:r>
              <a:rPr lang="cs-CZ" sz="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GB" sz="600" dirty="0">
                <a:solidFill>
                  <a:prstClr val="black"/>
                </a:solidFill>
                <a:latin typeface="Arial" panose="020B0604020202020204"/>
              </a:rPr>
              <a:t>30% decrease in the sum of target lesion diameters) and progressive disease (≥</a:t>
            </a:r>
            <a:r>
              <a:rPr lang="cs-CZ" sz="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GB" sz="600" dirty="0">
                <a:solidFill>
                  <a:prstClr val="black"/>
                </a:solidFill>
                <a:latin typeface="Arial" panose="020B0604020202020204"/>
              </a:rPr>
              <a:t>20% increase in the target lesion diameters).</a:t>
            </a:r>
            <a:r>
              <a:rPr lang="en-US" sz="600" dirty="0">
                <a:solidFill>
                  <a:prstClr val="black"/>
                </a:solidFill>
                <a:latin typeface="Arial" panose="020B0604020202020204"/>
              </a:rPr>
              <a:t> Blue horizontal dashed lines indicate WHO criteria for partial response (≥</a:t>
            </a:r>
            <a:r>
              <a:rPr lang="cs-CZ" sz="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600" dirty="0">
                <a:solidFill>
                  <a:prstClr val="black"/>
                </a:solidFill>
                <a:latin typeface="Arial" panose="020B0604020202020204"/>
              </a:rPr>
              <a:t>50% decrease in the sum of target lesion diameters) and progressive disease (≥</a:t>
            </a:r>
            <a:r>
              <a:rPr lang="cs-CZ" sz="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600" dirty="0">
                <a:solidFill>
                  <a:prstClr val="black"/>
                </a:solidFill>
                <a:latin typeface="Arial" panose="020B0604020202020204"/>
              </a:rPr>
              <a:t>25% increase in the target lesion diameters). </a:t>
            </a:r>
            <a:endParaRPr lang="en-GB" sz="600" dirty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  <a:p>
            <a:pPr defTabSz="685800">
              <a:spcBef>
                <a:spcPts val="0"/>
              </a:spcBef>
              <a:buClr>
                <a:srgbClr val="ED7D31"/>
              </a:buClr>
              <a:defRPr/>
            </a:pPr>
            <a:r>
              <a:rPr lang="en-GB" sz="600" dirty="0">
                <a:solidFill>
                  <a:prstClr val="black"/>
                </a:solidFill>
                <a:latin typeface="Arial" panose="020B0604020202020204"/>
              </a:rPr>
              <a:t>CSCC, cutaneous squamous cell carcinoma; ICR, independent central review; </a:t>
            </a:r>
            <a:r>
              <a:rPr lang="en-US" sz="600" dirty="0">
                <a:solidFill>
                  <a:prstClr val="black"/>
                </a:solidFill>
                <a:latin typeface="Arial" panose="020B0604020202020204"/>
              </a:rPr>
              <a:t>RECIST 1.1, Response</a:t>
            </a:r>
            <a:endParaRPr lang="sk-SK" sz="600" dirty="0">
              <a:solidFill>
                <a:prstClr val="black"/>
              </a:solidFill>
              <a:latin typeface="Arial" panose="020B0604020202020204"/>
            </a:endParaRPr>
          </a:p>
          <a:p>
            <a:pPr defTabSz="685800">
              <a:spcBef>
                <a:spcPts val="0"/>
              </a:spcBef>
              <a:buClr>
                <a:srgbClr val="ED7D31"/>
              </a:buClr>
              <a:defRPr/>
            </a:pPr>
            <a:endParaRPr lang="sk-SK" sz="600" dirty="0">
              <a:solidFill>
                <a:prstClr val="black"/>
              </a:solidFill>
              <a:latin typeface="Arial" panose="020B0604020202020204"/>
            </a:endParaRPr>
          </a:p>
          <a:p>
            <a:pPr defTabSz="685800">
              <a:spcBef>
                <a:spcPts val="0"/>
              </a:spcBef>
              <a:buClr>
                <a:srgbClr val="ED7D31"/>
              </a:buClr>
              <a:defRPr/>
            </a:pPr>
            <a:endParaRPr lang="sk-SK" sz="600" dirty="0">
              <a:solidFill>
                <a:prstClr val="black"/>
              </a:solidFill>
              <a:latin typeface="Arial" panose="020B0604020202020204"/>
            </a:endParaRPr>
          </a:p>
          <a:p>
            <a:pPr defTabSz="685800">
              <a:spcBef>
                <a:spcPts val="0"/>
              </a:spcBef>
              <a:buClr>
                <a:srgbClr val="ED7D31"/>
              </a:buClr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/>
              </a:rPr>
              <a:t> Evaluation Criteria In Solid Tumors version 1.1; </a:t>
            </a:r>
            <a:r>
              <a:rPr lang="en-GB" sz="600" spc="11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WHO, </a:t>
            </a:r>
            <a:r>
              <a:rPr lang="en-US" sz="600" dirty="0">
                <a:solidFill>
                  <a:prstClr val="black"/>
                </a:solidFill>
                <a:latin typeface="Arial" panose="020B0604020202020204"/>
              </a:rPr>
              <a:t>World Health Organization </a:t>
            </a:r>
            <a:endParaRPr lang="en-GB" sz="600" spc="11" dirty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  <a:p>
            <a:pPr defTabSz="685800">
              <a:spcBef>
                <a:spcPts val="0"/>
              </a:spcBef>
              <a:buClr>
                <a:srgbClr val="ED7D31"/>
              </a:buClr>
              <a:defRPr/>
            </a:pPr>
            <a:r>
              <a:rPr lang="sk-SK" sz="600" dirty="0">
                <a:solidFill>
                  <a:prstClr val="black"/>
                </a:solidFill>
                <a:latin typeface="Arial" panose="020B0604020202020204"/>
              </a:rPr>
              <a:t>          </a:t>
            </a:r>
            <a:r>
              <a:rPr lang="en-GB" sz="1050" dirty="0">
                <a:solidFill>
                  <a:prstClr val="black"/>
                </a:solidFill>
                <a:latin typeface="Arial" panose="020B0604020202020204"/>
              </a:rPr>
              <a:t>1. </a:t>
            </a:r>
            <a:r>
              <a:rPr lang="en-GB" sz="1050" dirty="0" err="1">
                <a:solidFill>
                  <a:prstClr val="black"/>
                </a:solidFill>
                <a:latin typeface="Arial" panose="020B0604020202020204"/>
              </a:rPr>
              <a:t>Guminski</a:t>
            </a:r>
            <a:r>
              <a:rPr lang="en-GB" sz="1050" dirty="0">
                <a:solidFill>
                  <a:prstClr val="black"/>
                </a:solidFill>
                <a:latin typeface="Arial" panose="020B0604020202020204"/>
              </a:rPr>
              <a:t> AD, et al. </a:t>
            </a:r>
            <a:r>
              <a:rPr lang="en-GB" sz="1050" i="1" dirty="0">
                <a:solidFill>
                  <a:prstClr val="black"/>
                </a:solidFill>
                <a:latin typeface="Arial" panose="020B0604020202020204"/>
              </a:rPr>
              <a:t>J Clin Oncol </a:t>
            </a:r>
            <a:r>
              <a:rPr lang="en-GB" sz="1050" dirty="0">
                <a:solidFill>
                  <a:prstClr val="black"/>
                </a:solidFill>
                <a:latin typeface="Arial" panose="020B0604020202020204"/>
              </a:rPr>
              <a:t>2019;37 (suppl; abstr 9526); 2. </a:t>
            </a:r>
            <a:r>
              <a:rPr lang="en-GB" sz="1050" spc="11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Migden MR, et al. </a:t>
            </a:r>
            <a:r>
              <a:rPr lang="en-GB" sz="1050" i="1" dirty="0">
                <a:solidFill>
                  <a:prstClr val="black"/>
                </a:solidFill>
                <a:latin typeface="Arial" panose="020B0604020202020204"/>
              </a:rPr>
              <a:t>J Clin Oncol </a:t>
            </a:r>
            <a:r>
              <a:rPr lang="en-GB" sz="1050" dirty="0">
                <a:solidFill>
                  <a:prstClr val="black"/>
                </a:solidFill>
                <a:latin typeface="Arial" panose="020B0604020202020204"/>
              </a:rPr>
              <a:t>2019;37 (suppl; abstr 6015)</a:t>
            </a:r>
            <a:endParaRPr lang="en-GB" sz="1050" spc="11" dirty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FB4E67-660D-40D0-9F49-2C0829BC774C}"/>
              </a:ext>
            </a:extLst>
          </p:cNvPr>
          <p:cNvGrpSpPr/>
          <p:nvPr/>
        </p:nvGrpSpPr>
        <p:grpSpPr>
          <a:xfrm>
            <a:off x="505085" y="1079433"/>
            <a:ext cx="8606473" cy="2554087"/>
            <a:chOff x="257872" y="1253566"/>
            <a:chExt cx="12124584" cy="410121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7E0963E-E9F5-4A4C-B643-A0265A6AC929}"/>
                </a:ext>
              </a:extLst>
            </p:cNvPr>
            <p:cNvGrpSpPr/>
            <p:nvPr/>
          </p:nvGrpSpPr>
          <p:grpSpPr>
            <a:xfrm>
              <a:off x="1339293" y="1749863"/>
              <a:ext cx="80941" cy="3501113"/>
              <a:chOff x="1887538" y="1749425"/>
              <a:chExt cx="58737" cy="3502025"/>
            </a:xfrm>
          </p:grpSpPr>
          <p:sp>
            <p:nvSpPr>
              <p:cNvPr id="140" name="Line 7">
                <a:extLst>
                  <a:ext uri="{FF2B5EF4-FFF2-40B4-BE49-F238E27FC236}">
                    <a16:creationId xmlns:a16="http://schemas.microsoft.com/office/drawing/2014/main" id="{CA9B26B5-33EB-4DF9-B6E8-D9018DEF05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7538" y="1749425"/>
                <a:ext cx="58737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sz="1349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41" name="Line 8">
                <a:extLst>
                  <a:ext uri="{FF2B5EF4-FFF2-40B4-BE49-F238E27FC236}">
                    <a16:creationId xmlns:a16="http://schemas.microsoft.com/office/drawing/2014/main" id="{61919D3F-6ABE-489A-BAE2-FBDBD0447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7538" y="2100263"/>
                <a:ext cx="58737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sz="1349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42" name="Line 9">
                <a:extLst>
                  <a:ext uri="{FF2B5EF4-FFF2-40B4-BE49-F238E27FC236}">
                    <a16:creationId xmlns:a16="http://schemas.microsoft.com/office/drawing/2014/main" id="{3169D130-2E31-409C-8623-CE772AB493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7538" y="2449513"/>
                <a:ext cx="58737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sz="1349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43" name="Line 10">
                <a:extLst>
                  <a:ext uri="{FF2B5EF4-FFF2-40B4-BE49-F238E27FC236}">
                    <a16:creationId xmlns:a16="http://schemas.microsoft.com/office/drawing/2014/main" id="{5FF0A864-58FA-4E7C-A805-14F6D2C88D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7538" y="2798763"/>
                <a:ext cx="58737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sz="1349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44" name="Line 11">
                <a:extLst>
                  <a:ext uri="{FF2B5EF4-FFF2-40B4-BE49-F238E27FC236}">
                    <a16:creationId xmlns:a16="http://schemas.microsoft.com/office/drawing/2014/main" id="{C29599C0-22A3-4C29-A9CF-29EAFA16B6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7538" y="3148013"/>
                <a:ext cx="58737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sz="1349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45" name="Line 12">
                <a:extLst>
                  <a:ext uri="{FF2B5EF4-FFF2-40B4-BE49-F238E27FC236}">
                    <a16:creationId xmlns:a16="http://schemas.microsoft.com/office/drawing/2014/main" id="{22897670-2569-48BD-BFE6-32A87E1F12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7538" y="3497263"/>
                <a:ext cx="58737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sz="1349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46" name="Line 13">
                <a:extLst>
                  <a:ext uri="{FF2B5EF4-FFF2-40B4-BE49-F238E27FC236}">
                    <a16:creationId xmlns:a16="http://schemas.microsoft.com/office/drawing/2014/main" id="{377B3018-6B05-4BEF-B90A-B9A300EA9B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7538" y="3848100"/>
                <a:ext cx="58737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sz="1349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47" name="Line 14">
                <a:extLst>
                  <a:ext uri="{FF2B5EF4-FFF2-40B4-BE49-F238E27FC236}">
                    <a16:creationId xmlns:a16="http://schemas.microsoft.com/office/drawing/2014/main" id="{EE016DDE-B4BD-4839-922B-3A89D18CB5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7538" y="4197350"/>
                <a:ext cx="58737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sz="1349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48" name="Line 15">
                <a:extLst>
                  <a:ext uri="{FF2B5EF4-FFF2-40B4-BE49-F238E27FC236}">
                    <a16:creationId xmlns:a16="http://schemas.microsoft.com/office/drawing/2014/main" id="{CA8A8292-B9EC-4C94-AE43-14B7A860BF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7538" y="4552950"/>
                <a:ext cx="58737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sz="1349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49" name="Line 16">
                <a:extLst>
                  <a:ext uri="{FF2B5EF4-FFF2-40B4-BE49-F238E27FC236}">
                    <a16:creationId xmlns:a16="http://schemas.microsoft.com/office/drawing/2014/main" id="{D58027ED-F4D3-4700-8A62-D3CFF52F00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7538" y="4902200"/>
                <a:ext cx="58737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sz="1349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50" name="Line 17">
                <a:extLst>
                  <a:ext uri="{FF2B5EF4-FFF2-40B4-BE49-F238E27FC236}">
                    <a16:creationId xmlns:a16="http://schemas.microsoft.com/office/drawing/2014/main" id="{1379721D-94F5-46FF-BF7E-3AA3489C51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7538" y="5251450"/>
                <a:ext cx="58737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sz="1349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8" name="Rectangle 19">
              <a:extLst>
                <a:ext uri="{FF2B5EF4-FFF2-40B4-BE49-F238E27FC236}">
                  <a16:creationId xmlns:a16="http://schemas.microsoft.com/office/drawing/2014/main" id="{4AB58426-1BDA-495A-9803-1DEDB59DE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5296" y="1680323"/>
              <a:ext cx="144000" cy="144000"/>
            </a:xfrm>
            <a:prstGeom prst="rect">
              <a:avLst/>
            </a:prstGeom>
            <a:solidFill>
              <a:srgbClr val="069547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Rectangle 20">
              <a:extLst>
                <a:ext uri="{FF2B5EF4-FFF2-40B4-BE49-F238E27FC236}">
                  <a16:creationId xmlns:a16="http://schemas.microsoft.com/office/drawing/2014/main" id="{6DAF9C29-6DFA-4E80-B84C-FB66973BD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5296" y="2150099"/>
              <a:ext cx="144000" cy="144000"/>
            </a:xfrm>
            <a:prstGeom prst="rect">
              <a:avLst/>
            </a:prstGeom>
            <a:solidFill>
              <a:srgbClr val="ED2024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Rectangle 21">
              <a:extLst>
                <a:ext uri="{FF2B5EF4-FFF2-40B4-BE49-F238E27FC236}">
                  <a16:creationId xmlns:a16="http://schemas.microsoft.com/office/drawing/2014/main" id="{BEACCFF3-8A43-46F7-9965-DC097434E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5296" y="1921560"/>
              <a:ext cx="144000" cy="144000"/>
            </a:xfrm>
            <a:prstGeom prst="rect">
              <a:avLst/>
            </a:prstGeom>
            <a:solidFill>
              <a:srgbClr val="37499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Rectangle 22">
              <a:extLst>
                <a:ext uri="{FF2B5EF4-FFF2-40B4-BE49-F238E27FC236}">
                  <a16:creationId xmlns:a16="http://schemas.microsoft.com/office/drawing/2014/main" id="{6E0CC708-A9F3-4DF2-A807-C873CAE4E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5296" y="2384989"/>
              <a:ext cx="144000" cy="144000"/>
            </a:xfrm>
            <a:prstGeom prst="rect">
              <a:avLst/>
            </a:prstGeom>
            <a:solidFill>
              <a:srgbClr val="E2C92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2" name="Line 18">
              <a:extLst>
                <a:ext uri="{FF2B5EF4-FFF2-40B4-BE49-F238E27FC236}">
                  <a16:creationId xmlns:a16="http://schemas.microsoft.com/office/drawing/2014/main" id="{FB7A85BC-D112-4844-84D7-1DD8321454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5473" y="1749863"/>
              <a:ext cx="0" cy="3501113"/>
            </a:xfrm>
            <a:prstGeom prst="line">
              <a:avLst/>
            </a:prstGeom>
            <a:noFill/>
            <a:ln w="158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4599C2DF-D3E2-4125-A048-5E0D5679A2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1256323" y="3158823"/>
              <a:ext cx="3483657" cy="455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595">
                <a:defRPr/>
              </a:pPr>
              <a:r>
                <a:rPr lang="sk-SK" altLang="en-US" sz="1050" dirty="0" err="1">
                  <a:solidFill>
                    <a:srgbClr val="000000"/>
                  </a:solidFill>
                  <a:latin typeface="Arial" panose="020B0604020202020204"/>
                </a:rPr>
                <a:t>Nejlepší</a:t>
              </a:r>
              <a:r>
                <a:rPr lang="sk-SK" altLang="en-US" sz="1050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r>
                <a:rPr lang="sk-SK" altLang="en-US" sz="1050" dirty="0" err="1">
                  <a:solidFill>
                    <a:srgbClr val="000000"/>
                  </a:solidFill>
                  <a:latin typeface="Arial" panose="020B0604020202020204"/>
                </a:rPr>
                <a:t>odpověď</a:t>
              </a:r>
              <a:r>
                <a:rPr lang="sk-SK" altLang="en-US" sz="1050" dirty="0">
                  <a:solidFill>
                    <a:srgbClr val="000000"/>
                  </a:solidFill>
                  <a:latin typeface="Arial" panose="020B0604020202020204"/>
                </a:rPr>
                <a:t> v % v </a:t>
              </a:r>
              <a:r>
                <a:rPr lang="sk-SK" altLang="en-US" sz="1050" dirty="0" err="1">
                  <a:solidFill>
                    <a:srgbClr val="000000"/>
                  </a:solidFill>
                  <a:latin typeface="Arial" panose="020B0604020202020204"/>
                </a:rPr>
                <a:t>cílových</a:t>
              </a:r>
              <a:r>
                <a:rPr lang="sk-SK" altLang="en-US" sz="1050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r>
                <a:rPr lang="sk-SK" altLang="en-US" sz="1050" dirty="0" err="1">
                  <a:solidFill>
                    <a:srgbClr val="000000"/>
                  </a:solidFill>
                  <a:latin typeface="Arial" panose="020B0604020202020204"/>
                </a:rPr>
                <a:t>lézích</a:t>
              </a:r>
              <a:r>
                <a:rPr lang="sk-SK" altLang="en-US" sz="1050" dirty="0">
                  <a:solidFill>
                    <a:srgbClr val="000000"/>
                  </a:solidFill>
                  <a:latin typeface="Arial" panose="020B0604020202020204"/>
                </a:rPr>
                <a:t> oproti vstupu do </a:t>
              </a:r>
              <a:r>
                <a:rPr lang="sk-SK" altLang="en-US" sz="1050" dirty="0" err="1">
                  <a:solidFill>
                    <a:srgbClr val="000000"/>
                  </a:solidFill>
                  <a:latin typeface="Arial" panose="020B0604020202020204"/>
                </a:rPr>
                <a:t>studie</a:t>
              </a:r>
              <a:r>
                <a:rPr lang="sk-SK" altLang="en-US" sz="1050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endParaRPr lang="en-US" altLang="en-US" sz="105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0CC7CA5A-A1F4-4692-94C0-F7C2415CC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582" y="1629244"/>
              <a:ext cx="322119" cy="230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685595">
                <a:defRPr/>
              </a:pPr>
              <a:r>
                <a:rPr lang="en-US" altLang="en-US" sz="1050" dirty="0">
                  <a:solidFill>
                    <a:srgbClr val="000000"/>
                  </a:solidFill>
                  <a:latin typeface="Arial" panose="020B0604020202020204"/>
                </a:rPr>
                <a:t>100</a:t>
              </a:r>
              <a:endParaRPr lang="en-US" altLang="en-US" sz="105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Rectangle 26">
              <a:extLst>
                <a:ext uri="{FF2B5EF4-FFF2-40B4-BE49-F238E27FC236}">
                  <a16:creationId xmlns:a16="http://schemas.microsoft.com/office/drawing/2014/main" id="{FFA74277-0513-48AE-98DE-903E9B166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431" y="1979990"/>
              <a:ext cx="214746" cy="230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685595">
                <a:defRPr/>
              </a:pPr>
              <a:r>
                <a:rPr lang="en-US" altLang="en-US" sz="1050" dirty="0">
                  <a:solidFill>
                    <a:srgbClr val="000000"/>
                  </a:solidFill>
                  <a:latin typeface="Arial" panose="020B0604020202020204"/>
                </a:rPr>
                <a:t>80</a:t>
              </a:r>
              <a:endParaRPr lang="en-US" altLang="en-US" sz="105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035AD76-A481-45AE-90D8-5CE84DDF0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431" y="2329149"/>
              <a:ext cx="214746" cy="230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685595">
                <a:defRPr/>
              </a:pPr>
              <a:r>
                <a:rPr lang="en-US" altLang="en-US" sz="1050" dirty="0">
                  <a:solidFill>
                    <a:srgbClr val="000000"/>
                  </a:solidFill>
                  <a:latin typeface="Arial" panose="020B0604020202020204"/>
                </a:rPr>
                <a:t>60</a:t>
              </a:r>
              <a:endParaRPr lang="en-US" altLang="en-US" sz="105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FAE9F6C3-1817-4C0B-9D5D-9553560F7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431" y="2678308"/>
              <a:ext cx="214746" cy="230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685595">
                <a:defRPr/>
              </a:pPr>
              <a:r>
                <a:rPr lang="en-US" altLang="en-US" sz="1050" dirty="0">
                  <a:solidFill>
                    <a:srgbClr val="000000"/>
                  </a:solidFill>
                  <a:latin typeface="Arial" panose="020B0604020202020204"/>
                </a:rPr>
                <a:t>40</a:t>
              </a:r>
              <a:endParaRPr lang="en-US" altLang="en-US" sz="105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E5567A58-C324-498D-B7F9-CA9ECE38E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431" y="3027468"/>
              <a:ext cx="214746" cy="230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685595">
                <a:defRPr/>
              </a:pPr>
              <a:r>
                <a:rPr lang="en-US" altLang="en-US" sz="1050" dirty="0">
                  <a:solidFill>
                    <a:srgbClr val="000000"/>
                  </a:solidFill>
                  <a:latin typeface="Arial" panose="020B0604020202020204"/>
                </a:rPr>
                <a:t>20</a:t>
              </a:r>
              <a:endParaRPr lang="en-US" altLang="en-US" sz="105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9" name="Rectangle 30">
              <a:extLst>
                <a:ext uri="{FF2B5EF4-FFF2-40B4-BE49-F238E27FC236}">
                  <a16:creationId xmlns:a16="http://schemas.microsoft.com/office/drawing/2014/main" id="{CFD07F50-49AD-467E-BBF5-EE1E9C2BC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933" y="3376627"/>
              <a:ext cx="107373" cy="230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685595">
                <a:defRPr/>
              </a:pPr>
              <a:r>
                <a:rPr lang="en-US" altLang="en-US" sz="1050" dirty="0">
                  <a:solidFill>
                    <a:srgbClr val="000000"/>
                  </a:solidFill>
                  <a:latin typeface="Arial" panose="020B0604020202020204"/>
                </a:rPr>
                <a:t>0</a:t>
              </a:r>
              <a:endParaRPr lang="en-US" altLang="en-US" sz="105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0" name="Rectangle 31">
              <a:extLst>
                <a:ext uri="{FF2B5EF4-FFF2-40B4-BE49-F238E27FC236}">
                  <a16:creationId xmlns:a16="http://schemas.microsoft.com/office/drawing/2014/main" id="{08042140-5DDF-46E1-AF0A-E7914FCD9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799" y="3727372"/>
              <a:ext cx="310902" cy="230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685595">
                <a:defRPr/>
              </a:pPr>
              <a:r>
                <a:rPr lang="en-US" altLang="en-US" sz="1050" dirty="0">
                  <a:solidFill>
                    <a:srgbClr val="000000"/>
                  </a:solidFill>
                  <a:latin typeface="Arial" panose="020B0604020202020204"/>
                </a:rPr>
                <a:t>–20</a:t>
              </a:r>
              <a:endParaRPr lang="en-US" altLang="en-US" sz="105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1" name="Rectangle 32">
              <a:extLst>
                <a:ext uri="{FF2B5EF4-FFF2-40B4-BE49-F238E27FC236}">
                  <a16:creationId xmlns:a16="http://schemas.microsoft.com/office/drawing/2014/main" id="{4CD47DDC-09B8-45AA-98C0-01493B680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799" y="4076531"/>
              <a:ext cx="310902" cy="230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685595">
                <a:defRPr/>
              </a:pPr>
              <a:r>
                <a:rPr lang="en-US" altLang="en-US" sz="1050" dirty="0">
                  <a:solidFill>
                    <a:srgbClr val="000000"/>
                  </a:solidFill>
                  <a:latin typeface="Arial" panose="020B0604020202020204"/>
                </a:rPr>
                <a:t>–40</a:t>
              </a:r>
              <a:endParaRPr lang="en-US" altLang="en-US" sz="105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2" name="Rectangle 33">
              <a:extLst>
                <a:ext uri="{FF2B5EF4-FFF2-40B4-BE49-F238E27FC236}">
                  <a16:creationId xmlns:a16="http://schemas.microsoft.com/office/drawing/2014/main" id="{6FEE4F6B-5882-442A-A806-8AECDFE0A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799" y="4425690"/>
              <a:ext cx="310902" cy="230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685595">
                <a:defRPr/>
              </a:pPr>
              <a:r>
                <a:rPr lang="en-US" altLang="en-US" sz="1050" dirty="0">
                  <a:solidFill>
                    <a:srgbClr val="000000"/>
                  </a:solidFill>
                  <a:latin typeface="Arial" panose="020B0604020202020204"/>
                </a:rPr>
                <a:t>–60</a:t>
              </a:r>
              <a:endParaRPr lang="en-US" altLang="en-US" sz="105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3" name="Rectangle 34">
              <a:extLst>
                <a:ext uri="{FF2B5EF4-FFF2-40B4-BE49-F238E27FC236}">
                  <a16:creationId xmlns:a16="http://schemas.microsoft.com/office/drawing/2014/main" id="{A3EED907-EE75-4B58-B7DF-9F1221BE7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799" y="4774849"/>
              <a:ext cx="310902" cy="230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685595">
                <a:defRPr/>
              </a:pPr>
              <a:r>
                <a:rPr lang="en-US" altLang="en-US" sz="1050" dirty="0">
                  <a:solidFill>
                    <a:srgbClr val="000000"/>
                  </a:solidFill>
                  <a:latin typeface="Arial" panose="020B0604020202020204"/>
                </a:rPr>
                <a:t>–80</a:t>
              </a:r>
              <a:endParaRPr lang="en-US" altLang="en-US" sz="105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4" name="Rectangle 35">
              <a:extLst>
                <a:ext uri="{FF2B5EF4-FFF2-40B4-BE49-F238E27FC236}">
                  <a16:creationId xmlns:a16="http://schemas.microsoft.com/office/drawing/2014/main" id="{4E57D9DA-2347-4EF8-9404-1385ED69D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362" y="5124008"/>
              <a:ext cx="418274" cy="230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685595">
                <a:defRPr/>
              </a:pPr>
              <a:r>
                <a:rPr lang="en-US" altLang="en-US" sz="1050" dirty="0">
                  <a:solidFill>
                    <a:srgbClr val="000000"/>
                  </a:solidFill>
                  <a:latin typeface="Arial" panose="020B0604020202020204"/>
                </a:rPr>
                <a:t>–100</a:t>
              </a:r>
              <a:endParaRPr lang="en-US" altLang="en-US" sz="105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5" name="Rectangle 36">
              <a:extLst>
                <a:ext uri="{FF2B5EF4-FFF2-40B4-BE49-F238E27FC236}">
                  <a16:creationId xmlns:a16="http://schemas.microsoft.com/office/drawing/2014/main" id="{DD84EB61-03E9-48FE-947B-AF700B83C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468" y="1586670"/>
              <a:ext cx="591667" cy="259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595">
                <a:defRPr/>
              </a:pPr>
              <a:r>
                <a:rPr lang="en-US" altLang="en-US" sz="1050" dirty="0">
                  <a:solidFill>
                    <a:srgbClr val="000000"/>
                  </a:solidFill>
                  <a:latin typeface="Arial" panose="020B0604020202020204"/>
                </a:rPr>
                <a:t>C</a:t>
              </a:r>
              <a:r>
                <a:rPr lang="sk-SK" altLang="en-US" sz="1050" dirty="0">
                  <a:solidFill>
                    <a:srgbClr val="000000"/>
                  </a:solidFill>
                  <a:latin typeface="Arial" panose="020B0604020202020204"/>
                </a:rPr>
                <a:t>R/PR</a:t>
              </a:r>
              <a:endParaRPr lang="en-US" altLang="en-US" sz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6" name="Rectangle 37">
              <a:extLst>
                <a:ext uri="{FF2B5EF4-FFF2-40B4-BE49-F238E27FC236}">
                  <a16:creationId xmlns:a16="http://schemas.microsoft.com/office/drawing/2014/main" id="{0ECE218C-BDE1-405E-BFCD-7BAA76628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468" y="1827907"/>
              <a:ext cx="264219" cy="259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595">
                <a:defRPr/>
              </a:pPr>
              <a:r>
                <a:rPr lang="sk-SK" altLang="en-US" sz="1050" dirty="0">
                  <a:solidFill>
                    <a:srgbClr val="000000"/>
                  </a:solidFill>
                  <a:latin typeface="Arial" panose="020B0604020202020204"/>
                </a:rPr>
                <a:t>SD</a:t>
              </a:r>
              <a:endParaRPr lang="en-US" altLang="en-US" sz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7" name="Rectangle 38">
              <a:extLst>
                <a:ext uri="{FF2B5EF4-FFF2-40B4-BE49-F238E27FC236}">
                  <a16:creationId xmlns:a16="http://schemas.microsoft.com/office/drawing/2014/main" id="{939DECE8-CC72-4705-AF88-A9B9581B9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468" y="2056447"/>
              <a:ext cx="2931737" cy="259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595">
                <a:defRPr/>
              </a:pPr>
              <a:r>
                <a:rPr lang="en-US" altLang="en-US" sz="1050" dirty="0">
                  <a:solidFill>
                    <a:srgbClr val="000000"/>
                  </a:solidFill>
                  <a:latin typeface="Arial" panose="020B0604020202020204"/>
                </a:rPr>
                <a:t>P</a:t>
              </a:r>
              <a:r>
                <a:rPr lang="sk-SK" altLang="en-US" sz="1050" dirty="0">
                  <a:solidFill>
                    <a:srgbClr val="000000"/>
                  </a:solidFill>
                  <a:latin typeface="Arial" panose="020B0604020202020204"/>
                </a:rPr>
                <a:t>D </a:t>
              </a:r>
              <a:endParaRPr lang="en-US" altLang="en-US" sz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8" name="Rectangle 39">
              <a:extLst>
                <a:ext uri="{FF2B5EF4-FFF2-40B4-BE49-F238E27FC236}">
                  <a16:creationId xmlns:a16="http://schemas.microsoft.com/office/drawing/2014/main" id="{ADCD9D06-05B7-49A9-8F5A-4EC5A57EC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3167" y="2321127"/>
              <a:ext cx="1239791" cy="259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595">
                <a:defRPr/>
              </a:pPr>
              <a:r>
                <a:rPr lang="en-US" altLang="en-US" sz="1050" dirty="0">
                  <a:solidFill>
                    <a:srgbClr val="000000"/>
                  </a:solidFill>
                  <a:latin typeface="Arial" panose="020B0604020202020204"/>
                </a:rPr>
                <a:t>N</a:t>
              </a:r>
              <a:r>
                <a:rPr lang="sk-SK" altLang="en-US" sz="1050" dirty="0" err="1">
                  <a:solidFill>
                    <a:srgbClr val="000000"/>
                  </a:solidFill>
                  <a:latin typeface="Arial" panose="020B0604020202020204"/>
                </a:rPr>
                <a:t>ehodnoceno</a:t>
              </a:r>
              <a:r>
                <a:rPr lang="sk-SK" altLang="en-US" sz="1050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endParaRPr lang="en-US" altLang="en-US" sz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9" name="Freeform 41">
              <a:extLst>
                <a:ext uri="{FF2B5EF4-FFF2-40B4-BE49-F238E27FC236}">
                  <a16:creationId xmlns:a16="http://schemas.microsoft.com/office/drawing/2014/main" id="{708B87DE-B94F-4F89-98E6-47B7BE06C6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9033" y="2800267"/>
              <a:ext cx="90000" cy="693557"/>
            </a:xfrm>
            <a:prstGeom prst="rect">
              <a:avLst/>
            </a:prstGeom>
            <a:solidFill>
              <a:srgbClr val="ED2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0" name="Freeform 44">
              <a:extLst>
                <a:ext uri="{FF2B5EF4-FFF2-40B4-BE49-F238E27FC236}">
                  <a16:creationId xmlns:a16="http://schemas.microsoft.com/office/drawing/2014/main" id="{63F9BEC8-5089-4AB8-976F-8AC7E960B0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7645" y="2800267"/>
              <a:ext cx="90000" cy="693557"/>
            </a:xfrm>
            <a:prstGeom prst="rect">
              <a:avLst/>
            </a:prstGeom>
            <a:solidFill>
              <a:srgbClr val="ED2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1" name="Freeform 47">
              <a:extLst>
                <a:ext uri="{FF2B5EF4-FFF2-40B4-BE49-F238E27FC236}">
                  <a16:creationId xmlns:a16="http://schemas.microsoft.com/office/drawing/2014/main" id="{39D39023-55E6-446A-A0E0-8B584DB822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2093" y="3030395"/>
              <a:ext cx="90000" cy="463429"/>
            </a:xfrm>
            <a:prstGeom prst="rect">
              <a:avLst/>
            </a:prstGeom>
            <a:solidFill>
              <a:srgbClr val="ED2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2" name="Freeform 50">
              <a:extLst>
                <a:ext uri="{FF2B5EF4-FFF2-40B4-BE49-F238E27FC236}">
                  <a16:creationId xmlns:a16="http://schemas.microsoft.com/office/drawing/2014/main" id="{4CC1CC6A-61B8-494B-8384-37CA373604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9317" y="3366857"/>
              <a:ext cx="90000" cy="126967"/>
            </a:xfrm>
            <a:prstGeom prst="rect">
              <a:avLst/>
            </a:prstGeom>
            <a:solidFill>
              <a:srgbClr val="ED2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3" name="Freeform 53">
              <a:extLst>
                <a:ext uri="{FF2B5EF4-FFF2-40B4-BE49-F238E27FC236}">
                  <a16:creationId xmlns:a16="http://schemas.microsoft.com/office/drawing/2014/main" id="{06B88ECC-064E-49AF-B0E5-CA0873738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153" y="3458908"/>
              <a:ext cx="90000" cy="34916"/>
            </a:xfrm>
            <a:prstGeom prst="rect">
              <a:avLst/>
            </a:prstGeom>
            <a:solidFill>
              <a:srgbClr val="374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B5AE4EFE-B8C2-4A7F-840A-213F13E0A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973" y="1757808"/>
              <a:ext cx="90000" cy="1736016"/>
            </a:xfrm>
            <a:prstGeom prst="rect">
              <a:avLst/>
            </a:prstGeom>
            <a:pattFill prst="dkUpDiag">
              <a:fgClr>
                <a:srgbClr val="FF0000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55063269-149A-41B5-B7BA-0386D2CE4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585" y="1757808"/>
              <a:ext cx="90000" cy="1736016"/>
            </a:xfrm>
            <a:prstGeom prst="rect">
              <a:avLst/>
            </a:prstGeom>
            <a:pattFill prst="dkUpDiag">
              <a:fgClr>
                <a:srgbClr val="FF0000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5F0189CD-D867-4B68-B98B-4AC847DAE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197" y="1757808"/>
              <a:ext cx="90000" cy="1736016"/>
            </a:xfrm>
            <a:prstGeom prst="rect">
              <a:avLst/>
            </a:prstGeom>
            <a:pattFill prst="dkUpDiag">
              <a:fgClr>
                <a:srgbClr val="FF0000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37" name="Rectangle 35">
              <a:extLst>
                <a:ext uri="{FF2B5EF4-FFF2-40B4-BE49-F238E27FC236}">
                  <a16:creationId xmlns:a16="http://schemas.microsoft.com/office/drawing/2014/main" id="{263A3ACC-F1A9-4292-B1F6-975ABF3C5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809" y="2733568"/>
              <a:ext cx="90000" cy="760256"/>
            </a:xfrm>
            <a:prstGeom prst="rect">
              <a:avLst/>
            </a:prstGeom>
            <a:pattFill prst="dkUpDiag">
              <a:fgClr>
                <a:srgbClr val="FF0000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38" name="Rectangle 36">
              <a:extLst>
                <a:ext uri="{FF2B5EF4-FFF2-40B4-BE49-F238E27FC236}">
                  <a16:creationId xmlns:a16="http://schemas.microsoft.com/office/drawing/2014/main" id="{DED3A5CD-87D9-48B9-A824-8E16747DA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421" y="2747536"/>
              <a:ext cx="90000" cy="746288"/>
            </a:xfrm>
            <a:prstGeom prst="rect">
              <a:avLst/>
            </a:prstGeom>
            <a:pattFill prst="dkUpDiag">
              <a:fgClr>
                <a:srgbClr val="FF0000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39" name="Rectangle 37">
              <a:extLst>
                <a:ext uri="{FF2B5EF4-FFF2-40B4-BE49-F238E27FC236}">
                  <a16:creationId xmlns:a16="http://schemas.microsoft.com/office/drawing/2014/main" id="{C08E6CF6-7D08-4EA9-8B0F-ABFA99759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6257" y="2817375"/>
              <a:ext cx="90000" cy="676449"/>
            </a:xfrm>
            <a:prstGeom prst="rect">
              <a:avLst/>
            </a:prstGeom>
            <a:pattFill prst="dkUpDiag">
              <a:fgClr>
                <a:srgbClr val="FF0000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40" name="Rectangle 38">
              <a:extLst>
                <a:ext uri="{FF2B5EF4-FFF2-40B4-BE49-F238E27FC236}">
                  <a16:creationId xmlns:a16="http://schemas.microsoft.com/office/drawing/2014/main" id="{D56E8692-C906-461E-A88F-C933061AA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3481" y="3016918"/>
              <a:ext cx="90000" cy="476906"/>
            </a:xfrm>
            <a:prstGeom prst="rect">
              <a:avLst/>
            </a:prstGeom>
            <a:pattFill prst="dkUpDiag">
              <a:fgClr>
                <a:srgbClr val="FF0000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41" name="Rectangle 60">
              <a:extLst>
                <a:ext uri="{FF2B5EF4-FFF2-40B4-BE49-F238E27FC236}">
                  <a16:creationId xmlns:a16="http://schemas.microsoft.com/office/drawing/2014/main" id="{14318578-96A0-4B85-80B2-989EA9D1F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541" y="3412011"/>
              <a:ext cx="90000" cy="81813"/>
            </a:xfrm>
            <a:prstGeom prst="rect">
              <a:avLst/>
            </a:prstGeom>
            <a:pattFill prst="dkUpDiag">
              <a:fgClr>
                <a:schemeClr val="tx2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42" name="Rectangle 61">
              <a:extLst>
                <a:ext uri="{FF2B5EF4-FFF2-40B4-BE49-F238E27FC236}">
                  <a16:creationId xmlns:a16="http://schemas.microsoft.com/office/drawing/2014/main" id="{F3BE8F8A-ACEC-4333-BCFB-6377C5587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7929" y="3374099"/>
              <a:ext cx="90000" cy="119725"/>
            </a:xfrm>
            <a:prstGeom prst="rect">
              <a:avLst/>
            </a:prstGeom>
            <a:pattFill prst="dkUpDiag">
              <a:fgClr>
                <a:schemeClr val="tx2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43" name="Rectangle 62">
              <a:extLst>
                <a:ext uri="{FF2B5EF4-FFF2-40B4-BE49-F238E27FC236}">
                  <a16:creationId xmlns:a16="http://schemas.microsoft.com/office/drawing/2014/main" id="{62264F82-EEAF-45E1-B480-C73F30B77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0705" y="3336185"/>
              <a:ext cx="90000" cy="157639"/>
            </a:xfrm>
            <a:prstGeom prst="rect">
              <a:avLst/>
            </a:prstGeom>
            <a:pattFill prst="dkUpDiag">
              <a:fgClr>
                <a:schemeClr val="tx2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44" name="Rectangle 63">
              <a:extLst>
                <a:ext uri="{FF2B5EF4-FFF2-40B4-BE49-F238E27FC236}">
                  <a16:creationId xmlns:a16="http://schemas.microsoft.com/office/drawing/2014/main" id="{F77A6361-00A9-4D6C-AD37-ECD88B7D7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4869" y="2973019"/>
              <a:ext cx="90000" cy="520805"/>
            </a:xfrm>
            <a:prstGeom prst="rect">
              <a:avLst/>
            </a:prstGeom>
            <a:pattFill prst="dkUpDiag">
              <a:fgClr>
                <a:schemeClr val="tx2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45" name="Freeform 55">
              <a:extLst>
                <a:ext uri="{FF2B5EF4-FFF2-40B4-BE49-F238E27FC236}">
                  <a16:creationId xmlns:a16="http://schemas.microsoft.com/office/drawing/2014/main" id="{AA9AEA79-6B2D-4326-B439-22E09ADD98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6125" y="3497245"/>
              <a:ext cx="90000" cy="103161"/>
            </a:xfrm>
            <a:prstGeom prst="rect">
              <a:avLst/>
            </a:prstGeom>
            <a:solidFill>
              <a:srgbClr val="374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46" name="Rectangle 67">
              <a:extLst>
                <a:ext uri="{FF2B5EF4-FFF2-40B4-BE49-F238E27FC236}">
                  <a16:creationId xmlns:a16="http://schemas.microsoft.com/office/drawing/2014/main" id="{2BF6B714-1A4D-4F1E-8BFD-6D1B63782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045" y="3497245"/>
              <a:ext cx="90000" cy="404708"/>
            </a:xfrm>
            <a:prstGeom prst="rect">
              <a:avLst/>
            </a:prstGeom>
            <a:solidFill>
              <a:srgbClr val="E2C9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47" name="Freeform 73">
              <a:extLst>
                <a:ext uri="{FF2B5EF4-FFF2-40B4-BE49-F238E27FC236}">
                  <a16:creationId xmlns:a16="http://schemas.microsoft.com/office/drawing/2014/main" id="{F700B3EF-89D3-45DD-B1DB-B9ECCBBFBD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4525" y="3497245"/>
              <a:ext cx="90000" cy="603093"/>
            </a:xfrm>
            <a:prstGeom prst="rect">
              <a:avLst/>
            </a:prstGeom>
            <a:solidFill>
              <a:srgbClr val="069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48" name="Freeform 76">
              <a:extLst>
                <a:ext uri="{FF2B5EF4-FFF2-40B4-BE49-F238E27FC236}">
                  <a16:creationId xmlns:a16="http://schemas.microsoft.com/office/drawing/2014/main" id="{A270A907-D087-48A7-BA0B-38D4078F0D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2205" y="3497245"/>
              <a:ext cx="90000" cy="657054"/>
            </a:xfrm>
            <a:prstGeom prst="rect">
              <a:avLst/>
            </a:prstGeom>
            <a:solidFill>
              <a:srgbClr val="069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49" name="Freeform 79">
              <a:extLst>
                <a:ext uri="{FF2B5EF4-FFF2-40B4-BE49-F238E27FC236}">
                  <a16:creationId xmlns:a16="http://schemas.microsoft.com/office/drawing/2014/main" id="{E8081D21-4D44-4C0C-A2E3-71E086B2C8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9645" y="3497245"/>
              <a:ext cx="90000" cy="609441"/>
            </a:xfrm>
            <a:prstGeom prst="rect">
              <a:avLst/>
            </a:prstGeom>
            <a:solidFill>
              <a:srgbClr val="ED2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0" name="Rectangle 81">
              <a:extLst>
                <a:ext uri="{FF2B5EF4-FFF2-40B4-BE49-F238E27FC236}">
                  <a16:creationId xmlns:a16="http://schemas.microsoft.com/office/drawing/2014/main" id="{9F1D9AF3-10D1-42F1-8305-2B5172BD7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9885" y="3497245"/>
              <a:ext cx="90000" cy="807828"/>
            </a:xfrm>
            <a:prstGeom prst="rect">
              <a:avLst/>
            </a:prstGeom>
            <a:solidFill>
              <a:srgbClr val="374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1" name="Freeform 84">
              <a:extLst>
                <a:ext uri="{FF2B5EF4-FFF2-40B4-BE49-F238E27FC236}">
                  <a16:creationId xmlns:a16="http://schemas.microsoft.com/office/drawing/2014/main" id="{54A47138-3197-417A-9A67-BB3DC8E6E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2445" y="3497245"/>
              <a:ext cx="90000" cy="861789"/>
            </a:xfrm>
            <a:prstGeom prst="rect">
              <a:avLst/>
            </a:prstGeom>
            <a:solidFill>
              <a:srgbClr val="069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2" name="Freeform 87">
              <a:extLst>
                <a:ext uri="{FF2B5EF4-FFF2-40B4-BE49-F238E27FC236}">
                  <a16:creationId xmlns:a16="http://schemas.microsoft.com/office/drawing/2014/main" id="{4306534A-13C7-4B99-8504-E50EFD38D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85" y="3497245"/>
              <a:ext cx="90000" cy="939555"/>
            </a:xfrm>
            <a:prstGeom prst="rect">
              <a:avLst/>
            </a:prstGeom>
            <a:solidFill>
              <a:srgbClr val="069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3" name="Freeform 90">
              <a:extLst>
                <a:ext uri="{FF2B5EF4-FFF2-40B4-BE49-F238E27FC236}">
                  <a16:creationId xmlns:a16="http://schemas.microsoft.com/office/drawing/2014/main" id="{FB7A5D10-9B1A-417D-97B6-583922636D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5245" y="3497245"/>
              <a:ext cx="90000" cy="945904"/>
            </a:xfrm>
            <a:prstGeom prst="rect">
              <a:avLst/>
            </a:prstGeom>
            <a:solidFill>
              <a:srgbClr val="069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4" name="Freeform 93">
              <a:extLst>
                <a:ext uri="{FF2B5EF4-FFF2-40B4-BE49-F238E27FC236}">
                  <a16:creationId xmlns:a16="http://schemas.microsoft.com/office/drawing/2014/main" id="{3E8E42D4-E097-45D7-AC06-975D704FC1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7805" y="3497245"/>
              <a:ext cx="90000" cy="1001452"/>
            </a:xfrm>
            <a:prstGeom prst="rect">
              <a:avLst/>
            </a:prstGeom>
            <a:solidFill>
              <a:srgbClr val="069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5" name="Freeform 96">
              <a:extLst>
                <a:ext uri="{FF2B5EF4-FFF2-40B4-BE49-F238E27FC236}">
                  <a16:creationId xmlns:a16="http://schemas.microsoft.com/office/drawing/2014/main" id="{5CB1E2AA-8BB5-4F11-B9D9-635C92172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0365" y="3497245"/>
              <a:ext cx="90000" cy="1061761"/>
            </a:xfrm>
            <a:prstGeom prst="rect">
              <a:avLst/>
            </a:prstGeom>
            <a:solidFill>
              <a:srgbClr val="069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6" name="Freeform 99">
              <a:extLst>
                <a:ext uri="{FF2B5EF4-FFF2-40B4-BE49-F238E27FC236}">
                  <a16:creationId xmlns:a16="http://schemas.microsoft.com/office/drawing/2014/main" id="{EE857361-5341-4628-B195-3B74D97E11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2925" y="3497245"/>
              <a:ext cx="90000" cy="1061761"/>
            </a:xfrm>
            <a:prstGeom prst="rect">
              <a:avLst/>
            </a:prstGeom>
            <a:solidFill>
              <a:srgbClr val="069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7" name="Freeform 102">
              <a:extLst>
                <a:ext uri="{FF2B5EF4-FFF2-40B4-BE49-F238E27FC236}">
                  <a16:creationId xmlns:a16="http://schemas.microsoft.com/office/drawing/2014/main" id="{40FFB617-8D5B-484C-8A1A-FCFE857F56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5485" y="3497245"/>
              <a:ext cx="90000" cy="1061761"/>
            </a:xfrm>
            <a:prstGeom prst="rect">
              <a:avLst/>
            </a:prstGeom>
            <a:solidFill>
              <a:srgbClr val="069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8" name="Freeform 105">
              <a:extLst>
                <a:ext uri="{FF2B5EF4-FFF2-40B4-BE49-F238E27FC236}">
                  <a16:creationId xmlns:a16="http://schemas.microsoft.com/office/drawing/2014/main" id="{98217653-405B-44AB-B942-336D37E5D8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3165" y="3497245"/>
              <a:ext cx="90000" cy="1091916"/>
            </a:xfrm>
            <a:prstGeom prst="rect">
              <a:avLst/>
            </a:prstGeom>
            <a:solidFill>
              <a:srgbClr val="069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9" name="Freeform 129">
              <a:extLst>
                <a:ext uri="{FF2B5EF4-FFF2-40B4-BE49-F238E27FC236}">
                  <a16:creationId xmlns:a16="http://schemas.microsoft.com/office/drawing/2014/main" id="{E3F6B58E-7BC2-4CF8-8FD9-CB3F082CF5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9245" y="3497245"/>
              <a:ext cx="90000" cy="1477578"/>
            </a:xfrm>
            <a:prstGeom prst="rect">
              <a:avLst/>
            </a:prstGeom>
            <a:solidFill>
              <a:srgbClr val="069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0" name="Freeform 138">
              <a:extLst>
                <a:ext uri="{FF2B5EF4-FFF2-40B4-BE49-F238E27FC236}">
                  <a16:creationId xmlns:a16="http://schemas.microsoft.com/office/drawing/2014/main" id="{F3635F02-CA4F-4F9A-BD8E-3F4A44043E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9005" y="3497245"/>
              <a:ext cx="90000" cy="1398224"/>
            </a:xfrm>
            <a:prstGeom prst="rect">
              <a:avLst/>
            </a:prstGeom>
            <a:solidFill>
              <a:srgbClr val="069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1" name="Freeform 144">
              <a:extLst>
                <a:ext uri="{FF2B5EF4-FFF2-40B4-BE49-F238E27FC236}">
                  <a16:creationId xmlns:a16="http://schemas.microsoft.com/office/drawing/2014/main" id="{090F3091-A2A8-4C0D-BE06-1F620CB703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13885" y="3497245"/>
              <a:ext cx="90000" cy="1368069"/>
            </a:xfrm>
            <a:prstGeom prst="rect">
              <a:avLst/>
            </a:prstGeom>
            <a:solidFill>
              <a:srgbClr val="069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2" name="Freeform 150">
              <a:extLst>
                <a:ext uri="{FF2B5EF4-FFF2-40B4-BE49-F238E27FC236}">
                  <a16:creationId xmlns:a16="http://schemas.microsoft.com/office/drawing/2014/main" id="{8B604A91-6F15-4C3A-8210-19466CEB8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3645" y="3497245"/>
              <a:ext cx="90000" cy="1229993"/>
            </a:xfrm>
            <a:prstGeom prst="rect">
              <a:avLst/>
            </a:prstGeom>
            <a:solidFill>
              <a:srgbClr val="069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3" name="Freeform 153">
              <a:extLst>
                <a:ext uri="{FF2B5EF4-FFF2-40B4-BE49-F238E27FC236}">
                  <a16:creationId xmlns:a16="http://schemas.microsoft.com/office/drawing/2014/main" id="{BD00C7F0-A553-41D1-9D00-69E877BEC6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8525" y="3497245"/>
              <a:ext cx="90000" cy="1145877"/>
            </a:xfrm>
            <a:prstGeom prst="rect">
              <a:avLst/>
            </a:prstGeom>
            <a:solidFill>
              <a:srgbClr val="069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4" name="Freeform 159">
              <a:extLst>
                <a:ext uri="{FF2B5EF4-FFF2-40B4-BE49-F238E27FC236}">
                  <a16:creationId xmlns:a16="http://schemas.microsoft.com/office/drawing/2014/main" id="{B0278D06-BE12-4C94-819E-8D538B49A2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85725" y="3497245"/>
              <a:ext cx="90000" cy="1115722"/>
            </a:xfrm>
            <a:prstGeom prst="rect">
              <a:avLst/>
            </a:prstGeom>
            <a:solidFill>
              <a:srgbClr val="069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5" name="Freeform 162">
              <a:extLst>
                <a:ext uri="{FF2B5EF4-FFF2-40B4-BE49-F238E27FC236}">
                  <a16:creationId xmlns:a16="http://schemas.microsoft.com/office/drawing/2014/main" id="{96D61FBE-6EB2-4819-B643-88C69F43AC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95965" y="3497245"/>
              <a:ext cx="90000" cy="11395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6" name="Freeform 123">
              <a:extLst>
                <a:ext uri="{FF2B5EF4-FFF2-40B4-BE49-F238E27FC236}">
                  <a16:creationId xmlns:a16="http://schemas.microsoft.com/office/drawing/2014/main" id="{C698F326-908F-48B2-9912-D31700E512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333" y="3507055"/>
              <a:ext cx="90000" cy="1736016"/>
            </a:xfrm>
            <a:custGeom>
              <a:avLst/>
              <a:gdLst>
                <a:gd name="T0" fmla="*/ 43 w 92"/>
                <a:gd name="T1" fmla="*/ 35 h 1109"/>
                <a:gd name="T2" fmla="*/ 43 w 92"/>
                <a:gd name="T3" fmla="*/ 1075 h 1109"/>
                <a:gd name="T4" fmla="*/ 43 w 92"/>
                <a:gd name="T5" fmla="*/ 1075 h 1109"/>
                <a:gd name="T6" fmla="*/ 43 w 92"/>
                <a:gd name="T7" fmla="*/ 35 h 1109"/>
                <a:gd name="T8" fmla="*/ 43 w 92"/>
                <a:gd name="T9" fmla="*/ 35 h 1109"/>
                <a:gd name="T10" fmla="*/ 92 w 92"/>
                <a:gd name="T11" fmla="*/ 0 h 1109"/>
                <a:gd name="T12" fmla="*/ 0 w 92"/>
                <a:gd name="T13" fmla="*/ 0 h 1109"/>
                <a:gd name="T14" fmla="*/ 0 w 92"/>
                <a:gd name="T15" fmla="*/ 1109 h 1109"/>
                <a:gd name="T16" fmla="*/ 92 w 92"/>
                <a:gd name="T17" fmla="*/ 1109 h 1109"/>
                <a:gd name="T18" fmla="*/ 92 w 92"/>
                <a:gd name="T19" fmla="*/ 0 h 1109"/>
                <a:gd name="T20" fmla="*/ 92 w 92"/>
                <a:gd name="T21" fmla="*/ 0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1109">
                  <a:moveTo>
                    <a:pt x="43" y="35"/>
                  </a:moveTo>
                  <a:lnTo>
                    <a:pt x="43" y="1075"/>
                  </a:lnTo>
                  <a:lnTo>
                    <a:pt x="43" y="1075"/>
                  </a:lnTo>
                  <a:lnTo>
                    <a:pt x="43" y="35"/>
                  </a:lnTo>
                  <a:lnTo>
                    <a:pt x="43" y="35"/>
                  </a:lnTo>
                  <a:close/>
                  <a:moveTo>
                    <a:pt x="92" y="0"/>
                  </a:moveTo>
                  <a:lnTo>
                    <a:pt x="0" y="0"/>
                  </a:lnTo>
                  <a:lnTo>
                    <a:pt x="0" y="1109"/>
                  </a:lnTo>
                  <a:lnTo>
                    <a:pt x="92" y="1109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69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7" name="Freeform 120">
              <a:extLst>
                <a:ext uri="{FF2B5EF4-FFF2-40B4-BE49-F238E27FC236}">
                  <a16:creationId xmlns:a16="http://schemas.microsoft.com/office/drawing/2014/main" id="{C12BD591-9A67-4BB8-A3BB-AED2C6169D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7893" y="3507055"/>
              <a:ext cx="90000" cy="1736016"/>
            </a:xfrm>
            <a:custGeom>
              <a:avLst/>
              <a:gdLst>
                <a:gd name="T0" fmla="*/ 48 w 92"/>
                <a:gd name="T1" fmla="*/ 35 h 1109"/>
                <a:gd name="T2" fmla="*/ 48 w 92"/>
                <a:gd name="T3" fmla="*/ 1075 h 1109"/>
                <a:gd name="T4" fmla="*/ 48 w 92"/>
                <a:gd name="T5" fmla="*/ 1075 h 1109"/>
                <a:gd name="T6" fmla="*/ 48 w 92"/>
                <a:gd name="T7" fmla="*/ 35 h 1109"/>
                <a:gd name="T8" fmla="*/ 48 w 92"/>
                <a:gd name="T9" fmla="*/ 35 h 1109"/>
                <a:gd name="T10" fmla="*/ 92 w 92"/>
                <a:gd name="T11" fmla="*/ 0 h 1109"/>
                <a:gd name="T12" fmla="*/ 0 w 92"/>
                <a:gd name="T13" fmla="*/ 0 h 1109"/>
                <a:gd name="T14" fmla="*/ 0 w 92"/>
                <a:gd name="T15" fmla="*/ 1109 h 1109"/>
                <a:gd name="T16" fmla="*/ 92 w 92"/>
                <a:gd name="T17" fmla="*/ 1109 h 1109"/>
                <a:gd name="T18" fmla="*/ 92 w 92"/>
                <a:gd name="T19" fmla="*/ 0 h 1109"/>
                <a:gd name="T20" fmla="*/ 92 w 92"/>
                <a:gd name="T21" fmla="*/ 0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1109">
                  <a:moveTo>
                    <a:pt x="48" y="35"/>
                  </a:moveTo>
                  <a:lnTo>
                    <a:pt x="48" y="1075"/>
                  </a:lnTo>
                  <a:lnTo>
                    <a:pt x="48" y="1075"/>
                  </a:lnTo>
                  <a:lnTo>
                    <a:pt x="48" y="35"/>
                  </a:lnTo>
                  <a:lnTo>
                    <a:pt x="48" y="35"/>
                  </a:lnTo>
                  <a:close/>
                  <a:moveTo>
                    <a:pt x="92" y="0"/>
                  </a:moveTo>
                  <a:lnTo>
                    <a:pt x="0" y="0"/>
                  </a:lnTo>
                  <a:lnTo>
                    <a:pt x="0" y="1109"/>
                  </a:lnTo>
                  <a:lnTo>
                    <a:pt x="92" y="1109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69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8" name="Freeform 117">
              <a:extLst>
                <a:ext uri="{FF2B5EF4-FFF2-40B4-BE49-F238E27FC236}">
                  <a16:creationId xmlns:a16="http://schemas.microsoft.com/office/drawing/2014/main" id="{6CB7A0A2-DDCF-4718-BD0B-40428D942A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2773" y="3507055"/>
              <a:ext cx="90000" cy="1736016"/>
            </a:xfrm>
            <a:custGeom>
              <a:avLst/>
              <a:gdLst>
                <a:gd name="T0" fmla="*/ 49 w 97"/>
                <a:gd name="T1" fmla="*/ 35 h 1109"/>
                <a:gd name="T2" fmla="*/ 49 w 97"/>
                <a:gd name="T3" fmla="*/ 1075 h 1109"/>
                <a:gd name="T4" fmla="*/ 49 w 97"/>
                <a:gd name="T5" fmla="*/ 1075 h 1109"/>
                <a:gd name="T6" fmla="*/ 49 w 97"/>
                <a:gd name="T7" fmla="*/ 35 h 1109"/>
                <a:gd name="T8" fmla="*/ 49 w 97"/>
                <a:gd name="T9" fmla="*/ 35 h 1109"/>
                <a:gd name="T10" fmla="*/ 97 w 97"/>
                <a:gd name="T11" fmla="*/ 0 h 1109"/>
                <a:gd name="T12" fmla="*/ 0 w 97"/>
                <a:gd name="T13" fmla="*/ 0 h 1109"/>
                <a:gd name="T14" fmla="*/ 0 w 97"/>
                <a:gd name="T15" fmla="*/ 1109 h 1109"/>
                <a:gd name="T16" fmla="*/ 97 w 97"/>
                <a:gd name="T17" fmla="*/ 1109 h 1109"/>
                <a:gd name="T18" fmla="*/ 97 w 97"/>
                <a:gd name="T19" fmla="*/ 0 h 1109"/>
                <a:gd name="T20" fmla="*/ 97 w 97"/>
                <a:gd name="T21" fmla="*/ 0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109">
                  <a:moveTo>
                    <a:pt x="49" y="35"/>
                  </a:moveTo>
                  <a:lnTo>
                    <a:pt x="49" y="1075"/>
                  </a:lnTo>
                  <a:lnTo>
                    <a:pt x="49" y="1075"/>
                  </a:lnTo>
                  <a:lnTo>
                    <a:pt x="49" y="35"/>
                  </a:lnTo>
                  <a:lnTo>
                    <a:pt x="49" y="35"/>
                  </a:lnTo>
                  <a:close/>
                  <a:moveTo>
                    <a:pt x="97" y="0"/>
                  </a:moveTo>
                  <a:lnTo>
                    <a:pt x="0" y="0"/>
                  </a:lnTo>
                  <a:lnTo>
                    <a:pt x="0" y="1109"/>
                  </a:lnTo>
                  <a:lnTo>
                    <a:pt x="97" y="1109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69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9" name="Freeform 132">
              <a:extLst>
                <a:ext uri="{FF2B5EF4-FFF2-40B4-BE49-F238E27FC236}">
                  <a16:creationId xmlns:a16="http://schemas.microsoft.com/office/drawing/2014/main" id="{91637B32-75C9-4203-B7EE-8D8D5D079F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50213" y="3507055"/>
              <a:ext cx="90000" cy="1736016"/>
            </a:xfrm>
            <a:custGeom>
              <a:avLst/>
              <a:gdLst>
                <a:gd name="T0" fmla="*/ 49 w 92"/>
                <a:gd name="T1" fmla="*/ 35 h 1109"/>
                <a:gd name="T2" fmla="*/ 49 w 92"/>
                <a:gd name="T3" fmla="*/ 1075 h 1109"/>
                <a:gd name="T4" fmla="*/ 49 w 92"/>
                <a:gd name="T5" fmla="*/ 1075 h 1109"/>
                <a:gd name="T6" fmla="*/ 49 w 92"/>
                <a:gd name="T7" fmla="*/ 35 h 1109"/>
                <a:gd name="T8" fmla="*/ 49 w 92"/>
                <a:gd name="T9" fmla="*/ 35 h 1109"/>
                <a:gd name="T10" fmla="*/ 92 w 92"/>
                <a:gd name="T11" fmla="*/ 0 h 1109"/>
                <a:gd name="T12" fmla="*/ 0 w 92"/>
                <a:gd name="T13" fmla="*/ 0 h 1109"/>
                <a:gd name="T14" fmla="*/ 0 w 92"/>
                <a:gd name="T15" fmla="*/ 1109 h 1109"/>
                <a:gd name="T16" fmla="*/ 92 w 92"/>
                <a:gd name="T17" fmla="*/ 1109 h 1109"/>
                <a:gd name="T18" fmla="*/ 92 w 92"/>
                <a:gd name="T19" fmla="*/ 0 h 1109"/>
                <a:gd name="T20" fmla="*/ 92 w 92"/>
                <a:gd name="T21" fmla="*/ 0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1109">
                  <a:moveTo>
                    <a:pt x="49" y="35"/>
                  </a:moveTo>
                  <a:lnTo>
                    <a:pt x="49" y="1075"/>
                  </a:lnTo>
                  <a:lnTo>
                    <a:pt x="49" y="1075"/>
                  </a:lnTo>
                  <a:lnTo>
                    <a:pt x="49" y="35"/>
                  </a:lnTo>
                  <a:lnTo>
                    <a:pt x="49" y="35"/>
                  </a:lnTo>
                  <a:close/>
                  <a:moveTo>
                    <a:pt x="92" y="0"/>
                  </a:moveTo>
                  <a:lnTo>
                    <a:pt x="0" y="0"/>
                  </a:lnTo>
                  <a:lnTo>
                    <a:pt x="0" y="1109"/>
                  </a:lnTo>
                  <a:lnTo>
                    <a:pt x="92" y="1109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69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0" name="Freeform 126">
              <a:extLst>
                <a:ext uri="{FF2B5EF4-FFF2-40B4-BE49-F238E27FC236}">
                  <a16:creationId xmlns:a16="http://schemas.microsoft.com/office/drawing/2014/main" id="{3EE75DCC-0180-4F4E-BEE1-A4EA39FDC5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24125" y="3497245"/>
              <a:ext cx="90000" cy="1428378"/>
            </a:xfrm>
            <a:prstGeom prst="rect">
              <a:avLst/>
            </a:prstGeom>
            <a:solidFill>
              <a:srgbClr val="069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1" name="Freeform 141">
              <a:extLst>
                <a:ext uri="{FF2B5EF4-FFF2-40B4-BE49-F238E27FC236}">
                  <a16:creationId xmlns:a16="http://schemas.microsoft.com/office/drawing/2014/main" id="{F5E44BA7-E153-4708-A1A1-E77A8F795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21565" y="3497245"/>
              <a:ext cx="90000" cy="1398224"/>
            </a:xfrm>
            <a:prstGeom prst="rect">
              <a:avLst/>
            </a:prstGeom>
            <a:solidFill>
              <a:srgbClr val="069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2" name="Freeform 135">
              <a:extLst>
                <a:ext uri="{FF2B5EF4-FFF2-40B4-BE49-F238E27FC236}">
                  <a16:creationId xmlns:a16="http://schemas.microsoft.com/office/drawing/2014/main" id="{15AAC4C1-2106-4478-81D2-63E0BCEBEB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6445" y="3497245"/>
              <a:ext cx="90000" cy="1368069"/>
            </a:xfrm>
            <a:prstGeom prst="rect">
              <a:avLst/>
            </a:prstGeom>
            <a:solidFill>
              <a:srgbClr val="069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3" name="Freeform 147">
              <a:extLst>
                <a:ext uri="{FF2B5EF4-FFF2-40B4-BE49-F238E27FC236}">
                  <a16:creationId xmlns:a16="http://schemas.microsoft.com/office/drawing/2014/main" id="{E78DF4CA-AD34-4C3C-B24B-53F65BA1AF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06205" y="3497245"/>
              <a:ext cx="90000" cy="1314108"/>
            </a:xfrm>
            <a:prstGeom prst="rect">
              <a:avLst/>
            </a:prstGeom>
            <a:solidFill>
              <a:srgbClr val="069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4" name="Freeform 156">
              <a:extLst>
                <a:ext uri="{FF2B5EF4-FFF2-40B4-BE49-F238E27FC236}">
                  <a16:creationId xmlns:a16="http://schemas.microsoft.com/office/drawing/2014/main" id="{4B9DCD09-DEEE-42FB-9337-B547D42B78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3405" y="3497245"/>
              <a:ext cx="90000" cy="1139528"/>
            </a:xfrm>
            <a:prstGeom prst="rect">
              <a:avLst/>
            </a:prstGeom>
            <a:solidFill>
              <a:srgbClr val="069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5" name="Freeform 71">
              <a:extLst>
                <a:ext uri="{FF2B5EF4-FFF2-40B4-BE49-F238E27FC236}">
                  <a16:creationId xmlns:a16="http://schemas.microsoft.com/office/drawing/2014/main" id="{BAE15F43-0A5D-4DCB-91C2-626CF6A3D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085" y="3497245"/>
              <a:ext cx="90000" cy="609441"/>
            </a:xfrm>
            <a:custGeom>
              <a:avLst/>
              <a:gdLst>
                <a:gd name="T0" fmla="*/ 91 w 91"/>
                <a:gd name="T1" fmla="*/ 0 h 384"/>
                <a:gd name="T2" fmla="*/ 0 w 91"/>
                <a:gd name="T3" fmla="*/ 0 h 384"/>
                <a:gd name="T4" fmla="*/ 0 w 91"/>
                <a:gd name="T5" fmla="*/ 384 h 384"/>
                <a:gd name="T6" fmla="*/ 91 w 91"/>
                <a:gd name="T7" fmla="*/ 384 h 384"/>
                <a:gd name="T8" fmla="*/ 91 w 91"/>
                <a:gd name="T9" fmla="*/ 0 h 384"/>
                <a:gd name="T10" fmla="*/ 91 w 91"/>
                <a:gd name="T11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384">
                  <a:moveTo>
                    <a:pt x="91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91" y="384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374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6" name="Freeform 69">
              <a:extLst>
                <a:ext uri="{FF2B5EF4-FFF2-40B4-BE49-F238E27FC236}">
                  <a16:creationId xmlns:a16="http://schemas.microsoft.com/office/drawing/2014/main" id="{CCAEC1CF-D67B-4434-BD20-0C5A1D99E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405" y="3497245"/>
              <a:ext cx="90000" cy="555480"/>
            </a:xfrm>
            <a:custGeom>
              <a:avLst/>
              <a:gdLst>
                <a:gd name="T0" fmla="*/ 92 w 92"/>
                <a:gd name="T1" fmla="*/ 0 h 350"/>
                <a:gd name="T2" fmla="*/ 0 w 92"/>
                <a:gd name="T3" fmla="*/ 0 h 350"/>
                <a:gd name="T4" fmla="*/ 0 w 92"/>
                <a:gd name="T5" fmla="*/ 350 h 350"/>
                <a:gd name="T6" fmla="*/ 92 w 92"/>
                <a:gd name="T7" fmla="*/ 350 h 350"/>
                <a:gd name="T8" fmla="*/ 92 w 92"/>
                <a:gd name="T9" fmla="*/ 0 h 350"/>
                <a:gd name="T10" fmla="*/ 92 w 92"/>
                <a:gd name="T11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50">
                  <a:moveTo>
                    <a:pt x="92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92" y="35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374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7" name="Freeform 66">
              <a:extLst>
                <a:ext uri="{FF2B5EF4-FFF2-40B4-BE49-F238E27FC236}">
                  <a16:creationId xmlns:a16="http://schemas.microsoft.com/office/drawing/2014/main" id="{43D4F7FC-94F8-47F1-BCD1-BFFC736A6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165" y="3497245"/>
              <a:ext cx="90000" cy="411056"/>
            </a:xfrm>
            <a:custGeom>
              <a:avLst/>
              <a:gdLst>
                <a:gd name="T0" fmla="*/ 97 w 97"/>
                <a:gd name="T1" fmla="*/ 0 h 259"/>
                <a:gd name="T2" fmla="*/ 0 w 97"/>
                <a:gd name="T3" fmla="*/ 0 h 259"/>
                <a:gd name="T4" fmla="*/ 0 w 97"/>
                <a:gd name="T5" fmla="*/ 259 h 259"/>
                <a:gd name="T6" fmla="*/ 97 w 97"/>
                <a:gd name="T7" fmla="*/ 259 h 259"/>
                <a:gd name="T8" fmla="*/ 97 w 97"/>
                <a:gd name="T9" fmla="*/ 0 h 259"/>
                <a:gd name="T10" fmla="*/ 97 w 97"/>
                <a:gd name="T1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259">
                  <a:moveTo>
                    <a:pt x="97" y="0"/>
                  </a:moveTo>
                  <a:lnTo>
                    <a:pt x="0" y="0"/>
                  </a:lnTo>
                  <a:lnTo>
                    <a:pt x="0" y="259"/>
                  </a:lnTo>
                  <a:lnTo>
                    <a:pt x="97" y="259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374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8" name="Freeform 64">
              <a:extLst>
                <a:ext uri="{FF2B5EF4-FFF2-40B4-BE49-F238E27FC236}">
                  <a16:creationId xmlns:a16="http://schemas.microsoft.com/office/drawing/2014/main" id="{565C2860-7B5F-4BC5-A0D5-DD34FC9D5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485" y="3497245"/>
              <a:ext cx="90000" cy="379314"/>
            </a:xfrm>
            <a:custGeom>
              <a:avLst/>
              <a:gdLst>
                <a:gd name="T0" fmla="*/ 97 w 97"/>
                <a:gd name="T1" fmla="*/ 0 h 239"/>
                <a:gd name="T2" fmla="*/ 0 w 97"/>
                <a:gd name="T3" fmla="*/ 0 h 239"/>
                <a:gd name="T4" fmla="*/ 0 w 97"/>
                <a:gd name="T5" fmla="*/ 239 h 239"/>
                <a:gd name="T6" fmla="*/ 97 w 97"/>
                <a:gd name="T7" fmla="*/ 239 h 239"/>
                <a:gd name="T8" fmla="*/ 97 w 97"/>
                <a:gd name="T9" fmla="*/ 0 h 239"/>
                <a:gd name="T10" fmla="*/ 97 w 97"/>
                <a:gd name="T1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239">
                  <a:moveTo>
                    <a:pt x="97" y="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97" y="239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374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9" name="Freeform 61">
              <a:extLst>
                <a:ext uri="{FF2B5EF4-FFF2-40B4-BE49-F238E27FC236}">
                  <a16:creationId xmlns:a16="http://schemas.microsoft.com/office/drawing/2014/main" id="{0DFA54E1-CCBA-4BD4-9BBD-A5CF46CA0F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1245" y="3497245"/>
              <a:ext cx="90000" cy="133315"/>
            </a:xfrm>
            <a:prstGeom prst="rect">
              <a:avLst/>
            </a:prstGeom>
            <a:solidFill>
              <a:srgbClr val="374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0" name="Freeform 58">
              <a:extLst>
                <a:ext uri="{FF2B5EF4-FFF2-40B4-BE49-F238E27FC236}">
                  <a16:creationId xmlns:a16="http://schemas.microsoft.com/office/drawing/2014/main" id="{8CC09CD7-73EE-4E36-9DAC-AA41AF4878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8685" y="3497245"/>
              <a:ext cx="90000" cy="103161"/>
            </a:xfrm>
            <a:prstGeom prst="rect">
              <a:avLst/>
            </a:prstGeom>
            <a:solidFill>
              <a:srgbClr val="374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1" name="Rectangle 43">
              <a:extLst>
                <a:ext uri="{FF2B5EF4-FFF2-40B4-BE49-F238E27FC236}">
                  <a16:creationId xmlns:a16="http://schemas.microsoft.com/office/drawing/2014/main" id="{EBEE4071-6709-40B0-973F-56DEF7CBA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1085" y="3497245"/>
              <a:ext cx="90000" cy="1153353"/>
            </a:xfrm>
            <a:prstGeom prst="rect">
              <a:avLst/>
            </a:prstGeom>
            <a:pattFill prst="dkUpDiag">
              <a:fgClr>
                <a:schemeClr val="tx2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82" name="Rectangle 44">
              <a:extLst>
                <a:ext uri="{FF2B5EF4-FFF2-40B4-BE49-F238E27FC236}">
                  <a16:creationId xmlns:a16="http://schemas.microsoft.com/office/drawing/2014/main" id="{383346B8-62E6-4137-9381-AFCA3C3A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1325" y="3497245"/>
              <a:ext cx="90000" cy="1332941"/>
            </a:xfrm>
            <a:prstGeom prst="rect">
              <a:avLst/>
            </a:prstGeom>
            <a:pattFill prst="dkUpDiag">
              <a:fgClr>
                <a:schemeClr val="tx2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83" name="Rectangle 45">
              <a:extLst>
                <a:ext uri="{FF2B5EF4-FFF2-40B4-BE49-F238E27FC236}">
                  <a16:creationId xmlns:a16="http://schemas.microsoft.com/office/drawing/2014/main" id="{CBA6B22E-BFDC-4E7F-BF77-2B928EE5C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8285" y="3497245"/>
              <a:ext cx="90000" cy="1119432"/>
            </a:xfrm>
            <a:prstGeom prst="rect">
              <a:avLst/>
            </a:prstGeom>
            <a:pattFill prst="dkUpDiag">
              <a:fgClr>
                <a:schemeClr val="tx2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84" name="Rectangle 46">
              <a:extLst>
                <a:ext uri="{FF2B5EF4-FFF2-40B4-BE49-F238E27FC236}">
                  <a16:creationId xmlns:a16="http://schemas.microsoft.com/office/drawing/2014/main" id="{32F7C024-C3B1-4466-A1A4-8C836EB87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0845" y="3497245"/>
              <a:ext cx="90000" cy="1119432"/>
            </a:xfrm>
            <a:prstGeom prst="rect">
              <a:avLst/>
            </a:prstGeom>
            <a:pattFill prst="dkUpDiag">
              <a:fgClr>
                <a:schemeClr val="tx2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85" name="Rectangle 47">
              <a:extLst>
                <a:ext uri="{FF2B5EF4-FFF2-40B4-BE49-F238E27FC236}">
                  <a16:creationId xmlns:a16="http://schemas.microsoft.com/office/drawing/2014/main" id="{65A87565-3421-433C-AB04-C4A64D358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0605" y="3497245"/>
              <a:ext cx="90000" cy="1067551"/>
            </a:xfrm>
            <a:prstGeom prst="rect">
              <a:avLst/>
            </a:prstGeom>
            <a:pattFill prst="dkUpDiag">
              <a:fgClr>
                <a:schemeClr val="tx2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86" name="Rectangle 48">
              <a:extLst>
                <a:ext uri="{FF2B5EF4-FFF2-40B4-BE49-F238E27FC236}">
                  <a16:creationId xmlns:a16="http://schemas.microsoft.com/office/drawing/2014/main" id="{B74B0FB4-7782-4BB8-AA43-A3C0DA603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7565" y="3497245"/>
              <a:ext cx="90000" cy="893949"/>
            </a:xfrm>
            <a:prstGeom prst="rect">
              <a:avLst/>
            </a:prstGeom>
            <a:pattFill prst="dkUpDiag">
              <a:fgClr>
                <a:schemeClr val="tx2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87" name="Rectangle 49">
              <a:extLst>
                <a:ext uri="{FF2B5EF4-FFF2-40B4-BE49-F238E27FC236}">
                  <a16:creationId xmlns:a16="http://schemas.microsoft.com/office/drawing/2014/main" id="{2C2FF22D-0778-42D7-BF3B-66D33C33E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5005" y="3497245"/>
              <a:ext cx="90000" cy="870003"/>
            </a:xfrm>
            <a:prstGeom prst="rect">
              <a:avLst/>
            </a:prstGeom>
            <a:pattFill prst="dkUpDiag">
              <a:fgClr>
                <a:schemeClr val="tx2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88" name="Rectangle 50">
              <a:extLst>
                <a:ext uri="{FF2B5EF4-FFF2-40B4-BE49-F238E27FC236}">
                  <a16:creationId xmlns:a16="http://schemas.microsoft.com/office/drawing/2014/main" id="{214A814D-0840-4E50-94FA-03452E63C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7325" y="3497245"/>
              <a:ext cx="90000" cy="746288"/>
            </a:xfrm>
            <a:prstGeom prst="rect">
              <a:avLst/>
            </a:prstGeom>
            <a:pattFill prst="dkUpDiag">
              <a:fgClr>
                <a:schemeClr val="tx2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89" name="Rectangle 51">
              <a:extLst>
                <a:ext uri="{FF2B5EF4-FFF2-40B4-BE49-F238E27FC236}">
                  <a16:creationId xmlns:a16="http://schemas.microsoft.com/office/drawing/2014/main" id="{CA7D66E9-E821-4E59-97F6-5EEFB127A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4765" y="3497245"/>
              <a:ext cx="90000" cy="728329"/>
            </a:xfrm>
            <a:prstGeom prst="rect">
              <a:avLst/>
            </a:prstGeom>
            <a:pattFill prst="dkUpDiag">
              <a:fgClr>
                <a:schemeClr val="tx2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90" name="Rectangle 52">
              <a:extLst>
                <a:ext uri="{FF2B5EF4-FFF2-40B4-BE49-F238E27FC236}">
                  <a16:creationId xmlns:a16="http://schemas.microsoft.com/office/drawing/2014/main" id="{76B3CBFD-8D7B-41A4-8670-02C22046A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1965" y="3497245"/>
              <a:ext cx="90000" cy="576677"/>
            </a:xfrm>
            <a:prstGeom prst="rect">
              <a:avLst/>
            </a:prstGeom>
            <a:pattFill prst="dkUpDiag">
              <a:fgClr>
                <a:schemeClr val="tx2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91" name="Rectangle 53">
              <a:extLst>
                <a:ext uri="{FF2B5EF4-FFF2-40B4-BE49-F238E27FC236}">
                  <a16:creationId xmlns:a16="http://schemas.microsoft.com/office/drawing/2014/main" id="{8CEFE50E-4DC8-48B0-AC81-8CD1A11B7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6845" y="3497245"/>
              <a:ext cx="90000" cy="534773"/>
            </a:xfrm>
            <a:prstGeom prst="rect">
              <a:avLst/>
            </a:prstGeom>
            <a:pattFill prst="dkUpDiag">
              <a:fgClr>
                <a:schemeClr val="tx2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92" name="Rectangle 54">
              <a:extLst>
                <a:ext uri="{FF2B5EF4-FFF2-40B4-BE49-F238E27FC236}">
                  <a16:creationId xmlns:a16="http://schemas.microsoft.com/office/drawing/2014/main" id="{10BC906E-68F0-4EEA-9F20-605B533AF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4285" y="3497245"/>
              <a:ext cx="90000" cy="500851"/>
            </a:xfrm>
            <a:prstGeom prst="rect">
              <a:avLst/>
            </a:prstGeom>
            <a:pattFill prst="dkUpDiag">
              <a:fgClr>
                <a:schemeClr val="tx2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93" name="Rectangle 55">
              <a:extLst>
                <a:ext uri="{FF2B5EF4-FFF2-40B4-BE49-F238E27FC236}">
                  <a16:creationId xmlns:a16="http://schemas.microsoft.com/office/drawing/2014/main" id="{41D77B6B-013E-4C15-B2B9-80B4E2BB4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1725" y="3497245"/>
              <a:ext cx="90000" cy="435002"/>
            </a:xfrm>
            <a:prstGeom prst="rect">
              <a:avLst/>
            </a:prstGeom>
            <a:pattFill prst="dkUpDiag">
              <a:fgClr>
                <a:schemeClr val="tx2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94" name="Rectangle 56">
              <a:extLst>
                <a:ext uri="{FF2B5EF4-FFF2-40B4-BE49-F238E27FC236}">
                  <a16:creationId xmlns:a16="http://schemas.microsoft.com/office/drawing/2014/main" id="{76BCA113-9D8A-42BC-8877-511FB3425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605" y="3497245"/>
              <a:ext cx="90000" cy="421035"/>
            </a:xfrm>
            <a:prstGeom prst="rect">
              <a:avLst/>
            </a:prstGeom>
            <a:pattFill prst="dkUpDiag">
              <a:fgClr>
                <a:schemeClr val="tx2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95" name="Rectangle 57">
              <a:extLst>
                <a:ext uri="{FF2B5EF4-FFF2-40B4-BE49-F238E27FC236}">
                  <a16:creationId xmlns:a16="http://schemas.microsoft.com/office/drawing/2014/main" id="{B80D5D9D-627F-47A0-A502-96DE7D999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925" y="3497245"/>
              <a:ext cx="90000" cy="339222"/>
            </a:xfrm>
            <a:prstGeom prst="rect">
              <a:avLst/>
            </a:prstGeom>
            <a:pattFill prst="dkUpDiag">
              <a:fgClr>
                <a:schemeClr val="tx2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96" name="Rectangle 58">
              <a:extLst>
                <a:ext uri="{FF2B5EF4-FFF2-40B4-BE49-F238E27FC236}">
                  <a16:creationId xmlns:a16="http://schemas.microsoft.com/office/drawing/2014/main" id="{55EDBC50-2DA7-4612-B1C9-8850DD39D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6365" y="3497245"/>
              <a:ext cx="90000" cy="287340"/>
            </a:xfrm>
            <a:prstGeom prst="rect">
              <a:avLst/>
            </a:prstGeom>
            <a:pattFill prst="dkUpDiag">
              <a:fgClr>
                <a:schemeClr val="tx2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97" name="Rectangle 59">
              <a:extLst>
                <a:ext uri="{FF2B5EF4-FFF2-40B4-BE49-F238E27FC236}">
                  <a16:creationId xmlns:a16="http://schemas.microsoft.com/office/drawing/2014/main" id="{EA729335-3F93-4F20-9D0A-28367EDFD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805" y="3497245"/>
              <a:ext cx="90000" cy="179588"/>
            </a:xfrm>
            <a:prstGeom prst="rect">
              <a:avLst/>
            </a:prstGeom>
            <a:pattFill prst="dkUpDiag">
              <a:fgClr>
                <a:schemeClr val="tx2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98" name="Rectangle 64">
              <a:extLst>
                <a:ext uri="{FF2B5EF4-FFF2-40B4-BE49-F238E27FC236}">
                  <a16:creationId xmlns:a16="http://schemas.microsoft.com/office/drawing/2014/main" id="{42273ED0-D181-46B9-A6E0-73BB8FD35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7165" y="3497245"/>
              <a:ext cx="90000" cy="1684135"/>
            </a:xfrm>
            <a:prstGeom prst="rect">
              <a:avLst/>
            </a:prstGeom>
            <a:pattFill prst="dkUpDiag">
              <a:fgClr>
                <a:schemeClr val="tx2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99" name="Rectangle 65">
              <a:extLst>
                <a:ext uri="{FF2B5EF4-FFF2-40B4-BE49-F238E27FC236}">
                  <a16:creationId xmlns:a16="http://schemas.microsoft.com/office/drawing/2014/main" id="{E90278D3-215B-4F3E-8EDF-715A84025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04369" y="3507055"/>
              <a:ext cx="90000" cy="1736016"/>
            </a:xfrm>
            <a:prstGeom prst="rect">
              <a:avLst/>
            </a:prstGeom>
            <a:pattFill prst="dkUpDiag">
              <a:fgClr>
                <a:schemeClr val="tx2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00" name="Rectangle 66">
              <a:extLst>
                <a:ext uri="{FF2B5EF4-FFF2-40B4-BE49-F238E27FC236}">
                  <a16:creationId xmlns:a16="http://schemas.microsoft.com/office/drawing/2014/main" id="{13CF66B1-DD1D-40A3-BC22-5B35DEB17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8621" y="3507055"/>
              <a:ext cx="90000" cy="1736016"/>
            </a:xfrm>
            <a:prstGeom prst="rect">
              <a:avLst/>
            </a:prstGeom>
            <a:pattFill prst="dkUpDiag">
              <a:fgClr>
                <a:srgbClr val="00B050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01" name="Rectangle 67">
              <a:extLst>
                <a:ext uri="{FF2B5EF4-FFF2-40B4-BE49-F238E27FC236}">
                  <a16:creationId xmlns:a16="http://schemas.microsoft.com/office/drawing/2014/main" id="{E5859FB4-FC9E-45FA-B793-7E7D65F5D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06045" y="3507055"/>
              <a:ext cx="90000" cy="1736016"/>
            </a:xfrm>
            <a:prstGeom prst="rect">
              <a:avLst/>
            </a:prstGeom>
            <a:pattFill prst="dkUpDiag">
              <a:fgClr>
                <a:srgbClr val="00B050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02" name="Rectangle 68">
              <a:extLst>
                <a:ext uri="{FF2B5EF4-FFF2-40B4-BE49-F238E27FC236}">
                  <a16:creationId xmlns:a16="http://schemas.microsoft.com/office/drawing/2014/main" id="{88E7062A-FF21-4285-AFEC-2DAB83D65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3485" y="3507055"/>
              <a:ext cx="90000" cy="1736016"/>
            </a:xfrm>
            <a:prstGeom prst="rect">
              <a:avLst/>
            </a:prstGeom>
            <a:pattFill prst="dkUpDiag">
              <a:fgClr>
                <a:srgbClr val="00B050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03" name="Rectangle 69">
              <a:extLst>
                <a:ext uri="{FF2B5EF4-FFF2-40B4-BE49-F238E27FC236}">
                  <a16:creationId xmlns:a16="http://schemas.microsoft.com/office/drawing/2014/main" id="{5E9FA7C9-300B-42F9-B6BB-F4C9BD0E2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8853" y="3507055"/>
              <a:ext cx="90000" cy="1736016"/>
            </a:xfrm>
            <a:prstGeom prst="rect">
              <a:avLst/>
            </a:prstGeom>
            <a:pattFill prst="dkUpDiag">
              <a:fgClr>
                <a:srgbClr val="00B050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04" name="Rectangle 70">
              <a:extLst>
                <a:ext uri="{FF2B5EF4-FFF2-40B4-BE49-F238E27FC236}">
                  <a16:creationId xmlns:a16="http://schemas.microsoft.com/office/drawing/2014/main" id="{041D86B9-E783-4E9E-9304-B545F70CD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6293" y="3507055"/>
              <a:ext cx="90000" cy="1736016"/>
            </a:xfrm>
            <a:prstGeom prst="rect">
              <a:avLst/>
            </a:prstGeom>
            <a:pattFill prst="dkUpDiag">
              <a:fgClr>
                <a:srgbClr val="00B050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05" name="Rectangle 71">
              <a:extLst>
                <a:ext uri="{FF2B5EF4-FFF2-40B4-BE49-F238E27FC236}">
                  <a16:creationId xmlns:a16="http://schemas.microsoft.com/office/drawing/2014/main" id="{CB755B20-0C56-4382-AE7B-D7C82C51D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3733" y="3507055"/>
              <a:ext cx="90000" cy="1736016"/>
            </a:xfrm>
            <a:prstGeom prst="rect">
              <a:avLst/>
            </a:prstGeom>
            <a:pattFill prst="dkUpDiag">
              <a:fgClr>
                <a:srgbClr val="00B050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06" name="Rectangle 72">
              <a:extLst>
                <a:ext uri="{FF2B5EF4-FFF2-40B4-BE49-F238E27FC236}">
                  <a16:creationId xmlns:a16="http://schemas.microsoft.com/office/drawing/2014/main" id="{1D973000-4731-4678-8F54-DA3533C54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8613" y="3507055"/>
              <a:ext cx="90000" cy="1736016"/>
            </a:xfrm>
            <a:prstGeom prst="rect">
              <a:avLst/>
            </a:prstGeom>
            <a:pattFill prst="dkUpDiag">
              <a:fgClr>
                <a:srgbClr val="00B050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07" name="Rectangle 73">
              <a:extLst>
                <a:ext uri="{FF2B5EF4-FFF2-40B4-BE49-F238E27FC236}">
                  <a16:creationId xmlns:a16="http://schemas.microsoft.com/office/drawing/2014/main" id="{0376F594-0970-46DB-A917-8125F9AD9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6053" y="3507055"/>
              <a:ext cx="90000" cy="1736016"/>
            </a:xfrm>
            <a:prstGeom prst="rect">
              <a:avLst/>
            </a:prstGeom>
            <a:pattFill prst="dkUpDiag">
              <a:fgClr>
                <a:srgbClr val="00B050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08" name="Rectangle 74">
              <a:extLst>
                <a:ext uri="{FF2B5EF4-FFF2-40B4-BE49-F238E27FC236}">
                  <a16:creationId xmlns:a16="http://schemas.microsoft.com/office/drawing/2014/main" id="{BB7FA645-B7BC-4ED7-81FA-7C963A2C5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0933" y="3507055"/>
              <a:ext cx="90000" cy="1736016"/>
            </a:xfrm>
            <a:prstGeom prst="rect">
              <a:avLst/>
            </a:prstGeom>
            <a:pattFill prst="dkUpDiag">
              <a:fgClr>
                <a:srgbClr val="00B050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09" name="Rectangle 75">
              <a:extLst>
                <a:ext uri="{FF2B5EF4-FFF2-40B4-BE49-F238E27FC236}">
                  <a16:creationId xmlns:a16="http://schemas.microsoft.com/office/drawing/2014/main" id="{C7963D61-3040-469E-9949-AE8B37534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5813" y="3507055"/>
              <a:ext cx="90000" cy="1736016"/>
            </a:xfrm>
            <a:prstGeom prst="rect">
              <a:avLst/>
            </a:prstGeom>
            <a:pattFill prst="dkUpDiag">
              <a:fgClr>
                <a:srgbClr val="00B050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10" name="Rectangle 76">
              <a:extLst>
                <a:ext uri="{FF2B5EF4-FFF2-40B4-BE49-F238E27FC236}">
                  <a16:creationId xmlns:a16="http://schemas.microsoft.com/office/drawing/2014/main" id="{8DE56B82-5784-4821-A07D-7F843B86D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3253" y="3507055"/>
              <a:ext cx="90000" cy="1736016"/>
            </a:xfrm>
            <a:prstGeom prst="rect">
              <a:avLst/>
            </a:prstGeom>
            <a:pattFill prst="dkUpDiag">
              <a:fgClr>
                <a:srgbClr val="00B050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11" name="Rectangle 77">
              <a:extLst>
                <a:ext uri="{FF2B5EF4-FFF2-40B4-BE49-F238E27FC236}">
                  <a16:creationId xmlns:a16="http://schemas.microsoft.com/office/drawing/2014/main" id="{8DD8FC59-28FF-44CA-B241-D668EEB11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8133" y="3507055"/>
              <a:ext cx="90000" cy="1736016"/>
            </a:xfrm>
            <a:prstGeom prst="rect">
              <a:avLst/>
            </a:prstGeom>
            <a:pattFill prst="dkUpDiag">
              <a:fgClr>
                <a:srgbClr val="00B050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12" name="Rectangle 78">
              <a:extLst>
                <a:ext uri="{FF2B5EF4-FFF2-40B4-BE49-F238E27FC236}">
                  <a16:creationId xmlns:a16="http://schemas.microsoft.com/office/drawing/2014/main" id="{13A69528-595D-4A2A-9A68-E592890F8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8373" y="3507055"/>
              <a:ext cx="90000" cy="1736016"/>
            </a:xfrm>
            <a:prstGeom prst="rect">
              <a:avLst/>
            </a:prstGeom>
            <a:pattFill prst="dkUpDiag">
              <a:fgClr>
                <a:srgbClr val="00B050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13" name="Rectangle 79">
              <a:extLst>
                <a:ext uri="{FF2B5EF4-FFF2-40B4-BE49-F238E27FC236}">
                  <a16:creationId xmlns:a16="http://schemas.microsoft.com/office/drawing/2014/main" id="{52936289-4C7C-4EDF-A4C4-F0A4C8FC7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3493" y="3507055"/>
              <a:ext cx="90000" cy="1736016"/>
            </a:xfrm>
            <a:prstGeom prst="rect">
              <a:avLst/>
            </a:prstGeom>
            <a:pattFill prst="dkUpDiag">
              <a:fgClr>
                <a:srgbClr val="00B050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14" name="Rectangle 80">
              <a:extLst>
                <a:ext uri="{FF2B5EF4-FFF2-40B4-BE49-F238E27FC236}">
                  <a16:creationId xmlns:a16="http://schemas.microsoft.com/office/drawing/2014/main" id="{39AE8CC6-498C-40E8-8D84-A131EE3D3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1173" y="3507055"/>
              <a:ext cx="90000" cy="1736016"/>
            </a:xfrm>
            <a:prstGeom prst="rect">
              <a:avLst/>
            </a:prstGeom>
            <a:pattFill prst="dkUpDiag">
              <a:fgClr>
                <a:srgbClr val="00B050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15" name="Rectangle 81">
              <a:extLst>
                <a:ext uri="{FF2B5EF4-FFF2-40B4-BE49-F238E27FC236}">
                  <a16:creationId xmlns:a16="http://schemas.microsoft.com/office/drawing/2014/main" id="{B7611F44-818A-4077-89B0-922A9CADA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0693" y="3507055"/>
              <a:ext cx="90000" cy="1736016"/>
            </a:xfrm>
            <a:prstGeom prst="rect">
              <a:avLst/>
            </a:prstGeom>
            <a:pattFill prst="dkUpDiag">
              <a:fgClr>
                <a:srgbClr val="00B050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16" name="Rectangle 82">
              <a:extLst>
                <a:ext uri="{FF2B5EF4-FFF2-40B4-BE49-F238E27FC236}">
                  <a16:creationId xmlns:a16="http://schemas.microsoft.com/office/drawing/2014/main" id="{BAA08BBE-6130-4098-BCBB-D2EF1ACA0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9485" y="3497245"/>
              <a:ext cx="90000" cy="1668172"/>
            </a:xfrm>
            <a:prstGeom prst="rect">
              <a:avLst/>
            </a:prstGeom>
            <a:pattFill prst="dkUpDiag">
              <a:fgClr>
                <a:srgbClr val="00B050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17" name="Rectangle 83">
              <a:extLst>
                <a:ext uri="{FF2B5EF4-FFF2-40B4-BE49-F238E27FC236}">
                  <a16:creationId xmlns:a16="http://schemas.microsoft.com/office/drawing/2014/main" id="{FA3E3F11-DB84-4D85-B94B-761AD3DB6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6925" y="3497245"/>
              <a:ext cx="90000" cy="1616291"/>
            </a:xfrm>
            <a:prstGeom prst="rect">
              <a:avLst/>
            </a:prstGeom>
            <a:pattFill prst="dkUpDiag">
              <a:fgClr>
                <a:srgbClr val="00B050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18" name="Rectangle 84">
              <a:extLst>
                <a:ext uri="{FF2B5EF4-FFF2-40B4-BE49-F238E27FC236}">
                  <a16:creationId xmlns:a16="http://schemas.microsoft.com/office/drawing/2014/main" id="{FECF7AE3-D4E0-4E81-89FF-71CAF1432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4365" y="3497245"/>
              <a:ext cx="90000" cy="1584363"/>
            </a:xfrm>
            <a:prstGeom prst="rect">
              <a:avLst/>
            </a:prstGeom>
            <a:pattFill prst="dkUpDiag">
              <a:fgClr>
                <a:srgbClr val="00B050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19" name="Rectangle 85">
              <a:extLst>
                <a:ext uri="{FF2B5EF4-FFF2-40B4-BE49-F238E27FC236}">
                  <a16:creationId xmlns:a16="http://schemas.microsoft.com/office/drawing/2014/main" id="{45BC2C38-60A3-4423-800E-1EF8CBD49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1805" y="3497245"/>
              <a:ext cx="90000" cy="1584363"/>
            </a:xfrm>
            <a:prstGeom prst="rect">
              <a:avLst/>
            </a:prstGeom>
            <a:pattFill prst="dkUpDiag">
              <a:fgClr>
                <a:srgbClr val="00B050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20" name="Rectangle 86">
              <a:extLst>
                <a:ext uri="{FF2B5EF4-FFF2-40B4-BE49-F238E27FC236}">
                  <a16:creationId xmlns:a16="http://schemas.microsoft.com/office/drawing/2014/main" id="{03F1A71D-248D-44EA-B299-F0A301BCD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6685" y="3497245"/>
              <a:ext cx="90000" cy="1442690"/>
            </a:xfrm>
            <a:prstGeom prst="rect">
              <a:avLst/>
            </a:prstGeom>
            <a:pattFill prst="dkUpDiag">
              <a:fgClr>
                <a:srgbClr val="00B050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21" name="Rectangle 87">
              <a:extLst>
                <a:ext uri="{FF2B5EF4-FFF2-40B4-BE49-F238E27FC236}">
                  <a16:creationId xmlns:a16="http://schemas.microsoft.com/office/drawing/2014/main" id="{EF31C4A9-697A-40BB-A31A-D9B17BCB7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8765" y="3497245"/>
              <a:ext cx="90000" cy="1332941"/>
            </a:xfrm>
            <a:prstGeom prst="rect">
              <a:avLst/>
            </a:prstGeom>
            <a:pattFill prst="dkUpDiag">
              <a:fgClr>
                <a:srgbClr val="00B050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22" name="Rectangle 88">
              <a:extLst>
                <a:ext uri="{FF2B5EF4-FFF2-40B4-BE49-F238E27FC236}">
                  <a16:creationId xmlns:a16="http://schemas.microsoft.com/office/drawing/2014/main" id="{1C51C0E5-461A-4D3A-A820-68D65A28D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045" y="3497245"/>
              <a:ext cx="90000" cy="1067551"/>
            </a:xfrm>
            <a:prstGeom prst="rect">
              <a:avLst/>
            </a:prstGeom>
            <a:pattFill prst="dkUpDiag">
              <a:fgClr>
                <a:srgbClr val="00B050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23" name="Rectangle 89">
              <a:extLst>
                <a:ext uri="{FF2B5EF4-FFF2-40B4-BE49-F238E27FC236}">
                  <a16:creationId xmlns:a16="http://schemas.microsoft.com/office/drawing/2014/main" id="{6D685BBA-22EC-44E3-8803-E14480F68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25" y="3497245"/>
              <a:ext cx="90000" cy="925876"/>
            </a:xfrm>
            <a:prstGeom prst="rect">
              <a:avLst/>
            </a:prstGeom>
            <a:pattFill prst="dkUpDiag">
              <a:fgClr>
                <a:srgbClr val="00B050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24" name="Rectangle 90">
              <a:extLst>
                <a:ext uri="{FF2B5EF4-FFF2-40B4-BE49-F238E27FC236}">
                  <a16:creationId xmlns:a16="http://schemas.microsoft.com/office/drawing/2014/main" id="{C8C49272-0082-4E26-AADF-CEB37FD5C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2045" y="3497245"/>
              <a:ext cx="90000" cy="1668172"/>
            </a:xfrm>
            <a:prstGeom prst="rect">
              <a:avLst/>
            </a:prstGeom>
            <a:pattFill prst="dkUpDiag">
              <a:fgClr>
                <a:srgbClr val="00B050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25" name="Rectangle 91">
              <a:extLst>
                <a:ext uri="{FF2B5EF4-FFF2-40B4-BE49-F238E27FC236}">
                  <a16:creationId xmlns:a16="http://schemas.microsoft.com/office/drawing/2014/main" id="{9DD3545C-4F90-4BE0-999A-EDDCC3625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4605" y="3497245"/>
              <a:ext cx="90000" cy="1684135"/>
            </a:xfrm>
            <a:prstGeom prst="rect">
              <a:avLst/>
            </a:prstGeom>
            <a:pattFill prst="dkUpDiag">
              <a:fgClr>
                <a:srgbClr val="00B050"/>
              </a:fgClr>
              <a:bgClr>
                <a:srgbClr val="000000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628">
                <a:defRPr/>
              </a:pPr>
              <a:endParaRPr lang="en-GB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26" name="Freeform 114">
              <a:extLst>
                <a:ext uri="{FF2B5EF4-FFF2-40B4-BE49-F238E27FC236}">
                  <a16:creationId xmlns:a16="http://schemas.microsoft.com/office/drawing/2014/main" id="{84D1C999-0022-4E36-A527-A48FEBD3E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5573" y="3507055"/>
              <a:ext cx="90000" cy="1736016"/>
            </a:xfrm>
            <a:custGeom>
              <a:avLst/>
              <a:gdLst>
                <a:gd name="T0" fmla="*/ 48 w 92"/>
                <a:gd name="T1" fmla="*/ 35 h 1109"/>
                <a:gd name="T2" fmla="*/ 48 w 92"/>
                <a:gd name="T3" fmla="*/ 1075 h 1109"/>
                <a:gd name="T4" fmla="*/ 48 w 92"/>
                <a:gd name="T5" fmla="*/ 1075 h 1109"/>
                <a:gd name="T6" fmla="*/ 48 w 92"/>
                <a:gd name="T7" fmla="*/ 35 h 1109"/>
                <a:gd name="T8" fmla="*/ 48 w 92"/>
                <a:gd name="T9" fmla="*/ 35 h 1109"/>
                <a:gd name="T10" fmla="*/ 92 w 92"/>
                <a:gd name="T11" fmla="*/ 0 h 1109"/>
                <a:gd name="T12" fmla="*/ 0 w 92"/>
                <a:gd name="T13" fmla="*/ 0 h 1109"/>
                <a:gd name="T14" fmla="*/ 0 w 92"/>
                <a:gd name="T15" fmla="*/ 1109 h 1109"/>
                <a:gd name="T16" fmla="*/ 92 w 92"/>
                <a:gd name="T17" fmla="*/ 1109 h 1109"/>
                <a:gd name="T18" fmla="*/ 92 w 92"/>
                <a:gd name="T19" fmla="*/ 0 h 1109"/>
                <a:gd name="T20" fmla="*/ 92 w 92"/>
                <a:gd name="T21" fmla="*/ 0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1109">
                  <a:moveTo>
                    <a:pt x="48" y="35"/>
                  </a:moveTo>
                  <a:lnTo>
                    <a:pt x="48" y="1075"/>
                  </a:lnTo>
                  <a:lnTo>
                    <a:pt x="48" y="1075"/>
                  </a:lnTo>
                  <a:lnTo>
                    <a:pt x="48" y="35"/>
                  </a:lnTo>
                  <a:lnTo>
                    <a:pt x="48" y="35"/>
                  </a:lnTo>
                  <a:close/>
                  <a:moveTo>
                    <a:pt x="92" y="0"/>
                  </a:moveTo>
                  <a:lnTo>
                    <a:pt x="0" y="0"/>
                  </a:lnTo>
                  <a:lnTo>
                    <a:pt x="0" y="1109"/>
                  </a:lnTo>
                  <a:lnTo>
                    <a:pt x="92" y="1109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69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27" name="Freeform 111">
              <a:extLst>
                <a:ext uri="{FF2B5EF4-FFF2-40B4-BE49-F238E27FC236}">
                  <a16:creationId xmlns:a16="http://schemas.microsoft.com/office/drawing/2014/main" id="{19B09C90-2200-4B27-A831-1E05F737A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3013" y="3507055"/>
              <a:ext cx="90000" cy="1736016"/>
            </a:xfrm>
            <a:custGeom>
              <a:avLst/>
              <a:gdLst>
                <a:gd name="T0" fmla="*/ 43 w 91"/>
                <a:gd name="T1" fmla="*/ 35 h 1109"/>
                <a:gd name="T2" fmla="*/ 43 w 91"/>
                <a:gd name="T3" fmla="*/ 1075 h 1109"/>
                <a:gd name="T4" fmla="*/ 43 w 91"/>
                <a:gd name="T5" fmla="*/ 1075 h 1109"/>
                <a:gd name="T6" fmla="*/ 43 w 91"/>
                <a:gd name="T7" fmla="*/ 35 h 1109"/>
                <a:gd name="T8" fmla="*/ 43 w 91"/>
                <a:gd name="T9" fmla="*/ 35 h 1109"/>
                <a:gd name="T10" fmla="*/ 91 w 91"/>
                <a:gd name="T11" fmla="*/ 0 h 1109"/>
                <a:gd name="T12" fmla="*/ 0 w 91"/>
                <a:gd name="T13" fmla="*/ 0 h 1109"/>
                <a:gd name="T14" fmla="*/ 0 w 91"/>
                <a:gd name="T15" fmla="*/ 1109 h 1109"/>
                <a:gd name="T16" fmla="*/ 91 w 91"/>
                <a:gd name="T17" fmla="*/ 1109 h 1109"/>
                <a:gd name="T18" fmla="*/ 91 w 91"/>
                <a:gd name="T19" fmla="*/ 0 h 1109"/>
                <a:gd name="T20" fmla="*/ 91 w 91"/>
                <a:gd name="T21" fmla="*/ 0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109">
                  <a:moveTo>
                    <a:pt x="43" y="35"/>
                  </a:moveTo>
                  <a:lnTo>
                    <a:pt x="43" y="1075"/>
                  </a:lnTo>
                  <a:lnTo>
                    <a:pt x="43" y="1075"/>
                  </a:lnTo>
                  <a:lnTo>
                    <a:pt x="43" y="35"/>
                  </a:lnTo>
                  <a:lnTo>
                    <a:pt x="43" y="35"/>
                  </a:lnTo>
                  <a:close/>
                  <a:moveTo>
                    <a:pt x="91" y="0"/>
                  </a:moveTo>
                  <a:lnTo>
                    <a:pt x="0" y="0"/>
                  </a:lnTo>
                  <a:lnTo>
                    <a:pt x="0" y="1109"/>
                  </a:lnTo>
                  <a:lnTo>
                    <a:pt x="91" y="1109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69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28" name="Freeform 108">
              <a:extLst>
                <a:ext uri="{FF2B5EF4-FFF2-40B4-BE49-F238E27FC236}">
                  <a16:creationId xmlns:a16="http://schemas.microsoft.com/office/drawing/2014/main" id="{C3E9B649-A61F-4217-9A6A-497E213C2E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60453" y="3507055"/>
              <a:ext cx="90000" cy="1736016"/>
            </a:xfrm>
            <a:custGeom>
              <a:avLst/>
              <a:gdLst>
                <a:gd name="T0" fmla="*/ 49 w 92"/>
                <a:gd name="T1" fmla="*/ 35 h 1109"/>
                <a:gd name="T2" fmla="*/ 49 w 92"/>
                <a:gd name="T3" fmla="*/ 1075 h 1109"/>
                <a:gd name="T4" fmla="*/ 49 w 92"/>
                <a:gd name="T5" fmla="*/ 1075 h 1109"/>
                <a:gd name="T6" fmla="*/ 49 w 92"/>
                <a:gd name="T7" fmla="*/ 35 h 1109"/>
                <a:gd name="T8" fmla="*/ 49 w 92"/>
                <a:gd name="T9" fmla="*/ 35 h 1109"/>
                <a:gd name="T10" fmla="*/ 92 w 92"/>
                <a:gd name="T11" fmla="*/ 0 h 1109"/>
                <a:gd name="T12" fmla="*/ 0 w 92"/>
                <a:gd name="T13" fmla="*/ 0 h 1109"/>
                <a:gd name="T14" fmla="*/ 0 w 92"/>
                <a:gd name="T15" fmla="*/ 1109 h 1109"/>
                <a:gd name="T16" fmla="*/ 92 w 92"/>
                <a:gd name="T17" fmla="*/ 1109 h 1109"/>
                <a:gd name="T18" fmla="*/ 92 w 92"/>
                <a:gd name="T19" fmla="*/ 0 h 1109"/>
                <a:gd name="T20" fmla="*/ 92 w 92"/>
                <a:gd name="T21" fmla="*/ 0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1109">
                  <a:moveTo>
                    <a:pt x="49" y="35"/>
                  </a:moveTo>
                  <a:lnTo>
                    <a:pt x="49" y="1075"/>
                  </a:lnTo>
                  <a:lnTo>
                    <a:pt x="49" y="1075"/>
                  </a:lnTo>
                  <a:lnTo>
                    <a:pt x="49" y="35"/>
                  </a:lnTo>
                  <a:lnTo>
                    <a:pt x="49" y="35"/>
                  </a:lnTo>
                  <a:close/>
                  <a:moveTo>
                    <a:pt x="92" y="0"/>
                  </a:moveTo>
                  <a:lnTo>
                    <a:pt x="0" y="0"/>
                  </a:lnTo>
                  <a:lnTo>
                    <a:pt x="0" y="1109"/>
                  </a:lnTo>
                  <a:lnTo>
                    <a:pt x="92" y="1109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69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29" name="Line 164">
              <a:extLst>
                <a:ext uri="{FF2B5EF4-FFF2-40B4-BE49-F238E27FC236}">
                  <a16:creationId xmlns:a16="http://schemas.microsoft.com/office/drawing/2014/main" id="{6E9DDF5B-2C43-4949-B8E6-E5BE196F33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0484" y="3497245"/>
              <a:ext cx="10620000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C0D9DD6D-A9BD-4E3B-AED6-9E79F9F91A2E}"/>
                </a:ext>
              </a:extLst>
            </p:cNvPr>
            <p:cNvSpPr txBox="1"/>
            <p:nvPr/>
          </p:nvSpPr>
          <p:spPr>
            <a:xfrm>
              <a:off x="8292276" y="1253566"/>
              <a:ext cx="4090180" cy="44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628">
                <a:defRPr/>
              </a:pPr>
              <a:r>
                <a:rPr lang="en-US" sz="1200" b="1" kern="0" dirty="0">
                  <a:solidFill>
                    <a:srgbClr val="224998">
                      <a:lumMod val="50000"/>
                    </a:srgbClr>
                  </a:solidFill>
                  <a:latin typeface="Arial"/>
                </a:rPr>
                <a:t>Lo</a:t>
              </a:r>
              <a:r>
                <a:rPr lang="sk-SK" sz="1200" b="1" kern="0" dirty="0" err="1">
                  <a:solidFill>
                    <a:srgbClr val="224998">
                      <a:lumMod val="50000"/>
                    </a:srgbClr>
                  </a:solidFill>
                  <a:latin typeface="Arial"/>
                </a:rPr>
                <a:t>kálně</a:t>
              </a:r>
              <a:r>
                <a:rPr lang="sk-SK" sz="1200" b="1" kern="0" dirty="0">
                  <a:solidFill>
                    <a:srgbClr val="224998">
                      <a:lumMod val="50000"/>
                    </a:srgbClr>
                  </a:solidFill>
                  <a:latin typeface="Arial"/>
                </a:rPr>
                <a:t> pokročilý</a:t>
              </a:r>
              <a:r>
                <a:rPr lang="en-US" sz="1200" b="1" kern="0" dirty="0">
                  <a:solidFill>
                    <a:srgbClr val="224998">
                      <a:lumMod val="50000"/>
                    </a:srgbClr>
                  </a:solidFill>
                  <a:latin typeface="Arial"/>
                </a:rPr>
                <a:t> CSCC (</a:t>
              </a:r>
              <a:r>
                <a:rPr lang="sk-SK" sz="1200" b="1" kern="0" dirty="0">
                  <a:solidFill>
                    <a:srgbClr val="224998">
                      <a:lumMod val="50000"/>
                    </a:srgbClr>
                  </a:solidFill>
                  <a:latin typeface="Arial"/>
                </a:rPr>
                <a:t>Skupina </a:t>
              </a:r>
              <a:r>
                <a:rPr lang="en-US" sz="1200" b="1" kern="0" dirty="0">
                  <a:solidFill>
                    <a:srgbClr val="224998">
                      <a:lumMod val="50000"/>
                    </a:srgbClr>
                  </a:solidFill>
                  <a:latin typeface="Arial"/>
                </a:rPr>
                <a:t>2)</a:t>
              </a:r>
              <a:r>
                <a:rPr lang="en-US" sz="1200" b="1" kern="0" baseline="30000" dirty="0">
                  <a:solidFill>
                    <a:srgbClr val="224998">
                      <a:lumMod val="50000"/>
                    </a:srgbClr>
                  </a:solidFill>
                  <a:latin typeface="Arial" panose="020B0604020202020204"/>
                </a:rPr>
                <a:t>2</a:t>
              </a:r>
              <a:endParaRPr lang="en-US" sz="1200" b="1" kern="0" dirty="0">
                <a:solidFill>
                  <a:srgbClr val="224998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6C07767-3258-4DA4-804C-634BBC207609}"/>
                </a:ext>
              </a:extLst>
            </p:cNvPr>
            <p:cNvSpPr txBox="1"/>
            <p:nvPr/>
          </p:nvSpPr>
          <p:spPr>
            <a:xfrm>
              <a:off x="4522572" y="1253566"/>
              <a:ext cx="3541421" cy="44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628">
                <a:defRPr/>
              </a:pPr>
              <a:r>
                <a:rPr lang="en-US" sz="1200" b="1" kern="0" dirty="0">
                  <a:solidFill>
                    <a:srgbClr val="224998">
                      <a:lumMod val="50000"/>
                    </a:srgbClr>
                  </a:solidFill>
                  <a:latin typeface="Arial"/>
                </a:rPr>
                <a:t>Metastatic</a:t>
              </a:r>
              <a:r>
                <a:rPr lang="sk-SK" sz="1200" b="1" kern="0" dirty="0">
                  <a:solidFill>
                    <a:srgbClr val="224998">
                      <a:lumMod val="50000"/>
                    </a:srgbClr>
                  </a:solidFill>
                  <a:latin typeface="Arial"/>
                </a:rPr>
                <a:t>ký</a:t>
              </a:r>
              <a:r>
                <a:rPr lang="en-US" sz="1200" b="1" kern="0" dirty="0">
                  <a:solidFill>
                    <a:srgbClr val="224998">
                      <a:lumMod val="50000"/>
                    </a:srgbClr>
                  </a:solidFill>
                  <a:latin typeface="Arial"/>
                </a:rPr>
                <a:t> CSCC (</a:t>
              </a:r>
              <a:r>
                <a:rPr lang="sk-SK" sz="1200" b="1" kern="0" dirty="0">
                  <a:solidFill>
                    <a:srgbClr val="224998">
                      <a:lumMod val="50000"/>
                    </a:srgbClr>
                  </a:solidFill>
                  <a:latin typeface="Arial"/>
                </a:rPr>
                <a:t>Skupina </a:t>
              </a:r>
              <a:r>
                <a:rPr lang="en-US" sz="1200" b="1" kern="0" dirty="0">
                  <a:solidFill>
                    <a:srgbClr val="224998">
                      <a:lumMod val="50000"/>
                    </a:srgbClr>
                  </a:solidFill>
                  <a:latin typeface="Arial"/>
                </a:rPr>
                <a:t>1)</a:t>
              </a:r>
              <a:r>
                <a:rPr lang="en-US" sz="1200" b="1" kern="0" baseline="30000" dirty="0">
                  <a:solidFill>
                    <a:srgbClr val="224998">
                      <a:lumMod val="50000"/>
                    </a:srgbClr>
                  </a:solidFill>
                  <a:latin typeface="Arial"/>
                </a:rPr>
                <a:t>1</a:t>
              </a:r>
            </a:p>
          </p:txBody>
        </p:sp>
        <p:sp>
          <p:nvSpPr>
            <p:cNvPr id="132" name="Rectangle 19">
              <a:extLst>
                <a:ext uri="{FF2B5EF4-FFF2-40B4-BE49-F238E27FC236}">
                  <a16:creationId xmlns:a16="http://schemas.microsoft.com/office/drawing/2014/main" id="{DF22D23A-E896-406D-B564-4A1F0AF2A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3136" y="1680323"/>
              <a:ext cx="144000" cy="144000"/>
            </a:xfrm>
            <a:prstGeom prst="rect">
              <a:avLst/>
            </a:prstGeom>
            <a:pattFill prst="dkUpDiag">
              <a:fgClr>
                <a:srgbClr val="069547"/>
              </a:fgClr>
              <a:bgClr>
                <a:schemeClr val="tx1"/>
              </a:bgClr>
            </a:patt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3" name="Rectangle 20">
              <a:extLst>
                <a:ext uri="{FF2B5EF4-FFF2-40B4-BE49-F238E27FC236}">
                  <a16:creationId xmlns:a16="http://schemas.microsoft.com/office/drawing/2014/main" id="{CC2498E3-59E6-44D5-B76A-7A9682B1A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3136" y="2150099"/>
              <a:ext cx="144000" cy="144000"/>
            </a:xfrm>
            <a:prstGeom prst="rect">
              <a:avLst/>
            </a:prstGeom>
            <a:pattFill prst="dkUpDiag">
              <a:fgClr>
                <a:srgbClr val="ED2024"/>
              </a:fgClr>
              <a:bgClr>
                <a:schemeClr val="tx1"/>
              </a:bgClr>
            </a:patt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4" name="Rectangle 21">
              <a:extLst>
                <a:ext uri="{FF2B5EF4-FFF2-40B4-BE49-F238E27FC236}">
                  <a16:creationId xmlns:a16="http://schemas.microsoft.com/office/drawing/2014/main" id="{AC45D772-9B5A-4CF6-A8D8-9A8176355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3136" y="1921560"/>
              <a:ext cx="144000" cy="144000"/>
            </a:xfrm>
            <a:prstGeom prst="rect">
              <a:avLst/>
            </a:prstGeom>
            <a:pattFill prst="dkUpDiag">
              <a:fgClr>
                <a:srgbClr val="37499E"/>
              </a:fgClr>
              <a:bgClr>
                <a:schemeClr val="tx1"/>
              </a:bgClr>
            </a:patt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5" name="Rectangle 36">
              <a:extLst>
                <a:ext uri="{FF2B5EF4-FFF2-40B4-BE49-F238E27FC236}">
                  <a16:creationId xmlns:a16="http://schemas.microsoft.com/office/drawing/2014/main" id="{2421D113-147F-4620-AD54-8F465A09A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32308" y="1644628"/>
              <a:ext cx="643607" cy="259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595">
                <a:defRPr/>
              </a:pPr>
              <a:r>
                <a:rPr lang="en-US" altLang="en-US" sz="1050" dirty="0">
                  <a:solidFill>
                    <a:srgbClr val="000000"/>
                  </a:solidFill>
                  <a:latin typeface="Arial" panose="020B0604020202020204"/>
                </a:rPr>
                <a:t>C</a:t>
              </a:r>
              <a:r>
                <a:rPr lang="sk-SK" altLang="en-US" sz="1050" dirty="0">
                  <a:solidFill>
                    <a:srgbClr val="000000"/>
                  </a:solidFill>
                  <a:latin typeface="Arial" panose="020B0604020202020204"/>
                </a:rPr>
                <a:t>R/PR </a:t>
              </a:r>
              <a:endParaRPr lang="en-US" altLang="en-US" sz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6" name="Rectangle 37">
              <a:extLst>
                <a:ext uri="{FF2B5EF4-FFF2-40B4-BE49-F238E27FC236}">
                  <a16:creationId xmlns:a16="http://schemas.microsoft.com/office/drawing/2014/main" id="{8D7FDA9F-05BE-4B9D-BF2D-9D8490825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32308" y="1885865"/>
              <a:ext cx="316157" cy="259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595">
                <a:defRPr/>
              </a:pPr>
              <a:r>
                <a:rPr lang="en-US" altLang="en-US" sz="1050" dirty="0">
                  <a:solidFill>
                    <a:srgbClr val="000000"/>
                  </a:solidFill>
                  <a:latin typeface="Arial" panose="020B0604020202020204"/>
                </a:rPr>
                <a:t>S</a:t>
              </a:r>
              <a:r>
                <a:rPr lang="sk-SK" altLang="en-US" sz="1050" dirty="0">
                  <a:solidFill>
                    <a:srgbClr val="000000"/>
                  </a:solidFill>
                  <a:latin typeface="Arial" panose="020B0604020202020204"/>
                </a:rPr>
                <a:t>D </a:t>
              </a:r>
              <a:endParaRPr lang="en-US" altLang="en-US" sz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7" name="Rectangle 38">
              <a:extLst>
                <a:ext uri="{FF2B5EF4-FFF2-40B4-BE49-F238E27FC236}">
                  <a16:creationId xmlns:a16="http://schemas.microsoft.com/office/drawing/2014/main" id="{D0C01803-6CBB-4829-8A5D-BE263332D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32308" y="2114405"/>
              <a:ext cx="316157" cy="259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595">
                <a:defRPr/>
              </a:pPr>
              <a:r>
                <a:rPr lang="en-US" altLang="en-US" sz="1050" dirty="0">
                  <a:solidFill>
                    <a:srgbClr val="000000"/>
                  </a:solidFill>
                  <a:latin typeface="Arial" panose="020B0604020202020204"/>
                </a:rPr>
                <a:t>P</a:t>
              </a:r>
              <a:r>
                <a:rPr lang="sk-SK" altLang="en-US" sz="1050" dirty="0">
                  <a:solidFill>
                    <a:srgbClr val="000000"/>
                  </a:solidFill>
                  <a:latin typeface="Arial" panose="020B0604020202020204"/>
                </a:rPr>
                <a:t>D </a:t>
              </a:r>
              <a:endParaRPr lang="en-US" altLang="en-US" sz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8" name="Line 5">
              <a:extLst>
                <a:ext uri="{FF2B5EF4-FFF2-40B4-BE49-F238E27FC236}">
                  <a16:creationId xmlns:a16="http://schemas.microsoft.com/office/drawing/2014/main" id="{7583344F-FDD5-4283-ACBD-D2A08567E0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15474" y="4383128"/>
              <a:ext cx="10404000" cy="0"/>
            </a:xfrm>
            <a:prstGeom prst="line">
              <a:avLst/>
            </a:prstGeom>
            <a:noFill/>
            <a:ln w="15875" cap="flat">
              <a:solidFill>
                <a:schemeClr val="tx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9" name="Line 6">
              <a:extLst>
                <a:ext uri="{FF2B5EF4-FFF2-40B4-BE49-F238E27FC236}">
                  <a16:creationId xmlns:a16="http://schemas.microsoft.com/office/drawing/2014/main" id="{F2640DE1-DAD7-47A6-AC7F-E44C474C65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15473" y="3148086"/>
              <a:ext cx="10404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4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151" name="Line 5">
            <a:extLst>
              <a:ext uri="{FF2B5EF4-FFF2-40B4-BE49-F238E27FC236}">
                <a16:creationId xmlns:a16="http://schemas.microsoft.com/office/drawing/2014/main" id="{B6CD04A0-A59D-4043-8A47-4779347A87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5176" y="2779157"/>
            <a:ext cx="7803000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sz="1349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52" name="Line 5">
            <a:extLst>
              <a:ext uri="{FF2B5EF4-FFF2-40B4-BE49-F238E27FC236}">
                <a16:creationId xmlns:a16="http://schemas.microsoft.com/office/drawing/2014/main" id="{538870ED-4E98-4BCD-8398-66540B8B45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1908" y="2188058"/>
            <a:ext cx="7803000" cy="0"/>
          </a:xfrm>
          <a:prstGeom prst="line">
            <a:avLst/>
          </a:prstGeom>
          <a:noFill/>
          <a:ln w="15875" cap="flat">
            <a:solidFill>
              <a:schemeClr val="tx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sz="1349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53" name="Obdélník 152">
            <a:extLst>
              <a:ext uri="{FF2B5EF4-FFF2-40B4-BE49-F238E27FC236}">
                <a16:creationId xmlns:a16="http://schemas.microsoft.com/office/drawing/2014/main" id="{4E8CC8B0-173D-4D64-A5D9-F610C35718F1}"/>
              </a:ext>
            </a:extLst>
          </p:cNvPr>
          <p:cNvSpPr/>
          <p:nvPr/>
        </p:nvSpPr>
        <p:spPr>
          <a:xfrm>
            <a:off x="3508715" y="489031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383958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71" y="14184"/>
            <a:ext cx="8901552" cy="839273"/>
          </a:xfrm>
        </p:spPr>
        <p:txBody>
          <a:bodyPr>
            <a:normAutofit/>
          </a:bodyPr>
          <a:lstStyle/>
          <a:p>
            <a:r>
              <a:rPr lang="sk-SK" sz="2300" dirty="0">
                <a:solidFill>
                  <a:srgbClr val="003399"/>
                </a:solidFill>
              </a:rPr>
              <a:t>HODNOCENÍ ORR, PFS, A DOR U </a:t>
            </a:r>
            <a:r>
              <a:rPr lang="sk-SK" sz="2300" dirty="0" err="1">
                <a:solidFill>
                  <a:srgbClr val="003399"/>
                </a:solidFill>
              </a:rPr>
              <a:t>PACIENTŮ</a:t>
            </a:r>
            <a:r>
              <a:rPr lang="sk-SK" sz="2300" dirty="0">
                <a:solidFill>
                  <a:srgbClr val="003399"/>
                </a:solidFill>
              </a:rPr>
              <a:t> S POKROČILÝM </a:t>
            </a:r>
            <a:r>
              <a:rPr lang="en-US" sz="2300" dirty="0">
                <a:solidFill>
                  <a:srgbClr val="003399"/>
                </a:solidFill>
              </a:rPr>
              <a:t>CSCC </a:t>
            </a:r>
          </a:p>
        </p:txBody>
      </p:sp>
      <p:sp>
        <p:nvSpPr>
          <p:cNvPr id="829" name="Rectangle 828">
            <a:extLst>
              <a:ext uri="{FF2B5EF4-FFF2-40B4-BE49-F238E27FC236}">
                <a16:creationId xmlns:a16="http://schemas.microsoft.com/office/drawing/2014/main" id="{BE7896EF-F85A-4394-8457-8E88A0467CAB}"/>
              </a:ext>
            </a:extLst>
          </p:cNvPr>
          <p:cNvSpPr/>
          <p:nvPr/>
        </p:nvSpPr>
        <p:spPr>
          <a:xfrm>
            <a:off x="2479713" y="1019674"/>
            <a:ext cx="1812491" cy="597166"/>
          </a:xfrm>
          <a:prstGeom prst="rect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GB" sz="1050" b="1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Medi</a:t>
            </a:r>
            <a:r>
              <a:rPr lang="cs-CZ" sz="1050" b="1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á</a:t>
            </a:r>
            <a:r>
              <a:rPr lang="en-GB" sz="1050" b="1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n PFS </a:t>
            </a:r>
            <a:r>
              <a:rPr lang="sk-SK" sz="1050" b="1" kern="0" dirty="0" err="1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podle</a:t>
            </a:r>
            <a:r>
              <a:rPr lang="en-GB" sz="1050" b="1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 ICR</a:t>
            </a:r>
            <a:r>
              <a:rPr lang="cs-CZ" sz="1050" b="1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 byl</a:t>
            </a:r>
            <a:r>
              <a:rPr lang="en-GB" sz="1050" b="1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 18</a:t>
            </a:r>
            <a:r>
              <a:rPr lang="cs-CZ" sz="1050" b="1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,</a:t>
            </a:r>
            <a:r>
              <a:rPr lang="en-GB" sz="1050" b="1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4 m</a:t>
            </a:r>
            <a:r>
              <a:rPr lang="sk-SK" sz="1050" b="1" kern="0" dirty="0" err="1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ěsíce</a:t>
            </a:r>
            <a:r>
              <a:rPr lang="en-GB" sz="1050" b="1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en-GB" sz="1050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(95% CI: 7</a:t>
            </a:r>
            <a:r>
              <a:rPr lang="cs-CZ" sz="1050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,</a:t>
            </a:r>
            <a:r>
              <a:rPr lang="en-GB" sz="1050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3</a:t>
            </a:r>
            <a:r>
              <a:rPr lang="en-GB" sz="10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</a:t>
            </a:r>
            <a:r>
              <a:rPr lang="en-GB" sz="1050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n</a:t>
            </a:r>
            <a:r>
              <a:rPr lang="sk-SK" sz="1050" kern="0" dirty="0" err="1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edosaženo</a:t>
            </a:r>
            <a:r>
              <a:rPr lang="en-GB" sz="1050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30" name="Rectangle 829">
            <a:extLst>
              <a:ext uri="{FF2B5EF4-FFF2-40B4-BE49-F238E27FC236}">
                <a16:creationId xmlns:a16="http://schemas.microsoft.com/office/drawing/2014/main" id="{C5C5A5BC-D923-4FAF-AEE0-F64FEA9E53F3}"/>
              </a:ext>
            </a:extLst>
          </p:cNvPr>
          <p:cNvSpPr/>
          <p:nvPr/>
        </p:nvSpPr>
        <p:spPr>
          <a:xfrm>
            <a:off x="6496667" y="1612711"/>
            <a:ext cx="2260780" cy="823571"/>
          </a:xfrm>
          <a:prstGeom prst="rect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GB" sz="1050" b="1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Medi</a:t>
            </a:r>
            <a:r>
              <a:rPr lang="cs-CZ" sz="1050" b="1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á</a:t>
            </a:r>
            <a:r>
              <a:rPr lang="en-GB" sz="1050" b="1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n</a:t>
            </a:r>
            <a:r>
              <a:rPr lang="cs-CZ" sz="1050" b="1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u</a:t>
            </a:r>
            <a:r>
              <a:rPr lang="en-GB" sz="1050" b="1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 OS </a:t>
            </a:r>
            <a:r>
              <a:rPr lang="sk-SK" sz="1050" b="1" kern="0" dirty="0" err="1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nebylo</a:t>
            </a:r>
            <a:r>
              <a:rPr lang="sk-SK" sz="1050" b="1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sk-SK" sz="1050" b="1" kern="0" dirty="0" err="1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dosaženo</a:t>
            </a:r>
            <a:r>
              <a:rPr lang="sk-SK" sz="1050" b="1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,</a:t>
            </a:r>
            <a:r>
              <a:rPr lang="en-GB" sz="1050" b="1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 Kaplan-Meier </a:t>
            </a:r>
            <a:r>
              <a:rPr lang="sk-SK" sz="1050" b="1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odhad</a:t>
            </a:r>
            <a:r>
              <a:rPr lang="en-GB" sz="1050" b="1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 OS </a:t>
            </a:r>
            <a:r>
              <a:rPr lang="sk-SK" sz="1050" b="1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po</a:t>
            </a:r>
            <a:r>
              <a:rPr lang="en-GB" sz="1050" b="1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 24</a:t>
            </a:r>
            <a:r>
              <a:rPr lang="cs-CZ" sz="1050" b="1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 </a:t>
            </a:r>
            <a:r>
              <a:rPr lang="sk-SK" sz="1050" b="1" kern="0" dirty="0" err="1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měsících</a:t>
            </a:r>
            <a:r>
              <a:rPr lang="sk-SK" sz="1050" b="1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sk-SK" sz="1050" b="1" kern="0" dirty="0" err="1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byl</a:t>
            </a:r>
            <a:r>
              <a:rPr lang="en-GB" sz="1050" b="1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 70</a:t>
            </a:r>
            <a:r>
              <a:rPr lang="cs-CZ" sz="1050" b="1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,</a:t>
            </a:r>
            <a:r>
              <a:rPr lang="en-GB" sz="1050" b="1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6</a:t>
            </a:r>
            <a:r>
              <a:rPr lang="cs-CZ" sz="1050" b="1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en-GB" sz="1050" b="1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% </a:t>
            </a:r>
            <a:r>
              <a:rPr lang="en-GB" sz="1050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(95% CI: 57</a:t>
            </a:r>
            <a:r>
              <a:rPr lang="cs-CZ" sz="1050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,</a:t>
            </a:r>
            <a:r>
              <a:rPr lang="en-GB" sz="1050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0</a:t>
            </a:r>
            <a:r>
              <a:rPr lang="cs-CZ" sz="1050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‒</a:t>
            </a:r>
            <a:r>
              <a:rPr lang="en-GB" sz="1050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80</a:t>
            </a:r>
            <a:r>
              <a:rPr lang="cs-CZ" sz="1050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,</a:t>
            </a:r>
            <a:r>
              <a:rPr lang="en-GB" sz="1050" kern="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6)</a:t>
            </a:r>
          </a:p>
        </p:txBody>
      </p:sp>
      <p:sp>
        <p:nvSpPr>
          <p:cNvPr id="831" name="Line 5">
            <a:extLst>
              <a:ext uri="{FF2B5EF4-FFF2-40B4-BE49-F238E27FC236}">
                <a16:creationId xmlns:a16="http://schemas.microsoft.com/office/drawing/2014/main" id="{B522DEED-4D79-4615-B935-12C0242B20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5426" y="1017167"/>
            <a:ext cx="23813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32" name="Line 6">
            <a:extLst>
              <a:ext uri="{FF2B5EF4-FFF2-40B4-BE49-F238E27FC236}">
                <a16:creationId xmlns:a16="http://schemas.microsoft.com/office/drawing/2014/main" id="{A0331B77-2A5E-4E23-B2E5-96CA35BD18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5426" y="1188617"/>
            <a:ext cx="23813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33" name="Line 7">
            <a:extLst>
              <a:ext uri="{FF2B5EF4-FFF2-40B4-BE49-F238E27FC236}">
                <a16:creationId xmlns:a16="http://schemas.microsoft.com/office/drawing/2014/main" id="{01E60291-3D4A-4889-BE3C-4A76C87E49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5426" y="1363640"/>
            <a:ext cx="23813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34" name="Line 8">
            <a:extLst>
              <a:ext uri="{FF2B5EF4-FFF2-40B4-BE49-F238E27FC236}">
                <a16:creationId xmlns:a16="http://schemas.microsoft.com/office/drawing/2014/main" id="{D3775726-1509-413B-BD3F-7DA75F8200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5426" y="1535090"/>
            <a:ext cx="23813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35" name="Line 9">
            <a:extLst>
              <a:ext uri="{FF2B5EF4-FFF2-40B4-BE49-F238E27FC236}">
                <a16:creationId xmlns:a16="http://schemas.microsoft.com/office/drawing/2014/main" id="{1D7BF24A-BEBB-4B9C-89FC-0FE3B33E5D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5426" y="1710111"/>
            <a:ext cx="23813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36" name="Line 10">
            <a:extLst>
              <a:ext uri="{FF2B5EF4-FFF2-40B4-BE49-F238E27FC236}">
                <a16:creationId xmlns:a16="http://schemas.microsoft.com/office/drawing/2014/main" id="{9DE1142B-8875-48A2-A4C3-0D6A79CE83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5426" y="1881561"/>
            <a:ext cx="23813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37" name="Line 11">
            <a:extLst>
              <a:ext uri="{FF2B5EF4-FFF2-40B4-BE49-F238E27FC236}">
                <a16:creationId xmlns:a16="http://schemas.microsoft.com/office/drawing/2014/main" id="{3712D058-09A2-4EFF-8BB9-8289A1F845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5426" y="2057774"/>
            <a:ext cx="23813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38" name="Line 12">
            <a:extLst>
              <a:ext uri="{FF2B5EF4-FFF2-40B4-BE49-F238E27FC236}">
                <a16:creationId xmlns:a16="http://schemas.microsoft.com/office/drawing/2014/main" id="{A635C955-480B-4FD6-927B-F6A7AEFC2E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5426" y="2229224"/>
            <a:ext cx="23813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39" name="Line 13">
            <a:extLst>
              <a:ext uri="{FF2B5EF4-FFF2-40B4-BE49-F238E27FC236}">
                <a16:creationId xmlns:a16="http://schemas.microsoft.com/office/drawing/2014/main" id="{EC994731-C743-4628-B52A-44D3744082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5426" y="2400674"/>
            <a:ext cx="23813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40" name="Line 14">
            <a:extLst>
              <a:ext uri="{FF2B5EF4-FFF2-40B4-BE49-F238E27FC236}">
                <a16:creationId xmlns:a16="http://schemas.microsoft.com/office/drawing/2014/main" id="{D28C49A8-2A30-4692-8C61-4FB83E76C0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5426" y="2575696"/>
            <a:ext cx="23813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41" name="Line 15">
            <a:extLst>
              <a:ext uri="{FF2B5EF4-FFF2-40B4-BE49-F238E27FC236}">
                <a16:creationId xmlns:a16="http://schemas.microsoft.com/office/drawing/2014/main" id="{7BE83D20-4B21-4274-A4A5-7CFBC02B76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5426" y="2747146"/>
            <a:ext cx="23813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42" name="Line 16">
            <a:extLst>
              <a:ext uri="{FF2B5EF4-FFF2-40B4-BE49-F238E27FC236}">
                <a16:creationId xmlns:a16="http://schemas.microsoft.com/office/drawing/2014/main" id="{4C6594A5-0331-4BA5-92EF-6DECEE38B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1620" y="888580"/>
            <a:ext cx="0" cy="1858566"/>
          </a:xfrm>
          <a:prstGeom prst="line">
            <a:avLst/>
          </a:pr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43" name="Rectangle 17">
            <a:extLst>
              <a:ext uri="{FF2B5EF4-FFF2-40B4-BE49-F238E27FC236}">
                <a16:creationId xmlns:a16="http://schemas.microsoft.com/office/drawing/2014/main" id="{9E98C978-AFEE-4000-9299-DA63242E2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38" y="3012655"/>
            <a:ext cx="3026759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M</a:t>
            </a:r>
            <a:r>
              <a:rPr lang="sk-SK" altLang="en-US" sz="1050" dirty="0" err="1">
                <a:solidFill>
                  <a:prstClr val="black"/>
                </a:solidFill>
                <a:cs typeface="Arial" panose="020B0604020202020204" pitchFamily="34" charset="0"/>
              </a:rPr>
              <a:t>ěsíce</a:t>
            </a:r>
            <a:endParaRPr lang="en-US" altLang="en-US" sz="15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44" name="Rectangle 18">
            <a:extLst>
              <a:ext uri="{FF2B5EF4-FFF2-40B4-BE49-F238E27FC236}">
                <a16:creationId xmlns:a16="http://schemas.microsoft.com/office/drawing/2014/main" id="{9427FF55-D306-4282-B680-1290EBC400A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1438" y="1737071"/>
            <a:ext cx="185856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P</a:t>
            </a:r>
            <a:r>
              <a:rPr lang="sk-SK" altLang="en-US" sz="1050" dirty="0" err="1">
                <a:solidFill>
                  <a:prstClr val="black"/>
                </a:solidFill>
                <a:cs typeface="Arial" panose="020B0604020202020204" pitchFamily="34" charset="0"/>
              </a:rPr>
              <a:t>ravděpodobnost</a:t>
            </a:r>
            <a:r>
              <a:rPr lang="sk-SK" alt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 PF</a:t>
            </a:r>
            <a:r>
              <a:rPr lang="en-US" alt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S</a:t>
            </a:r>
          </a:p>
        </p:txBody>
      </p:sp>
      <p:sp>
        <p:nvSpPr>
          <p:cNvPr id="845" name="Rectangle 19">
            <a:extLst>
              <a:ext uri="{FF2B5EF4-FFF2-40B4-BE49-F238E27FC236}">
                <a16:creationId xmlns:a16="http://schemas.microsoft.com/office/drawing/2014/main" id="{6C9BDB13-2A46-4F78-82E2-CA2084F85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681" y="939778"/>
            <a:ext cx="18755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1,0</a:t>
            </a:r>
          </a:p>
        </p:txBody>
      </p:sp>
      <p:sp>
        <p:nvSpPr>
          <p:cNvPr id="846" name="Rectangle 20">
            <a:extLst>
              <a:ext uri="{FF2B5EF4-FFF2-40B4-BE49-F238E27FC236}">
                <a16:creationId xmlns:a16="http://schemas.microsoft.com/office/drawing/2014/main" id="{8191C241-3470-428D-8895-834A4802A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681" y="1114799"/>
            <a:ext cx="18755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0,9</a:t>
            </a:r>
          </a:p>
        </p:txBody>
      </p:sp>
      <p:sp>
        <p:nvSpPr>
          <p:cNvPr id="847" name="Rectangle 21">
            <a:extLst>
              <a:ext uri="{FF2B5EF4-FFF2-40B4-BE49-F238E27FC236}">
                <a16:creationId xmlns:a16="http://schemas.microsoft.com/office/drawing/2014/main" id="{08DDC8B8-5E6D-4C37-A02D-8275B20CE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681" y="1286249"/>
            <a:ext cx="18755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0,8</a:t>
            </a:r>
          </a:p>
        </p:txBody>
      </p:sp>
      <p:sp>
        <p:nvSpPr>
          <p:cNvPr id="848" name="Rectangle 22">
            <a:extLst>
              <a:ext uri="{FF2B5EF4-FFF2-40B4-BE49-F238E27FC236}">
                <a16:creationId xmlns:a16="http://schemas.microsoft.com/office/drawing/2014/main" id="{63AD2A91-B010-4CFE-B749-9CBAC9456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681" y="1462462"/>
            <a:ext cx="18755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0,7</a:t>
            </a:r>
          </a:p>
        </p:txBody>
      </p:sp>
      <p:sp>
        <p:nvSpPr>
          <p:cNvPr id="849" name="Rectangle 23">
            <a:extLst>
              <a:ext uri="{FF2B5EF4-FFF2-40B4-BE49-F238E27FC236}">
                <a16:creationId xmlns:a16="http://schemas.microsoft.com/office/drawing/2014/main" id="{A57AACFD-6EAC-4E85-8985-B84843DB4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681" y="1637484"/>
            <a:ext cx="18755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0,6</a:t>
            </a:r>
          </a:p>
        </p:txBody>
      </p:sp>
      <p:sp>
        <p:nvSpPr>
          <p:cNvPr id="850" name="Rectangle 24">
            <a:extLst>
              <a:ext uri="{FF2B5EF4-FFF2-40B4-BE49-F238E27FC236}">
                <a16:creationId xmlns:a16="http://schemas.microsoft.com/office/drawing/2014/main" id="{83653DBC-5C3A-4FA3-AEC6-EDBB3CE02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681" y="1808934"/>
            <a:ext cx="18755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0,5</a:t>
            </a:r>
          </a:p>
        </p:txBody>
      </p:sp>
      <p:sp>
        <p:nvSpPr>
          <p:cNvPr id="851" name="Rectangle 25">
            <a:extLst>
              <a:ext uri="{FF2B5EF4-FFF2-40B4-BE49-F238E27FC236}">
                <a16:creationId xmlns:a16="http://schemas.microsoft.com/office/drawing/2014/main" id="{79C65E6E-FB93-4F52-B944-37C954F0B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681" y="1983955"/>
            <a:ext cx="18755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0,4</a:t>
            </a:r>
          </a:p>
        </p:txBody>
      </p:sp>
      <p:sp>
        <p:nvSpPr>
          <p:cNvPr id="852" name="Rectangle 26">
            <a:extLst>
              <a:ext uri="{FF2B5EF4-FFF2-40B4-BE49-F238E27FC236}">
                <a16:creationId xmlns:a16="http://schemas.microsoft.com/office/drawing/2014/main" id="{DAB6D518-1988-4C31-837A-E10D9BC89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681" y="2155405"/>
            <a:ext cx="18755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0,3</a:t>
            </a:r>
          </a:p>
        </p:txBody>
      </p:sp>
      <p:sp>
        <p:nvSpPr>
          <p:cNvPr id="853" name="Rectangle 27">
            <a:extLst>
              <a:ext uri="{FF2B5EF4-FFF2-40B4-BE49-F238E27FC236}">
                <a16:creationId xmlns:a16="http://schemas.microsoft.com/office/drawing/2014/main" id="{2690F127-F3A9-446E-89D8-EE1D4A23E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681" y="2331618"/>
            <a:ext cx="18755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0,2</a:t>
            </a:r>
          </a:p>
        </p:txBody>
      </p:sp>
      <p:sp>
        <p:nvSpPr>
          <p:cNvPr id="854" name="Rectangle 28">
            <a:extLst>
              <a:ext uri="{FF2B5EF4-FFF2-40B4-BE49-F238E27FC236}">
                <a16:creationId xmlns:a16="http://schemas.microsoft.com/office/drawing/2014/main" id="{1839546F-E579-4AC6-8C13-1610A4307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681" y="2506640"/>
            <a:ext cx="18755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0,1</a:t>
            </a:r>
          </a:p>
        </p:txBody>
      </p:sp>
      <p:sp>
        <p:nvSpPr>
          <p:cNvPr id="855" name="Rectangle 29">
            <a:extLst>
              <a:ext uri="{FF2B5EF4-FFF2-40B4-BE49-F238E27FC236}">
                <a16:creationId xmlns:a16="http://schemas.microsoft.com/office/drawing/2014/main" id="{59A19980-1912-4C1F-B912-83E6D6FD5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681" y="2678090"/>
            <a:ext cx="18755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0,0</a:t>
            </a:r>
          </a:p>
        </p:txBody>
      </p:sp>
      <p:sp>
        <p:nvSpPr>
          <p:cNvPr id="856" name="Rectangle 30">
            <a:extLst>
              <a:ext uri="{FF2B5EF4-FFF2-40B4-BE49-F238E27FC236}">
                <a16:creationId xmlns:a16="http://schemas.microsoft.com/office/drawing/2014/main" id="{78C6A7C8-F051-46D7-8978-442EF60E2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1893" y="2801914"/>
            <a:ext cx="15068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28</a:t>
            </a:r>
          </a:p>
        </p:txBody>
      </p:sp>
      <p:sp>
        <p:nvSpPr>
          <p:cNvPr id="857" name="Rectangle 31">
            <a:extLst>
              <a:ext uri="{FF2B5EF4-FFF2-40B4-BE49-F238E27FC236}">
                <a16:creationId xmlns:a16="http://schemas.microsoft.com/office/drawing/2014/main" id="{1E2C56AD-EF69-4109-B7EB-E512A01B7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009" y="2801914"/>
            <a:ext cx="15068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050">
                <a:solidFill>
                  <a:prstClr val="black"/>
                </a:solidFill>
                <a:cs typeface="Arial" panose="020B0604020202020204" pitchFamily="34" charset="0"/>
              </a:rPr>
              <a:t>26</a:t>
            </a:r>
          </a:p>
        </p:txBody>
      </p:sp>
      <p:sp>
        <p:nvSpPr>
          <p:cNvPr id="858" name="Rectangle 32">
            <a:extLst>
              <a:ext uri="{FF2B5EF4-FFF2-40B4-BE49-F238E27FC236}">
                <a16:creationId xmlns:a16="http://schemas.microsoft.com/office/drawing/2014/main" id="{393E0836-6328-439F-BD09-6CFCFB832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8505" y="2801914"/>
            <a:ext cx="15068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050">
                <a:solidFill>
                  <a:prstClr val="black"/>
                </a:solidFill>
                <a:cs typeface="Arial" panose="020B0604020202020204" pitchFamily="34" charset="0"/>
              </a:rPr>
              <a:t>24</a:t>
            </a:r>
          </a:p>
        </p:txBody>
      </p:sp>
      <p:sp>
        <p:nvSpPr>
          <p:cNvPr id="859" name="Rectangle 33">
            <a:extLst>
              <a:ext uri="{FF2B5EF4-FFF2-40B4-BE49-F238E27FC236}">
                <a16:creationId xmlns:a16="http://schemas.microsoft.com/office/drawing/2014/main" id="{8111D4D8-10F3-4B3E-A0CF-6A8DB2FE1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193" y="2801914"/>
            <a:ext cx="15068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050">
                <a:solidFill>
                  <a:prstClr val="black"/>
                </a:solidFill>
                <a:cs typeface="Arial" panose="020B0604020202020204" pitchFamily="34" charset="0"/>
              </a:rPr>
              <a:t>22</a:t>
            </a:r>
          </a:p>
        </p:txBody>
      </p:sp>
      <p:sp>
        <p:nvSpPr>
          <p:cNvPr id="860" name="Rectangle 34">
            <a:extLst>
              <a:ext uri="{FF2B5EF4-FFF2-40B4-BE49-F238E27FC236}">
                <a16:creationId xmlns:a16="http://schemas.microsoft.com/office/drawing/2014/main" id="{2A2DB2D3-DA44-46C3-8374-6780E5E53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690" y="2801914"/>
            <a:ext cx="15068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050">
                <a:solidFill>
                  <a:prstClr val="black"/>
                </a:solidFill>
                <a:cs typeface="Arial" panose="020B0604020202020204" pitchFamily="34" charset="0"/>
              </a:rPr>
              <a:t>20</a:t>
            </a:r>
          </a:p>
        </p:txBody>
      </p:sp>
      <p:sp>
        <p:nvSpPr>
          <p:cNvPr id="861" name="Rectangle 35">
            <a:extLst>
              <a:ext uri="{FF2B5EF4-FFF2-40B4-BE49-F238E27FC236}">
                <a16:creationId xmlns:a16="http://schemas.microsoft.com/office/drawing/2014/main" id="{3A3D3910-6BD5-44A9-B4A7-76569E38E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187" y="2801914"/>
            <a:ext cx="15068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050">
                <a:solidFill>
                  <a:prstClr val="black"/>
                </a:solidFill>
                <a:cs typeface="Arial" panose="020B0604020202020204" pitchFamily="34" charset="0"/>
              </a:rPr>
              <a:t>18</a:t>
            </a:r>
          </a:p>
        </p:txBody>
      </p:sp>
      <p:sp>
        <p:nvSpPr>
          <p:cNvPr id="862" name="Rectangle 36">
            <a:extLst>
              <a:ext uri="{FF2B5EF4-FFF2-40B4-BE49-F238E27FC236}">
                <a16:creationId xmlns:a16="http://schemas.microsoft.com/office/drawing/2014/main" id="{7B011B71-44B7-40AC-920A-E99A21C9D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874" y="2801914"/>
            <a:ext cx="15068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050">
                <a:solidFill>
                  <a:prstClr val="black"/>
                </a:solidFill>
                <a:cs typeface="Arial" panose="020B0604020202020204" pitchFamily="34" charset="0"/>
              </a:rPr>
              <a:t>16</a:t>
            </a:r>
          </a:p>
        </p:txBody>
      </p:sp>
      <p:sp>
        <p:nvSpPr>
          <p:cNvPr id="863" name="Rectangle 37">
            <a:extLst>
              <a:ext uri="{FF2B5EF4-FFF2-40B4-BE49-F238E27FC236}">
                <a16:creationId xmlns:a16="http://schemas.microsoft.com/office/drawing/2014/main" id="{A15FC2C6-91E0-4312-886E-BBA2AA818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3371" y="2801914"/>
            <a:ext cx="15068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050">
                <a:solidFill>
                  <a:prstClr val="black"/>
                </a:solidFill>
                <a:cs typeface="Arial" panose="020B0604020202020204" pitchFamily="34" charset="0"/>
              </a:rPr>
              <a:t>14</a:t>
            </a:r>
          </a:p>
        </p:txBody>
      </p:sp>
      <p:sp>
        <p:nvSpPr>
          <p:cNvPr id="864" name="Rectangle 38">
            <a:extLst>
              <a:ext uri="{FF2B5EF4-FFF2-40B4-BE49-F238E27FC236}">
                <a16:creationId xmlns:a16="http://schemas.microsoft.com/office/drawing/2014/main" id="{F6902DB1-CF15-48BA-8047-CDD720766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7868" y="2801914"/>
            <a:ext cx="15068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050">
                <a:solidFill>
                  <a:prstClr val="black"/>
                </a:solidFill>
                <a:cs typeface="Arial" panose="020B0604020202020204" pitchFamily="34" charset="0"/>
              </a:rPr>
              <a:t>12</a:t>
            </a:r>
          </a:p>
        </p:txBody>
      </p:sp>
      <p:sp>
        <p:nvSpPr>
          <p:cNvPr id="865" name="Rectangle 39">
            <a:extLst>
              <a:ext uri="{FF2B5EF4-FFF2-40B4-BE49-F238E27FC236}">
                <a16:creationId xmlns:a16="http://schemas.microsoft.com/office/drawing/2014/main" id="{7B7369D0-6756-4654-8031-426949A9A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3555" y="2801914"/>
            <a:ext cx="15068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050">
                <a:solidFill>
                  <a:prstClr val="black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866" name="Rectangle 40">
            <a:extLst>
              <a:ext uri="{FF2B5EF4-FFF2-40B4-BE49-F238E27FC236}">
                <a16:creationId xmlns:a16="http://schemas.microsoft.com/office/drawing/2014/main" id="{3DBA0AB9-1DF9-4860-955E-8A38CDC20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8699" y="2801914"/>
            <a:ext cx="7534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050">
                <a:solidFill>
                  <a:prstClr val="black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867" name="Rectangle 41">
            <a:extLst>
              <a:ext uri="{FF2B5EF4-FFF2-40B4-BE49-F238E27FC236}">
                <a16:creationId xmlns:a16="http://schemas.microsoft.com/office/drawing/2014/main" id="{67D359BC-84C0-4F1E-BCC5-FA4BFF94F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0815" y="2801914"/>
            <a:ext cx="7534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050">
                <a:solidFill>
                  <a:prstClr val="black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868" name="Rectangle 42">
            <a:extLst>
              <a:ext uri="{FF2B5EF4-FFF2-40B4-BE49-F238E27FC236}">
                <a16:creationId xmlns:a16="http://schemas.microsoft.com/office/drawing/2014/main" id="{238F2F2E-D82C-4FE8-BB68-B788E2449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931" y="2801914"/>
            <a:ext cx="7534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050">
                <a:solidFill>
                  <a:prstClr val="black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869" name="Rectangle 43">
            <a:extLst>
              <a:ext uri="{FF2B5EF4-FFF2-40B4-BE49-F238E27FC236}">
                <a16:creationId xmlns:a16="http://schemas.microsoft.com/office/drawing/2014/main" id="{FAB49E14-E145-4714-9EC7-32CACB4A0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9809" y="2801914"/>
            <a:ext cx="7534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05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870" name="Rectangle 44">
            <a:extLst>
              <a:ext uri="{FF2B5EF4-FFF2-40B4-BE49-F238E27FC236}">
                <a16:creationId xmlns:a16="http://schemas.microsoft.com/office/drawing/2014/main" id="{8CD4AE61-5178-492B-92B6-1A9A53370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497" y="2801914"/>
            <a:ext cx="7534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871" name="Line 45">
            <a:extLst>
              <a:ext uri="{FF2B5EF4-FFF2-40B4-BE49-F238E27FC236}">
                <a16:creationId xmlns:a16="http://schemas.microsoft.com/office/drawing/2014/main" id="{A82DB7C9-0D0F-42A4-AADF-E1AB79A630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1620" y="2754290"/>
            <a:ext cx="0" cy="26194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72" name="Line 46">
            <a:extLst>
              <a:ext uri="{FF2B5EF4-FFF2-40B4-BE49-F238E27FC236}">
                <a16:creationId xmlns:a16="http://schemas.microsoft.com/office/drawing/2014/main" id="{4B249BB1-9537-4079-B48F-13CAEB56CA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37122" y="2754290"/>
            <a:ext cx="0" cy="26194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73" name="Line 47">
            <a:extLst>
              <a:ext uri="{FF2B5EF4-FFF2-40B4-BE49-F238E27FC236}">
                <a16:creationId xmlns:a16="http://schemas.microsoft.com/office/drawing/2014/main" id="{9EB68515-E74E-437F-8DA0-D6AF50FAD5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52626" y="2754290"/>
            <a:ext cx="0" cy="26194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74" name="Line 48">
            <a:extLst>
              <a:ext uri="{FF2B5EF4-FFF2-40B4-BE49-F238E27FC236}">
                <a16:creationId xmlns:a16="http://schemas.microsoft.com/office/drawing/2014/main" id="{A24A0E04-6DB4-4708-8321-1F67FF60D9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66938" y="2754290"/>
            <a:ext cx="0" cy="26194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75" name="Line 49">
            <a:extLst>
              <a:ext uri="{FF2B5EF4-FFF2-40B4-BE49-F238E27FC236}">
                <a16:creationId xmlns:a16="http://schemas.microsoft.com/office/drawing/2014/main" id="{02DCD374-6A15-42C3-8D4E-44C250E088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82441" y="2754290"/>
            <a:ext cx="0" cy="26194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76" name="Line 50">
            <a:extLst>
              <a:ext uri="{FF2B5EF4-FFF2-40B4-BE49-F238E27FC236}">
                <a16:creationId xmlns:a16="http://schemas.microsoft.com/office/drawing/2014/main" id="{19F7C2EF-E7D7-477F-9E73-B2393EC298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7945" y="2754290"/>
            <a:ext cx="0" cy="26194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77" name="Line 51">
            <a:extLst>
              <a:ext uri="{FF2B5EF4-FFF2-40B4-BE49-F238E27FC236}">
                <a16:creationId xmlns:a16="http://schemas.microsoft.com/office/drawing/2014/main" id="{9E9D99C9-FDD3-4856-BC55-13E9330511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5829" y="2754290"/>
            <a:ext cx="0" cy="26194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78" name="Line 52">
            <a:extLst>
              <a:ext uri="{FF2B5EF4-FFF2-40B4-BE49-F238E27FC236}">
                <a16:creationId xmlns:a16="http://schemas.microsoft.com/office/drawing/2014/main" id="{C5CC2E68-0D68-413F-96AA-5ED0AFE446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31332" y="2754290"/>
            <a:ext cx="0" cy="26194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79" name="Line 53">
            <a:extLst>
              <a:ext uri="{FF2B5EF4-FFF2-40B4-BE49-F238E27FC236}">
                <a16:creationId xmlns:a16="http://schemas.microsoft.com/office/drawing/2014/main" id="{A4CE7984-9E38-4E4C-9CFB-F5A23C815D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5645" y="2754290"/>
            <a:ext cx="0" cy="26194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80" name="Line 54">
            <a:extLst>
              <a:ext uri="{FF2B5EF4-FFF2-40B4-BE49-F238E27FC236}">
                <a16:creationId xmlns:a16="http://schemas.microsoft.com/office/drawing/2014/main" id="{6E096CB2-338E-4B42-9788-30B3F54142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61147" y="2754290"/>
            <a:ext cx="0" cy="26194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81" name="Line 55">
            <a:extLst>
              <a:ext uri="{FF2B5EF4-FFF2-40B4-BE49-F238E27FC236}">
                <a16:creationId xmlns:a16="http://schemas.microsoft.com/office/drawing/2014/main" id="{E343CC20-B21D-4283-89E2-8D97CF16CB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6651" y="2754290"/>
            <a:ext cx="0" cy="26194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82" name="Line 56">
            <a:extLst>
              <a:ext uri="{FF2B5EF4-FFF2-40B4-BE49-F238E27FC236}">
                <a16:creationId xmlns:a16="http://schemas.microsoft.com/office/drawing/2014/main" id="{E9DB7701-679B-4A88-987C-385846D2D3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0963" y="2754290"/>
            <a:ext cx="0" cy="26194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83" name="Line 57">
            <a:extLst>
              <a:ext uri="{FF2B5EF4-FFF2-40B4-BE49-F238E27FC236}">
                <a16:creationId xmlns:a16="http://schemas.microsoft.com/office/drawing/2014/main" id="{798FBD6C-7062-40B0-8CDE-503D6119B7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06466" y="2754290"/>
            <a:ext cx="0" cy="26194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84" name="Line 58">
            <a:extLst>
              <a:ext uri="{FF2B5EF4-FFF2-40B4-BE49-F238E27FC236}">
                <a16:creationId xmlns:a16="http://schemas.microsoft.com/office/drawing/2014/main" id="{B64DC639-B92F-457F-8F80-F02C816C41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21970" y="2754290"/>
            <a:ext cx="0" cy="26194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85" name="Line 59">
            <a:extLst>
              <a:ext uri="{FF2B5EF4-FFF2-40B4-BE49-F238E27FC236}">
                <a16:creationId xmlns:a16="http://schemas.microsoft.com/office/drawing/2014/main" id="{31A3014B-73F0-4F8C-A629-196225E4C1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36282" y="2754290"/>
            <a:ext cx="0" cy="26194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86" name="Line 60">
            <a:extLst>
              <a:ext uri="{FF2B5EF4-FFF2-40B4-BE49-F238E27FC236}">
                <a16:creationId xmlns:a16="http://schemas.microsoft.com/office/drawing/2014/main" id="{17C444D4-6271-43D1-A5AB-05E9AD2A2F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1619" y="2747146"/>
            <a:ext cx="3014663" cy="0"/>
          </a:xfrm>
          <a:prstGeom prst="line">
            <a:avLst/>
          </a:pr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87" name="Line 61">
            <a:extLst>
              <a:ext uri="{FF2B5EF4-FFF2-40B4-BE49-F238E27FC236}">
                <a16:creationId xmlns:a16="http://schemas.microsoft.com/office/drawing/2014/main" id="{E885C6F0-1A7F-4B3A-922E-2DB0A104B2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5191" y="994546"/>
            <a:ext cx="0" cy="44054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88" name="Freeform 62">
            <a:extLst>
              <a:ext uri="{FF2B5EF4-FFF2-40B4-BE49-F238E27FC236}">
                <a16:creationId xmlns:a16="http://schemas.microsoft.com/office/drawing/2014/main" id="{41B0359C-0BDE-4A7A-9152-54F4667EC1A0}"/>
              </a:ext>
            </a:extLst>
          </p:cNvPr>
          <p:cNvSpPr>
            <a:spLocks/>
          </p:cNvSpPr>
          <p:nvPr/>
        </p:nvSpPr>
        <p:spPr bwMode="auto">
          <a:xfrm>
            <a:off x="1521620" y="1017168"/>
            <a:ext cx="2695575" cy="1017985"/>
          </a:xfrm>
          <a:custGeom>
            <a:avLst/>
            <a:gdLst>
              <a:gd name="T0" fmla="*/ 2264 w 2264"/>
              <a:gd name="T1" fmla="*/ 855 h 855"/>
              <a:gd name="T2" fmla="*/ 2038 w 2264"/>
              <a:gd name="T3" fmla="*/ 855 h 855"/>
              <a:gd name="T4" fmla="*/ 2038 w 2264"/>
              <a:gd name="T5" fmla="*/ 733 h 855"/>
              <a:gd name="T6" fmla="*/ 1664 w 2264"/>
              <a:gd name="T7" fmla="*/ 733 h 855"/>
              <a:gd name="T8" fmla="*/ 1664 w 2264"/>
              <a:gd name="T9" fmla="*/ 687 h 855"/>
              <a:gd name="T10" fmla="*/ 839 w 2264"/>
              <a:gd name="T11" fmla="*/ 687 h 855"/>
              <a:gd name="T12" fmla="*/ 839 w 2264"/>
              <a:gd name="T13" fmla="*/ 656 h 855"/>
              <a:gd name="T14" fmla="*/ 821 w 2264"/>
              <a:gd name="T15" fmla="*/ 656 h 855"/>
              <a:gd name="T16" fmla="*/ 821 w 2264"/>
              <a:gd name="T17" fmla="*/ 625 h 855"/>
              <a:gd name="T18" fmla="*/ 726 w 2264"/>
              <a:gd name="T19" fmla="*/ 625 h 855"/>
              <a:gd name="T20" fmla="*/ 726 w 2264"/>
              <a:gd name="T21" fmla="*/ 607 h 855"/>
              <a:gd name="T22" fmla="*/ 663 w 2264"/>
              <a:gd name="T23" fmla="*/ 607 h 855"/>
              <a:gd name="T24" fmla="*/ 663 w 2264"/>
              <a:gd name="T25" fmla="*/ 552 h 855"/>
              <a:gd name="T26" fmla="*/ 655 w 2264"/>
              <a:gd name="T27" fmla="*/ 552 h 855"/>
              <a:gd name="T28" fmla="*/ 655 w 2264"/>
              <a:gd name="T29" fmla="*/ 524 h 855"/>
              <a:gd name="T30" fmla="*/ 618 w 2264"/>
              <a:gd name="T31" fmla="*/ 524 h 855"/>
              <a:gd name="T32" fmla="*/ 618 w 2264"/>
              <a:gd name="T33" fmla="*/ 493 h 855"/>
              <a:gd name="T34" fmla="*/ 502 w 2264"/>
              <a:gd name="T35" fmla="*/ 493 h 855"/>
              <a:gd name="T36" fmla="*/ 502 w 2264"/>
              <a:gd name="T37" fmla="*/ 466 h 855"/>
              <a:gd name="T38" fmla="*/ 467 w 2264"/>
              <a:gd name="T39" fmla="*/ 466 h 855"/>
              <a:gd name="T40" fmla="*/ 467 w 2264"/>
              <a:gd name="T41" fmla="*/ 441 h 855"/>
              <a:gd name="T42" fmla="*/ 337 w 2264"/>
              <a:gd name="T43" fmla="*/ 441 h 855"/>
              <a:gd name="T44" fmla="*/ 337 w 2264"/>
              <a:gd name="T45" fmla="*/ 417 h 855"/>
              <a:gd name="T46" fmla="*/ 329 w 2264"/>
              <a:gd name="T47" fmla="*/ 417 h 855"/>
              <a:gd name="T48" fmla="*/ 329 w 2264"/>
              <a:gd name="T49" fmla="*/ 392 h 855"/>
              <a:gd name="T50" fmla="*/ 274 w 2264"/>
              <a:gd name="T51" fmla="*/ 392 h 855"/>
              <a:gd name="T52" fmla="*/ 274 w 2264"/>
              <a:gd name="T53" fmla="*/ 368 h 855"/>
              <a:gd name="T54" fmla="*/ 229 w 2264"/>
              <a:gd name="T55" fmla="*/ 368 h 855"/>
              <a:gd name="T56" fmla="*/ 229 w 2264"/>
              <a:gd name="T57" fmla="*/ 340 h 855"/>
              <a:gd name="T58" fmla="*/ 176 w 2264"/>
              <a:gd name="T59" fmla="*/ 340 h 855"/>
              <a:gd name="T60" fmla="*/ 176 w 2264"/>
              <a:gd name="T61" fmla="*/ 315 h 855"/>
              <a:gd name="T62" fmla="*/ 166 w 2264"/>
              <a:gd name="T63" fmla="*/ 315 h 855"/>
              <a:gd name="T64" fmla="*/ 166 w 2264"/>
              <a:gd name="T65" fmla="*/ 260 h 855"/>
              <a:gd name="T66" fmla="*/ 158 w 2264"/>
              <a:gd name="T67" fmla="*/ 260 h 855"/>
              <a:gd name="T68" fmla="*/ 158 w 2264"/>
              <a:gd name="T69" fmla="*/ 187 h 855"/>
              <a:gd name="T70" fmla="*/ 133 w 2264"/>
              <a:gd name="T71" fmla="*/ 187 h 855"/>
              <a:gd name="T72" fmla="*/ 133 w 2264"/>
              <a:gd name="T73" fmla="*/ 156 h 855"/>
              <a:gd name="T74" fmla="*/ 123 w 2264"/>
              <a:gd name="T75" fmla="*/ 156 h 855"/>
              <a:gd name="T76" fmla="*/ 123 w 2264"/>
              <a:gd name="T77" fmla="*/ 131 h 855"/>
              <a:gd name="T78" fmla="*/ 118 w 2264"/>
              <a:gd name="T79" fmla="*/ 131 h 855"/>
              <a:gd name="T80" fmla="*/ 118 w 2264"/>
              <a:gd name="T81" fmla="*/ 104 h 855"/>
              <a:gd name="T82" fmla="*/ 113 w 2264"/>
              <a:gd name="T83" fmla="*/ 104 h 855"/>
              <a:gd name="T84" fmla="*/ 113 w 2264"/>
              <a:gd name="T85" fmla="*/ 82 h 855"/>
              <a:gd name="T86" fmla="*/ 103 w 2264"/>
              <a:gd name="T87" fmla="*/ 82 h 855"/>
              <a:gd name="T88" fmla="*/ 103 w 2264"/>
              <a:gd name="T89" fmla="*/ 55 h 855"/>
              <a:gd name="T90" fmla="*/ 86 w 2264"/>
              <a:gd name="T91" fmla="*/ 55 h 855"/>
              <a:gd name="T92" fmla="*/ 86 w 2264"/>
              <a:gd name="T93" fmla="*/ 30 h 855"/>
              <a:gd name="T94" fmla="*/ 76 w 2264"/>
              <a:gd name="T95" fmla="*/ 30 h 855"/>
              <a:gd name="T96" fmla="*/ 76 w 2264"/>
              <a:gd name="T97" fmla="*/ 0 h 855"/>
              <a:gd name="T98" fmla="*/ 0 w 2264"/>
              <a:gd name="T99" fmla="*/ 0 h 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64" h="855">
                <a:moveTo>
                  <a:pt x="2264" y="855"/>
                </a:moveTo>
                <a:lnTo>
                  <a:pt x="2038" y="855"/>
                </a:lnTo>
                <a:lnTo>
                  <a:pt x="2038" y="733"/>
                </a:lnTo>
                <a:lnTo>
                  <a:pt x="1664" y="733"/>
                </a:lnTo>
                <a:lnTo>
                  <a:pt x="1664" y="687"/>
                </a:lnTo>
                <a:lnTo>
                  <a:pt x="839" y="687"/>
                </a:lnTo>
                <a:lnTo>
                  <a:pt x="839" y="656"/>
                </a:lnTo>
                <a:lnTo>
                  <a:pt x="821" y="656"/>
                </a:lnTo>
                <a:lnTo>
                  <a:pt x="821" y="625"/>
                </a:lnTo>
                <a:lnTo>
                  <a:pt x="726" y="625"/>
                </a:lnTo>
                <a:lnTo>
                  <a:pt x="726" y="607"/>
                </a:lnTo>
                <a:lnTo>
                  <a:pt x="663" y="607"/>
                </a:lnTo>
                <a:lnTo>
                  <a:pt x="663" y="552"/>
                </a:lnTo>
                <a:lnTo>
                  <a:pt x="655" y="552"/>
                </a:lnTo>
                <a:lnTo>
                  <a:pt x="655" y="524"/>
                </a:lnTo>
                <a:lnTo>
                  <a:pt x="618" y="524"/>
                </a:lnTo>
                <a:lnTo>
                  <a:pt x="618" y="493"/>
                </a:lnTo>
                <a:lnTo>
                  <a:pt x="502" y="493"/>
                </a:lnTo>
                <a:lnTo>
                  <a:pt x="502" y="466"/>
                </a:lnTo>
                <a:lnTo>
                  <a:pt x="467" y="466"/>
                </a:lnTo>
                <a:lnTo>
                  <a:pt x="467" y="441"/>
                </a:lnTo>
                <a:lnTo>
                  <a:pt x="337" y="441"/>
                </a:lnTo>
                <a:lnTo>
                  <a:pt x="337" y="417"/>
                </a:lnTo>
                <a:lnTo>
                  <a:pt x="329" y="417"/>
                </a:lnTo>
                <a:lnTo>
                  <a:pt x="329" y="392"/>
                </a:lnTo>
                <a:lnTo>
                  <a:pt x="274" y="392"/>
                </a:lnTo>
                <a:lnTo>
                  <a:pt x="274" y="368"/>
                </a:lnTo>
                <a:lnTo>
                  <a:pt x="229" y="368"/>
                </a:lnTo>
                <a:lnTo>
                  <a:pt x="229" y="340"/>
                </a:lnTo>
                <a:lnTo>
                  <a:pt x="176" y="340"/>
                </a:lnTo>
                <a:lnTo>
                  <a:pt x="176" y="315"/>
                </a:lnTo>
                <a:lnTo>
                  <a:pt x="166" y="315"/>
                </a:lnTo>
                <a:lnTo>
                  <a:pt x="166" y="260"/>
                </a:lnTo>
                <a:lnTo>
                  <a:pt x="158" y="260"/>
                </a:lnTo>
                <a:lnTo>
                  <a:pt x="158" y="187"/>
                </a:lnTo>
                <a:lnTo>
                  <a:pt x="133" y="187"/>
                </a:lnTo>
                <a:lnTo>
                  <a:pt x="133" y="156"/>
                </a:lnTo>
                <a:lnTo>
                  <a:pt x="123" y="156"/>
                </a:lnTo>
                <a:lnTo>
                  <a:pt x="123" y="131"/>
                </a:lnTo>
                <a:lnTo>
                  <a:pt x="118" y="131"/>
                </a:lnTo>
                <a:lnTo>
                  <a:pt x="118" y="104"/>
                </a:lnTo>
                <a:lnTo>
                  <a:pt x="113" y="104"/>
                </a:lnTo>
                <a:lnTo>
                  <a:pt x="113" y="82"/>
                </a:lnTo>
                <a:lnTo>
                  <a:pt x="103" y="82"/>
                </a:lnTo>
                <a:lnTo>
                  <a:pt x="103" y="55"/>
                </a:lnTo>
                <a:lnTo>
                  <a:pt x="86" y="55"/>
                </a:lnTo>
                <a:lnTo>
                  <a:pt x="86" y="30"/>
                </a:lnTo>
                <a:lnTo>
                  <a:pt x="76" y="30"/>
                </a:lnTo>
                <a:lnTo>
                  <a:pt x="76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89" name="Line 63">
            <a:extLst>
              <a:ext uri="{FF2B5EF4-FFF2-40B4-BE49-F238E27FC236}">
                <a16:creationId xmlns:a16="http://schemas.microsoft.com/office/drawing/2014/main" id="{A4680B2D-1107-4BBD-BB9B-8E4DCB98CB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9072" y="1552949"/>
            <a:ext cx="0" cy="40481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90" name="Line 64">
            <a:extLst>
              <a:ext uri="{FF2B5EF4-FFF2-40B4-BE49-F238E27FC236}">
                <a16:creationId xmlns:a16="http://schemas.microsoft.com/office/drawing/2014/main" id="{C6A38186-9008-4C4A-85C0-A09567A7E3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795" y="1816078"/>
            <a:ext cx="0" cy="40481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91" name="Line 65">
            <a:extLst>
              <a:ext uri="{FF2B5EF4-FFF2-40B4-BE49-F238E27FC236}">
                <a16:creationId xmlns:a16="http://schemas.microsoft.com/office/drawing/2014/main" id="{5D9B0B7F-1303-42B7-AEB7-8C7AF0DD0C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9122" y="1775596"/>
            <a:ext cx="0" cy="44054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92" name="Line 66">
            <a:extLst>
              <a:ext uri="{FF2B5EF4-FFF2-40B4-BE49-F238E27FC236}">
                <a16:creationId xmlns:a16="http://schemas.microsoft.com/office/drawing/2014/main" id="{485F8F82-7659-4385-B1CC-AA1D80A7A9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0554" y="1775596"/>
            <a:ext cx="0" cy="44054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93" name="Line 67">
            <a:extLst>
              <a:ext uri="{FF2B5EF4-FFF2-40B4-BE49-F238E27FC236}">
                <a16:creationId xmlns:a16="http://schemas.microsoft.com/office/drawing/2014/main" id="{7D8B8687-5548-4D41-A581-48B33C053F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1263" y="1798217"/>
            <a:ext cx="53579" cy="0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94" name="Line 68">
            <a:extLst>
              <a:ext uri="{FF2B5EF4-FFF2-40B4-BE49-F238E27FC236}">
                <a16:creationId xmlns:a16="http://schemas.microsoft.com/office/drawing/2014/main" id="{6B98FC8E-1F91-42B7-A28B-1F8B2A108C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1591" y="1816078"/>
            <a:ext cx="0" cy="40481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95" name="Line 69">
            <a:extLst>
              <a:ext uri="{FF2B5EF4-FFF2-40B4-BE49-F238E27FC236}">
                <a16:creationId xmlns:a16="http://schemas.microsoft.com/office/drawing/2014/main" id="{6181F03F-3E6E-41BC-B748-F7648EE68F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0179" y="1816078"/>
            <a:ext cx="0" cy="40481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96" name="Line 70">
            <a:extLst>
              <a:ext uri="{FF2B5EF4-FFF2-40B4-BE49-F238E27FC236}">
                <a16:creationId xmlns:a16="http://schemas.microsoft.com/office/drawing/2014/main" id="{42285091-A5FA-461F-8019-5ACB08373E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0185" y="1816078"/>
            <a:ext cx="0" cy="40481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97" name="Line 71">
            <a:extLst>
              <a:ext uri="{FF2B5EF4-FFF2-40B4-BE49-F238E27FC236}">
                <a16:creationId xmlns:a16="http://schemas.microsoft.com/office/drawing/2014/main" id="{9DA5EF78-0E62-429A-B657-F6F9E4E89E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2320" y="1812505"/>
            <a:ext cx="0" cy="44054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98" name="Line 72">
            <a:extLst>
              <a:ext uri="{FF2B5EF4-FFF2-40B4-BE49-F238E27FC236}">
                <a16:creationId xmlns:a16="http://schemas.microsoft.com/office/drawing/2014/main" id="{B3D9B04A-9DA1-44F9-BE86-006473E84F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9222" y="1812505"/>
            <a:ext cx="0" cy="44054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99" name="Line 73">
            <a:extLst>
              <a:ext uri="{FF2B5EF4-FFF2-40B4-BE49-F238E27FC236}">
                <a16:creationId xmlns:a16="http://schemas.microsoft.com/office/drawing/2014/main" id="{48062A11-0CB1-4B0A-872B-5CA1C2E296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4485" y="1812505"/>
            <a:ext cx="0" cy="44054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00" name="Line 74">
            <a:extLst>
              <a:ext uri="{FF2B5EF4-FFF2-40B4-BE49-F238E27FC236}">
                <a16:creationId xmlns:a16="http://schemas.microsoft.com/office/drawing/2014/main" id="{76EB66D4-7ACC-4396-9D0E-DA999974D1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4510" y="1867273"/>
            <a:ext cx="0" cy="44054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01" name="Line 75">
            <a:extLst>
              <a:ext uri="{FF2B5EF4-FFF2-40B4-BE49-F238E27FC236}">
                <a16:creationId xmlns:a16="http://schemas.microsoft.com/office/drawing/2014/main" id="{DD9562EE-F8B6-45D8-8737-264FE38E66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6416" y="1867273"/>
            <a:ext cx="0" cy="44054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02" name="Line 76">
            <a:extLst>
              <a:ext uri="{FF2B5EF4-FFF2-40B4-BE49-F238E27FC236}">
                <a16:creationId xmlns:a16="http://schemas.microsoft.com/office/drawing/2014/main" id="{FE7E1F3D-902C-4EE1-8A8C-C0D94D0B80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6422" y="1867273"/>
            <a:ext cx="0" cy="44054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03" name="Line 77">
            <a:extLst>
              <a:ext uri="{FF2B5EF4-FFF2-40B4-BE49-F238E27FC236}">
                <a16:creationId xmlns:a16="http://schemas.microsoft.com/office/drawing/2014/main" id="{E7554F77-2112-4391-8304-07FFF6291D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5713" y="1867273"/>
            <a:ext cx="0" cy="44054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04" name="Line 78">
            <a:extLst>
              <a:ext uri="{FF2B5EF4-FFF2-40B4-BE49-F238E27FC236}">
                <a16:creationId xmlns:a16="http://schemas.microsoft.com/office/drawing/2014/main" id="{0D8077A1-74AE-4DF3-8263-8E400CB77D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0488" y="1867273"/>
            <a:ext cx="0" cy="44054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05" name="Line 79">
            <a:extLst>
              <a:ext uri="{FF2B5EF4-FFF2-40B4-BE49-F238E27FC236}">
                <a16:creationId xmlns:a16="http://schemas.microsoft.com/office/drawing/2014/main" id="{371E6720-210C-4EC0-98C4-9D0E4CDBED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5763" y="2010148"/>
            <a:ext cx="0" cy="44054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06" name="Line 80">
            <a:extLst>
              <a:ext uri="{FF2B5EF4-FFF2-40B4-BE49-F238E27FC236}">
                <a16:creationId xmlns:a16="http://schemas.microsoft.com/office/drawing/2014/main" id="{366EC3AC-F064-4479-9155-384A8A50F6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560" y="2010148"/>
            <a:ext cx="0" cy="44054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07" name="Line 81">
            <a:extLst>
              <a:ext uri="{FF2B5EF4-FFF2-40B4-BE49-F238E27FC236}">
                <a16:creationId xmlns:a16="http://schemas.microsoft.com/office/drawing/2014/main" id="{292356EC-559C-4A62-8D22-CE6AFA3057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5270" y="2010148"/>
            <a:ext cx="0" cy="44054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08" name="Line 82">
            <a:extLst>
              <a:ext uri="{FF2B5EF4-FFF2-40B4-BE49-F238E27FC236}">
                <a16:creationId xmlns:a16="http://schemas.microsoft.com/office/drawing/2014/main" id="{E21F5E01-A660-4BF6-8E54-BB57F28C7E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5504" y="2010148"/>
            <a:ext cx="0" cy="44054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09" name="Line 83">
            <a:extLst>
              <a:ext uri="{FF2B5EF4-FFF2-40B4-BE49-F238E27FC236}">
                <a16:creationId xmlns:a16="http://schemas.microsoft.com/office/drawing/2014/main" id="{875E7952-5E36-4047-80F5-5D195FE7F0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7410" y="2010148"/>
            <a:ext cx="0" cy="44054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10" name="Rectangle 84">
            <a:extLst>
              <a:ext uri="{FF2B5EF4-FFF2-40B4-BE49-F238E27FC236}">
                <a16:creationId xmlns:a16="http://schemas.microsoft.com/office/drawing/2014/main" id="{44C65E23-DA51-414F-93FE-9BB763204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088" y="3236493"/>
            <a:ext cx="641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prstClr val="black"/>
                </a:solidFill>
                <a:cs typeface="Arial" panose="020B0604020202020204" pitchFamily="34" charset="0"/>
              </a:rPr>
              <a:t>0</a:t>
            </a: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11" name="Rectangle 85">
            <a:extLst>
              <a:ext uri="{FF2B5EF4-FFF2-40B4-BE49-F238E27FC236}">
                <a16:creationId xmlns:a16="http://schemas.microsoft.com/office/drawing/2014/main" id="{47D2FF3D-D96A-41EF-8916-6E52CE7C6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204" y="3236493"/>
            <a:ext cx="641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prstClr val="black"/>
                </a:solidFill>
                <a:cs typeface="Arial" panose="020B0604020202020204" pitchFamily="34" charset="0"/>
              </a:rPr>
              <a:t>0</a:t>
            </a: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12" name="Rectangle 86">
            <a:extLst>
              <a:ext uri="{FF2B5EF4-FFF2-40B4-BE49-F238E27FC236}">
                <a16:creationId xmlns:a16="http://schemas.microsoft.com/office/drawing/2014/main" id="{F8F55663-5BBE-40EC-A9E4-72997739F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1" y="3236493"/>
            <a:ext cx="641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prstClr val="black"/>
                </a:solidFill>
                <a:cs typeface="Arial" panose="020B0604020202020204" pitchFamily="34" charset="0"/>
              </a:rPr>
              <a:t>1</a:t>
            </a: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13" name="Rectangle 87">
            <a:extLst>
              <a:ext uri="{FF2B5EF4-FFF2-40B4-BE49-F238E27FC236}">
                <a16:creationId xmlns:a16="http://schemas.microsoft.com/office/drawing/2014/main" id="{8103848A-BE94-46CE-B535-7AB7FA256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004" y="3236493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prstClr val="black"/>
                </a:solidFill>
                <a:cs typeface="Arial" panose="020B0604020202020204" pitchFamily="34" charset="0"/>
              </a:rPr>
              <a:t>10</a:t>
            </a: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14" name="Rectangle 88">
            <a:extLst>
              <a:ext uri="{FF2B5EF4-FFF2-40B4-BE49-F238E27FC236}">
                <a16:creationId xmlns:a16="http://schemas.microsoft.com/office/drawing/2014/main" id="{4AD7CA52-AB7C-447E-B0E9-28444A911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1" y="3236493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prstClr val="black"/>
                </a:solidFill>
                <a:cs typeface="Arial" panose="020B0604020202020204" pitchFamily="34" charset="0"/>
              </a:rPr>
              <a:t>15</a:t>
            </a: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15" name="Rectangle 89">
            <a:extLst>
              <a:ext uri="{FF2B5EF4-FFF2-40B4-BE49-F238E27FC236}">
                <a16:creationId xmlns:a16="http://schemas.microsoft.com/office/drawing/2014/main" id="{E35FF520-6A6D-459E-A9AD-624AAE806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997" y="3236493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prstClr val="black"/>
                </a:solidFill>
                <a:cs typeface="Arial" panose="020B0604020202020204" pitchFamily="34" charset="0"/>
              </a:rPr>
              <a:t>18</a:t>
            </a: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16" name="Rectangle 90">
            <a:extLst>
              <a:ext uri="{FF2B5EF4-FFF2-40B4-BE49-F238E27FC236}">
                <a16:creationId xmlns:a16="http://schemas.microsoft.com/office/drawing/2014/main" id="{4F00DA77-09AD-4184-B0EF-A3CFC75DC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685" y="3236493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prstClr val="black"/>
                </a:solidFill>
                <a:cs typeface="Arial" panose="020B0604020202020204" pitchFamily="34" charset="0"/>
              </a:rPr>
              <a:t>25</a:t>
            </a: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17" name="Rectangle 91">
            <a:extLst>
              <a:ext uri="{FF2B5EF4-FFF2-40B4-BE49-F238E27FC236}">
                <a16:creationId xmlns:a16="http://schemas.microsoft.com/office/drawing/2014/main" id="{8EC782B1-A710-43A0-931E-6DB7C621A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182" y="3236493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prstClr val="black"/>
                </a:solidFill>
                <a:cs typeface="Arial" panose="020B0604020202020204" pitchFamily="34" charset="0"/>
              </a:rPr>
              <a:t>26</a:t>
            </a: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18" name="Rectangle 92">
            <a:extLst>
              <a:ext uri="{FF2B5EF4-FFF2-40B4-BE49-F238E27FC236}">
                <a16:creationId xmlns:a16="http://schemas.microsoft.com/office/drawing/2014/main" id="{44373CB9-5AE6-4A1A-B5F5-7F57BA90B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8679" y="3236493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prstClr val="black"/>
                </a:solidFill>
                <a:cs typeface="Arial" panose="020B0604020202020204" pitchFamily="34" charset="0"/>
              </a:rPr>
              <a:t>26</a:t>
            </a: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19" name="Rectangle 93">
            <a:extLst>
              <a:ext uri="{FF2B5EF4-FFF2-40B4-BE49-F238E27FC236}">
                <a16:creationId xmlns:a16="http://schemas.microsoft.com/office/drawing/2014/main" id="{40D800DC-7211-4978-ACA2-A03CB5386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366" y="3236493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prstClr val="black"/>
                </a:solidFill>
                <a:cs typeface="Arial" panose="020B0604020202020204" pitchFamily="34" charset="0"/>
              </a:rPr>
              <a:t>26</a:t>
            </a: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20" name="Rectangle 94">
            <a:extLst>
              <a:ext uri="{FF2B5EF4-FFF2-40B4-BE49-F238E27FC236}">
                <a16:creationId xmlns:a16="http://schemas.microsoft.com/office/drawing/2014/main" id="{30D65E82-A92D-45FF-9227-1B5666AC4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1245" y="3236493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prstClr val="black"/>
                </a:solidFill>
                <a:cs typeface="Arial" panose="020B0604020202020204" pitchFamily="34" charset="0"/>
              </a:rPr>
              <a:t>32</a:t>
            </a: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21" name="Rectangle 95">
            <a:extLst>
              <a:ext uri="{FF2B5EF4-FFF2-40B4-BE49-F238E27FC236}">
                <a16:creationId xmlns:a16="http://schemas.microsoft.com/office/drawing/2014/main" id="{235CC5E9-859D-4F36-8EED-9F2447035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360" y="3236493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prstClr val="black"/>
                </a:solidFill>
                <a:cs typeface="Arial" panose="020B0604020202020204" pitchFamily="34" charset="0"/>
              </a:rPr>
              <a:t>36</a:t>
            </a: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22" name="Rectangle 96">
            <a:extLst>
              <a:ext uri="{FF2B5EF4-FFF2-40B4-BE49-F238E27FC236}">
                <a16:creationId xmlns:a16="http://schemas.microsoft.com/office/drawing/2014/main" id="{13414808-B996-45A5-A55B-EDF8E4721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6" y="3236493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prstClr val="black"/>
                </a:solidFill>
                <a:cs typeface="Arial" panose="020B0604020202020204" pitchFamily="34" charset="0"/>
              </a:rPr>
              <a:t>39</a:t>
            </a: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23" name="Rectangle 97">
            <a:extLst>
              <a:ext uri="{FF2B5EF4-FFF2-40B4-BE49-F238E27FC236}">
                <a16:creationId xmlns:a16="http://schemas.microsoft.com/office/drawing/2014/main" id="{614DDBD7-F483-467C-909C-E3BD1BB06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3545" y="3236493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prstClr val="black"/>
                </a:solidFill>
                <a:cs typeface="Arial" panose="020B0604020202020204" pitchFamily="34" charset="0"/>
              </a:rPr>
              <a:t>43</a:t>
            </a: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24" name="Rectangle 98">
            <a:extLst>
              <a:ext uri="{FF2B5EF4-FFF2-40B4-BE49-F238E27FC236}">
                <a16:creationId xmlns:a16="http://schemas.microsoft.com/office/drawing/2014/main" id="{BD39FABB-6ED3-4A22-969D-D2A234D13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041" y="3236493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 dirty="0">
                <a:solidFill>
                  <a:prstClr val="black"/>
                </a:solidFill>
                <a:cs typeface="Arial" panose="020B0604020202020204" pitchFamily="34" charset="0"/>
              </a:rPr>
              <a:t>59</a:t>
            </a:r>
            <a:endParaRPr lang="en-US" alt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25" name="Rectangle 99">
            <a:extLst>
              <a:ext uri="{FF2B5EF4-FFF2-40B4-BE49-F238E27FC236}">
                <a16:creationId xmlns:a16="http://schemas.microsoft.com/office/drawing/2014/main" id="{DA24B430-D25A-49A0-AF6B-1F7DDBBB1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9" y="3036468"/>
            <a:ext cx="6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26" name="Rectangle 100">
            <a:extLst>
              <a:ext uri="{FF2B5EF4-FFF2-40B4-BE49-F238E27FC236}">
                <a16:creationId xmlns:a16="http://schemas.microsoft.com/office/drawing/2014/main" id="{2B55CC2C-6579-4898-977F-B77235B76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029" y="3137671"/>
            <a:ext cx="3590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k-SK" altLang="en-US" sz="900" dirty="0">
                <a:solidFill>
                  <a:prstClr val="black"/>
                </a:solidFill>
                <a:cs typeface="Arial" panose="020B0604020202020204" pitchFamily="34" charset="0"/>
              </a:rPr>
              <a:t>Pac. </a:t>
            </a:r>
          </a:p>
          <a:p>
            <a:pPr>
              <a:defRPr/>
            </a:pPr>
            <a:r>
              <a:rPr lang="sk-SK" altLang="en-US" sz="900" dirty="0">
                <a:solidFill>
                  <a:prstClr val="black"/>
                </a:solidFill>
                <a:cs typeface="Arial" panose="020B0604020202020204" pitchFamily="34" charset="0"/>
              </a:rPr>
              <a:t>v riziku</a:t>
            </a:r>
            <a:endParaRPr lang="en-US" alt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28" name="Line 105">
            <a:extLst>
              <a:ext uri="{FF2B5EF4-FFF2-40B4-BE49-F238E27FC236}">
                <a16:creationId xmlns:a16="http://schemas.microsoft.com/office/drawing/2014/main" id="{F904FC35-4BF6-4B31-851A-BB0B046639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7128" y="1008833"/>
            <a:ext cx="23813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29" name="Line 106">
            <a:extLst>
              <a:ext uri="{FF2B5EF4-FFF2-40B4-BE49-F238E27FC236}">
                <a16:creationId xmlns:a16="http://schemas.microsoft.com/office/drawing/2014/main" id="{4FA15A3A-DAF4-46D2-8C4F-CB88D600B2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7128" y="1185045"/>
            <a:ext cx="23813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30" name="Line 107">
            <a:extLst>
              <a:ext uri="{FF2B5EF4-FFF2-40B4-BE49-F238E27FC236}">
                <a16:creationId xmlns:a16="http://schemas.microsoft.com/office/drawing/2014/main" id="{C43815C4-B985-4AD0-923B-694682A182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7128" y="1356495"/>
            <a:ext cx="23813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31" name="Line 108">
            <a:extLst>
              <a:ext uri="{FF2B5EF4-FFF2-40B4-BE49-F238E27FC236}">
                <a16:creationId xmlns:a16="http://schemas.microsoft.com/office/drawing/2014/main" id="{59AB4853-F09A-4945-93AC-9F7FF1585E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7128" y="1527945"/>
            <a:ext cx="23813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32" name="Line 109">
            <a:extLst>
              <a:ext uri="{FF2B5EF4-FFF2-40B4-BE49-F238E27FC236}">
                <a16:creationId xmlns:a16="http://schemas.microsoft.com/office/drawing/2014/main" id="{CBC39480-BAE3-41B2-A1B8-D5DE9B88D9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7128" y="1702967"/>
            <a:ext cx="23813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33" name="Line 110">
            <a:extLst>
              <a:ext uri="{FF2B5EF4-FFF2-40B4-BE49-F238E27FC236}">
                <a16:creationId xmlns:a16="http://schemas.microsoft.com/office/drawing/2014/main" id="{77352DBC-16A5-44DA-9B0C-0A56FB7B54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7128" y="1874417"/>
            <a:ext cx="23813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34" name="Line 111">
            <a:extLst>
              <a:ext uri="{FF2B5EF4-FFF2-40B4-BE49-F238E27FC236}">
                <a16:creationId xmlns:a16="http://schemas.microsoft.com/office/drawing/2014/main" id="{E6D9B1E4-4E83-4EF3-916D-0B57534273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7128" y="2049439"/>
            <a:ext cx="23813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35" name="Line 112">
            <a:extLst>
              <a:ext uri="{FF2B5EF4-FFF2-40B4-BE49-F238E27FC236}">
                <a16:creationId xmlns:a16="http://schemas.microsoft.com/office/drawing/2014/main" id="{9A3849AA-281B-4BD8-B684-4457E7581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7128" y="2220889"/>
            <a:ext cx="23813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36" name="Line 113">
            <a:extLst>
              <a:ext uri="{FF2B5EF4-FFF2-40B4-BE49-F238E27FC236}">
                <a16:creationId xmlns:a16="http://schemas.microsoft.com/office/drawing/2014/main" id="{80A979C5-FBBD-47AF-B7A3-C282DAA9F0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7128" y="2397101"/>
            <a:ext cx="23813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37" name="Line 114">
            <a:extLst>
              <a:ext uri="{FF2B5EF4-FFF2-40B4-BE49-F238E27FC236}">
                <a16:creationId xmlns:a16="http://schemas.microsoft.com/office/drawing/2014/main" id="{6AD14367-6337-43E9-8E88-C1289EBB4F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7128" y="2568551"/>
            <a:ext cx="23813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38" name="Line 115">
            <a:extLst>
              <a:ext uri="{FF2B5EF4-FFF2-40B4-BE49-F238E27FC236}">
                <a16:creationId xmlns:a16="http://schemas.microsoft.com/office/drawing/2014/main" id="{1A6467BB-6592-4F36-81E0-B01788D0FC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7128" y="2740001"/>
            <a:ext cx="23813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39" name="Line 116">
            <a:extLst>
              <a:ext uri="{FF2B5EF4-FFF2-40B4-BE49-F238E27FC236}">
                <a16:creationId xmlns:a16="http://schemas.microsoft.com/office/drawing/2014/main" id="{A3C8806D-E242-428D-8486-7D948EF50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3322" y="885008"/>
            <a:ext cx="0" cy="1854994"/>
          </a:xfrm>
          <a:prstGeom prst="line">
            <a:avLst/>
          </a:pr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40" name="Rectangle 117">
            <a:extLst>
              <a:ext uri="{FF2B5EF4-FFF2-40B4-BE49-F238E27FC236}">
                <a16:creationId xmlns:a16="http://schemas.microsoft.com/office/drawing/2014/main" id="{2838C419-9E51-4D13-AD81-655A7EC19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6894" y="3005512"/>
            <a:ext cx="301707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M</a:t>
            </a:r>
            <a:r>
              <a:rPr lang="sk-SK" altLang="en-US" sz="1050" dirty="0" err="1">
                <a:solidFill>
                  <a:prstClr val="black"/>
                </a:solidFill>
                <a:cs typeface="Arial" panose="020B0604020202020204" pitchFamily="34" charset="0"/>
              </a:rPr>
              <a:t>ěsíce</a:t>
            </a:r>
            <a:r>
              <a:rPr lang="sk-SK" alt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endParaRPr lang="en-US" altLang="en-US" sz="15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41" name="Rectangle 118">
            <a:extLst>
              <a:ext uri="{FF2B5EF4-FFF2-40B4-BE49-F238E27FC236}">
                <a16:creationId xmlns:a16="http://schemas.microsoft.com/office/drawing/2014/main" id="{6E31FE7A-57AD-49BF-B845-04A226AD22A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223664" y="1731713"/>
            <a:ext cx="185499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P</a:t>
            </a:r>
            <a:r>
              <a:rPr lang="sk-SK" altLang="en-US" sz="1050" dirty="0" err="1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ravděpodobnost</a:t>
            </a:r>
            <a:r>
              <a:rPr lang="sk-SK" altLang="en-US" sz="105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 OS</a:t>
            </a:r>
            <a:r>
              <a:rPr lang="sk-SK" altLang="en-US" sz="1050" b="1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 </a:t>
            </a:r>
            <a:endParaRPr lang="en-US" altLang="en-US" sz="1050" b="1" dirty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42" name="Rectangle 119">
            <a:extLst>
              <a:ext uri="{FF2B5EF4-FFF2-40B4-BE49-F238E27FC236}">
                <a16:creationId xmlns:a16="http://schemas.microsoft.com/office/drawing/2014/main" id="{A2DDF356-3C0F-4422-A3FD-D904E4713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743" y="932633"/>
            <a:ext cx="18755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1,0</a:t>
            </a:r>
          </a:p>
        </p:txBody>
      </p:sp>
      <p:sp>
        <p:nvSpPr>
          <p:cNvPr id="943" name="Rectangle 120">
            <a:extLst>
              <a:ext uri="{FF2B5EF4-FFF2-40B4-BE49-F238E27FC236}">
                <a16:creationId xmlns:a16="http://schemas.microsoft.com/office/drawing/2014/main" id="{7ED45964-EFFA-4D1D-8960-681567BDB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743" y="1107655"/>
            <a:ext cx="18755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0,9</a:t>
            </a:r>
          </a:p>
        </p:txBody>
      </p:sp>
      <p:sp>
        <p:nvSpPr>
          <p:cNvPr id="944" name="Rectangle 121">
            <a:extLst>
              <a:ext uri="{FF2B5EF4-FFF2-40B4-BE49-F238E27FC236}">
                <a16:creationId xmlns:a16="http://schemas.microsoft.com/office/drawing/2014/main" id="{AE28DC89-40A2-4DAC-A94F-43D298AEE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743" y="1281999"/>
            <a:ext cx="18755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0,8</a:t>
            </a:r>
          </a:p>
        </p:txBody>
      </p:sp>
      <p:sp>
        <p:nvSpPr>
          <p:cNvPr id="945" name="Rectangle 122">
            <a:extLst>
              <a:ext uri="{FF2B5EF4-FFF2-40B4-BE49-F238E27FC236}">
                <a16:creationId xmlns:a16="http://schemas.microsoft.com/office/drawing/2014/main" id="{15E7F670-3492-4CA6-B617-831F9FFB6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743" y="1454127"/>
            <a:ext cx="18755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0,7</a:t>
            </a:r>
          </a:p>
        </p:txBody>
      </p:sp>
      <p:sp>
        <p:nvSpPr>
          <p:cNvPr id="946" name="Rectangle 123">
            <a:extLst>
              <a:ext uri="{FF2B5EF4-FFF2-40B4-BE49-F238E27FC236}">
                <a16:creationId xmlns:a16="http://schemas.microsoft.com/office/drawing/2014/main" id="{DFAD6B63-585F-4C0C-AB2A-27BFC109E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743" y="1630339"/>
            <a:ext cx="18755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0,6</a:t>
            </a:r>
          </a:p>
        </p:txBody>
      </p:sp>
      <p:sp>
        <p:nvSpPr>
          <p:cNvPr id="947" name="Rectangle 124">
            <a:extLst>
              <a:ext uri="{FF2B5EF4-FFF2-40B4-BE49-F238E27FC236}">
                <a16:creationId xmlns:a16="http://schemas.microsoft.com/office/drawing/2014/main" id="{1645A3A9-792E-462D-9495-453E6C160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743" y="1801789"/>
            <a:ext cx="18755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0,5</a:t>
            </a:r>
          </a:p>
        </p:txBody>
      </p:sp>
      <p:sp>
        <p:nvSpPr>
          <p:cNvPr id="948" name="Rectangle 125">
            <a:extLst>
              <a:ext uri="{FF2B5EF4-FFF2-40B4-BE49-F238E27FC236}">
                <a16:creationId xmlns:a16="http://schemas.microsoft.com/office/drawing/2014/main" id="{1FC4CB45-1948-448C-A56E-C1EB9B901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743" y="1976812"/>
            <a:ext cx="18755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0,4</a:t>
            </a:r>
          </a:p>
        </p:txBody>
      </p:sp>
      <p:sp>
        <p:nvSpPr>
          <p:cNvPr id="949" name="Rectangle 126">
            <a:extLst>
              <a:ext uri="{FF2B5EF4-FFF2-40B4-BE49-F238E27FC236}">
                <a16:creationId xmlns:a16="http://schemas.microsoft.com/office/drawing/2014/main" id="{FF0F5FCE-F27E-4FA9-A5E8-B397E024A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743" y="2151833"/>
            <a:ext cx="18755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0,3</a:t>
            </a:r>
          </a:p>
        </p:txBody>
      </p:sp>
      <p:sp>
        <p:nvSpPr>
          <p:cNvPr id="950" name="Rectangle 127">
            <a:extLst>
              <a:ext uri="{FF2B5EF4-FFF2-40B4-BE49-F238E27FC236}">
                <a16:creationId xmlns:a16="http://schemas.microsoft.com/office/drawing/2014/main" id="{93522470-BCD4-4004-9233-7A8299B81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743" y="2323283"/>
            <a:ext cx="18755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0,2</a:t>
            </a:r>
          </a:p>
        </p:txBody>
      </p:sp>
      <p:sp>
        <p:nvSpPr>
          <p:cNvPr id="951" name="Rectangle 128">
            <a:extLst>
              <a:ext uri="{FF2B5EF4-FFF2-40B4-BE49-F238E27FC236}">
                <a16:creationId xmlns:a16="http://schemas.microsoft.com/office/drawing/2014/main" id="{AE861439-C4E1-4051-A6D5-3DBF50CC1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743" y="2498305"/>
            <a:ext cx="18755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0,1</a:t>
            </a:r>
          </a:p>
        </p:txBody>
      </p:sp>
      <p:sp>
        <p:nvSpPr>
          <p:cNvPr id="952" name="Rectangle 129">
            <a:extLst>
              <a:ext uri="{FF2B5EF4-FFF2-40B4-BE49-F238E27FC236}">
                <a16:creationId xmlns:a16="http://schemas.microsoft.com/office/drawing/2014/main" id="{38A37DC9-E8DD-4FD1-B5EE-F94F8112E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743" y="2670946"/>
            <a:ext cx="187552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0,0</a:t>
            </a:r>
          </a:p>
        </p:txBody>
      </p:sp>
      <p:sp>
        <p:nvSpPr>
          <p:cNvPr id="953" name="Rectangle 130">
            <a:extLst>
              <a:ext uri="{FF2B5EF4-FFF2-40B4-BE49-F238E27FC236}">
                <a16:creationId xmlns:a16="http://schemas.microsoft.com/office/drawing/2014/main" id="{85C8A3EE-0E18-469F-B4D4-C5149AA75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3596" y="2801914"/>
            <a:ext cx="15068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954" name="Rectangle 131">
            <a:extLst>
              <a:ext uri="{FF2B5EF4-FFF2-40B4-BE49-F238E27FC236}">
                <a16:creationId xmlns:a16="http://schemas.microsoft.com/office/drawing/2014/main" id="{35883CBC-8918-4EBF-8124-792FA36DD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2041" y="2801914"/>
            <a:ext cx="15068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955" name="Rectangle 132">
            <a:extLst>
              <a:ext uri="{FF2B5EF4-FFF2-40B4-BE49-F238E27FC236}">
                <a16:creationId xmlns:a16="http://schemas.microsoft.com/office/drawing/2014/main" id="{6D8A55F6-C81F-41B3-B89C-B3CB3B667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537" y="2801914"/>
            <a:ext cx="15068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956" name="Rectangle 133">
            <a:extLst>
              <a:ext uri="{FF2B5EF4-FFF2-40B4-BE49-F238E27FC236}">
                <a16:creationId xmlns:a16="http://schemas.microsoft.com/office/drawing/2014/main" id="{87C45EA6-ABF0-402A-AB89-BC19A3331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2225" y="2801914"/>
            <a:ext cx="15068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957" name="Rectangle 134">
            <a:extLst>
              <a:ext uri="{FF2B5EF4-FFF2-40B4-BE49-F238E27FC236}">
                <a16:creationId xmlns:a16="http://schemas.microsoft.com/office/drawing/2014/main" id="{C4BC99C2-CBAC-44BF-AF21-011FB012C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722" y="2801914"/>
            <a:ext cx="15068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958" name="Rectangle 135">
            <a:extLst>
              <a:ext uri="{FF2B5EF4-FFF2-40B4-BE49-F238E27FC236}">
                <a16:creationId xmlns:a16="http://schemas.microsoft.com/office/drawing/2014/main" id="{BFC11935-771F-44C1-A625-6BDCA61F0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1218" y="2801914"/>
            <a:ext cx="15068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959" name="Rectangle 136">
            <a:extLst>
              <a:ext uri="{FF2B5EF4-FFF2-40B4-BE49-F238E27FC236}">
                <a16:creationId xmlns:a16="http://schemas.microsoft.com/office/drawing/2014/main" id="{62D8962C-220A-4E58-8127-9C65DB122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9287" y="2801914"/>
            <a:ext cx="15068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960" name="Rectangle 137">
            <a:extLst>
              <a:ext uri="{FF2B5EF4-FFF2-40B4-BE49-F238E27FC236}">
                <a16:creationId xmlns:a16="http://schemas.microsoft.com/office/drawing/2014/main" id="{3C68083B-C14B-497C-9AB8-345D6FA9F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1403" y="2801914"/>
            <a:ext cx="15068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61" name="Rectangle 138">
            <a:extLst>
              <a:ext uri="{FF2B5EF4-FFF2-40B4-BE49-F238E27FC236}">
                <a16:creationId xmlns:a16="http://schemas.microsoft.com/office/drawing/2014/main" id="{E663531C-3754-4EC3-A160-C03FC73A6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5900" y="2801914"/>
            <a:ext cx="15068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62" name="Rectangle 139">
            <a:extLst>
              <a:ext uri="{FF2B5EF4-FFF2-40B4-BE49-F238E27FC236}">
                <a16:creationId xmlns:a16="http://schemas.microsoft.com/office/drawing/2014/main" id="{D8D8354B-ED94-4A87-A23E-3947F2518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1587" y="2801914"/>
            <a:ext cx="15068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63" name="Rectangle 140">
            <a:extLst>
              <a:ext uri="{FF2B5EF4-FFF2-40B4-BE49-F238E27FC236}">
                <a16:creationId xmlns:a16="http://schemas.microsoft.com/office/drawing/2014/main" id="{FA3069C8-85FB-46A5-9FE8-604C2A790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1660" y="2801914"/>
            <a:ext cx="7534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64" name="Rectangle 141">
            <a:extLst>
              <a:ext uri="{FF2B5EF4-FFF2-40B4-BE49-F238E27FC236}">
                <a16:creationId xmlns:a16="http://schemas.microsoft.com/office/drawing/2014/main" id="{8721ACCE-E8FF-4F43-BDCE-446B4D287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776" y="2801914"/>
            <a:ext cx="7534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65" name="Rectangle 142">
            <a:extLst>
              <a:ext uri="{FF2B5EF4-FFF2-40B4-BE49-F238E27FC236}">
                <a16:creationId xmlns:a16="http://schemas.microsoft.com/office/drawing/2014/main" id="{D15515F9-51E6-4205-A9D4-EACF7C67B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5892" y="2801914"/>
            <a:ext cx="7534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66" name="Rectangle 143">
            <a:extLst>
              <a:ext uri="{FF2B5EF4-FFF2-40B4-BE49-F238E27FC236}">
                <a16:creationId xmlns:a16="http://schemas.microsoft.com/office/drawing/2014/main" id="{5F57F266-A0DB-40E9-B703-239289007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2770" y="2801914"/>
            <a:ext cx="7534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67" name="Rectangle 144">
            <a:extLst>
              <a:ext uri="{FF2B5EF4-FFF2-40B4-BE49-F238E27FC236}">
                <a16:creationId xmlns:a16="http://schemas.microsoft.com/office/drawing/2014/main" id="{7029AA66-9FAA-490A-A3BF-B358BCF97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7199" y="2801914"/>
            <a:ext cx="7534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68" name="Rectangle 145">
            <a:extLst>
              <a:ext uri="{FF2B5EF4-FFF2-40B4-BE49-F238E27FC236}">
                <a16:creationId xmlns:a16="http://schemas.microsoft.com/office/drawing/2014/main" id="{7F243D52-A2DD-423D-94A8-CD0CD6610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791" y="3243637"/>
            <a:ext cx="641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prstClr val="black"/>
                </a:solidFill>
                <a:cs typeface="Arial" panose="020B0604020202020204" pitchFamily="34" charset="0"/>
              </a:rPr>
              <a:t>0</a:t>
            </a: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69" name="Rectangle 146">
            <a:extLst>
              <a:ext uri="{FF2B5EF4-FFF2-40B4-BE49-F238E27FC236}">
                <a16:creationId xmlns:a16="http://schemas.microsoft.com/office/drawing/2014/main" id="{F8C80484-799D-4839-B93A-B30CE2D69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3906" y="3243637"/>
            <a:ext cx="641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prstClr val="black"/>
                </a:solidFill>
                <a:cs typeface="Arial" panose="020B0604020202020204" pitchFamily="34" charset="0"/>
              </a:rPr>
              <a:t>1</a:t>
            </a: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70" name="Rectangle 147">
            <a:extLst>
              <a:ext uri="{FF2B5EF4-FFF2-40B4-BE49-F238E27FC236}">
                <a16:creationId xmlns:a16="http://schemas.microsoft.com/office/drawing/2014/main" id="{DF1ED1F3-090F-48DE-A7A1-5DDE09C93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8404" y="3243637"/>
            <a:ext cx="641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prstClr val="black"/>
                </a:solidFill>
                <a:cs typeface="Arial" panose="020B0604020202020204" pitchFamily="34" charset="0"/>
              </a:rPr>
              <a:t>6</a:t>
            </a: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71" name="Rectangle 148">
            <a:extLst>
              <a:ext uri="{FF2B5EF4-FFF2-40B4-BE49-F238E27FC236}">
                <a16:creationId xmlns:a16="http://schemas.microsoft.com/office/drawing/2014/main" id="{FCB1604C-431A-4384-AA72-C4B75114A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6706" y="3243637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prstClr val="black"/>
                </a:solidFill>
                <a:cs typeface="Arial" panose="020B0604020202020204" pitchFamily="34" charset="0"/>
              </a:rPr>
              <a:t>14</a:t>
            </a: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72" name="Rectangle 149">
            <a:extLst>
              <a:ext uri="{FF2B5EF4-FFF2-40B4-BE49-F238E27FC236}">
                <a16:creationId xmlns:a16="http://schemas.microsoft.com/office/drawing/2014/main" id="{8099369D-1C53-4903-A9F4-7FAF5CDAF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204" y="3243637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prstClr val="black"/>
                </a:solidFill>
                <a:cs typeface="Arial" panose="020B0604020202020204" pitchFamily="34" charset="0"/>
              </a:rPr>
              <a:t>24</a:t>
            </a: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73" name="Rectangle 150">
            <a:extLst>
              <a:ext uri="{FF2B5EF4-FFF2-40B4-BE49-F238E27FC236}">
                <a16:creationId xmlns:a16="http://schemas.microsoft.com/office/drawing/2014/main" id="{C8B4A591-2250-4344-9562-FCDC65B27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700" y="3243637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prstClr val="black"/>
                </a:solidFill>
                <a:cs typeface="Arial" panose="020B0604020202020204" pitchFamily="34" charset="0"/>
              </a:rPr>
              <a:t>32</a:t>
            </a: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74" name="Rectangle 151">
            <a:extLst>
              <a:ext uri="{FF2B5EF4-FFF2-40B4-BE49-F238E27FC236}">
                <a16:creationId xmlns:a16="http://schemas.microsoft.com/office/drawing/2014/main" id="{4F9CE17E-7900-47CD-AF33-F99EDB63C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3769" y="3243637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prstClr val="black"/>
                </a:solidFill>
                <a:cs typeface="Arial" panose="020B0604020202020204" pitchFamily="34" charset="0"/>
              </a:rPr>
              <a:t>39</a:t>
            </a: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75" name="Rectangle 152">
            <a:extLst>
              <a:ext uri="{FF2B5EF4-FFF2-40B4-BE49-F238E27FC236}">
                <a16:creationId xmlns:a16="http://schemas.microsoft.com/office/drawing/2014/main" id="{4C2347E9-3F77-4E12-80BF-7385A2EE8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5885" y="3243637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prstClr val="black"/>
                </a:solidFill>
                <a:cs typeface="Arial" panose="020B0604020202020204" pitchFamily="34" charset="0"/>
              </a:rPr>
              <a:t>41</a:t>
            </a: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76" name="Rectangle 153">
            <a:extLst>
              <a:ext uri="{FF2B5EF4-FFF2-40B4-BE49-F238E27FC236}">
                <a16:creationId xmlns:a16="http://schemas.microsoft.com/office/drawing/2014/main" id="{99259144-520A-43EA-BCE5-45981816D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0381" y="3243637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prstClr val="black"/>
                </a:solidFill>
                <a:cs typeface="Arial" panose="020B0604020202020204" pitchFamily="34" charset="0"/>
              </a:rPr>
              <a:t>46</a:t>
            </a: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77" name="Rectangle 154">
            <a:extLst>
              <a:ext uri="{FF2B5EF4-FFF2-40B4-BE49-F238E27FC236}">
                <a16:creationId xmlns:a16="http://schemas.microsoft.com/office/drawing/2014/main" id="{54F056A6-9F2D-432F-AF1C-9F9B3F9C2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069" y="3243637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prstClr val="black"/>
                </a:solidFill>
                <a:cs typeface="Arial" panose="020B0604020202020204" pitchFamily="34" charset="0"/>
              </a:rPr>
              <a:t>47</a:t>
            </a: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78" name="Rectangle 155">
            <a:extLst>
              <a:ext uri="{FF2B5EF4-FFF2-40B4-BE49-F238E27FC236}">
                <a16:creationId xmlns:a16="http://schemas.microsoft.com/office/drawing/2014/main" id="{FA2CE61D-10EA-4380-9566-AFA11AE0D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2947" y="3243637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prstClr val="black"/>
                </a:solidFill>
                <a:cs typeface="Arial" panose="020B0604020202020204" pitchFamily="34" charset="0"/>
              </a:rPr>
              <a:t>47</a:t>
            </a: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79" name="Rectangle 156">
            <a:extLst>
              <a:ext uri="{FF2B5EF4-FFF2-40B4-BE49-F238E27FC236}">
                <a16:creationId xmlns:a16="http://schemas.microsoft.com/office/drawing/2014/main" id="{143278EB-B3E5-4105-80A8-974B57E98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63" y="3243637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prstClr val="black"/>
                </a:solidFill>
                <a:cs typeface="Arial" panose="020B0604020202020204" pitchFamily="34" charset="0"/>
              </a:rPr>
              <a:t>49</a:t>
            </a: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80" name="Rectangle 157">
            <a:extLst>
              <a:ext uri="{FF2B5EF4-FFF2-40B4-BE49-F238E27FC236}">
                <a16:creationId xmlns:a16="http://schemas.microsoft.com/office/drawing/2014/main" id="{737F2A87-F2F6-45A2-9257-1685573E6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179" y="3243637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prstClr val="black"/>
                </a:solidFill>
                <a:cs typeface="Arial" panose="020B0604020202020204" pitchFamily="34" charset="0"/>
              </a:rPr>
              <a:t>52</a:t>
            </a: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81" name="Rectangle 158">
            <a:extLst>
              <a:ext uri="{FF2B5EF4-FFF2-40B4-BE49-F238E27FC236}">
                <a16:creationId xmlns:a16="http://schemas.microsoft.com/office/drawing/2014/main" id="{B75DBD36-5131-423B-B177-5B7E3A5A3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5247" y="3243637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prstClr val="black"/>
                </a:solidFill>
                <a:cs typeface="Arial" panose="020B0604020202020204" pitchFamily="34" charset="0"/>
              </a:rPr>
              <a:t>56</a:t>
            </a: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82" name="Rectangle 159">
            <a:extLst>
              <a:ext uri="{FF2B5EF4-FFF2-40B4-BE49-F238E27FC236}">
                <a16:creationId xmlns:a16="http://schemas.microsoft.com/office/drawing/2014/main" id="{7BA3F6B3-9A16-4E91-AA91-88C16C8E8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9744" y="3243637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prstClr val="black"/>
                </a:solidFill>
                <a:cs typeface="Arial" panose="020B0604020202020204" pitchFamily="34" charset="0"/>
              </a:rPr>
              <a:t>59</a:t>
            </a: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83" name="Line 160">
            <a:extLst>
              <a:ext uri="{FF2B5EF4-FFF2-40B4-BE49-F238E27FC236}">
                <a16:creationId xmlns:a16="http://schemas.microsoft.com/office/drawing/2014/main" id="{D30307EF-0EA6-4D7F-8E30-55E2E2B8C6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3322" y="2747145"/>
            <a:ext cx="0" cy="25003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84" name="Line 161">
            <a:extLst>
              <a:ext uri="{FF2B5EF4-FFF2-40B4-BE49-F238E27FC236}">
                <a16:creationId xmlns:a16="http://schemas.microsoft.com/office/drawing/2014/main" id="{54DB52AB-61C6-4F03-86A9-633871A866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38825" y="2747145"/>
            <a:ext cx="0" cy="25003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85" name="Line 162">
            <a:extLst>
              <a:ext uri="{FF2B5EF4-FFF2-40B4-BE49-F238E27FC236}">
                <a16:creationId xmlns:a16="http://schemas.microsoft.com/office/drawing/2014/main" id="{BAE68D2B-0452-4D4E-B1CE-B4B1CD7693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54329" y="2747145"/>
            <a:ext cx="0" cy="25003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86" name="Line 163">
            <a:extLst>
              <a:ext uri="{FF2B5EF4-FFF2-40B4-BE49-F238E27FC236}">
                <a16:creationId xmlns:a16="http://schemas.microsoft.com/office/drawing/2014/main" id="{CC791944-6357-45BB-9B32-E7C6F13BE2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68641" y="2747145"/>
            <a:ext cx="0" cy="25003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87" name="Line 164">
            <a:extLst>
              <a:ext uri="{FF2B5EF4-FFF2-40B4-BE49-F238E27FC236}">
                <a16:creationId xmlns:a16="http://schemas.microsoft.com/office/drawing/2014/main" id="{CEA9EAD8-BE4C-4DC9-AD32-1A2242B11A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4144" y="2747145"/>
            <a:ext cx="0" cy="25003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88" name="Line 165">
            <a:extLst>
              <a:ext uri="{FF2B5EF4-FFF2-40B4-BE49-F238E27FC236}">
                <a16:creationId xmlns:a16="http://schemas.microsoft.com/office/drawing/2014/main" id="{6BE5C199-2A5A-4E7C-A747-9F7E16A71C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99647" y="2747145"/>
            <a:ext cx="0" cy="25003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89" name="Line 166">
            <a:extLst>
              <a:ext uri="{FF2B5EF4-FFF2-40B4-BE49-F238E27FC236}">
                <a16:creationId xmlns:a16="http://schemas.microsoft.com/office/drawing/2014/main" id="{0CA4ADD8-C913-4D6C-B5AA-CA9924485C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17531" y="2747145"/>
            <a:ext cx="0" cy="25003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90" name="Line 167">
            <a:extLst>
              <a:ext uri="{FF2B5EF4-FFF2-40B4-BE49-F238E27FC236}">
                <a16:creationId xmlns:a16="http://schemas.microsoft.com/office/drawing/2014/main" id="{D31DC4D8-8A75-4517-910F-2F11167EEB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33035" y="2747145"/>
            <a:ext cx="0" cy="25003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91" name="Line 168">
            <a:extLst>
              <a:ext uri="{FF2B5EF4-FFF2-40B4-BE49-F238E27FC236}">
                <a16:creationId xmlns:a16="http://schemas.microsoft.com/office/drawing/2014/main" id="{911EB2CC-B33F-4DD5-A836-3C06DC6744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47347" y="2747145"/>
            <a:ext cx="0" cy="25003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92" name="Line 169">
            <a:extLst>
              <a:ext uri="{FF2B5EF4-FFF2-40B4-BE49-F238E27FC236}">
                <a16:creationId xmlns:a16="http://schemas.microsoft.com/office/drawing/2014/main" id="{39875362-D621-4A27-8331-6CD6F801F9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62850" y="2747145"/>
            <a:ext cx="0" cy="25003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93" name="Line 170">
            <a:extLst>
              <a:ext uri="{FF2B5EF4-FFF2-40B4-BE49-F238E27FC236}">
                <a16:creationId xmlns:a16="http://schemas.microsoft.com/office/drawing/2014/main" id="{148830BE-EFC9-469E-9D1A-DBBE34739C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8354" y="2747145"/>
            <a:ext cx="0" cy="25003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94" name="Line 171">
            <a:extLst>
              <a:ext uri="{FF2B5EF4-FFF2-40B4-BE49-F238E27FC236}">
                <a16:creationId xmlns:a16="http://schemas.microsoft.com/office/drawing/2014/main" id="{1600320B-E2D5-4791-BD50-D9774290A4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92666" y="2747145"/>
            <a:ext cx="0" cy="25003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95" name="Line 172">
            <a:extLst>
              <a:ext uri="{FF2B5EF4-FFF2-40B4-BE49-F238E27FC236}">
                <a16:creationId xmlns:a16="http://schemas.microsoft.com/office/drawing/2014/main" id="{6EBD6649-D5D8-4AAA-BA7F-F0E81A24D4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08169" y="2747145"/>
            <a:ext cx="0" cy="25003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96" name="Line 173">
            <a:extLst>
              <a:ext uri="{FF2B5EF4-FFF2-40B4-BE49-F238E27FC236}">
                <a16:creationId xmlns:a16="http://schemas.microsoft.com/office/drawing/2014/main" id="{A48C7131-9FBD-4AEF-BF53-DEAB84160E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23672" y="2747145"/>
            <a:ext cx="0" cy="25003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97" name="Line 174">
            <a:extLst>
              <a:ext uri="{FF2B5EF4-FFF2-40B4-BE49-F238E27FC236}">
                <a16:creationId xmlns:a16="http://schemas.microsoft.com/office/drawing/2014/main" id="{618F3393-207E-4DC0-9AD8-C3CC66060F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37985" y="2747145"/>
            <a:ext cx="0" cy="25003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98" name="Line 175">
            <a:extLst>
              <a:ext uri="{FF2B5EF4-FFF2-40B4-BE49-F238E27FC236}">
                <a16:creationId xmlns:a16="http://schemas.microsoft.com/office/drawing/2014/main" id="{599A9914-058C-43C9-8B96-FDA26E3D30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23322" y="2740001"/>
            <a:ext cx="3014663" cy="0"/>
          </a:xfrm>
          <a:prstGeom prst="line">
            <a:avLst/>
          </a:pr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999" name="Line 176">
            <a:extLst>
              <a:ext uri="{FF2B5EF4-FFF2-40B4-BE49-F238E27FC236}">
                <a16:creationId xmlns:a16="http://schemas.microsoft.com/office/drawing/2014/main" id="{8F6ED1D9-E7E6-46A1-A124-49A835FBB1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829" y="1220764"/>
            <a:ext cx="0" cy="40481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1000" name="Line 177">
            <a:extLst>
              <a:ext uri="{FF2B5EF4-FFF2-40B4-BE49-F238E27FC236}">
                <a16:creationId xmlns:a16="http://schemas.microsoft.com/office/drawing/2014/main" id="{972B5DD2-E522-42C2-8767-BCE1AB3D75D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2331" y="1466032"/>
            <a:ext cx="0" cy="42863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1001" name="Line 178">
            <a:extLst>
              <a:ext uri="{FF2B5EF4-FFF2-40B4-BE49-F238E27FC236}">
                <a16:creationId xmlns:a16="http://schemas.microsoft.com/office/drawing/2014/main" id="{E9E515B6-BF20-468C-AA69-D1DA0C78548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2691" y="1498180"/>
            <a:ext cx="0" cy="44053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1002" name="Line 179">
            <a:extLst>
              <a:ext uri="{FF2B5EF4-FFF2-40B4-BE49-F238E27FC236}">
                <a16:creationId xmlns:a16="http://schemas.microsoft.com/office/drawing/2014/main" id="{FEB5F574-230F-4D9A-9992-7E7F7CB63DF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1741" y="1498180"/>
            <a:ext cx="0" cy="44053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1003" name="Line 180">
            <a:extLst>
              <a:ext uri="{FF2B5EF4-FFF2-40B4-BE49-F238E27FC236}">
                <a16:creationId xmlns:a16="http://schemas.microsoft.com/office/drawing/2014/main" id="{40909B05-11C9-4DD8-9004-A35E9AA3717F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1013" y="1498180"/>
            <a:ext cx="0" cy="44053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1004" name="Line 181">
            <a:extLst>
              <a:ext uri="{FF2B5EF4-FFF2-40B4-BE49-F238E27FC236}">
                <a16:creationId xmlns:a16="http://schemas.microsoft.com/office/drawing/2014/main" id="{48F7E9D0-993E-4AEE-80AC-D35868ADF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9581" y="1498180"/>
            <a:ext cx="0" cy="44053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1005" name="Line 182">
            <a:extLst>
              <a:ext uri="{FF2B5EF4-FFF2-40B4-BE49-F238E27FC236}">
                <a16:creationId xmlns:a16="http://schemas.microsoft.com/office/drawing/2014/main" id="{E086AD8F-7B00-4694-802A-0DB0BB6E52D5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5769" y="1498180"/>
            <a:ext cx="0" cy="44053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1006" name="Line 183">
            <a:extLst>
              <a:ext uri="{FF2B5EF4-FFF2-40B4-BE49-F238E27FC236}">
                <a16:creationId xmlns:a16="http://schemas.microsoft.com/office/drawing/2014/main" id="{FE18DED9-A287-49A3-BF80-65FB3F5A4B6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9816" y="1498180"/>
            <a:ext cx="0" cy="44053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1007" name="Line 184">
            <a:extLst>
              <a:ext uri="{FF2B5EF4-FFF2-40B4-BE49-F238E27FC236}">
                <a16:creationId xmlns:a16="http://schemas.microsoft.com/office/drawing/2014/main" id="{AE9D933E-067D-46D0-BE5D-2841CE976F6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8144" y="1498180"/>
            <a:ext cx="0" cy="44053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1008" name="Line 185">
            <a:extLst>
              <a:ext uri="{FF2B5EF4-FFF2-40B4-BE49-F238E27FC236}">
                <a16:creationId xmlns:a16="http://schemas.microsoft.com/office/drawing/2014/main" id="{4788C970-CBA1-44B8-9482-C1E5FA872E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6947" y="1498180"/>
            <a:ext cx="0" cy="44053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1009" name="Line 186">
            <a:extLst>
              <a:ext uri="{FF2B5EF4-FFF2-40B4-BE49-F238E27FC236}">
                <a16:creationId xmlns:a16="http://schemas.microsoft.com/office/drawing/2014/main" id="{C008AEBF-BCA8-490C-BABC-DC26328FC8B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1229" y="1498180"/>
            <a:ext cx="0" cy="44053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1010" name="Line 187">
            <a:extLst>
              <a:ext uri="{FF2B5EF4-FFF2-40B4-BE49-F238E27FC236}">
                <a16:creationId xmlns:a16="http://schemas.microsoft.com/office/drawing/2014/main" id="{A4D591EE-A50A-45DB-95F9-0C4AD2E35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0735" y="1498180"/>
            <a:ext cx="0" cy="44053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1011" name="Line 188">
            <a:extLst>
              <a:ext uri="{FF2B5EF4-FFF2-40B4-BE49-F238E27FC236}">
                <a16:creationId xmlns:a16="http://schemas.microsoft.com/office/drawing/2014/main" id="{6A8096B3-640C-43A7-A462-62E0D210BA2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0500" y="1498180"/>
            <a:ext cx="0" cy="44053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1012" name="Line 189">
            <a:extLst>
              <a:ext uri="{FF2B5EF4-FFF2-40B4-BE49-F238E27FC236}">
                <a16:creationId xmlns:a16="http://schemas.microsoft.com/office/drawing/2014/main" id="{D40EF9A6-B07F-4A4E-9273-D738DB855F3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0266" y="1498180"/>
            <a:ext cx="0" cy="44053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1013" name="Line 190">
            <a:extLst>
              <a:ext uri="{FF2B5EF4-FFF2-40B4-BE49-F238E27FC236}">
                <a16:creationId xmlns:a16="http://schemas.microsoft.com/office/drawing/2014/main" id="{267FC849-54B5-41B1-9624-CD8E0C82D91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2172" y="1498180"/>
            <a:ext cx="0" cy="44053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1014" name="Line 191">
            <a:extLst>
              <a:ext uri="{FF2B5EF4-FFF2-40B4-BE49-F238E27FC236}">
                <a16:creationId xmlns:a16="http://schemas.microsoft.com/office/drawing/2014/main" id="{E8CDDFE0-C4A7-40CF-857A-57C3CB9FCA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1938" y="1498180"/>
            <a:ext cx="0" cy="44053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1015" name="Line 192">
            <a:extLst>
              <a:ext uri="{FF2B5EF4-FFF2-40B4-BE49-F238E27FC236}">
                <a16:creationId xmlns:a16="http://schemas.microsoft.com/office/drawing/2014/main" id="{90D4C252-0324-412D-8C57-721A419A36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3369" y="1498180"/>
            <a:ext cx="0" cy="44053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1016" name="Line 193">
            <a:extLst>
              <a:ext uri="{FF2B5EF4-FFF2-40B4-BE49-F238E27FC236}">
                <a16:creationId xmlns:a16="http://schemas.microsoft.com/office/drawing/2014/main" id="{A9DA75CC-8FE2-4A03-9936-DF01EF3BF30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6922" y="1498180"/>
            <a:ext cx="0" cy="44053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1017" name="Line 194">
            <a:extLst>
              <a:ext uri="{FF2B5EF4-FFF2-40B4-BE49-F238E27FC236}">
                <a16:creationId xmlns:a16="http://schemas.microsoft.com/office/drawing/2014/main" id="{5A727CD4-7289-44B4-B481-1EB68781612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58100" y="1498180"/>
            <a:ext cx="0" cy="44053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1018" name="Line 195">
            <a:extLst>
              <a:ext uri="{FF2B5EF4-FFF2-40B4-BE49-F238E27FC236}">
                <a16:creationId xmlns:a16="http://schemas.microsoft.com/office/drawing/2014/main" id="{8CEBD32D-F6DA-4407-B6AC-994BFEF2E3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0241" y="1498180"/>
            <a:ext cx="0" cy="44053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1019" name="Line 196">
            <a:extLst>
              <a:ext uri="{FF2B5EF4-FFF2-40B4-BE49-F238E27FC236}">
                <a16:creationId xmlns:a16="http://schemas.microsoft.com/office/drawing/2014/main" id="{ACDCBCD6-6084-4C6A-A4A7-79984D3EDB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0710" y="1498180"/>
            <a:ext cx="0" cy="44053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1020" name="Line 197">
            <a:extLst>
              <a:ext uri="{FF2B5EF4-FFF2-40B4-BE49-F238E27FC236}">
                <a16:creationId xmlns:a16="http://schemas.microsoft.com/office/drawing/2014/main" id="{48A28916-B094-4696-812D-DA3370FFD3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9279" y="1498180"/>
            <a:ext cx="0" cy="44053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1021" name="Line 198">
            <a:extLst>
              <a:ext uri="{FF2B5EF4-FFF2-40B4-BE49-F238E27FC236}">
                <a16:creationId xmlns:a16="http://schemas.microsoft.com/office/drawing/2014/main" id="{9C0AABD2-BC33-4B7A-B93D-DEFFE6ACDC18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3085" y="1498180"/>
            <a:ext cx="0" cy="44053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1022" name="Line 199">
            <a:extLst>
              <a:ext uri="{FF2B5EF4-FFF2-40B4-BE49-F238E27FC236}">
                <a16:creationId xmlns:a16="http://schemas.microsoft.com/office/drawing/2014/main" id="{7D742624-8444-432A-A50B-EC1C765030BB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9506" y="1498180"/>
            <a:ext cx="0" cy="44053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1023" name="Line 200">
            <a:extLst>
              <a:ext uri="{FF2B5EF4-FFF2-40B4-BE49-F238E27FC236}">
                <a16:creationId xmlns:a16="http://schemas.microsoft.com/office/drawing/2014/main" id="{754987AB-9A60-4604-8E75-4BF366F43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4497" y="1498180"/>
            <a:ext cx="0" cy="44053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1024" name="Line 201">
            <a:extLst>
              <a:ext uri="{FF2B5EF4-FFF2-40B4-BE49-F238E27FC236}">
                <a16:creationId xmlns:a16="http://schemas.microsoft.com/office/drawing/2014/main" id="{75992A0A-F491-4674-BB52-438F63786C7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9841" y="1498180"/>
            <a:ext cx="0" cy="44053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1025" name="Line 202">
            <a:extLst>
              <a:ext uri="{FF2B5EF4-FFF2-40B4-BE49-F238E27FC236}">
                <a16:creationId xmlns:a16="http://schemas.microsoft.com/office/drawing/2014/main" id="{49A30619-8503-4198-B03C-2B941FEDEFE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95110" y="1498180"/>
            <a:ext cx="0" cy="44053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1026" name="Line 203">
            <a:extLst>
              <a:ext uri="{FF2B5EF4-FFF2-40B4-BE49-F238E27FC236}">
                <a16:creationId xmlns:a16="http://schemas.microsoft.com/office/drawing/2014/main" id="{F5AFCAE5-898C-4000-9400-C44EDA2CDAC1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3419" y="1498180"/>
            <a:ext cx="0" cy="44053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1027" name="Line 204">
            <a:extLst>
              <a:ext uri="{FF2B5EF4-FFF2-40B4-BE49-F238E27FC236}">
                <a16:creationId xmlns:a16="http://schemas.microsoft.com/office/drawing/2014/main" id="{4C6FDC13-A23C-4630-B6A6-A22A961A7F4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3654" y="1498180"/>
            <a:ext cx="0" cy="44053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1028" name="Line 205">
            <a:extLst>
              <a:ext uri="{FF2B5EF4-FFF2-40B4-BE49-F238E27FC236}">
                <a16:creationId xmlns:a16="http://schemas.microsoft.com/office/drawing/2014/main" id="{BB6ABADB-0719-435B-A63D-E02171CF0D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522" y="1312443"/>
            <a:ext cx="0" cy="44053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1029" name="Freeform 206">
            <a:extLst>
              <a:ext uri="{FF2B5EF4-FFF2-40B4-BE49-F238E27FC236}">
                <a16:creationId xmlns:a16="http://schemas.microsoft.com/office/drawing/2014/main" id="{B2F3D551-AC82-4D7A-8B2D-3D33C0D421F2}"/>
              </a:ext>
            </a:extLst>
          </p:cNvPr>
          <p:cNvSpPr>
            <a:spLocks/>
          </p:cNvSpPr>
          <p:nvPr/>
        </p:nvSpPr>
        <p:spPr bwMode="auto">
          <a:xfrm>
            <a:off x="5626894" y="1008833"/>
            <a:ext cx="2888456" cy="511969"/>
          </a:xfrm>
          <a:custGeom>
            <a:avLst/>
            <a:gdLst>
              <a:gd name="T0" fmla="*/ 0 w 2426"/>
              <a:gd name="T1" fmla="*/ 0 h 430"/>
              <a:gd name="T2" fmla="*/ 103 w 2426"/>
              <a:gd name="T3" fmla="*/ 0 h 430"/>
              <a:gd name="T4" fmla="*/ 103 w 2426"/>
              <a:gd name="T5" fmla="*/ 28 h 430"/>
              <a:gd name="T6" fmla="*/ 110 w 2426"/>
              <a:gd name="T7" fmla="*/ 28 h 430"/>
              <a:gd name="T8" fmla="*/ 110 w 2426"/>
              <a:gd name="T9" fmla="*/ 56 h 430"/>
              <a:gd name="T10" fmla="*/ 118 w 2426"/>
              <a:gd name="T11" fmla="*/ 56 h 430"/>
              <a:gd name="T12" fmla="*/ 118 w 2426"/>
              <a:gd name="T13" fmla="*/ 77 h 430"/>
              <a:gd name="T14" fmla="*/ 256 w 2426"/>
              <a:gd name="T15" fmla="*/ 77 h 430"/>
              <a:gd name="T16" fmla="*/ 256 w 2426"/>
              <a:gd name="T17" fmla="*/ 102 h 430"/>
              <a:gd name="T18" fmla="*/ 271 w 2426"/>
              <a:gd name="T19" fmla="*/ 102 h 430"/>
              <a:gd name="T20" fmla="*/ 271 w 2426"/>
              <a:gd name="T21" fmla="*/ 123 h 430"/>
              <a:gd name="T22" fmla="*/ 278 w 2426"/>
              <a:gd name="T23" fmla="*/ 123 h 430"/>
              <a:gd name="T24" fmla="*/ 278 w 2426"/>
              <a:gd name="T25" fmla="*/ 151 h 430"/>
              <a:gd name="T26" fmla="*/ 296 w 2426"/>
              <a:gd name="T27" fmla="*/ 151 h 430"/>
              <a:gd name="T28" fmla="*/ 296 w 2426"/>
              <a:gd name="T29" fmla="*/ 175 h 430"/>
              <a:gd name="T30" fmla="*/ 462 w 2426"/>
              <a:gd name="T31" fmla="*/ 175 h 430"/>
              <a:gd name="T32" fmla="*/ 462 w 2426"/>
              <a:gd name="T33" fmla="*/ 197 h 430"/>
              <a:gd name="T34" fmla="*/ 519 w 2426"/>
              <a:gd name="T35" fmla="*/ 197 h 430"/>
              <a:gd name="T36" fmla="*/ 519 w 2426"/>
              <a:gd name="T37" fmla="*/ 221 h 430"/>
              <a:gd name="T38" fmla="*/ 597 w 2426"/>
              <a:gd name="T39" fmla="*/ 221 h 430"/>
              <a:gd name="T40" fmla="*/ 597 w 2426"/>
              <a:gd name="T41" fmla="*/ 252 h 430"/>
              <a:gd name="T42" fmla="*/ 617 w 2426"/>
              <a:gd name="T43" fmla="*/ 252 h 430"/>
              <a:gd name="T44" fmla="*/ 617 w 2426"/>
              <a:gd name="T45" fmla="*/ 270 h 430"/>
              <a:gd name="T46" fmla="*/ 1102 w 2426"/>
              <a:gd name="T47" fmla="*/ 270 h 430"/>
              <a:gd name="T48" fmla="*/ 1102 w 2426"/>
              <a:gd name="T49" fmla="*/ 304 h 430"/>
              <a:gd name="T50" fmla="*/ 1129 w 2426"/>
              <a:gd name="T51" fmla="*/ 304 h 430"/>
              <a:gd name="T52" fmla="*/ 1129 w 2426"/>
              <a:gd name="T53" fmla="*/ 325 h 430"/>
              <a:gd name="T54" fmla="*/ 1162 w 2426"/>
              <a:gd name="T55" fmla="*/ 325 h 430"/>
              <a:gd name="T56" fmla="*/ 1162 w 2426"/>
              <a:gd name="T57" fmla="*/ 353 h 430"/>
              <a:gd name="T58" fmla="*/ 1219 w 2426"/>
              <a:gd name="T59" fmla="*/ 353 h 430"/>
              <a:gd name="T60" fmla="*/ 1219 w 2426"/>
              <a:gd name="T61" fmla="*/ 374 h 430"/>
              <a:gd name="T62" fmla="*/ 1240 w 2426"/>
              <a:gd name="T63" fmla="*/ 374 h 430"/>
              <a:gd name="T64" fmla="*/ 1240 w 2426"/>
              <a:gd name="T65" fmla="*/ 402 h 430"/>
              <a:gd name="T66" fmla="*/ 1428 w 2426"/>
              <a:gd name="T67" fmla="*/ 402 h 430"/>
              <a:gd name="T68" fmla="*/ 1428 w 2426"/>
              <a:gd name="T69" fmla="*/ 430 h 430"/>
              <a:gd name="T70" fmla="*/ 2426 w 2426"/>
              <a:gd name="T71" fmla="*/ 43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26" h="430">
                <a:moveTo>
                  <a:pt x="0" y="0"/>
                </a:moveTo>
                <a:lnTo>
                  <a:pt x="103" y="0"/>
                </a:lnTo>
                <a:lnTo>
                  <a:pt x="103" y="28"/>
                </a:lnTo>
                <a:lnTo>
                  <a:pt x="110" y="28"/>
                </a:lnTo>
                <a:lnTo>
                  <a:pt x="110" y="56"/>
                </a:lnTo>
                <a:lnTo>
                  <a:pt x="118" y="56"/>
                </a:lnTo>
                <a:lnTo>
                  <a:pt x="118" y="77"/>
                </a:lnTo>
                <a:lnTo>
                  <a:pt x="256" y="77"/>
                </a:lnTo>
                <a:lnTo>
                  <a:pt x="256" y="102"/>
                </a:lnTo>
                <a:lnTo>
                  <a:pt x="271" y="102"/>
                </a:lnTo>
                <a:lnTo>
                  <a:pt x="271" y="123"/>
                </a:lnTo>
                <a:lnTo>
                  <a:pt x="278" y="123"/>
                </a:lnTo>
                <a:lnTo>
                  <a:pt x="278" y="151"/>
                </a:lnTo>
                <a:lnTo>
                  <a:pt x="296" y="151"/>
                </a:lnTo>
                <a:lnTo>
                  <a:pt x="296" y="175"/>
                </a:lnTo>
                <a:lnTo>
                  <a:pt x="462" y="175"/>
                </a:lnTo>
                <a:lnTo>
                  <a:pt x="462" y="197"/>
                </a:lnTo>
                <a:lnTo>
                  <a:pt x="519" y="197"/>
                </a:lnTo>
                <a:lnTo>
                  <a:pt x="519" y="221"/>
                </a:lnTo>
                <a:lnTo>
                  <a:pt x="597" y="221"/>
                </a:lnTo>
                <a:lnTo>
                  <a:pt x="597" y="252"/>
                </a:lnTo>
                <a:lnTo>
                  <a:pt x="617" y="252"/>
                </a:lnTo>
                <a:lnTo>
                  <a:pt x="617" y="270"/>
                </a:lnTo>
                <a:lnTo>
                  <a:pt x="1102" y="270"/>
                </a:lnTo>
                <a:lnTo>
                  <a:pt x="1102" y="304"/>
                </a:lnTo>
                <a:lnTo>
                  <a:pt x="1129" y="304"/>
                </a:lnTo>
                <a:lnTo>
                  <a:pt x="1129" y="325"/>
                </a:lnTo>
                <a:lnTo>
                  <a:pt x="1162" y="325"/>
                </a:lnTo>
                <a:lnTo>
                  <a:pt x="1162" y="353"/>
                </a:lnTo>
                <a:lnTo>
                  <a:pt x="1219" y="353"/>
                </a:lnTo>
                <a:lnTo>
                  <a:pt x="1219" y="374"/>
                </a:lnTo>
                <a:lnTo>
                  <a:pt x="1240" y="374"/>
                </a:lnTo>
                <a:lnTo>
                  <a:pt x="1240" y="402"/>
                </a:lnTo>
                <a:lnTo>
                  <a:pt x="1428" y="402"/>
                </a:lnTo>
                <a:lnTo>
                  <a:pt x="1428" y="430"/>
                </a:lnTo>
                <a:lnTo>
                  <a:pt x="2426" y="430"/>
                </a:lnTo>
              </a:path>
            </a:pathLst>
          </a:cu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1030" name="Line 207">
            <a:extLst>
              <a:ext uri="{FF2B5EF4-FFF2-40B4-BE49-F238E27FC236}">
                <a16:creationId xmlns:a16="http://schemas.microsoft.com/office/drawing/2014/main" id="{13051103-16B4-4656-8E25-88D4369730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24588" y="1243386"/>
            <a:ext cx="35719" cy="0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1031" name="Rectangle 208">
            <a:extLst>
              <a:ext uri="{FF2B5EF4-FFF2-40B4-BE49-F238E27FC236}">
                <a16:creationId xmlns:a16="http://schemas.microsoft.com/office/drawing/2014/main" id="{58C3E9DA-163B-4F34-B449-BA1AECD58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891" y="3042420"/>
            <a:ext cx="6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32" name="Rectangle 209">
            <a:extLst>
              <a:ext uri="{FF2B5EF4-FFF2-40B4-BE49-F238E27FC236}">
                <a16:creationId xmlns:a16="http://schemas.microsoft.com/office/drawing/2014/main" id="{E9BFF8D9-F21E-4E40-A9EE-BCEC58057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3731" y="3144814"/>
            <a:ext cx="23083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k-SK" altLang="en-US" sz="900" dirty="0">
                <a:solidFill>
                  <a:prstClr val="black"/>
                </a:solidFill>
                <a:cs typeface="Arial" panose="020B0604020202020204" pitchFamily="34" charset="0"/>
              </a:rPr>
              <a:t>Pac.</a:t>
            </a:r>
            <a:endParaRPr lang="en-US" alt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33" name="Rectangle 210">
            <a:extLst>
              <a:ext uri="{FF2B5EF4-FFF2-40B4-BE49-F238E27FC236}">
                <a16:creationId xmlns:a16="http://schemas.microsoft.com/office/drawing/2014/main" id="{260B14D0-C5D6-44D7-B0B4-1C4A4360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3731" y="3247208"/>
            <a:ext cx="41036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k-SK" altLang="en-US" sz="900" dirty="0">
                <a:solidFill>
                  <a:prstClr val="black"/>
                </a:solidFill>
                <a:cs typeface="Arial" panose="020B0604020202020204" pitchFamily="34" charset="0"/>
              </a:rPr>
              <a:t>V riziku </a:t>
            </a:r>
            <a:endParaRPr lang="en-US" alt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35" name="Text Placeholder 3">
            <a:extLst>
              <a:ext uri="{FF2B5EF4-FFF2-40B4-BE49-F238E27FC236}">
                <a16:creationId xmlns:a16="http://schemas.microsoft.com/office/drawing/2014/main" id="{AE3CCE58-9E7B-4612-B5C5-72C74437020B}"/>
              </a:ext>
            </a:extLst>
          </p:cNvPr>
          <p:cNvSpPr txBox="1">
            <a:spLocks/>
          </p:cNvSpPr>
          <p:nvPr/>
        </p:nvSpPr>
        <p:spPr>
          <a:xfrm>
            <a:off x="739933" y="4725116"/>
            <a:ext cx="7108709" cy="999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0"/>
              </a:spcBef>
              <a:buNone/>
              <a:defRPr/>
            </a:pPr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1: Median duration of follow-up = 16.5 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(range 1.1 – 26.6); Group 2: Median duration of follow-up = 9.3 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(range 0.8 – 27.9)</a:t>
            </a:r>
          </a:p>
          <a:p>
            <a:pPr marL="0" indent="0" defTabSz="685800">
              <a:spcBef>
                <a:spcPts val="0"/>
              </a:spcBef>
              <a:buNone/>
              <a:defRPr/>
            </a:pPr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cut-off date: Sept 20, 2018 (Group 1); Oct 10, 2018 (Group 2)</a:t>
            </a:r>
            <a:r>
              <a:rPr lang="cs-CZ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CI, confidence interval; CSCC, cutaneous squamous cell carcinoma; ICR, independent central review; OS, overall survival; PFS, progression-free survival; NR, not reached</a:t>
            </a: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Guminski</a:t>
            </a:r>
            <a:r>
              <a:rPr lang="cs-CZ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J Clin Oncol. 2019:37 (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</a:t>
            </a:r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9526) [poster presentation]. 2. 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Migden</a:t>
            </a:r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MR, et al. J 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2019:37 (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</a:t>
            </a:r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6015) [poster presentation]. </a:t>
            </a:r>
          </a:p>
          <a:p>
            <a:pPr marL="0" indent="0" defTabSz="685800">
              <a:spcBef>
                <a:spcPts val="450"/>
              </a:spcBef>
              <a:buNone/>
              <a:defRPr/>
            </a:pPr>
            <a:endParaRPr lang="en-US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en-GB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37" name="Table 10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138427"/>
              </p:ext>
            </p:extLst>
          </p:nvPr>
        </p:nvGraphicFramePr>
        <p:xfrm>
          <a:off x="1282624" y="3558599"/>
          <a:ext cx="7175003" cy="1139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8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888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baseline="0" dirty="0" err="1"/>
                        <a:t>Lokálně</a:t>
                      </a:r>
                      <a:r>
                        <a:rPr lang="sk-SK" sz="900" baseline="0" dirty="0"/>
                        <a:t> pokročilý </a:t>
                      </a:r>
                      <a:r>
                        <a:rPr lang="en-US" sz="900" baseline="0" dirty="0"/>
                        <a:t>CSCC (</a:t>
                      </a:r>
                      <a:r>
                        <a:rPr lang="sk-SK" sz="900" baseline="0" dirty="0"/>
                        <a:t>Skupina </a:t>
                      </a:r>
                      <a:r>
                        <a:rPr lang="en-US" sz="900" baseline="0" dirty="0"/>
                        <a:t>2)</a:t>
                      </a:r>
                      <a:r>
                        <a:rPr lang="en-US" sz="900" baseline="30000" dirty="0"/>
                        <a:t>2</a:t>
                      </a:r>
                      <a:endParaRPr lang="en-US" sz="9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056">
                <a:tc>
                  <a:txBody>
                    <a:bodyPr/>
                    <a:lstStyle/>
                    <a:p>
                      <a:r>
                        <a:rPr lang="en-US" sz="900" b="1" dirty="0"/>
                        <a:t>Medi</a:t>
                      </a:r>
                      <a:r>
                        <a:rPr lang="cs-CZ" sz="900" b="1" dirty="0"/>
                        <a:t>á</a:t>
                      </a:r>
                      <a:r>
                        <a:rPr lang="en-US" sz="900" b="1" dirty="0"/>
                        <a:t>n</a:t>
                      </a:r>
                      <a:r>
                        <a:rPr lang="en-US" sz="900" b="1" baseline="0" dirty="0"/>
                        <a:t> PFS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NR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056">
                <a:tc>
                  <a:txBody>
                    <a:bodyPr/>
                    <a:lstStyle/>
                    <a:p>
                      <a:pPr marL="231775" lvl="1" indent="0"/>
                      <a:r>
                        <a:rPr lang="en-US" sz="900" b="1" dirty="0"/>
                        <a:t>K-M</a:t>
                      </a:r>
                      <a:r>
                        <a:rPr lang="en-US" sz="900" b="1" baseline="0" dirty="0"/>
                        <a:t> </a:t>
                      </a:r>
                      <a:r>
                        <a:rPr lang="sk-SK" sz="900" b="1" baseline="0" dirty="0"/>
                        <a:t>odhad</a:t>
                      </a:r>
                      <a:r>
                        <a:rPr lang="en-US" sz="900" b="1" baseline="0" dirty="0"/>
                        <a:t> PFS </a:t>
                      </a:r>
                      <a:r>
                        <a:rPr lang="sk-SK" sz="900" b="1" baseline="0" dirty="0"/>
                        <a:t>po</a:t>
                      </a:r>
                      <a:r>
                        <a:rPr lang="en-US" sz="900" b="1" baseline="0" dirty="0"/>
                        <a:t> 12 </a:t>
                      </a:r>
                      <a:r>
                        <a:rPr lang="sk-SK" sz="900" b="1" baseline="0" dirty="0" err="1"/>
                        <a:t>měsících</a:t>
                      </a:r>
                      <a:r>
                        <a:rPr lang="sk-SK" sz="900" b="1" baseline="0" dirty="0"/>
                        <a:t> 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58</a:t>
                      </a:r>
                      <a:r>
                        <a:rPr lang="cs-CZ" sz="900" dirty="0"/>
                        <a:t>,</a:t>
                      </a:r>
                      <a:r>
                        <a:rPr lang="en-US" sz="900" dirty="0"/>
                        <a:t>1</a:t>
                      </a:r>
                      <a:r>
                        <a:rPr lang="cs-CZ" sz="900" dirty="0"/>
                        <a:t> </a:t>
                      </a:r>
                      <a:r>
                        <a:rPr lang="en-US" sz="900" dirty="0"/>
                        <a:t>% (95% CI: 43,7–70,0)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056">
                <a:tc>
                  <a:txBody>
                    <a:bodyPr/>
                    <a:lstStyle/>
                    <a:p>
                      <a:pPr marL="0" indent="0"/>
                      <a:r>
                        <a:rPr lang="en-US" sz="900" b="1" dirty="0"/>
                        <a:t>Medi</a:t>
                      </a:r>
                      <a:r>
                        <a:rPr lang="cs-CZ" sz="900" b="1" dirty="0"/>
                        <a:t>á</a:t>
                      </a:r>
                      <a:r>
                        <a:rPr lang="en-US" sz="900" b="1" dirty="0"/>
                        <a:t>n OS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NR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427">
                <a:tc>
                  <a:txBody>
                    <a:bodyPr/>
                    <a:lstStyle/>
                    <a:p>
                      <a:pPr marL="231775" lvl="1" indent="0"/>
                      <a:r>
                        <a:rPr lang="en-US" sz="900" b="1" dirty="0"/>
                        <a:t>K-M </a:t>
                      </a:r>
                      <a:r>
                        <a:rPr lang="sk-SK" sz="900" b="1" dirty="0"/>
                        <a:t>odhad </a:t>
                      </a:r>
                      <a:r>
                        <a:rPr lang="en-US" sz="900" b="1" baseline="0" dirty="0"/>
                        <a:t>OS </a:t>
                      </a:r>
                      <a:r>
                        <a:rPr lang="sk-SK" sz="900" b="1" baseline="0" dirty="0"/>
                        <a:t>po</a:t>
                      </a:r>
                      <a:r>
                        <a:rPr lang="en-US" sz="900" b="1" baseline="0" dirty="0"/>
                        <a:t> 12 m</a:t>
                      </a:r>
                      <a:r>
                        <a:rPr lang="sk-SK" sz="900" b="1" baseline="0" dirty="0" err="1"/>
                        <a:t>ěsících</a:t>
                      </a:r>
                      <a:r>
                        <a:rPr lang="sk-SK" sz="900" b="1" baseline="0" dirty="0"/>
                        <a:t> 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93,2</a:t>
                      </a:r>
                      <a:r>
                        <a:rPr lang="cs-CZ" sz="900" dirty="0"/>
                        <a:t> </a:t>
                      </a:r>
                      <a:r>
                        <a:rPr lang="en-US" sz="900" dirty="0"/>
                        <a:t>% (95% CI: 84,4–97,1)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818">
                <a:tc>
                  <a:txBody>
                    <a:bodyPr/>
                    <a:lstStyle/>
                    <a:p>
                      <a:r>
                        <a:rPr lang="en-US" sz="900" b="1" dirty="0"/>
                        <a:t>Medi</a:t>
                      </a:r>
                      <a:r>
                        <a:rPr lang="cs-CZ" sz="900" b="1" dirty="0"/>
                        <a:t>á</a:t>
                      </a:r>
                      <a:r>
                        <a:rPr lang="en-US" sz="900" b="1" dirty="0"/>
                        <a:t>n DOR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NR</a:t>
                      </a: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818"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6008118"/>
                  </a:ext>
                </a:extLst>
              </a:tr>
            </a:tbl>
          </a:graphicData>
        </a:graphic>
      </p:graphicFrame>
      <p:sp>
        <p:nvSpPr>
          <p:cNvPr id="211" name="Rectangle 17">
            <a:extLst>
              <a:ext uri="{FF2B5EF4-FFF2-40B4-BE49-F238E27FC236}">
                <a16:creationId xmlns:a16="http://schemas.microsoft.com/office/drawing/2014/main" id="{9E98C978-AFEE-4000-9299-DA63242E2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750" y="690039"/>
            <a:ext cx="5704756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b="1" dirty="0">
                <a:solidFill>
                  <a:prstClr val="black"/>
                </a:solidFill>
                <a:cs typeface="Arial" panose="020B0604020202020204" pitchFamily="34" charset="0"/>
              </a:rPr>
              <a:t>Metastatic</a:t>
            </a:r>
            <a:r>
              <a:rPr lang="sk-SK" altLang="en-US" b="1" dirty="0">
                <a:solidFill>
                  <a:prstClr val="black"/>
                </a:solidFill>
                <a:cs typeface="Arial" panose="020B0604020202020204" pitchFamily="34" charset="0"/>
              </a:rPr>
              <a:t>ký</a:t>
            </a:r>
            <a:r>
              <a:rPr lang="en-US" altLang="en-US" b="1" dirty="0">
                <a:solidFill>
                  <a:prstClr val="black"/>
                </a:solidFill>
                <a:cs typeface="Arial" panose="020B0604020202020204" pitchFamily="34" charset="0"/>
              </a:rPr>
              <a:t> CSCC (</a:t>
            </a:r>
            <a:r>
              <a:rPr lang="sk-SK" altLang="en-US" b="1" dirty="0">
                <a:solidFill>
                  <a:prstClr val="black"/>
                </a:solidFill>
                <a:cs typeface="Arial" panose="020B0604020202020204" pitchFamily="34" charset="0"/>
              </a:rPr>
              <a:t>Skupina</a:t>
            </a:r>
            <a:r>
              <a:rPr lang="en-US" altLang="en-US" b="1" dirty="0">
                <a:solidFill>
                  <a:prstClr val="black"/>
                </a:solidFill>
                <a:cs typeface="Arial" panose="020B0604020202020204" pitchFamily="34" charset="0"/>
              </a:rPr>
              <a:t> 1)</a:t>
            </a:r>
            <a:r>
              <a:rPr lang="en-US" altLang="en-US" b="1" baseline="30000" dirty="0">
                <a:solidFill>
                  <a:prstClr val="black"/>
                </a:solidFill>
                <a:cs typeface="Arial" panose="020B0604020202020204" pitchFamily="34" charset="0"/>
              </a:rPr>
              <a:t>1</a:t>
            </a:r>
            <a:endParaRPr lang="en-US" altLang="en-US" baseline="30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12" name="Rectangle 17">
            <a:extLst>
              <a:ext uri="{FF2B5EF4-FFF2-40B4-BE49-F238E27FC236}">
                <a16:creationId xmlns:a16="http://schemas.microsoft.com/office/drawing/2014/main" id="{9E98C978-AFEE-4000-9299-DA63242E2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2" y="3407584"/>
            <a:ext cx="3026759" cy="12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825" dirty="0">
                <a:solidFill>
                  <a:prstClr val="black"/>
                </a:solidFill>
                <a:cs typeface="Arial" panose="020B0604020202020204" pitchFamily="34" charset="0"/>
              </a:rPr>
              <a:t>Medi</a:t>
            </a:r>
            <a:r>
              <a:rPr lang="cs-CZ" altLang="en-US" sz="825" dirty="0">
                <a:solidFill>
                  <a:prstClr val="black"/>
                </a:solidFill>
                <a:cs typeface="Arial" panose="020B0604020202020204" pitchFamily="34" charset="0"/>
              </a:rPr>
              <a:t>á</a:t>
            </a:r>
            <a:r>
              <a:rPr lang="en-US" altLang="en-US" sz="825" dirty="0">
                <a:solidFill>
                  <a:prstClr val="black"/>
                </a:solidFill>
                <a:cs typeface="Arial" panose="020B0604020202020204" pitchFamily="34" charset="0"/>
              </a:rPr>
              <a:t>n</a:t>
            </a:r>
            <a:r>
              <a:rPr lang="cs-CZ" altLang="en-US" sz="825" dirty="0">
                <a:solidFill>
                  <a:prstClr val="black"/>
                </a:solidFill>
                <a:cs typeface="Arial" panose="020B0604020202020204" pitchFamily="34" charset="0"/>
              </a:rPr>
              <a:t>u</a:t>
            </a:r>
            <a:r>
              <a:rPr lang="en-US" altLang="en-US" sz="825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sz="825" dirty="0" err="1">
                <a:solidFill>
                  <a:prstClr val="black"/>
                </a:solidFill>
                <a:cs typeface="Arial" panose="020B0604020202020204" pitchFamily="34" charset="0"/>
              </a:rPr>
              <a:t>DOR</a:t>
            </a:r>
            <a:r>
              <a:rPr lang="en-US" altLang="en-US" sz="825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sk-SK" altLang="en-US" sz="825" dirty="0" err="1">
                <a:solidFill>
                  <a:prstClr val="black"/>
                </a:solidFill>
                <a:cs typeface="Arial" panose="020B0604020202020204" pitchFamily="34" charset="0"/>
              </a:rPr>
              <a:t>nedosaženo</a:t>
            </a:r>
            <a:endParaRPr lang="en-US" altLang="en-US" sz="825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DEBDF2B-DE42-49B2-A0BF-4EA22B160A8A}"/>
              </a:ext>
            </a:extLst>
          </p:cNvPr>
          <p:cNvSpPr/>
          <p:nvPr/>
        </p:nvSpPr>
        <p:spPr>
          <a:xfrm>
            <a:off x="1232106" y="4538633"/>
            <a:ext cx="21948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1775" lvl="1" indent="0"/>
            <a:r>
              <a:rPr lang="en-US" sz="900" b="1" dirty="0"/>
              <a:t>K-M </a:t>
            </a:r>
            <a:r>
              <a:rPr lang="sk-SK" sz="900" b="1" dirty="0"/>
              <a:t>odhad </a:t>
            </a:r>
            <a:r>
              <a:rPr lang="cs-CZ" sz="900" b="1" dirty="0"/>
              <a:t>DOR</a:t>
            </a:r>
            <a:r>
              <a:rPr lang="en-US" sz="900" b="1" dirty="0"/>
              <a:t> </a:t>
            </a:r>
            <a:r>
              <a:rPr lang="sk-SK" sz="900" b="1" dirty="0"/>
              <a:t>po</a:t>
            </a:r>
            <a:r>
              <a:rPr lang="en-US" sz="900" b="1" dirty="0"/>
              <a:t> 12 m</a:t>
            </a:r>
            <a:r>
              <a:rPr lang="sk-SK" sz="900" b="1" dirty="0" err="1"/>
              <a:t>ěsících</a:t>
            </a:r>
            <a:r>
              <a:rPr lang="sk-SK" sz="900" b="1" dirty="0"/>
              <a:t> </a:t>
            </a:r>
            <a:endParaRPr lang="en-US" sz="900" b="1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886119B-1108-4B78-9447-C77167192AB8}"/>
              </a:ext>
            </a:extLst>
          </p:cNvPr>
          <p:cNvSpPr/>
          <p:nvPr/>
        </p:nvSpPr>
        <p:spPr>
          <a:xfrm>
            <a:off x="6071234" y="4551299"/>
            <a:ext cx="15696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87,8</a:t>
            </a:r>
            <a:r>
              <a:rPr lang="cs-CZ" sz="900" dirty="0"/>
              <a:t> </a:t>
            </a:r>
            <a:r>
              <a:rPr lang="en-US" sz="900" dirty="0"/>
              <a:t>% (95% CI: 66,7–95,9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336370909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0B66BE-5024-4C73-A269-DCBA672DC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AEA127D-DC8B-4DE1-9391-88E5B5477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085" y="213130"/>
            <a:ext cx="8490476" cy="4820837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286E1F-6FB9-4E75-8DBD-B9F5152A2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DCE3-DFF7-444E-A408-330F81CDB455}" type="slidenum">
              <a:rPr lang="cs-CZ" smtClean="0"/>
              <a:t>4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2AE85FE-74FD-47DF-A20F-296D0A25A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64" y="4755940"/>
            <a:ext cx="8420101" cy="24558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F67F536-A73D-4E8C-829F-D3B776E7B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699" y="4748217"/>
            <a:ext cx="2152650" cy="2857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E500BAD-EB4A-47B7-931A-3A577A092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7006" y="284303"/>
            <a:ext cx="2719385" cy="49934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189148B-D73D-4AB9-911D-A2BE18B28D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6391" y="252986"/>
            <a:ext cx="358938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451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08161-E607-4C99-893A-3370A6EE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92" y="322516"/>
            <a:ext cx="8621353" cy="255985"/>
          </a:xfrm>
        </p:spPr>
        <p:txBody>
          <a:bodyPr>
            <a:noAutofit/>
          </a:bodyPr>
          <a:lstStyle/>
          <a:p>
            <a:r>
              <a:rPr lang="sk-SK" sz="23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</a:t>
            </a:r>
            <a:r>
              <a:rPr lang="sk-SK" sz="23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3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redukce</a:t>
            </a:r>
            <a:r>
              <a:rPr lang="sk-SK" sz="23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3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viditeLnÝch</a:t>
            </a:r>
            <a:r>
              <a:rPr lang="sk-SK" sz="23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3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lézí</a:t>
            </a:r>
            <a:r>
              <a:rPr lang="sk-SK" sz="23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CSCC po </a:t>
            </a:r>
            <a:r>
              <a:rPr lang="sk-SK" sz="23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lÉčbĚ</a:t>
            </a:r>
            <a:r>
              <a:rPr lang="en-GB" sz="23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Cemiplimab</a:t>
            </a:r>
            <a:r>
              <a:rPr lang="sk-SK" sz="23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sk-SK" sz="23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k-SK" sz="23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</a:t>
            </a:r>
            <a:r>
              <a:rPr lang="sk-SK" sz="23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3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</a:t>
            </a:r>
            <a:r>
              <a:rPr lang="sk-SK" sz="23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3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EF2E2-1BA7-49AB-9E0A-04B60FE68AB0}"/>
              </a:ext>
            </a:extLst>
          </p:cNvPr>
          <p:cNvSpPr txBox="1">
            <a:spLocks/>
          </p:cNvSpPr>
          <p:nvPr/>
        </p:nvSpPr>
        <p:spPr>
          <a:xfrm>
            <a:off x="359532" y="4482743"/>
            <a:ext cx="8428042" cy="6340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9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4400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4400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4400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9654" indent="-197873" algn="l" defTabSz="913814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007"/>
              </a:spcAft>
              <a:buFont typeface="Symbol" panose="05050102010706020507" pitchFamily="18" charset="2"/>
              <a:buChar char="-"/>
              <a:defRPr sz="14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9654" indent="-197873" algn="l" defTabSz="913814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007"/>
              </a:spcAft>
              <a:buFont typeface="Symbol" panose="05050102010706020507" pitchFamily="18" charset="2"/>
              <a:buChar char="-"/>
              <a:defRPr sz="14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9654" indent="-197873" algn="l" defTabSz="913814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007"/>
              </a:spcAft>
              <a:buFont typeface="Symbol" panose="05050102010706020507" pitchFamily="18" charset="2"/>
              <a:buChar char="-"/>
              <a:defRPr sz="14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9654" indent="-197873" algn="l" defTabSz="913814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007"/>
              </a:spcAft>
              <a:buFont typeface="Symbol" panose="05050102010706020507" pitchFamily="18" charset="2"/>
              <a:buChar char="-"/>
              <a:defRPr sz="14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361">
              <a:defRPr/>
            </a:pPr>
            <a:r>
              <a:rPr lang="en-GB" sz="8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CSCC, cutaneous squamous cell carcinoma.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5F45521-54D7-4EBD-BF2E-7EB021DD1817}"/>
              </a:ext>
            </a:extLst>
          </p:cNvPr>
          <p:cNvSpPr txBox="1">
            <a:spLocks/>
          </p:cNvSpPr>
          <p:nvPr/>
        </p:nvSpPr>
        <p:spPr>
          <a:xfrm>
            <a:off x="5006536" y="4407954"/>
            <a:ext cx="4142015" cy="255985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163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91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>
              <a:spcBef>
                <a:spcPts val="750"/>
              </a:spcBef>
              <a:buClr>
                <a:srgbClr val="39A433"/>
              </a:buClr>
              <a:defRPr/>
            </a:pP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cut-off date: 20 Sep 2018 (Group 1); 10 Oct 2018 (Group 2).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FEC779F-44E5-4D0B-83BD-5676E7082E6F}"/>
              </a:ext>
            </a:extLst>
          </p:cNvPr>
          <p:cNvSpPr txBox="1">
            <a:spLocks/>
          </p:cNvSpPr>
          <p:nvPr/>
        </p:nvSpPr>
        <p:spPr>
          <a:xfrm>
            <a:off x="1057275" y="4049002"/>
            <a:ext cx="6807994" cy="304946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163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91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750"/>
              </a:spcBef>
              <a:buClr>
                <a:srgbClr val="39A433"/>
              </a:buClr>
              <a:defRPr/>
            </a:pP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Žádný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pacient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nebyl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léčen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předchozí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radioterapií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anebo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jinou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systémovou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léčbou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1C30F0-849F-41D9-A651-D10C5A5F929C}"/>
              </a:ext>
            </a:extLst>
          </p:cNvPr>
          <p:cNvSpPr txBox="1"/>
          <p:nvPr/>
        </p:nvSpPr>
        <p:spPr>
          <a:xfrm>
            <a:off x="398450" y="837025"/>
            <a:ext cx="3527304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03">
              <a:defRPr/>
            </a:pPr>
            <a:r>
              <a:rPr lang="en-GB" sz="1013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sk-SK" sz="1013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letá žena s </a:t>
            </a:r>
            <a:r>
              <a:rPr lang="sk-SK" sz="1013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velkým</a:t>
            </a:r>
            <a:r>
              <a:rPr lang="sk-SK" sz="1013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13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CSCC </a:t>
            </a:r>
            <a:r>
              <a:rPr lang="sk-SK" sz="1013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nádorem</a:t>
            </a:r>
            <a:r>
              <a:rPr lang="sk-SK" sz="1013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oblasti </a:t>
            </a:r>
            <a:r>
              <a:rPr lang="sk-SK" sz="1013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</a:t>
            </a:r>
            <a:endParaRPr lang="en-GB" sz="1013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4A2260-28B7-4B69-91B4-BF886AAFF88C}"/>
              </a:ext>
            </a:extLst>
          </p:cNvPr>
          <p:cNvSpPr txBox="1"/>
          <p:nvPr/>
        </p:nvSpPr>
        <p:spPr>
          <a:xfrm>
            <a:off x="845949" y="1321887"/>
            <a:ext cx="707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703">
              <a:defRPr/>
            </a:pPr>
            <a:r>
              <a:rPr lang="sk-SK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Úvodní</a:t>
            </a:r>
            <a:endParaRPr lang="en-GB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E6A9C3-84A2-450D-9BF4-0C3CAC99B944}"/>
              </a:ext>
            </a:extLst>
          </p:cNvPr>
          <p:cNvSpPr txBox="1"/>
          <p:nvPr/>
        </p:nvSpPr>
        <p:spPr>
          <a:xfrm>
            <a:off x="2700793" y="1321887"/>
            <a:ext cx="851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703">
              <a:defRPr/>
            </a:pPr>
            <a:r>
              <a:rPr lang="sk-SK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Týden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FB8DAA-6C61-4F4D-8F4A-26A169E8F769}"/>
              </a:ext>
            </a:extLst>
          </p:cNvPr>
          <p:cNvSpPr txBox="1"/>
          <p:nvPr/>
        </p:nvSpPr>
        <p:spPr>
          <a:xfrm>
            <a:off x="4738013" y="837025"/>
            <a:ext cx="3753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03">
              <a:defRPr/>
            </a:pP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13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sk-SK" sz="1013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letý</a:t>
            </a:r>
            <a:r>
              <a:rPr lang="sk-SK" sz="1013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muž s </a:t>
            </a:r>
            <a:r>
              <a:rPr lang="sk-SK" sz="1013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velkým</a:t>
            </a:r>
            <a:r>
              <a:rPr lang="en-GB" sz="1013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CSCC </a:t>
            </a:r>
            <a:r>
              <a:rPr lang="sk-SK" sz="1013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sk-SK" sz="1013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tváři</a:t>
            </a:r>
            <a:endParaRPr lang="en-GB" sz="1013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786398-5891-43E7-AEC4-1A264286CA4D}"/>
              </a:ext>
            </a:extLst>
          </p:cNvPr>
          <p:cNvSpPr txBox="1"/>
          <p:nvPr/>
        </p:nvSpPr>
        <p:spPr>
          <a:xfrm>
            <a:off x="5126308" y="1321887"/>
            <a:ext cx="707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703">
              <a:defRPr/>
            </a:pPr>
            <a:r>
              <a:rPr lang="sk-SK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Úvodní</a:t>
            </a:r>
            <a:endParaRPr lang="en-GB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7136B5-8009-45C0-AE98-088928248938}"/>
              </a:ext>
            </a:extLst>
          </p:cNvPr>
          <p:cNvSpPr txBox="1"/>
          <p:nvPr/>
        </p:nvSpPr>
        <p:spPr>
          <a:xfrm>
            <a:off x="7357898" y="1321887"/>
            <a:ext cx="851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703">
              <a:defRPr/>
            </a:pPr>
            <a:r>
              <a:rPr lang="sk-SK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Týden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7FA99A3-3568-417B-BE75-3DE679E8B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3" y="1564748"/>
            <a:ext cx="1680080" cy="2349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E2B55A4-D573-47B3-80EB-D97F3F75C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509" y="1564748"/>
            <a:ext cx="1680080" cy="2349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0EE9D1C-AF65-4157-8230-244E7F255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3725" y="1575453"/>
            <a:ext cx="2159860" cy="23564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1E230E-1D92-4982-B733-D602369361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976" y="1582950"/>
            <a:ext cx="2247909" cy="2330798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044FA49D-FF83-4B33-992C-EDE008101DC0}"/>
              </a:ext>
            </a:extLst>
          </p:cNvPr>
          <p:cNvSpPr/>
          <p:nvPr/>
        </p:nvSpPr>
        <p:spPr>
          <a:xfrm>
            <a:off x="3508715" y="489031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327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FD0FB-842D-428C-A1D4-A725F8C1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9" y="99900"/>
            <a:ext cx="9023645" cy="505218"/>
          </a:xfrm>
        </p:spPr>
        <p:txBody>
          <a:bodyPr/>
          <a:lstStyle/>
          <a:p>
            <a:r>
              <a:rPr lang="cs-CZ" dirty="0"/>
              <a:t>REDUKCE VIDITELNÝCH LÉZÍ </a:t>
            </a:r>
            <a:r>
              <a:rPr lang="en-GB" dirty="0"/>
              <a:t>CSCC </a:t>
            </a:r>
            <a:r>
              <a:rPr lang="cs-CZ" dirty="0"/>
              <a:t>PO LÉČBĚ </a:t>
            </a:r>
            <a:r>
              <a:rPr lang="en-GB" dirty="0"/>
              <a:t>CEMIPLIMAB</a:t>
            </a:r>
            <a:r>
              <a:rPr lang="cs-CZ" dirty="0"/>
              <a:t>EM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B9331-AAC5-4E5D-9A94-1BC9B296DE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76772" y="3976842"/>
            <a:ext cx="3483507" cy="25598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1050" dirty="0"/>
              <a:t>A: This patient is an 85-year-old man with supraclavicular lesion who had received prior radiotherapy. </a:t>
            </a:r>
          </a:p>
          <a:p>
            <a:pPr>
              <a:spcBef>
                <a:spcPts val="0"/>
              </a:spcBef>
            </a:pPr>
            <a:endParaRPr lang="en-GB" sz="1050" dirty="0"/>
          </a:p>
          <a:p>
            <a:pPr>
              <a:spcBef>
                <a:spcPts val="0"/>
              </a:spcBef>
            </a:pPr>
            <a:r>
              <a:rPr lang="en-GB" sz="1050" dirty="0"/>
              <a:t>B: This patient is an 83-year-old</a:t>
            </a:r>
            <a:r>
              <a:rPr lang="cs-CZ" sz="1050" dirty="0"/>
              <a:t> </a:t>
            </a:r>
            <a:r>
              <a:rPr lang="en-GB" sz="1050" dirty="0"/>
              <a:t>man with multiple prior surgeries for CSCC.</a:t>
            </a:r>
          </a:p>
          <a:p>
            <a:pPr>
              <a:spcBef>
                <a:spcPts val="0"/>
              </a:spcBef>
            </a:pPr>
            <a:endParaRPr lang="en-GB" sz="1050" dirty="0"/>
          </a:p>
          <a:p>
            <a:pPr>
              <a:spcBef>
                <a:spcPts val="0"/>
              </a:spcBef>
            </a:pPr>
            <a:r>
              <a:rPr lang="en-GB" sz="1050" dirty="0"/>
              <a:t>C: This patient is a 66-year-old man w</a:t>
            </a:r>
            <a:r>
              <a:rPr lang="en-US" sz="1050" dirty="0" err="1"/>
              <a:t>ith</a:t>
            </a:r>
            <a:r>
              <a:rPr lang="en-US" sz="1050" dirty="0"/>
              <a:t> anterior chest wall CSCC lesions </a:t>
            </a:r>
            <a:r>
              <a:rPr lang="en-GB" sz="1050" dirty="0"/>
              <a:t>who had received prior cisplatin.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8129CC-6D11-4C5B-88FE-7486F0FCC568}"/>
              </a:ext>
            </a:extLst>
          </p:cNvPr>
          <p:cNvGrpSpPr/>
          <p:nvPr/>
        </p:nvGrpSpPr>
        <p:grpSpPr>
          <a:xfrm>
            <a:off x="820561" y="931110"/>
            <a:ext cx="3285459" cy="3708230"/>
            <a:chOff x="1244669" y="685961"/>
            <a:chExt cx="4265744" cy="48134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894EE35-19E4-4242-9A3F-F8BF6DFE91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44669" y="685961"/>
              <a:ext cx="4265744" cy="241178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D1F9EBE-2778-4E9B-BD92-B6B157B93C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44669" y="3114923"/>
              <a:ext cx="4265744" cy="2384441"/>
            </a:xfrm>
            <a:prstGeom prst="rect">
              <a:avLst/>
            </a:prstGeom>
          </p:spPr>
        </p:pic>
      </p:grpSp>
      <p:pic>
        <p:nvPicPr>
          <p:cNvPr id="532" name="Picture 531">
            <a:extLst>
              <a:ext uri="{FF2B5EF4-FFF2-40B4-BE49-F238E27FC236}">
                <a16:creationId xmlns:a16="http://schemas.microsoft.com/office/drawing/2014/main" id="{5AFF8AB3-89CA-4E4A-8AE6-48AC6F748B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6771" y="931109"/>
            <a:ext cx="3638083" cy="1858031"/>
          </a:xfrm>
          <a:prstGeom prst="rect">
            <a:avLst/>
          </a:prstGeom>
        </p:spPr>
      </p:pic>
      <p:sp>
        <p:nvSpPr>
          <p:cNvPr id="533" name="Rectangle 532">
            <a:extLst>
              <a:ext uri="{FF2B5EF4-FFF2-40B4-BE49-F238E27FC236}">
                <a16:creationId xmlns:a16="http://schemas.microsoft.com/office/drawing/2014/main" id="{1DF44E49-4EB9-4F5D-9AF6-3A41A269279C}"/>
              </a:ext>
            </a:extLst>
          </p:cNvPr>
          <p:cNvSpPr/>
          <p:nvPr/>
        </p:nvSpPr>
        <p:spPr>
          <a:xfrm>
            <a:off x="488019" y="911774"/>
            <a:ext cx="332542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</p:txBody>
      </p:sp>
      <p:sp>
        <p:nvSpPr>
          <p:cNvPr id="534" name="Rectangle 533">
            <a:extLst>
              <a:ext uri="{FF2B5EF4-FFF2-40B4-BE49-F238E27FC236}">
                <a16:creationId xmlns:a16="http://schemas.microsoft.com/office/drawing/2014/main" id="{5B83CC55-C540-406A-82AF-B12BA137DF8A}"/>
              </a:ext>
            </a:extLst>
          </p:cNvPr>
          <p:cNvSpPr/>
          <p:nvPr/>
        </p:nvSpPr>
        <p:spPr>
          <a:xfrm>
            <a:off x="468919" y="2745759"/>
            <a:ext cx="332542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</a:p>
        </p:txBody>
      </p:sp>
      <p:sp>
        <p:nvSpPr>
          <p:cNvPr id="535" name="Rectangle 534">
            <a:extLst>
              <a:ext uri="{FF2B5EF4-FFF2-40B4-BE49-F238E27FC236}">
                <a16:creationId xmlns:a16="http://schemas.microsoft.com/office/drawing/2014/main" id="{8900BDED-C640-4BCF-BFD7-D47E3A71B42D}"/>
              </a:ext>
            </a:extLst>
          </p:cNvPr>
          <p:cNvSpPr/>
          <p:nvPr/>
        </p:nvSpPr>
        <p:spPr>
          <a:xfrm>
            <a:off x="4444230" y="911773"/>
            <a:ext cx="332542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0462" y="4723585"/>
            <a:ext cx="8591392" cy="10387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Midgen MR and Rischin D</a:t>
            </a:r>
            <a:r>
              <a:rPr kumimoji="0" lang="cs-CZ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</a:t>
            </a:r>
            <a:r>
              <a:rPr kumimoji="0" lang="da-DK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al. </a:t>
            </a:r>
            <a:r>
              <a:rPr kumimoji="0" lang="da-DK" sz="675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Engl J Med</a:t>
            </a:r>
            <a:r>
              <a:rPr kumimoji="0" lang="da-DK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2018;379:341-351.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8A18ACA-7C43-4C7D-ACF7-32D7972DCA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7051" y="4911145"/>
            <a:ext cx="1866900" cy="20955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A1D4FFB-4FB7-462B-BDD2-9862E24BA9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87" y="4864298"/>
            <a:ext cx="9058067" cy="304800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A3370547-A84D-4EBB-85D0-99587BC061A4}"/>
              </a:ext>
            </a:extLst>
          </p:cNvPr>
          <p:cNvSpPr/>
          <p:nvPr/>
        </p:nvSpPr>
        <p:spPr>
          <a:xfrm>
            <a:off x="3508715" y="489031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6052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208"/>
            <a:ext cx="8529734" cy="994172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003399"/>
                </a:solidFill>
              </a:rPr>
              <a:t>BEZPEČNOST LÉČBY – VÝSKYT NEŽÁDOUCÍCH ÚČINKŮ</a:t>
            </a:r>
            <a:endParaRPr lang="en-US" sz="2400" dirty="0">
              <a:solidFill>
                <a:srgbClr val="003399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92EF2E2-1BA7-49AB-9E0A-04B60FE68AB0}"/>
              </a:ext>
            </a:extLst>
          </p:cNvPr>
          <p:cNvSpPr txBox="1">
            <a:spLocks/>
          </p:cNvSpPr>
          <p:nvPr/>
        </p:nvSpPr>
        <p:spPr>
          <a:xfrm>
            <a:off x="759475" y="4668306"/>
            <a:ext cx="7670689" cy="520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9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4400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4400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4400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9654" indent="-197873" algn="l" defTabSz="913814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007"/>
              </a:spcAft>
              <a:buFont typeface="Symbol" panose="05050102010706020507" pitchFamily="18" charset="2"/>
              <a:buChar char="-"/>
              <a:defRPr sz="14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9654" indent="-197873" algn="l" defTabSz="913814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007"/>
              </a:spcAft>
              <a:buFont typeface="Symbol" panose="05050102010706020507" pitchFamily="18" charset="2"/>
              <a:buChar char="-"/>
              <a:defRPr sz="14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9654" indent="-197873" algn="l" defTabSz="913814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007"/>
              </a:spcAft>
              <a:buFont typeface="Symbol" panose="05050102010706020507" pitchFamily="18" charset="2"/>
              <a:buChar char="-"/>
              <a:defRPr sz="14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9654" indent="-197873" algn="l" defTabSz="913814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007"/>
              </a:spcAft>
              <a:buFont typeface="Symbol" panose="05050102010706020507" pitchFamily="18" charset="2"/>
              <a:buChar char="-"/>
              <a:defRPr sz="14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361">
              <a:defRPr/>
            </a:pPr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cut-off date: Sept 20, 2018 (Group 1); Oct 10, 2018 (Group 2)</a:t>
            </a:r>
          </a:p>
          <a:p>
            <a:pPr defTabSz="685361">
              <a:defRPr/>
            </a:pPr>
            <a:r>
              <a:rPr lang="en-GB" sz="67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CSCC, cutaneous squamous cell carcinoma; TEAE, treatment-emergent adverse event.</a:t>
            </a:r>
            <a:endParaRPr lang="en-US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361">
              <a:defRPr/>
            </a:pPr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Guminski</a:t>
            </a:r>
            <a:r>
              <a:rPr lang="cs-CZ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J Clin Oncol. 2019:37 (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</a:t>
            </a:r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9526) [poster presentation]. 2. 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Migden</a:t>
            </a:r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MR, et al. J 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2019:37 (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</a:t>
            </a:r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6015) [poster presentation]. 3. Data on File, Regeneron Pharmaceuticals Inc.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968918F-939C-4E6B-B035-F8879FD883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405658"/>
              </p:ext>
            </p:extLst>
          </p:nvPr>
        </p:nvGraphicFramePr>
        <p:xfrm>
          <a:off x="774895" y="1133380"/>
          <a:ext cx="8208170" cy="171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658">
                  <a:extLst>
                    <a:ext uri="{9D8B030D-6E8A-4147-A177-3AD203B41FA5}">
                      <a16:colId xmlns:a16="http://schemas.microsoft.com/office/drawing/2014/main" val="2420243715"/>
                    </a:ext>
                  </a:extLst>
                </a:gridCol>
                <a:gridCol w="1003752">
                  <a:extLst>
                    <a:ext uri="{9D8B030D-6E8A-4147-A177-3AD203B41FA5}">
                      <a16:colId xmlns:a16="http://schemas.microsoft.com/office/drawing/2014/main" val="3543998264"/>
                    </a:ext>
                  </a:extLst>
                </a:gridCol>
                <a:gridCol w="1003752">
                  <a:extLst>
                    <a:ext uri="{9D8B030D-6E8A-4147-A177-3AD203B41FA5}">
                      <a16:colId xmlns:a16="http://schemas.microsoft.com/office/drawing/2014/main" val="3531664839"/>
                    </a:ext>
                  </a:extLst>
                </a:gridCol>
                <a:gridCol w="1003752">
                  <a:extLst>
                    <a:ext uri="{9D8B030D-6E8A-4147-A177-3AD203B41FA5}">
                      <a16:colId xmlns:a16="http://schemas.microsoft.com/office/drawing/2014/main" val="1557726522"/>
                    </a:ext>
                  </a:extLst>
                </a:gridCol>
                <a:gridCol w="1003752">
                  <a:extLst>
                    <a:ext uri="{9D8B030D-6E8A-4147-A177-3AD203B41FA5}">
                      <a16:colId xmlns:a16="http://schemas.microsoft.com/office/drawing/2014/main" val="643807603"/>
                    </a:ext>
                  </a:extLst>
                </a:gridCol>
                <a:gridCol w="1003752">
                  <a:extLst>
                    <a:ext uri="{9D8B030D-6E8A-4147-A177-3AD203B41FA5}">
                      <a16:colId xmlns:a16="http://schemas.microsoft.com/office/drawing/2014/main" val="972604452"/>
                    </a:ext>
                  </a:extLst>
                </a:gridCol>
                <a:gridCol w="1003752">
                  <a:extLst>
                    <a:ext uri="{9D8B030D-6E8A-4147-A177-3AD203B41FA5}">
                      <a16:colId xmlns:a16="http://schemas.microsoft.com/office/drawing/2014/main" val="1199631742"/>
                    </a:ext>
                  </a:extLst>
                </a:gridCol>
              </a:tblGrid>
              <a:tr h="588060">
                <a:tc>
                  <a:txBody>
                    <a:bodyPr/>
                    <a:lstStyle/>
                    <a:p>
                      <a:pPr algn="l"/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1100" dirty="0"/>
                        <a:t>Skupina </a:t>
                      </a:r>
                      <a:r>
                        <a:rPr lang="en-GB" sz="1100" dirty="0"/>
                        <a:t>1</a:t>
                      </a:r>
                      <a:endParaRPr lang="en-GB" sz="1100" baseline="30000" dirty="0"/>
                    </a:p>
                    <a:p>
                      <a:pPr algn="ctr"/>
                      <a:r>
                        <a:rPr lang="en-GB" sz="1100" dirty="0"/>
                        <a:t>Metastatic</a:t>
                      </a:r>
                      <a:r>
                        <a:rPr lang="sk-SK" sz="1100" dirty="0"/>
                        <a:t>ký </a:t>
                      </a:r>
                      <a:r>
                        <a:rPr lang="en-GB" sz="1100" dirty="0"/>
                        <a:t>CSCC </a:t>
                      </a:r>
                      <a:br>
                        <a:rPr lang="en-GB" sz="1100" dirty="0"/>
                      </a:br>
                      <a:r>
                        <a:rPr lang="en-GB" sz="1100" b="0" dirty="0"/>
                        <a:t>(</a:t>
                      </a:r>
                      <a:r>
                        <a:rPr lang="sk-SK" sz="1100" b="0" dirty="0"/>
                        <a:t>n </a:t>
                      </a:r>
                      <a:r>
                        <a:rPr lang="en-GB" sz="1100" b="0" dirty="0"/>
                        <a:t>=</a:t>
                      </a:r>
                      <a:r>
                        <a:rPr lang="cs-CZ" sz="1100" b="0" dirty="0"/>
                        <a:t> </a:t>
                      </a:r>
                      <a:r>
                        <a:rPr lang="en-GB" sz="1100" b="0" dirty="0"/>
                        <a:t>59)</a:t>
                      </a:r>
                      <a:r>
                        <a:rPr lang="en-GB" sz="1100" b="0" baseline="30000" dirty="0"/>
                        <a:t>1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1100" dirty="0"/>
                        <a:t>Skupina</a:t>
                      </a:r>
                      <a:r>
                        <a:rPr lang="en-GB" sz="1100" dirty="0"/>
                        <a:t> 2</a:t>
                      </a:r>
                    </a:p>
                    <a:p>
                      <a:pPr algn="ctr"/>
                      <a:r>
                        <a:rPr lang="en-GB" sz="1100" dirty="0"/>
                        <a:t>L</a:t>
                      </a:r>
                      <a:r>
                        <a:rPr lang="sk-SK" sz="1100" dirty="0" err="1"/>
                        <a:t>okálně</a:t>
                      </a:r>
                      <a:r>
                        <a:rPr lang="sk-SK" sz="1100" dirty="0"/>
                        <a:t> pokročilý </a:t>
                      </a:r>
                      <a:r>
                        <a:rPr lang="en-GB" sz="1100" dirty="0"/>
                        <a:t>CSCC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/>
                        <a:t>(</a:t>
                      </a:r>
                      <a:r>
                        <a:rPr lang="sk-SK" sz="1100" b="0" dirty="0"/>
                        <a:t>n </a:t>
                      </a:r>
                      <a:r>
                        <a:rPr lang="en-GB" sz="1100" b="0" dirty="0"/>
                        <a:t>=</a:t>
                      </a:r>
                      <a:r>
                        <a:rPr lang="cs-CZ" sz="1100" b="0" dirty="0"/>
                        <a:t> </a:t>
                      </a:r>
                      <a:r>
                        <a:rPr lang="en-GB" sz="1100" b="0" dirty="0"/>
                        <a:t>78)</a:t>
                      </a:r>
                      <a:r>
                        <a:rPr lang="en-GB" sz="1100" b="0" baseline="30000" dirty="0"/>
                        <a:t>2</a:t>
                      </a:r>
                      <a:endParaRPr lang="en-GB" sz="1100" b="0" baseline="300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1100" dirty="0" err="1"/>
                        <a:t>Celkem</a:t>
                      </a:r>
                      <a:br>
                        <a:rPr lang="en-GB" sz="1100" dirty="0"/>
                      </a:br>
                      <a:r>
                        <a:rPr lang="en-GB" sz="1100" b="0" dirty="0"/>
                        <a:t>(</a:t>
                      </a:r>
                      <a:r>
                        <a:rPr lang="sk-SK" sz="1100" b="0" dirty="0"/>
                        <a:t>n </a:t>
                      </a:r>
                      <a:r>
                        <a:rPr lang="en-GB" sz="1100" b="0" dirty="0"/>
                        <a:t>=</a:t>
                      </a:r>
                      <a:r>
                        <a:rPr lang="cs-CZ" sz="1100" b="0" dirty="0"/>
                        <a:t> </a:t>
                      </a:r>
                      <a:r>
                        <a:rPr lang="en-GB" sz="1100" b="0" dirty="0"/>
                        <a:t>137)</a:t>
                      </a:r>
                      <a:r>
                        <a:rPr lang="en-GB" sz="1100" b="0" baseline="30000" dirty="0"/>
                        <a:t>3</a:t>
                      </a:r>
                      <a:endParaRPr lang="en-GB" sz="1100" b="0" baseline="300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592413"/>
                  </a:ext>
                </a:extLst>
              </a:tr>
              <a:tr h="268020">
                <a:tc>
                  <a:txBody>
                    <a:bodyPr/>
                    <a:lstStyle/>
                    <a:p>
                      <a:pPr algn="l"/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/>
                        <a:t>Any grade</a:t>
                      </a:r>
                      <a:endParaRPr lang="en-US" sz="1100" baseline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/>
                        <a:t>Grade ≥3</a:t>
                      </a:r>
                      <a:endParaRPr lang="en-US" sz="1100" baseline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/>
                        <a:t>Any grade</a:t>
                      </a:r>
                      <a:endParaRPr lang="en-US" sz="1100" baseline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/>
                        <a:t>Grade ≥3</a:t>
                      </a:r>
                      <a:endParaRPr lang="en-US" sz="1100" baseline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 baseline="0" dirty="0" err="1"/>
                        <a:t>All</a:t>
                      </a:r>
                      <a:r>
                        <a:rPr lang="en-US" sz="1100" baseline="0" dirty="0"/>
                        <a:t> grade</a:t>
                      </a:r>
                      <a:endParaRPr lang="en-US" sz="1100" baseline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Grade ≥</a:t>
                      </a:r>
                      <a:r>
                        <a:rPr lang="cs-CZ" sz="1100" dirty="0"/>
                        <a:t> </a:t>
                      </a:r>
                      <a:r>
                        <a:rPr lang="en-GB" sz="1100" dirty="0"/>
                        <a:t>3</a:t>
                      </a:r>
                      <a:endParaRPr lang="en-GB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4000" marR="54000" marT="54000" marB="54000" anchor="ctr"/>
                </a:tc>
                <a:extLst>
                  <a:ext uri="{0D108BD9-81ED-4DB2-BD59-A6C34878D82A}">
                    <a16:rowId xmlns:a16="http://schemas.microsoft.com/office/drawing/2014/main" val="131829874"/>
                  </a:ext>
                </a:extLst>
              </a:tr>
              <a:tr h="26802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b="1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Všechny</a:t>
                      </a:r>
                      <a:endParaRPr lang="en-GB" sz="11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3060" algn="dec"/>
                        </a:tabLst>
                      </a:pPr>
                      <a:r>
                        <a:rPr lang="en-US" sz="1100" dirty="0">
                          <a:effectLst/>
                        </a:rPr>
                        <a:t>59 (100,0)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3060" algn="dec"/>
                        </a:tabLst>
                      </a:pPr>
                      <a:r>
                        <a:rPr lang="en-US" sz="1100" dirty="0">
                          <a:effectLst/>
                        </a:rPr>
                        <a:t>30 (50,8)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78 (100,0)</a:t>
                      </a:r>
                      <a:endParaRPr lang="en-GB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34 (43,6)</a:t>
                      </a:r>
                      <a:endParaRPr lang="en-GB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/>
                        <a:t>137 (100,0)</a:t>
                      </a:r>
                      <a:endParaRPr lang="en-US" sz="1100" b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/>
                        <a:t>64 (46,7)</a:t>
                      </a:r>
                      <a:endParaRPr lang="en-US" sz="1100" b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/>
                </a:tc>
                <a:extLst>
                  <a:ext uri="{0D108BD9-81ED-4DB2-BD59-A6C34878D82A}">
                    <a16:rowId xmlns:a16="http://schemas.microsoft.com/office/drawing/2014/main" val="2697708024"/>
                  </a:ext>
                </a:extLst>
              </a:tr>
              <a:tr h="26802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b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Závažné</a:t>
                      </a:r>
                      <a:endParaRPr lang="en-GB" sz="11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3060" algn="dec"/>
                        </a:tabLst>
                      </a:pPr>
                      <a:r>
                        <a:rPr lang="en-US" sz="1100" dirty="0">
                          <a:effectLst/>
                        </a:rPr>
                        <a:t>24 (40,7)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3060" algn="dec"/>
                        </a:tabLst>
                      </a:pPr>
                      <a:r>
                        <a:rPr lang="en-US" sz="1100" dirty="0">
                          <a:effectLst/>
                        </a:rPr>
                        <a:t>20 (33,9)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23 (29,5)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 (24,4)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/>
                        <a:t>47 (34,3)</a:t>
                      </a:r>
                      <a:endParaRPr lang="en-US" sz="1100" b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/>
                        <a:t>39 (28,5)</a:t>
                      </a:r>
                      <a:endParaRPr lang="en-US" sz="1100" b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/>
                </a:tc>
                <a:extLst>
                  <a:ext uri="{0D108BD9-81ED-4DB2-BD59-A6C34878D82A}">
                    <a16:rowId xmlns:a16="http://schemas.microsoft.com/office/drawing/2014/main" val="3773692892"/>
                  </a:ext>
                </a:extLst>
              </a:tr>
              <a:tr h="26802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b="1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Vedoucí</a:t>
                      </a:r>
                      <a:r>
                        <a:rPr lang="sk-SK" sz="1100" b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k </a:t>
                      </a:r>
                      <a:r>
                        <a:rPr lang="sk-SK" sz="1100" b="1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přerušení</a:t>
                      </a:r>
                      <a:r>
                        <a:rPr lang="sk-SK" sz="1100" b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100" b="1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léčby</a:t>
                      </a:r>
                      <a:endParaRPr lang="en-GB" sz="11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3060" algn="dec"/>
                        </a:tabLst>
                      </a:pPr>
                      <a:r>
                        <a:rPr lang="en-US" sz="1100" dirty="0">
                          <a:effectLst/>
                        </a:rPr>
                        <a:t>6 (10,2)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3060" algn="dec"/>
                        </a:tabLst>
                      </a:pPr>
                      <a:r>
                        <a:rPr lang="en-US" sz="1100" dirty="0">
                          <a:effectLst/>
                        </a:rPr>
                        <a:t>4 (6,8)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 (7,7)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 (6,4)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/>
                        <a:t>12 (8,8)</a:t>
                      </a:r>
                      <a:endParaRPr lang="en-US" sz="1100" b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/>
                        <a:t>9 (6,6)</a:t>
                      </a:r>
                      <a:endParaRPr lang="en-US" sz="1100" b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/>
                </a:tc>
                <a:extLst>
                  <a:ext uri="{0D108BD9-81ED-4DB2-BD59-A6C34878D82A}">
                    <a16:rowId xmlns:a16="http://schemas.microsoft.com/office/drawing/2014/main" val="790379138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E4823F6F-E9B2-4B66-A5F3-40C85F14DEE0}"/>
              </a:ext>
            </a:extLst>
          </p:cNvPr>
          <p:cNvGrpSpPr/>
          <p:nvPr/>
        </p:nvGrpSpPr>
        <p:grpSpPr>
          <a:xfrm>
            <a:off x="759476" y="1720524"/>
            <a:ext cx="4113728" cy="2929541"/>
            <a:chOff x="609440" y="2033079"/>
            <a:chExt cx="5484971" cy="390605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0DDC07A-C5C9-4FBD-AFE2-926EF6BE09ED}"/>
                </a:ext>
              </a:extLst>
            </p:cNvPr>
            <p:cNvSpPr/>
            <p:nvPr/>
          </p:nvSpPr>
          <p:spPr>
            <a:xfrm>
              <a:off x="609440" y="3532237"/>
              <a:ext cx="5484971" cy="240689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>
                <a:spcAft>
                  <a:spcPts val="450"/>
                </a:spcAft>
                <a:buClr>
                  <a:srgbClr val="2943B4"/>
                </a:buClr>
                <a:defRPr/>
              </a:pPr>
              <a:r>
                <a:rPr lang="en-GB" sz="1050" b="1" dirty="0">
                  <a:solidFill>
                    <a:srgbClr val="ED7D31"/>
                  </a:solidFill>
                  <a:latin typeface="Arial" panose="020B0604020202020204"/>
                </a:rPr>
                <a:t>Metastatic</a:t>
              </a:r>
              <a:r>
                <a:rPr lang="sk-SK" sz="1050" b="1" dirty="0">
                  <a:solidFill>
                    <a:srgbClr val="ED7D31"/>
                  </a:solidFill>
                  <a:latin typeface="Arial" panose="020B0604020202020204"/>
                </a:rPr>
                <a:t>ký</a:t>
              </a:r>
              <a:r>
                <a:rPr lang="en-GB" sz="1050" b="1" dirty="0">
                  <a:solidFill>
                    <a:srgbClr val="ED7D31"/>
                  </a:solidFill>
                  <a:latin typeface="Arial" panose="020B0604020202020204"/>
                </a:rPr>
                <a:t> CSCC (</a:t>
              </a:r>
              <a:r>
                <a:rPr lang="sk-SK" sz="1050" b="1" dirty="0">
                  <a:solidFill>
                    <a:srgbClr val="ED7D31"/>
                  </a:solidFill>
                  <a:latin typeface="Arial" panose="020B0604020202020204"/>
                </a:rPr>
                <a:t>Skupina</a:t>
              </a:r>
              <a:r>
                <a:rPr lang="en-GB" sz="1050" b="1" dirty="0">
                  <a:solidFill>
                    <a:srgbClr val="ED7D31"/>
                  </a:solidFill>
                  <a:latin typeface="Arial" panose="020B0604020202020204"/>
                </a:rPr>
                <a:t> 1)</a:t>
              </a:r>
              <a:r>
                <a:rPr lang="en-GB" sz="1050" b="1" baseline="30000" dirty="0">
                  <a:solidFill>
                    <a:srgbClr val="ED7D31"/>
                  </a:solidFill>
                  <a:latin typeface="Arial" panose="020B0604020202020204"/>
                </a:rPr>
                <a:t>1</a:t>
              </a:r>
            </a:p>
            <a:p>
              <a:pPr>
                <a:buClr>
                  <a:srgbClr val="2943B4"/>
                </a:buClr>
                <a:defRPr/>
              </a:pPr>
              <a:r>
                <a:rPr lang="en-GB" sz="900" b="1" dirty="0">
                  <a:solidFill>
                    <a:srgbClr val="ED7D31"/>
                  </a:solidFill>
                  <a:latin typeface="Arial" panose="020B0604020202020204"/>
                </a:rPr>
                <a:t>Grade ≥</a:t>
              </a:r>
              <a:r>
                <a:rPr lang="cs-CZ" sz="900" b="1" dirty="0">
                  <a:solidFill>
                    <a:srgbClr val="ED7D31"/>
                  </a:solidFill>
                  <a:latin typeface="Arial" panose="020B0604020202020204"/>
                </a:rPr>
                <a:t> </a:t>
              </a:r>
              <a:r>
                <a:rPr lang="en-GB" sz="900" b="1" dirty="0">
                  <a:solidFill>
                    <a:srgbClr val="ED7D31"/>
                  </a:solidFill>
                  <a:latin typeface="Arial" panose="020B0604020202020204"/>
                </a:rPr>
                <a:t>3 TEAEs </a:t>
              </a:r>
              <a:r>
                <a:rPr lang="sk-SK" sz="900" b="1" dirty="0" err="1">
                  <a:solidFill>
                    <a:srgbClr val="ED7D31"/>
                  </a:solidFill>
                  <a:latin typeface="Arial" panose="020B0604020202020204"/>
                </a:rPr>
                <a:t>pozorováno</a:t>
              </a:r>
              <a:r>
                <a:rPr lang="sk-SK" sz="900" b="1" dirty="0">
                  <a:solidFill>
                    <a:srgbClr val="ED7D31"/>
                  </a:solidFill>
                  <a:latin typeface="Arial" panose="020B0604020202020204"/>
                </a:rPr>
                <a:t> u</a:t>
              </a:r>
              <a:r>
                <a:rPr lang="en-GB" sz="900" b="1" dirty="0">
                  <a:solidFill>
                    <a:srgbClr val="ED7D31"/>
                  </a:solidFill>
                  <a:latin typeface="Arial" panose="020B0604020202020204"/>
                </a:rPr>
                <a:t> &gt;</a:t>
              </a:r>
              <a:r>
                <a:rPr lang="cs-CZ" sz="900" b="1" dirty="0">
                  <a:solidFill>
                    <a:srgbClr val="ED7D31"/>
                  </a:solidFill>
                  <a:latin typeface="Arial" panose="020B0604020202020204"/>
                </a:rPr>
                <a:t> </a:t>
              </a:r>
              <a:r>
                <a:rPr lang="en-GB" sz="900" b="1" dirty="0">
                  <a:solidFill>
                    <a:srgbClr val="ED7D31"/>
                  </a:solidFill>
                  <a:latin typeface="Arial" panose="020B0604020202020204"/>
                </a:rPr>
                <a:t>1 pa</a:t>
              </a:r>
              <a:r>
                <a:rPr lang="sk-SK" sz="900" b="1" dirty="0" err="1">
                  <a:solidFill>
                    <a:srgbClr val="ED7D31"/>
                  </a:solidFill>
                  <a:latin typeface="Arial" panose="020B0604020202020204"/>
                </a:rPr>
                <a:t>cienta</a:t>
              </a:r>
              <a:r>
                <a:rPr lang="en-GB" sz="900" b="1" dirty="0">
                  <a:solidFill>
                    <a:srgbClr val="ED7D31"/>
                  </a:solidFill>
                  <a:latin typeface="Arial" panose="020B0604020202020204"/>
                </a:rPr>
                <a:t> </a:t>
              </a:r>
            </a:p>
            <a:p>
              <a:pPr marL="128588" indent="-128588">
                <a:buClr>
                  <a:srgbClr val="ED7D31"/>
                </a:buClr>
                <a:buFont typeface="Wingdings" panose="05000000000000000000" pitchFamily="2" charset="2"/>
                <a:buChar char="Ø"/>
                <a:defRPr/>
              </a:pPr>
              <a:r>
                <a:rPr lang="en-GB" sz="900" dirty="0" err="1">
                  <a:solidFill>
                    <a:prstClr val="black"/>
                  </a:solidFill>
                  <a:latin typeface="Arial" panose="020B0604020202020204"/>
                </a:rPr>
                <a:t>Celulit</a:t>
              </a:r>
              <a:r>
                <a:rPr lang="sk-SK" sz="900" dirty="0" err="1">
                  <a:solidFill>
                    <a:prstClr val="black"/>
                  </a:solidFill>
                  <a:latin typeface="Arial" panose="020B0604020202020204"/>
                </a:rPr>
                <a:t>ida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 (n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=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4; 6,8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%)</a:t>
              </a:r>
            </a:p>
            <a:p>
              <a:pPr marL="128588" indent="-128588">
                <a:buClr>
                  <a:srgbClr val="ED7D31"/>
                </a:buClr>
                <a:buFont typeface="Wingdings" panose="05000000000000000000" pitchFamily="2" charset="2"/>
                <a:buChar char="Ø"/>
                <a:defRPr/>
              </a:pPr>
              <a:r>
                <a:rPr lang="en-GB" sz="900" dirty="0" err="1">
                  <a:solidFill>
                    <a:prstClr val="black"/>
                  </a:solidFill>
                  <a:latin typeface="Arial" panose="020B0604020202020204"/>
                </a:rPr>
                <a:t>Pneumonit</a:t>
              </a:r>
              <a:r>
                <a:rPr lang="sk-SK" sz="900" dirty="0" err="1">
                  <a:solidFill>
                    <a:prstClr val="black"/>
                  </a:solidFill>
                  <a:latin typeface="Arial" panose="020B0604020202020204"/>
                </a:rPr>
                <a:t>ida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 (n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=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3; 5,1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%)</a:t>
              </a:r>
            </a:p>
            <a:p>
              <a:pPr marL="128588" indent="-128588">
                <a:buClr>
                  <a:srgbClr val="ED7D31"/>
                </a:buClr>
                <a:buFont typeface="Wingdings" panose="05000000000000000000" pitchFamily="2" charset="2"/>
                <a:buChar char="Ø"/>
                <a:defRPr/>
              </a:pP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An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é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mi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e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, </a:t>
              </a:r>
              <a:r>
                <a:rPr lang="en-GB" sz="900" dirty="0" err="1">
                  <a:solidFill>
                    <a:prstClr val="black"/>
                  </a:solidFill>
                  <a:latin typeface="Arial" panose="020B0604020202020204"/>
                </a:rPr>
                <a:t>dyspn</a:t>
              </a:r>
              <a:r>
                <a:rPr lang="sk-SK" sz="900" dirty="0" err="1">
                  <a:solidFill>
                    <a:prstClr val="black"/>
                  </a:solidFill>
                  <a:latin typeface="Arial" panose="020B0604020202020204"/>
                </a:rPr>
                <a:t>oe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, hyper</a:t>
              </a:r>
              <a:r>
                <a:rPr lang="sk-SK" sz="900" dirty="0">
                  <a:solidFill>
                    <a:prstClr val="black"/>
                  </a:solidFill>
                  <a:latin typeface="Arial" panose="020B0604020202020204"/>
                </a:rPr>
                <a:t>k</a:t>
              </a:r>
              <a:r>
                <a:rPr lang="en-GB" sz="900" dirty="0" err="1">
                  <a:solidFill>
                    <a:prstClr val="black"/>
                  </a:solidFill>
                  <a:latin typeface="Arial" panose="020B0604020202020204"/>
                </a:rPr>
                <a:t>alc</a:t>
              </a:r>
              <a:r>
                <a:rPr lang="sk-SK" sz="900" dirty="0">
                  <a:solidFill>
                    <a:prstClr val="black"/>
                  </a:solidFill>
                  <a:latin typeface="Arial" panose="020B0604020202020204"/>
                </a:rPr>
                <a:t>e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mi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e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, </a:t>
              </a:r>
              <a:r>
                <a:rPr lang="sk-SK" sz="900" dirty="0">
                  <a:solidFill>
                    <a:prstClr val="black"/>
                  </a:solidFill>
                  <a:latin typeface="Arial" panose="020B0604020202020204"/>
                </a:rPr>
                <a:t>nový </a:t>
              </a:r>
              <a:r>
                <a:rPr lang="sk-SK" sz="900" dirty="0" err="1">
                  <a:solidFill>
                    <a:prstClr val="black"/>
                  </a:solidFill>
                  <a:latin typeface="Arial" panose="020B0604020202020204"/>
                </a:rPr>
                <a:t>primární</a:t>
              </a:r>
              <a:r>
                <a:rPr lang="sk-SK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CSCC, </a:t>
              </a:r>
              <a:r>
                <a:rPr lang="en-GB" sz="900" dirty="0" err="1">
                  <a:solidFill>
                    <a:prstClr val="black"/>
                  </a:solidFill>
                  <a:latin typeface="Arial" panose="020B0604020202020204"/>
                </a:rPr>
                <a:t>pleur</a:t>
              </a:r>
              <a:r>
                <a:rPr lang="sk-SK" sz="900" dirty="0" err="1">
                  <a:solidFill>
                    <a:prstClr val="black"/>
                  </a:solidFill>
                  <a:latin typeface="Arial" panose="020B0604020202020204"/>
                </a:rPr>
                <a:t>ální</a:t>
              </a:r>
              <a:r>
                <a:rPr lang="sk-SK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sk-SK" sz="900" dirty="0" err="1">
                  <a:solidFill>
                    <a:prstClr val="black"/>
                  </a:solidFill>
                  <a:latin typeface="Arial" panose="020B0604020202020204"/>
                </a:rPr>
                <a:t>výpotek</a:t>
              </a:r>
              <a:r>
                <a:rPr lang="sk-SK" sz="900" dirty="0">
                  <a:solidFill>
                    <a:prstClr val="black"/>
                  </a:solidFill>
                  <a:latin typeface="Arial" panose="020B0604020202020204"/>
                </a:rPr>
                <a:t>, </a:t>
              </a:r>
              <a:r>
                <a:rPr lang="en-GB" sz="900" dirty="0" err="1">
                  <a:solidFill>
                    <a:prstClr val="black"/>
                  </a:solidFill>
                  <a:latin typeface="Arial" panose="020B0604020202020204"/>
                </a:rPr>
                <a:t>pneum</a:t>
              </a:r>
              <a:r>
                <a:rPr lang="sk-SK" sz="900" dirty="0">
                  <a:solidFill>
                    <a:prstClr val="black"/>
                  </a:solidFill>
                  <a:latin typeface="Arial" panose="020B0604020202020204"/>
                </a:rPr>
                <a:t>o</a:t>
              </a:r>
              <a:r>
                <a:rPr lang="en-GB" sz="900" dirty="0" err="1">
                  <a:solidFill>
                    <a:prstClr val="black"/>
                  </a:solidFill>
                  <a:latin typeface="Arial" panose="020B0604020202020204"/>
                </a:rPr>
                <a:t>ni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e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 (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každý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n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=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2; 3,4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%)</a:t>
              </a:r>
            </a:p>
            <a:p>
              <a:pPr marL="128588" indent="-128588">
                <a:buClr>
                  <a:srgbClr val="2943B4"/>
                </a:buClr>
                <a:buFont typeface="Wingdings" panose="05000000000000000000" pitchFamily="2" charset="2"/>
                <a:buChar char="Ø"/>
                <a:defRPr/>
              </a:pPr>
              <a:endParaRPr lang="en-GB" sz="900" b="1" dirty="0">
                <a:solidFill>
                  <a:prstClr val="black"/>
                </a:solidFill>
                <a:latin typeface="Arial" panose="020B0604020202020204"/>
              </a:endParaRPr>
            </a:p>
            <a:p>
              <a:pPr>
                <a:buClr>
                  <a:srgbClr val="2943B4"/>
                </a:buClr>
                <a:defRPr/>
              </a:pPr>
              <a:r>
                <a:rPr lang="en-GB" sz="900" b="1" dirty="0">
                  <a:solidFill>
                    <a:srgbClr val="ED7D31"/>
                  </a:solidFill>
                  <a:latin typeface="Arial" panose="020B0604020202020204"/>
                </a:rPr>
                <a:t>Grade ≥</a:t>
              </a:r>
              <a:r>
                <a:rPr lang="cs-CZ" sz="900" b="1" dirty="0">
                  <a:solidFill>
                    <a:srgbClr val="ED7D31"/>
                  </a:solidFill>
                  <a:latin typeface="Arial" panose="020B0604020202020204"/>
                </a:rPr>
                <a:t> </a:t>
              </a:r>
              <a:r>
                <a:rPr lang="en-GB" sz="900" b="1" dirty="0">
                  <a:solidFill>
                    <a:srgbClr val="ED7D31"/>
                  </a:solidFill>
                  <a:latin typeface="Arial" panose="020B0604020202020204"/>
                </a:rPr>
                <a:t>3 TEAEs </a:t>
              </a:r>
              <a:r>
                <a:rPr lang="sk-SK" sz="900" b="1" dirty="0" err="1">
                  <a:solidFill>
                    <a:srgbClr val="ED7D31"/>
                  </a:solidFill>
                  <a:latin typeface="Arial" panose="020B0604020202020204"/>
                </a:rPr>
                <a:t>vedoucí</a:t>
              </a:r>
              <a:r>
                <a:rPr lang="sk-SK" sz="900" b="1" dirty="0">
                  <a:solidFill>
                    <a:srgbClr val="ED7D31"/>
                  </a:solidFill>
                  <a:latin typeface="Arial" panose="020B0604020202020204"/>
                </a:rPr>
                <a:t> k </a:t>
              </a:r>
              <a:r>
                <a:rPr lang="sk-SK" sz="900" b="1" dirty="0" err="1">
                  <a:solidFill>
                    <a:srgbClr val="ED7D31"/>
                  </a:solidFill>
                  <a:latin typeface="Arial" panose="020B0604020202020204"/>
                </a:rPr>
                <a:t>přerušení</a:t>
              </a:r>
              <a:r>
                <a:rPr lang="sk-SK" sz="900" b="1" dirty="0">
                  <a:solidFill>
                    <a:srgbClr val="ED7D31"/>
                  </a:solidFill>
                  <a:latin typeface="Arial" panose="020B0604020202020204"/>
                </a:rPr>
                <a:t> </a:t>
              </a:r>
              <a:r>
                <a:rPr lang="sk-SK" sz="900" b="1" dirty="0" err="1">
                  <a:solidFill>
                    <a:srgbClr val="ED7D31"/>
                  </a:solidFill>
                  <a:latin typeface="Arial" panose="020B0604020202020204"/>
                </a:rPr>
                <a:t>léčby</a:t>
              </a:r>
              <a:r>
                <a:rPr lang="sk-SK" sz="900" b="1" dirty="0">
                  <a:solidFill>
                    <a:srgbClr val="ED7D31"/>
                  </a:solidFill>
                  <a:latin typeface="Arial" panose="020B0604020202020204"/>
                </a:rPr>
                <a:t> </a:t>
              </a:r>
              <a:endParaRPr lang="en-GB" sz="900" b="1" dirty="0">
                <a:solidFill>
                  <a:srgbClr val="ED7D31"/>
                </a:solidFill>
                <a:latin typeface="Arial" panose="020B0604020202020204"/>
              </a:endParaRPr>
            </a:p>
            <a:p>
              <a:pPr marL="128588" indent="-128588">
                <a:buClr>
                  <a:srgbClr val="ED7D31"/>
                </a:buClr>
                <a:buFont typeface="Wingdings" panose="05000000000000000000" pitchFamily="2" charset="2"/>
                <a:buChar char="Ø"/>
                <a:defRPr/>
              </a:pPr>
              <a:r>
                <a:rPr lang="en-GB" sz="900" dirty="0" err="1">
                  <a:solidFill>
                    <a:prstClr val="black"/>
                  </a:solidFill>
                  <a:latin typeface="Arial" panose="020B0604020202020204"/>
                </a:rPr>
                <a:t>Pneumonit</a:t>
              </a:r>
              <a:r>
                <a:rPr lang="sk-SK" sz="900" dirty="0" err="1">
                  <a:solidFill>
                    <a:prstClr val="black"/>
                  </a:solidFill>
                  <a:latin typeface="Arial" panose="020B0604020202020204"/>
                </a:rPr>
                <a:t>ida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 (n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=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3; 5,1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%)</a:t>
              </a:r>
            </a:p>
            <a:p>
              <a:pPr marL="128588" indent="-128588">
                <a:buClr>
                  <a:srgbClr val="ED7D31"/>
                </a:buClr>
                <a:buFont typeface="Wingdings" panose="05000000000000000000" pitchFamily="2" charset="2"/>
                <a:buChar char="Ø"/>
                <a:defRPr/>
              </a:pPr>
              <a:r>
                <a:rPr lang="en-GB" sz="900" dirty="0" err="1">
                  <a:solidFill>
                    <a:prstClr val="black"/>
                  </a:solidFill>
                  <a:latin typeface="Arial" panose="020B0604020202020204"/>
                </a:rPr>
                <a:t>Asepti</a:t>
              </a:r>
              <a:r>
                <a:rPr lang="sk-SK" sz="900" dirty="0" err="1">
                  <a:solidFill>
                    <a:prstClr val="black"/>
                  </a:solidFill>
                  <a:latin typeface="Arial" panose="020B0604020202020204"/>
                </a:rPr>
                <a:t>cká</a:t>
              </a:r>
              <a:r>
                <a:rPr lang="sk-SK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sk-SK" sz="900" dirty="0" err="1">
                  <a:solidFill>
                    <a:prstClr val="black"/>
                  </a:solidFill>
                  <a:latin typeface="Arial" panose="020B0604020202020204"/>
                </a:rPr>
                <a:t>meningitida</a:t>
              </a:r>
              <a:r>
                <a:rPr lang="sk-SK" sz="900" dirty="0">
                  <a:solidFill>
                    <a:prstClr val="black"/>
                  </a:solidFill>
                  <a:latin typeface="Arial" panose="020B0604020202020204"/>
                </a:rPr>
                <a:t>, </a:t>
              </a:r>
              <a:r>
                <a:rPr lang="sk-SK" sz="900" dirty="0" err="1">
                  <a:solidFill>
                    <a:prstClr val="black"/>
                  </a:solidFill>
                  <a:latin typeface="Arial" panose="020B0604020202020204"/>
                </a:rPr>
                <a:t>zmatenost</a:t>
              </a:r>
              <a:r>
                <a:rPr lang="sk-SK" sz="900" dirty="0">
                  <a:solidFill>
                    <a:prstClr val="black"/>
                  </a:solidFill>
                  <a:latin typeface="Arial" panose="020B0604020202020204"/>
                </a:rPr>
                <a:t>, bolesti v krku, </a:t>
              </a:r>
              <a:b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</a:b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(</a:t>
              </a:r>
              <a:r>
                <a:rPr lang="sk-SK" sz="900" dirty="0">
                  <a:solidFill>
                    <a:prstClr val="black"/>
                  </a:solidFill>
                  <a:latin typeface="Arial" panose="020B0604020202020204"/>
                </a:rPr>
                <a:t>u </a:t>
              </a:r>
              <a:r>
                <a:rPr lang="sk-SK" sz="900" dirty="0" err="1">
                  <a:solidFill>
                    <a:prstClr val="black"/>
                  </a:solidFill>
                  <a:latin typeface="Arial" panose="020B0604020202020204"/>
                </a:rPr>
                <a:t>stejného</a:t>
              </a:r>
              <a:r>
                <a:rPr lang="sk-SK" sz="900" dirty="0">
                  <a:solidFill>
                    <a:prstClr val="black"/>
                  </a:solidFill>
                  <a:latin typeface="Arial" panose="020B0604020202020204"/>
                </a:rPr>
                <a:t> pacienta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: n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=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1; 1,7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%)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E027BF7-8E34-44D7-B58A-F6C346EC7FEF}"/>
                </a:ext>
              </a:extLst>
            </p:cNvPr>
            <p:cNvSpPr/>
            <p:nvPr/>
          </p:nvSpPr>
          <p:spPr bwMode="auto">
            <a:xfrm>
              <a:off x="3531140" y="2033079"/>
              <a:ext cx="2563271" cy="1499157"/>
            </a:xfrm>
            <a:prstGeom prst="rect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charset="0"/>
                <a:ea typeface="ＭＳ Ｐゴシック" pitchFamily="16" charset="-128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2AB1006-2215-4A4F-9A09-0AC61F15771C}"/>
                </a:ext>
              </a:extLst>
            </p:cNvPr>
            <p:cNvSpPr/>
            <p:nvPr/>
          </p:nvSpPr>
          <p:spPr bwMode="auto">
            <a:xfrm>
              <a:off x="3546389" y="3494493"/>
              <a:ext cx="2534400" cy="914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black"/>
                </a:solidFill>
                <a:latin typeface="Arial" charset="0"/>
                <a:ea typeface="ＭＳ Ｐゴシック" pitchFamily="16" charset="-12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A547E9-53FB-4C93-BE2F-A6901A614BDE}"/>
              </a:ext>
            </a:extLst>
          </p:cNvPr>
          <p:cNvGrpSpPr/>
          <p:nvPr/>
        </p:nvGrpSpPr>
        <p:grpSpPr>
          <a:xfrm>
            <a:off x="5019449" y="1720524"/>
            <a:ext cx="3967485" cy="2929541"/>
            <a:chOff x="6300427" y="2033080"/>
            <a:chExt cx="5278957" cy="390605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FB0373-C9F6-4DC4-A68D-EDD1FCF0FC7F}"/>
                </a:ext>
              </a:extLst>
            </p:cNvPr>
            <p:cNvSpPr/>
            <p:nvPr/>
          </p:nvSpPr>
          <p:spPr>
            <a:xfrm>
              <a:off x="6300427" y="3531933"/>
              <a:ext cx="5278957" cy="24072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>
                <a:spcAft>
                  <a:spcPts val="450"/>
                </a:spcAft>
                <a:buClr>
                  <a:srgbClr val="2943B4"/>
                </a:buClr>
                <a:defRPr/>
              </a:pPr>
              <a:r>
                <a:rPr lang="en-GB" sz="1050" b="1" dirty="0">
                  <a:solidFill>
                    <a:srgbClr val="4472C4"/>
                  </a:solidFill>
                  <a:latin typeface="Arial" panose="020B0604020202020204"/>
                </a:rPr>
                <a:t>Lo</a:t>
              </a:r>
              <a:r>
                <a:rPr lang="sk-SK" sz="1050" b="1" dirty="0" err="1">
                  <a:solidFill>
                    <a:srgbClr val="4472C4"/>
                  </a:solidFill>
                  <a:latin typeface="Arial" panose="020B0604020202020204"/>
                </a:rPr>
                <a:t>kálně</a:t>
              </a:r>
              <a:r>
                <a:rPr lang="sk-SK" sz="1050" b="1" dirty="0">
                  <a:solidFill>
                    <a:srgbClr val="4472C4"/>
                  </a:solidFill>
                  <a:latin typeface="Arial" panose="020B0604020202020204"/>
                </a:rPr>
                <a:t> pokročilý </a:t>
              </a:r>
              <a:r>
                <a:rPr lang="en-GB" sz="1050" b="1" dirty="0">
                  <a:solidFill>
                    <a:srgbClr val="4472C4"/>
                  </a:solidFill>
                  <a:latin typeface="Arial" panose="020B0604020202020204"/>
                </a:rPr>
                <a:t>CSCC (</a:t>
              </a:r>
              <a:r>
                <a:rPr lang="sk-SK" sz="1050" b="1" dirty="0">
                  <a:solidFill>
                    <a:srgbClr val="4472C4"/>
                  </a:solidFill>
                  <a:latin typeface="Arial" panose="020B0604020202020204"/>
                </a:rPr>
                <a:t>Skupina </a:t>
              </a:r>
              <a:r>
                <a:rPr lang="en-GB" sz="1050" b="1" dirty="0">
                  <a:solidFill>
                    <a:srgbClr val="4472C4"/>
                  </a:solidFill>
                  <a:latin typeface="Arial" panose="020B0604020202020204"/>
                </a:rPr>
                <a:t>2)</a:t>
              </a:r>
              <a:r>
                <a:rPr lang="en-GB" sz="1050" b="1" baseline="30000" dirty="0">
                  <a:solidFill>
                    <a:srgbClr val="4472C4"/>
                  </a:solidFill>
                  <a:latin typeface="Arial" panose="020B0604020202020204"/>
                </a:rPr>
                <a:t>2</a:t>
              </a:r>
            </a:p>
            <a:p>
              <a:pPr>
                <a:buClr>
                  <a:srgbClr val="2943B4"/>
                </a:buClr>
                <a:defRPr/>
              </a:pPr>
              <a:r>
                <a:rPr lang="en-GB" sz="900" b="1" dirty="0">
                  <a:solidFill>
                    <a:srgbClr val="4472C4"/>
                  </a:solidFill>
                  <a:latin typeface="Arial" panose="020B0604020202020204"/>
                </a:rPr>
                <a:t>Grade ≥</a:t>
              </a:r>
              <a:r>
                <a:rPr lang="cs-CZ" sz="900" b="1" dirty="0">
                  <a:solidFill>
                    <a:srgbClr val="4472C4"/>
                  </a:solidFill>
                  <a:latin typeface="Arial" panose="020B0604020202020204"/>
                </a:rPr>
                <a:t> </a:t>
              </a:r>
              <a:r>
                <a:rPr lang="en-GB" sz="900" b="1" dirty="0">
                  <a:solidFill>
                    <a:srgbClr val="4472C4"/>
                  </a:solidFill>
                  <a:latin typeface="Arial" panose="020B0604020202020204"/>
                </a:rPr>
                <a:t>3 TEAEs </a:t>
              </a:r>
              <a:r>
                <a:rPr lang="sk-SK" sz="900" b="1" dirty="0" err="1">
                  <a:solidFill>
                    <a:srgbClr val="4472C4"/>
                  </a:solidFill>
                  <a:latin typeface="Arial" panose="020B0604020202020204"/>
                </a:rPr>
                <a:t>pozorováno</a:t>
              </a:r>
              <a:r>
                <a:rPr lang="sk-SK" sz="900" b="1" dirty="0">
                  <a:solidFill>
                    <a:srgbClr val="4472C4"/>
                  </a:solidFill>
                  <a:latin typeface="Arial" panose="020B0604020202020204"/>
                </a:rPr>
                <a:t> u </a:t>
              </a:r>
              <a:r>
                <a:rPr lang="en-GB" sz="900" b="1" dirty="0">
                  <a:solidFill>
                    <a:srgbClr val="4472C4"/>
                  </a:solidFill>
                  <a:latin typeface="Arial" panose="020B0604020202020204"/>
                </a:rPr>
                <a:t>&gt;</a:t>
              </a:r>
              <a:r>
                <a:rPr lang="cs-CZ" sz="900" b="1" dirty="0">
                  <a:solidFill>
                    <a:srgbClr val="4472C4"/>
                  </a:solidFill>
                  <a:latin typeface="Arial" panose="020B0604020202020204"/>
                </a:rPr>
                <a:t> </a:t>
              </a:r>
              <a:r>
                <a:rPr lang="en-GB" sz="900" b="1" dirty="0">
                  <a:solidFill>
                    <a:srgbClr val="4472C4"/>
                  </a:solidFill>
                  <a:latin typeface="Arial" panose="020B0604020202020204"/>
                </a:rPr>
                <a:t>1 p</a:t>
              </a:r>
              <a:r>
                <a:rPr lang="sk-SK" sz="900" b="1" dirty="0" err="1">
                  <a:solidFill>
                    <a:srgbClr val="4472C4"/>
                  </a:solidFill>
                  <a:latin typeface="Arial" panose="020B0604020202020204"/>
                </a:rPr>
                <a:t>acienta</a:t>
              </a:r>
              <a:r>
                <a:rPr lang="sk-SK" sz="900" b="1" dirty="0">
                  <a:solidFill>
                    <a:srgbClr val="4472C4"/>
                  </a:solidFill>
                  <a:latin typeface="Arial" panose="020B0604020202020204"/>
                </a:rPr>
                <a:t> </a:t>
              </a:r>
              <a:endParaRPr lang="en-GB" sz="900" b="1" dirty="0">
                <a:solidFill>
                  <a:srgbClr val="4472C4"/>
                </a:solidFill>
                <a:latin typeface="Arial" panose="020B0604020202020204"/>
              </a:endParaRPr>
            </a:p>
            <a:p>
              <a:pPr marL="128588" indent="-128588">
                <a:buClr>
                  <a:srgbClr val="A5A5A5"/>
                </a:buClr>
                <a:buFont typeface="Wingdings" panose="05000000000000000000" pitchFamily="2" charset="2"/>
                <a:buChar char="Ø"/>
                <a:defRPr/>
              </a:pPr>
              <a:r>
                <a:rPr lang="en-GB" sz="900" dirty="0" err="1">
                  <a:solidFill>
                    <a:prstClr val="black"/>
                  </a:solidFill>
                  <a:latin typeface="Arial" panose="020B0604020202020204"/>
                </a:rPr>
                <a:t>Hyperten</a:t>
              </a:r>
              <a:r>
                <a:rPr lang="sk-SK" sz="900" dirty="0" err="1">
                  <a:solidFill>
                    <a:prstClr val="black"/>
                  </a:solidFill>
                  <a:latin typeface="Arial" panose="020B0604020202020204"/>
                </a:rPr>
                <a:t>ze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 (n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=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6; 7,7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%)</a:t>
              </a:r>
            </a:p>
            <a:p>
              <a:pPr marL="128588" indent="-128588">
                <a:buClr>
                  <a:srgbClr val="A5A5A5"/>
                </a:buClr>
                <a:buFont typeface="Wingdings" panose="05000000000000000000" pitchFamily="2" charset="2"/>
                <a:buChar char="Ø"/>
                <a:defRPr/>
              </a:pPr>
              <a:r>
                <a:rPr lang="en-GB" sz="900" dirty="0" err="1">
                  <a:solidFill>
                    <a:prstClr val="black"/>
                  </a:solidFill>
                  <a:latin typeface="Arial" panose="020B0604020202020204"/>
                </a:rPr>
                <a:t>Pneum</a:t>
              </a:r>
              <a:r>
                <a:rPr lang="sk-SK" sz="900" dirty="0">
                  <a:solidFill>
                    <a:prstClr val="black"/>
                  </a:solidFill>
                  <a:latin typeface="Arial" panose="020B0604020202020204"/>
                </a:rPr>
                <a:t>on</a:t>
              </a:r>
              <a:r>
                <a:rPr lang="en-GB" sz="900" dirty="0" err="1">
                  <a:solidFill>
                    <a:prstClr val="black"/>
                  </a:solidFill>
                  <a:latin typeface="Arial" panose="020B0604020202020204"/>
                </a:rPr>
                <a:t>i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e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 (n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=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4; 5,1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%)</a:t>
              </a:r>
            </a:p>
            <a:p>
              <a:pPr marL="128588" indent="-128588">
                <a:buClr>
                  <a:srgbClr val="A5A5A5"/>
                </a:buClr>
                <a:buFont typeface="Wingdings" panose="05000000000000000000" pitchFamily="2" charset="2"/>
                <a:buChar char="Ø"/>
                <a:defRPr/>
              </a:pPr>
              <a:r>
                <a:rPr lang="en-GB" sz="900" dirty="0" err="1">
                  <a:solidFill>
                    <a:prstClr val="black"/>
                  </a:solidFill>
                  <a:latin typeface="Arial" panose="020B0604020202020204"/>
                </a:rPr>
                <a:t>Hypergly</a:t>
              </a:r>
              <a:r>
                <a:rPr lang="sk-SK" sz="900" dirty="0" err="1">
                  <a:solidFill>
                    <a:prstClr val="black"/>
                  </a:solidFill>
                  <a:latin typeface="Arial" panose="020B0604020202020204"/>
                </a:rPr>
                <a:t>ke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mi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e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 a</a:t>
              </a:r>
              <a:r>
                <a:rPr lang="sk-SK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 err="1">
                  <a:solidFill>
                    <a:prstClr val="black"/>
                  </a:solidFill>
                  <a:latin typeface="Arial" panose="020B0604020202020204"/>
                </a:rPr>
                <a:t>celulit</a:t>
              </a:r>
              <a:r>
                <a:rPr lang="sk-SK" sz="900" dirty="0" err="1">
                  <a:solidFill>
                    <a:prstClr val="black"/>
                  </a:solidFill>
                  <a:latin typeface="Arial" panose="020B0604020202020204"/>
                </a:rPr>
                <a:t>ida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 (</a:t>
              </a:r>
              <a:r>
                <a:rPr lang="sk-SK" sz="900" dirty="0">
                  <a:solidFill>
                    <a:prstClr val="black"/>
                  </a:solidFill>
                  <a:latin typeface="Arial" panose="020B0604020202020204"/>
                </a:rPr>
                <a:t>každá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 n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=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3; 3,8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%)</a:t>
              </a:r>
            </a:p>
            <a:p>
              <a:pPr marL="128588" indent="-128588">
                <a:buClr>
                  <a:srgbClr val="A5A5A5"/>
                </a:buClr>
                <a:buFont typeface="Wingdings" panose="05000000000000000000" pitchFamily="2" charset="2"/>
                <a:buChar char="Ø"/>
                <a:defRPr/>
              </a:pPr>
              <a:r>
                <a:rPr lang="sk-SK" sz="900" dirty="0" err="1">
                  <a:solidFill>
                    <a:prstClr val="black"/>
                  </a:solidFill>
                  <a:latin typeface="Arial" panose="020B0604020202020204"/>
                </a:rPr>
                <a:t>Karcinom</a:t>
              </a:r>
              <a:r>
                <a:rPr lang="sk-SK" sz="900" dirty="0">
                  <a:solidFill>
                    <a:prstClr val="black"/>
                  </a:solidFill>
                  <a:latin typeface="Arial" panose="020B0604020202020204"/>
                </a:rPr>
                <a:t> prsu, pády,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 err="1">
                  <a:solidFill>
                    <a:prstClr val="black"/>
                  </a:solidFill>
                  <a:latin typeface="Arial" panose="020B0604020202020204"/>
                </a:rPr>
                <a:t>hypon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a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tr</a:t>
              </a:r>
              <a:r>
                <a:rPr lang="sk-SK" sz="900" dirty="0">
                  <a:solidFill>
                    <a:prstClr val="black"/>
                  </a:solidFill>
                  <a:latin typeface="Arial" panose="020B0604020202020204"/>
                </a:rPr>
                <a:t>e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mi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e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, </a:t>
              </a:r>
              <a:r>
                <a:rPr lang="en-GB" sz="900" dirty="0" err="1">
                  <a:solidFill>
                    <a:prstClr val="black"/>
                  </a:solidFill>
                  <a:latin typeface="Arial" panose="020B0604020202020204"/>
                </a:rPr>
                <a:t>lym</a:t>
              </a:r>
              <a:r>
                <a:rPr lang="sk-SK" sz="900" dirty="0" err="1">
                  <a:solidFill>
                    <a:prstClr val="black"/>
                  </a:solidFill>
                  <a:latin typeface="Arial" panose="020B0604020202020204"/>
                </a:rPr>
                <a:t>fo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p</a:t>
              </a:r>
              <a:r>
                <a:rPr lang="sk-SK" sz="900" dirty="0">
                  <a:solidFill>
                    <a:prstClr val="black"/>
                  </a:solidFill>
                  <a:latin typeface="Arial" panose="020B0604020202020204"/>
                </a:rPr>
                <a:t>e</a:t>
              </a:r>
              <a:r>
                <a:rPr lang="en-GB" sz="900" dirty="0" err="1">
                  <a:solidFill>
                    <a:prstClr val="black"/>
                  </a:solidFill>
                  <a:latin typeface="Arial" panose="020B0604020202020204"/>
                </a:rPr>
                <a:t>ni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e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, </a:t>
              </a:r>
              <a:r>
                <a:rPr lang="sk-SK" sz="900" dirty="0">
                  <a:solidFill>
                    <a:prstClr val="black"/>
                  </a:solidFill>
                  <a:latin typeface="Arial" panose="020B0604020202020204"/>
                </a:rPr>
                <a:t>svalová </a:t>
              </a:r>
              <a:r>
                <a:rPr lang="sk-SK" sz="900" dirty="0" err="1">
                  <a:solidFill>
                    <a:prstClr val="black"/>
                  </a:solidFill>
                  <a:latin typeface="Arial" panose="020B0604020202020204"/>
                </a:rPr>
                <a:t>slabos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t, </a:t>
              </a:r>
              <a:r>
                <a:rPr lang="en-GB" sz="900" dirty="0" err="1">
                  <a:solidFill>
                    <a:prstClr val="black"/>
                  </a:solidFill>
                  <a:latin typeface="Arial" panose="020B0604020202020204"/>
                </a:rPr>
                <a:t>pneumoniti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da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, </a:t>
              </a:r>
              <a:r>
                <a:rPr lang="en-GB" sz="900" dirty="0" err="1">
                  <a:solidFill>
                    <a:prstClr val="black"/>
                  </a:solidFill>
                  <a:latin typeface="Arial" panose="020B0604020202020204"/>
                </a:rPr>
                <a:t>seps</a:t>
              </a:r>
              <a:r>
                <a:rPr lang="sk-SK" sz="900" dirty="0">
                  <a:solidFill>
                    <a:prstClr val="black"/>
                  </a:solidFill>
                  <a:latin typeface="Arial" panose="020B0604020202020204"/>
                </a:rPr>
                <a:t>e, </a:t>
              </a:r>
              <a:r>
                <a:rPr lang="sk-SK" sz="900" dirty="0" err="1">
                  <a:solidFill>
                    <a:prstClr val="black"/>
                  </a:solidFill>
                  <a:latin typeface="Arial" panose="020B0604020202020204"/>
                </a:rPr>
                <a:t>uroinfekcie</a:t>
              </a:r>
              <a:r>
                <a:rPr lang="sk-SK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(</a:t>
              </a:r>
              <a:r>
                <a:rPr lang="sk-SK" sz="900" dirty="0">
                  <a:solidFill>
                    <a:prstClr val="black"/>
                  </a:solidFill>
                  <a:latin typeface="Arial" panose="020B0604020202020204"/>
                </a:rPr>
                <a:t>každá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n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=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2; 2,6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%)</a:t>
              </a:r>
            </a:p>
            <a:p>
              <a:pPr marL="128588" indent="-128588">
                <a:buClr>
                  <a:srgbClr val="2943B4"/>
                </a:buClr>
                <a:buFont typeface="Wingdings" panose="05000000000000000000" pitchFamily="2" charset="2"/>
                <a:buChar char="Ø"/>
                <a:defRPr/>
              </a:pPr>
              <a:endParaRPr lang="en-GB" sz="900" dirty="0">
                <a:solidFill>
                  <a:srgbClr val="A5A5A5"/>
                </a:solidFill>
                <a:latin typeface="Arial" panose="020B0604020202020204"/>
              </a:endParaRPr>
            </a:p>
            <a:p>
              <a:pPr>
                <a:buClr>
                  <a:srgbClr val="2943B4"/>
                </a:buClr>
                <a:defRPr/>
              </a:pPr>
              <a:r>
                <a:rPr lang="en-GB" sz="900" b="1" dirty="0">
                  <a:solidFill>
                    <a:srgbClr val="4472C4"/>
                  </a:solidFill>
                  <a:latin typeface="Arial" panose="020B0604020202020204"/>
                </a:rPr>
                <a:t>Grade ≥</a:t>
              </a:r>
              <a:r>
                <a:rPr lang="cs-CZ" sz="900" b="1" dirty="0">
                  <a:solidFill>
                    <a:srgbClr val="4472C4"/>
                  </a:solidFill>
                  <a:latin typeface="Arial" panose="020B0604020202020204"/>
                </a:rPr>
                <a:t> </a:t>
              </a:r>
              <a:r>
                <a:rPr lang="en-GB" sz="900" b="1" dirty="0">
                  <a:solidFill>
                    <a:srgbClr val="4472C4"/>
                  </a:solidFill>
                  <a:latin typeface="Arial" panose="020B0604020202020204"/>
                </a:rPr>
                <a:t>3 TEAEs </a:t>
              </a:r>
              <a:r>
                <a:rPr lang="sk-SK" sz="900" b="1" dirty="0" err="1">
                  <a:solidFill>
                    <a:srgbClr val="4472C4"/>
                  </a:solidFill>
                  <a:latin typeface="Arial" panose="020B0604020202020204"/>
                </a:rPr>
                <a:t>vedoucí</a:t>
              </a:r>
              <a:r>
                <a:rPr lang="sk-SK" sz="900" b="1" dirty="0">
                  <a:solidFill>
                    <a:srgbClr val="4472C4"/>
                  </a:solidFill>
                  <a:latin typeface="Arial" panose="020B0604020202020204"/>
                </a:rPr>
                <a:t> k </a:t>
              </a:r>
              <a:r>
                <a:rPr lang="sk-SK" sz="900" b="1" dirty="0" err="1">
                  <a:solidFill>
                    <a:srgbClr val="4472C4"/>
                  </a:solidFill>
                  <a:latin typeface="Arial" panose="020B0604020202020204"/>
                </a:rPr>
                <a:t>přerušení</a:t>
              </a:r>
              <a:r>
                <a:rPr lang="sk-SK" sz="900" b="1" dirty="0">
                  <a:solidFill>
                    <a:srgbClr val="4472C4"/>
                  </a:solidFill>
                  <a:latin typeface="Arial" panose="020B0604020202020204"/>
                </a:rPr>
                <a:t> </a:t>
              </a:r>
              <a:r>
                <a:rPr lang="sk-SK" sz="900" b="1" dirty="0" err="1">
                  <a:solidFill>
                    <a:srgbClr val="4472C4"/>
                  </a:solidFill>
                  <a:latin typeface="Arial" panose="020B0604020202020204"/>
                </a:rPr>
                <a:t>léčby</a:t>
              </a:r>
              <a:endParaRPr lang="en-GB" sz="900" b="1" dirty="0">
                <a:solidFill>
                  <a:srgbClr val="4472C4"/>
                </a:solidFill>
                <a:latin typeface="Arial" panose="020B0604020202020204"/>
              </a:endParaRPr>
            </a:p>
            <a:p>
              <a:pPr marL="128588" indent="-128588">
                <a:buClr>
                  <a:srgbClr val="A5A5A5"/>
                </a:buClr>
                <a:buFont typeface="Wingdings" panose="05000000000000000000" pitchFamily="2" charset="2"/>
                <a:buChar char="Ø"/>
                <a:defRPr/>
              </a:pPr>
              <a:r>
                <a:rPr lang="en-GB" sz="900" dirty="0" err="1">
                  <a:solidFill>
                    <a:prstClr val="black"/>
                  </a:solidFill>
                  <a:latin typeface="Arial" panose="020B0604020202020204"/>
                </a:rPr>
                <a:t>Pneumonit</a:t>
              </a:r>
              <a:r>
                <a:rPr lang="sk-SK" sz="900" dirty="0" err="1">
                  <a:solidFill>
                    <a:prstClr val="black"/>
                  </a:solidFill>
                  <a:latin typeface="Arial" panose="020B0604020202020204"/>
                </a:rPr>
                <a:t>ida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 (n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=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2; 2,6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%)</a:t>
              </a:r>
            </a:p>
            <a:p>
              <a:pPr marL="128588" indent="-128588">
                <a:buClr>
                  <a:srgbClr val="A5A5A5"/>
                </a:buClr>
                <a:buFont typeface="Wingdings" panose="05000000000000000000" pitchFamily="2" charset="2"/>
                <a:buChar char="Ø"/>
                <a:defRPr/>
              </a:pPr>
              <a:r>
                <a:rPr lang="en-GB" sz="900" dirty="0" err="1">
                  <a:solidFill>
                    <a:prstClr val="black"/>
                  </a:solidFill>
                  <a:latin typeface="Arial" panose="020B0604020202020204"/>
                </a:rPr>
                <a:t>Ence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f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alit</a:t>
              </a:r>
              <a:r>
                <a:rPr lang="sk-SK" sz="900" dirty="0" err="1">
                  <a:solidFill>
                    <a:prstClr val="black"/>
                  </a:solidFill>
                  <a:latin typeface="Arial" panose="020B0604020202020204"/>
                </a:rPr>
                <a:t>ida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, </a:t>
              </a:r>
              <a:r>
                <a:rPr lang="en-GB" sz="900" dirty="0" err="1">
                  <a:solidFill>
                    <a:prstClr val="black"/>
                  </a:solidFill>
                  <a:latin typeface="Arial" panose="020B0604020202020204"/>
                </a:rPr>
                <a:t>hepa</a:t>
              </a:r>
              <a:r>
                <a:rPr lang="sk-SK" sz="900" dirty="0" err="1">
                  <a:solidFill>
                    <a:prstClr val="black"/>
                  </a:solidFill>
                  <a:latin typeface="Arial" panose="020B0604020202020204"/>
                </a:rPr>
                <a:t>titida</a:t>
              </a:r>
              <a:r>
                <a:rPr lang="sk-SK" sz="900" dirty="0">
                  <a:solidFill>
                    <a:prstClr val="black"/>
                  </a:solidFill>
                  <a:latin typeface="Arial" panose="020B0604020202020204"/>
                </a:rPr>
                <a:t>, zvýšení </a:t>
              </a:r>
              <a:r>
                <a:rPr lang="sk-SK" sz="900" dirty="0" err="1">
                  <a:solidFill>
                    <a:prstClr val="black"/>
                  </a:solidFill>
                  <a:latin typeface="Arial" panose="020B0604020202020204"/>
                </a:rPr>
                <a:t>AST</a:t>
              </a:r>
              <a:r>
                <a:rPr lang="sk-SK" sz="900" dirty="0">
                  <a:solidFill>
                    <a:prstClr val="black"/>
                  </a:solidFill>
                  <a:latin typeface="Arial" panose="020B0604020202020204"/>
                </a:rPr>
                <a:t>, </a:t>
              </a:r>
              <a:b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</a:br>
              <a:r>
                <a:rPr lang="en-GB" sz="900" dirty="0" err="1">
                  <a:solidFill>
                    <a:prstClr val="black"/>
                  </a:solidFill>
                  <a:latin typeface="Arial" panose="020B0604020202020204"/>
                </a:rPr>
                <a:t>pneum</a:t>
              </a:r>
              <a:r>
                <a:rPr lang="sk-SK" sz="900" dirty="0" err="1">
                  <a:solidFill>
                    <a:prstClr val="black"/>
                  </a:solidFill>
                  <a:latin typeface="Arial" panose="020B0604020202020204"/>
                </a:rPr>
                <a:t>onie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, pro</a:t>
              </a:r>
              <a:r>
                <a:rPr lang="sk-SK" sz="900" dirty="0" err="1">
                  <a:solidFill>
                    <a:prstClr val="black"/>
                  </a:solidFill>
                  <a:latin typeface="Arial" panose="020B0604020202020204"/>
                </a:rPr>
                <a:t>ktitida</a:t>
              </a:r>
              <a:r>
                <a:rPr lang="sk-SK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(</a:t>
              </a:r>
              <a:r>
                <a:rPr lang="sk-SK" sz="900" dirty="0">
                  <a:solidFill>
                    <a:prstClr val="black"/>
                  </a:solidFill>
                  <a:latin typeface="Arial" panose="020B0604020202020204"/>
                </a:rPr>
                <a:t>každá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n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=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1; 1,3</a:t>
              </a:r>
              <a:r>
                <a:rPr lang="cs-CZ" sz="9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900" dirty="0">
                  <a:solidFill>
                    <a:prstClr val="black"/>
                  </a:solidFill>
                  <a:latin typeface="Arial" panose="020B0604020202020204"/>
                </a:rPr>
                <a:t>%)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FEEB2BC-6B79-4F5E-888E-B8DC43E95CB1}"/>
                </a:ext>
              </a:extLst>
            </p:cNvPr>
            <p:cNvSpPr/>
            <p:nvPr/>
          </p:nvSpPr>
          <p:spPr bwMode="auto">
            <a:xfrm>
              <a:off x="6300427" y="2033080"/>
              <a:ext cx="2709185" cy="1498851"/>
            </a:xfrm>
            <a:prstGeom prst="rect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charset="0"/>
                <a:ea typeface="ＭＳ Ｐゴシック" pitchFamily="16" charset="-128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894363-2B58-40FC-BE77-0EF89F961638}"/>
                </a:ext>
              </a:extLst>
            </p:cNvPr>
            <p:cNvSpPr/>
            <p:nvPr/>
          </p:nvSpPr>
          <p:spPr bwMode="auto">
            <a:xfrm>
              <a:off x="6315952" y="3490899"/>
              <a:ext cx="2679600" cy="914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charset="0"/>
                <a:ea typeface="ＭＳ Ｐゴシック" pitchFamily="16" charset="-128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3BA76-66B3-43B0-AB2F-F50B5A757466}"/>
              </a:ext>
            </a:extLst>
          </p:cNvPr>
          <p:cNvSpPr/>
          <p:nvPr/>
        </p:nvSpPr>
        <p:spPr bwMode="auto">
          <a:xfrm>
            <a:off x="2947596" y="1735115"/>
            <a:ext cx="1922453" cy="262649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800">
              <a:solidFill>
                <a:prstClr val="black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ACF2BF-346E-4C89-8822-ABD56D855C0C}"/>
              </a:ext>
            </a:extLst>
          </p:cNvPr>
          <p:cNvSpPr/>
          <p:nvPr/>
        </p:nvSpPr>
        <p:spPr bwMode="auto">
          <a:xfrm>
            <a:off x="5039360" y="1728122"/>
            <a:ext cx="2009700" cy="262649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800">
              <a:solidFill>
                <a:prstClr val="black"/>
              </a:solidFill>
              <a:latin typeface="Arial" charset="0"/>
              <a:ea typeface="ＭＳ Ｐゴシック" pitchFamily="16" charset="-128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2978D95-3CD2-4A6A-B7C8-CF8BF5DEB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826318"/>
              </p:ext>
            </p:extLst>
          </p:nvPr>
        </p:nvGraphicFramePr>
        <p:xfrm>
          <a:off x="2942956" y="1725437"/>
          <a:ext cx="2007504" cy="275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18056">
                  <a:extLst>
                    <a:ext uri="{9D8B030D-6E8A-4147-A177-3AD203B41FA5}">
                      <a16:colId xmlns:a16="http://schemas.microsoft.com/office/drawing/2014/main" val="2625852375"/>
                    </a:ext>
                  </a:extLst>
                </a:gridCol>
                <a:gridCol w="889448">
                  <a:extLst>
                    <a:ext uri="{9D8B030D-6E8A-4147-A177-3AD203B41FA5}">
                      <a16:colId xmlns:a16="http://schemas.microsoft.com/office/drawing/2014/main" val="3631888082"/>
                    </a:ext>
                  </a:extLst>
                </a:gridCol>
              </a:tblGrid>
              <a:tr h="268020">
                <a:tc>
                  <a:txBody>
                    <a:bodyPr/>
                    <a:lstStyle/>
                    <a:p>
                      <a:pPr algn="ctr"/>
                      <a:r>
                        <a:rPr lang="sk-SK" sz="110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grade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+mn-lt"/>
                        </a:rPr>
                        <a:t>Grade ≥</a:t>
                      </a:r>
                      <a:r>
                        <a:rPr lang="cs-CZ" sz="110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GB" sz="1100" dirty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143232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05729AC-AF60-4838-A7B5-943669FBE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175334"/>
              </p:ext>
            </p:extLst>
          </p:nvPr>
        </p:nvGraphicFramePr>
        <p:xfrm>
          <a:off x="5035245" y="1737597"/>
          <a:ext cx="2007504" cy="275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3752">
                  <a:extLst>
                    <a:ext uri="{9D8B030D-6E8A-4147-A177-3AD203B41FA5}">
                      <a16:colId xmlns:a16="http://schemas.microsoft.com/office/drawing/2014/main" val="2625852375"/>
                    </a:ext>
                  </a:extLst>
                </a:gridCol>
                <a:gridCol w="1003752">
                  <a:extLst>
                    <a:ext uri="{9D8B030D-6E8A-4147-A177-3AD203B41FA5}">
                      <a16:colId xmlns:a16="http://schemas.microsoft.com/office/drawing/2014/main" val="3631888082"/>
                    </a:ext>
                  </a:extLst>
                </a:gridCol>
              </a:tblGrid>
              <a:tr h="268020">
                <a:tc>
                  <a:txBody>
                    <a:bodyPr/>
                    <a:lstStyle/>
                    <a:p>
                      <a:pPr algn="ctr"/>
                      <a:r>
                        <a:rPr lang="cs-CZ" sz="110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All 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grade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+mn-lt"/>
                        </a:rPr>
                        <a:t>Grade ≥</a:t>
                      </a:r>
                      <a:r>
                        <a:rPr lang="cs-CZ" sz="110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GB" sz="1100" dirty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143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658043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08161-E607-4C99-893A-3370A6EE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263538"/>
            <a:ext cx="8621353" cy="255985"/>
          </a:xfrm>
        </p:spPr>
        <p:txBody>
          <a:bodyPr>
            <a:normAutofit fontScale="90000"/>
          </a:bodyPr>
          <a:lstStyle/>
          <a:p>
            <a:r>
              <a:rPr lang="sk-SK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k-SK" sz="36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  <a:endParaRPr lang="en-GB" sz="36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2F4B5-9740-44BE-A359-9124FDAA6B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2634" y="938018"/>
            <a:ext cx="8135148" cy="3065486"/>
          </a:xfrm>
        </p:spPr>
        <p:txBody>
          <a:bodyPr>
            <a:normAutofit/>
          </a:bodyPr>
          <a:lstStyle/>
          <a:p>
            <a:pPr marL="214313" indent="-214313"/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</a:t>
            </a:r>
            <a:r>
              <a:rPr lang="sk-SK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prokázaly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že </a:t>
            </a:r>
            <a:r>
              <a:rPr lang="sk-SK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cemiplimab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má v </a:t>
            </a:r>
            <a:r>
              <a:rPr lang="sk-SK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léčbě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pokročilého CSCC významnou a </a:t>
            </a:r>
            <a:r>
              <a:rPr lang="sk-SK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dlouhotrvající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efektivitu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/>
            <a:r>
              <a:rPr lang="en-GB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</a:t>
            </a:r>
            <a:r>
              <a:rPr lang="cs-CZ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GB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doby </a:t>
            </a:r>
            <a:r>
              <a:rPr lang="sk-SK" sz="20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odpovědi</a:t>
            </a:r>
            <a:r>
              <a:rPr lang="sk-SK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sk-SK" sz="20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době</a:t>
            </a:r>
            <a:r>
              <a:rPr lang="sk-SK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cut-off</a:t>
            </a:r>
            <a:r>
              <a:rPr lang="sk-SK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nebylo</a:t>
            </a:r>
            <a:r>
              <a:rPr lang="sk-SK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dosaženo</a:t>
            </a:r>
          </a:p>
          <a:p>
            <a:pPr marL="388938" lvl="1" indent="-214313"/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k-SK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době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cut-off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byly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stále </a:t>
            </a:r>
            <a:r>
              <a:rPr lang="sk-SK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pozorovány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léčebné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odpovědi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sk-SK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většiny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pacientů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studii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/>
            <a:r>
              <a:rPr lang="sk-SK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 toxicity je </a:t>
            </a:r>
            <a:r>
              <a:rPr lang="sk-SK" sz="20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porovnatelný</a:t>
            </a:r>
            <a:r>
              <a:rPr lang="sk-SK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sk-SK" sz="20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jinými</a:t>
            </a:r>
            <a:r>
              <a:rPr lang="sk-SK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check-inhibitory</a:t>
            </a:r>
            <a:r>
              <a:rPr lang="sk-SK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</a:t>
            </a:r>
            <a:r>
              <a:rPr lang="sk-SK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skupiny          </a:t>
            </a:r>
            <a:r>
              <a:rPr lang="en-GB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</a:t>
            </a:r>
            <a:r>
              <a:rPr lang="cs-CZ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PD-1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EF2E2-1BA7-49AB-9E0A-04B60FE68AB0}"/>
              </a:ext>
            </a:extLst>
          </p:cNvPr>
          <p:cNvSpPr txBox="1">
            <a:spLocks/>
          </p:cNvSpPr>
          <p:nvPr/>
        </p:nvSpPr>
        <p:spPr>
          <a:xfrm>
            <a:off x="359532" y="4422000"/>
            <a:ext cx="8428042" cy="2559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9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4400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4400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4400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9654" indent="-197873" algn="l" defTabSz="913814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007"/>
              </a:spcAft>
              <a:buFont typeface="Symbol" panose="05050102010706020507" pitchFamily="18" charset="2"/>
              <a:buChar char="-"/>
              <a:defRPr sz="14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9654" indent="-197873" algn="l" defTabSz="913814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007"/>
              </a:spcAft>
              <a:buFont typeface="Symbol" panose="05050102010706020507" pitchFamily="18" charset="2"/>
              <a:buChar char="-"/>
              <a:defRPr sz="14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9654" indent="-197873" algn="l" defTabSz="913814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007"/>
              </a:spcAft>
              <a:buFont typeface="Symbol" panose="05050102010706020507" pitchFamily="18" charset="2"/>
              <a:buChar char="-"/>
              <a:defRPr sz="14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9654" indent="-197873" algn="l" defTabSz="913814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007"/>
              </a:spcAft>
              <a:buFont typeface="Symbol" panose="05050102010706020507" pitchFamily="18" charset="2"/>
              <a:buChar char="-"/>
              <a:defRPr sz="14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361">
              <a:defRPr/>
            </a:pPr>
            <a:r>
              <a:rPr lang="en-GB" sz="8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PD, programmed cell death.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6E33E2E-8F58-4C73-B1D3-2D89273E7D4E}"/>
              </a:ext>
            </a:extLst>
          </p:cNvPr>
          <p:cNvSpPr/>
          <p:nvPr/>
        </p:nvSpPr>
        <p:spPr>
          <a:xfrm>
            <a:off x="3508715" y="489031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54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9221C-73DE-4C86-BB50-0BE564C80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D48AFF-3013-49A2-B6E3-81C04D333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F7C0D4E-5DA7-4020-A000-233583392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DCE3-DFF7-444E-A408-330F81CDB455}" type="slidenum">
              <a:rPr lang="cs-CZ" smtClean="0"/>
              <a:t>5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8B47921-F075-43DE-9D37-52A3B3A6A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" y="100427"/>
            <a:ext cx="8582025" cy="4942646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DEAABAD-B312-4B82-B3E9-D3F0E1CD3EE6}"/>
              </a:ext>
            </a:extLst>
          </p:cNvPr>
          <p:cNvSpPr/>
          <p:nvPr/>
        </p:nvSpPr>
        <p:spPr>
          <a:xfrm>
            <a:off x="3508715" y="489031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867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C20F44-A2BE-4596-AD84-8B128331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MORTALITA U KOŽNÍCH KARCINOMŮ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7C8747-ADE6-4F2E-B76B-70E9912F6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74" y="961465"/>
            <a:ext cx="7862887" cy="3597088"/>
          </a:xfrm>
        </p:spPr>
        <p:txBody>
          <a:bodyPr/>
          <a:lstStyle/>
          <a:p>
            <a:r>
              <a:rPr lang="cs-CZ" sz="1400" dirty="0"/>
              <a:t>Obecně nízká, průměrně se pohybuje kolem 0,1 % hodnoty incidence </a:t>
            </a:r>
            <a:endParaRPr lang="cs-CZ" sz="800" dirty="0"/>
          </a:p>
          <a:p>
            <a:r>
              <a:rPr lang="cs-CZ" sz="1400" dirty="0">
                <a:solidFill>
                  <a:schemeClr val="tx2"/>
                </a:solidFill>
              </a:rPr>
              <a:t>Signifikantně vyšší pro CSCC než pro BCC, u obou nádorů vyšší u mužů</a:t>
            </a:r>
            <a:endParaRPr lang="cs-CZ" sz="800" dirty="0">
              <a:solidFill>
                <a:schemeClr val="tx2"/>
              </a:solidFill>
            </a:endParaRPr>
          </a:p>
          <a:p>
            <a:r>
              <a:rPr lang="cs-CZ" sz="1400" dirty="0"/>
              <a:t>Vzrůstá po 60. roce věku </a:t>
            </a:r>
            <a:endParaRPr lang="cs-CZ" sz="800" dirty="0"/>
          </a:p>
          <a:p>
            <a:r>
              <a:rPr lang="cs-CZ" sz="1400" dirty="0">
                <a:solidFill>
                  <a:schemeClr val="tx2"/>
                </a:solidFill>
              </a:rPr>
              <a:t>Příčinou většiny úmrtí je CSCC lokalizovaný v oblasti ucha </a:t>
            </a:r>
            <a:endParaRPr lang="cs-CZ" sz="800" dirty="0"/>
          </a:p>
          <a:p>
            <a:r>
              <a:rPr lang="cs-CZ" sz="1400" dirty="0"/>
              <a:t>U pacientů s tmavou barvou pleti bývá CSCC nejčastější příčinou smrti způsobenou kožním nádorem a na rozdíl od bělochů se mortalita signifikantně nezvyšuje se vzrůstajícím věkem pacienta</a:t>
            </a:r>
            <a:endParaRPr lang="cs-CZ" sz="800" dirty="0"/>
          </a:p>
          <a:p>
            <a:r>
              <a:rPr lang="cs-CZ" sz="1400" dirty="0">
                <a:solidFill>
                  <a:schemeClr val="tx2"/>
                </a:solidFill>
              </a:rPr>
              <a:t>Výrazně vyšší, až 5%, je mortalita u pacientů po transplantacích ve srovnání s 1% mortalitou u jedinců s normálním imunitním systémem </a:t>
            </a:r>
            <a:endParaRPr lang="cs-CZ" sz="800" dirty="0"/>
          </a:p>
          <a:p>
            <a:r>
              <a:rPr lang="cs-CZ" sz="1400" dirty="0"/>
              <a:t>HIV pozitivní pacienti – mortalita na CSCC vysoká, k úmrtí </a:t>
            </a:r>
            <a:r>
              <a:rPr lang="cs-CZ" sz="1400" dirty="0" err="1"/>
              <a:t>imunokompromitovaných</a:t>
            </a:r>
            <a:r>
              <a:rPr lang="cs-CZ" sz="1400" dirty="0"/>
              <a:t> pacientů dochází v krátkém čase od stanovení diagnózy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E7922E-3ACE-486B-B18C-86FA0129B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DCE3-DFF7-444E-A408-330F81CDB455}" type="slidenum">
              <a:rPr lang="cs-CZ" smtClean="0"/>
              <a:t>6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7B57E6B-1D2C-44FF-BBC1-E171B4A6D78D}"/>
              </a:ext>
            </a:extLst>
          </p:cNvPr>
          <p:cNvSpPr/>
          <p:nvPr/>
        </p:nvSpPr>
        <p:spPr>
          <a:xfrm>
            <a:off x="290623" y="4735033"/>
            <a:ext cx="1998921" cy="38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FCA21AD-F44E-4E37-81FB-3FA2B88F6134}"/>
              </a:ext>
            </a:extLst>
          </p:cNvPr>
          <p:cNvSpPr/>
          <p:nvPr/>
        </p:nvSpPr>
        <p:spPr>
          <a:xfrm>
            <a:off x="3508715" y="489031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284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CE5304-2177-4490-880B-D2A30685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EPIDEMIOLOGIE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9172F3-B58F-4C2D-AE1C-F8B95990B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74" y="921124"/>
            <a:ext cx="8080508" cy="3574676"/>
          </a:xfrm>
        </p:spPr>
        <p:txBody>
          <a:bodyPr/>
          <a:lstStyle/>
          <a:p>
            <a:r>
              <a:rPr lang="cs-CZ" sz="1400" dirty="0"/>
              <a:t>Nádory kůže představují v </a:t>
            </a:r>
            <a:r>
              <a:rPr lang="cs-CZ" sz="1400" b="1" dirty="0"/>
              <a:t>incidenci až 20 % všech tumorů</a:t>
            </a:r>
            <a:r>
              <a:rPr lang="cs-CZ" sz="1400" dirty="0"/>
              <a:t>, výskyt stoupá s věkem</a:t>
            </a:r>
          </a:p>
          <a:p>
            <a:pPr marL="0" indent="0">
              <a:buNone/>
            </a:pPr>
            <a:endParaRPr lang="cs-CZ" sz="800" dirty="0"/>
          </a:p>
          <a:p>
            <a:r>
              <a:rPr lang="cs-CZ" sz="1400" b="1" dirty="0">
                <a:solidFill>
                  <a:schemeClr val="tx2"/>
                </a:solidFill>
              </a:rPr>
              <a:t>Výskyt</a:t>
            </a:r>
            <a:r>
              <a:rPr lang="cs-CZ" sz="1400" dirty="0">
                <a:solidFill>
                  <a:schemeClr val="tx2"/>
                </a:solidFill>
              </a:rPr>
              <a:t> – velké regionální a rasové rozdíly v incidenci, největší výskyt nádorů – v bílé populaci, incidence klesá s vyšší pigmentací kůže, u tmavě pigmentované kůže – kožní karcinomy 70krát méně časté, </a:t>
            </a:r>
            <a:r>
              <a:rPr lang="cs-CZ" sz="1400" dirty="0" err="1">
                <a:solidFill>
                  <a:schemeClr val="tx2"/>
                </a:solidFill>
              </a:rPr>
              <a:t>spinocelulární</a:t>
            </a:r>
            <a:r>
              <a:rPr lang="cs-CZ" sz="1400" dirty="0">
                <a:solidFill>
                  <a:schemeClr val="tx2"/>
                </a:solidFill>
              </a:rPr>
              <a:t> karcinom častější než </a:t>
            </a:r>
            <a:r>
              <a:rPr lang="cs-CZ" sz="1400" dirty="0" err="1">
                <a:solidFill>
                  <a:schemeClr val="tx2"/>
                </a:solidFill>
              </a:rPr>
              <a:t>bazocelulární</a:t>
            </a:r>
            <a:endParaRPr lang="cs-CZ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sz="800" dirty="0">
              <a:solidFill>
                <a:schemeClr val="tx2"/>
              </a:solidFill>
            </a:endParaRPr>
          </a:p>
          <a:p>
            <a:r>
              <a:rPr lang="cs-CZ" sz="1400" b="1" dirty="0"/>
              <a:t>Zhoubný melanom </a:t>
            </a:r>
            <a:r>
              <a:rPr lang="cs-CZ" sz="1400" dirty="0"/>
              <a:t>patří mezi </a:t>
            </a:r>
            <a:r>
              <a:rPr lang="cs-CZ" sz="1400" b="1" dirty="0"/>
              <a:t>7</a:t>
            </a:r>
            <a:r>
              <a:rPr lang="cs-CZ" sz="1400" dirty="0"/>
              <a:t> nejčastěji se vyskytujících nádorů v ČR, počet pacientů vzrůstá</a:t>
            </a:r>
          </a:p>
          <a:p>
            <a:pPr lvl="1"/>
            <a:r>
              <a:rPr lang="cs-CZ" sz="1200" dirty="0">
                <a:solidFill>
                  <a:schemeClr val="tx1"/>
                </a:solidFill>
              </a:rPr>
              <a:t>v r. 2014 – diagnostikováno 22 nových případů na 100 000 obyvatel za rok, mortalita byla 4 případy/100 000 obyvatel, melanom postihuje převážně pacienty středního věku, v poslední době stoupající trend incidence u mladých pacientů</a:t>
            </a:r>
          </a:p>
          <a:p>
            <a:pPr lvl="1"/>
            <a:endParaRPr lang="cs-CZ" sz="800" b="1" dirty="0">
              <a:solidFill>
                <a:schemeClr val="tx1"/>
              </a:solidFill>
            </a:endParaRPr>
          </a:p>
          <a:p>
            <a:r>
              <a:rPr lang="cs-CZ" sz="1400" dirty="0">
                <a:solidFill>
                  <a:schemeClr val="tx2"/>
                </a:solidFill>
              </a:rPr>
              <a:t>Incidenci BCC a CSCC jednotlivě není možno stanovit – ve statistikách zahrnuty společně pod číselnou diagnózou C 44</a:t>
            </a:r>
          </a:p>
          <a:p>
            <a:pPr lvl="1"/>
            <a:r>
              <a:rPr lang="cs-CZ" sz="1400" b="1" dirty="0" err="1"/>
              <a:t>bazocelulární</a:t>
            </a:r>
            <a:r>
              <a:rPr lang="cs-CZ" sz="1400" b="1" dirty="0"/>
              <a:t> karcinom </a:t>
            </a:r>
            <a:r>
              <a:rPr lang="cs-CZ" sz="1400" dirty="0"/>
              <a:t>(BCC, </a:t>
            </a:r>
            <a:r>
              <a:rPr lang="cs-CZ" sz="1400" dirty="0" err="1"/>
              <a:t>bazaliom</a:t>
            </a:r>
            <a:r>
              <a:rPr lang="cs-CZ" sz="1400" dirty="0"/>
              <a:t>) – tvoří cca 80 % </a:t>
            </a:r>
            <a:r>
              <a:rPr lang="cs-CZ" sz="1400" dirty="0" err="1"/>
              <a:t>nemelanomových</a:t>
            </a:r>
            <a:r>
              <a:rPr lang="cs-CZ" sz="1400" dirty="0"/>
              <a:t> kožních nádorů </a:t>
            </a:r>
          </a:p>
          <a:p>
            <a:pPr lvl="1"/>
            <a:r>
              <a:rPr lang="cs-CZ" sz="1400" b="1" dirty="0" err="1"/>
              <a:t>spinocelulární</a:t>
            </a:r>
            <a:r>
              <a:rPr lang="cs-CZ" sz="1400" b="1" dirty="0"/>
              <a:t> karcinom </a:t>
            </a:r>
            <a:r>
              <a:rPr lang="cs-CZ" sz="1400" dirty="0"/>
              <a:t>(CSCC, </a:t>
            </a:r>
            <a:r>
              <a:rPr lang="cs-CZ" sz="1400" dirty="0" err="1"/>
              <a:t>spinaliom</a:t>
            </a:r>
            <a:r>
              <a:rPr lang="cs-CZ" sz="1400" dirty="0"/>
              <a:t>) – 20 % </a:t>
            </a:r>
            <a:r>
              <a:rPr lang="cs-CZ" sz="1400" dirty="0" err="1"/>
              <a:t>nemelanomových</a:t>
            </a:r>
            <a:r>
              <a:rPr lang="cs-CZ" sz="1400" dirty="0"/>
              <a:t> nádorů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935C398-B042-499F-8499-C8D2BD0CB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DCE3-DFF7-444E-A408-330F81CDB455}" type="slidenum">
              <a:rPr lang="cs-CZ" smtClean="0"/>
              <a:t>7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47DD420-1748-4E71-9585-D161F0EC3ACB}"/>
              </a:ext>
            </a:extLst>
          </p:cNvPr>
          <p:cNvSpPr/>
          <p:nvPr/>
        </p:nvSpPr>
        <p:spPr>
          <a:xfrm>
            <a:off x="290623" y="4735033"/>
            <a:ext cx="2948763" cy="38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8C85E4F-30E2-419D-BE30-E803FD3DABC1}"/>
              </a:ext>
            </a:extLst>
          </p:cNvPr>
          <p:cNvSpPr/>
          <p:nvPr/>
        </p:nvSpPr>
        <p:spPr>
          <a:xfrm>
            <a:off x="3508715" y="489031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926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ETIOLOGIE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freight-text-pro"/>
              </a:rPr>
              <a:t>Expozice slunečnímu záření</a:t>
            </a:r>
            <a:endParaRPr lang="en-US" dirty="0">
              <a:latin typeface="freight-text-pr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freight-text-pro"/>
              </a:rPr>
              <a:t>Užívání </a:t>
            </a:r>
            <a:r>
              <a:rPr lang="cs-CZ" dirty="0" err="1">
                <a:latin typeface="freight-text-pro"/>
              </a:rPr>
              <a:t>imunosupresní</a:t>
            </a:r>
            <a:r>
              <a:rPr lang="cs-CZ" dirty="0">
                <a:latin typeface="freight-text-pro"/>
              </a:rPr>
              <a:t> medikace a hormonální medikace (inhibitory </a:t>
            </a:r>
            <a:r>
              <a:rPr lang="cs-CZ" dirty="0" err="1">
                <a:latin typeface="freight-text-pro"/>
              </a:rPr>
              <a:t>aromatáz</a:t>
            </a:r>
            <a:r>
              <a:rPr lang="cs-CZ" dirty="0">
                <a:latin typeface="freight-text-pro"/>
              </a:rPr>
              <a:t>, chemoterapie…) a infekt HPV</a:t>
            </a:r>
            <a:endParaRPr lang="en-US" dirty="0">
              <a:latin typeface="freight-text-pr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freight-text-pro"/>
              </a:rPr>
              <a:t>Anamnéza karcinomu kůže, hlavně </a:t>
            </a:r>
            <a:r>
              <a:rPr lang="cs-CZ" dirty="0" err="1">
                <a:latin typeface="freight-text-pro"/>
              </a:rPr>
              <a:t>bazocelulárního</a:t>
            </a:r>
            <a:r>
              <a:rPr lang="cs-CZ" dirty="0">
                <a:latin typeface="freight-text-pro"/>
              </a:rPr>
              <a:t> </a:t>
            </a:r>
            <a:endParaRPr lang="en-US" dirty="0">
              <a:latin typeface="freight-text-pr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freight-text-pro"/>
              </a:rPr>
              <a:t>Věk nad 50 let</a:t>
            </a:r>
            <a:endParaRPr lang="en-US" dirty="0">
              <a:latin typeface="freight-text-pr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freight-text-pro"/>
              </a:rPr>
              <a:t>Světlý kožní fototyp</a:t>
            </a:r>
            <a:endParaRPr lang="en-US" dirty="0">
              <a:latin typeface="freight-text-pr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freight-text-pro"/>
              </a:rPr>
              <a:t>Pohlaví – častěji u mužů</a:t>
            </a:r>
            <a:endParaRPr lang="en-US" dirty="0">
              <a:latin typeface="freight-text-pr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freight-text-pro"/>
              </a:rPr>
              <a:t>Vysoká senzitivita slunečnímu záření u kožních chorob (např.</a:t>
            </a:r>
            <a:r>
              <a:rPr lang="en-US" dirty="0">
                <a:latin typeface="freight-text-pro"/>
              </a:rPr>
              <a:t> xeroderma pigmentosum</a:t>
            </a:r>
            <a:r>
              <a:rPr lang="cs-CZ" dirty="0">
                <a:latin typeface="freight-text-pro"/>
              </a:rPr>
              <a:t>)</a:t>
            </a:r>
            <a:endParaRPr lang="en-US" dirty="0">
              <a:latin typeface="freight-text-pr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freight-text-pro"/>
              </a:rPr>
              <a:t>Kožní infekce a jizvy , prekancerózy a </a:t>
            </a:r>
            <a:r>
              <a:rPr lang="cs-CZ" dirty="0" err="1">
                <a:latin typeface="freight-text-pro"/>
              </a:rPr>
              <a:t>aktivické</a:t>
            </a:r>
            <a:r>
              <a:rPr lang="cs-CZ" dirty="0">
                <a:latin typeface="freight-text-pro"/>
              </a:rPr>
              <a:t> keratózy </a:t>
            </a:r>
            <a:endParaRPr lang="en-US" dirty="0">
              <a:latin typeface="freight-text-pro"/>
            </a:endParaRPr>
          </a:p>
          <a:p>
            <a:pPr marL="0" indent="0" algn="r">
              <a:buNone/>
            </a:pPr>
            <a:r>
              <a:rPr lang="en-US" sz="800" i="1" dirty="0" err="1"/>
              <a:t>Asgari</a:t>
            </a:r>
            <a:r>
              <a:rPr lang="en-US" sz="800" i="1" dirty="0"/>
              <a:t>, Maryam M</a:t>
            </a:r>
            <a:r>
              <a:rPr lang="cs-CZ" sz="800" i="1" dirty="0"/>
              <a:t>,</a:t>
            </a:r>
            <a:r>
              <a:rPr lang="en-US" sz="800" i="1" dirty="0"/>
              <a:t> et al. “Potential risk factors for cutaneous squamous cell carcinoma include oral contraceptives: results of a nested case-control study.” International journal of environmental research and public health vol. 7,2 (2010): 427-42. </a:t>
            </a:r>
            <a:endParaRPr lang="cs-CZ" sz="800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DCE3-DFF7-444E-A408-330F81CDB455}" type="slidenum">
              <a:rPr lang="cs-CZ" smtClean="0"/>
              <a:t>8</a:t>
            </a:fld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028178C-9DB5-4E03-8142-EFE99C351557}"/>
              </a:ext>
            </a:extLst>
          </p:cNvPr>
          <p:cNvSpPr/>
          <p:nvPr/>
        </p:nvSpPr>
        <p:spPr>
          <a:xfrm>
            <a:off x="3508715" y="489031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3A6F2F1-B483-4758-AD06-43669EEEED91}"/>
              </a:ext>
            </a:extLst>
          </p:cNvPr>
          <p:cNvSpPr/>
          <p:nvPr/>
        </p:nvSpPr>
        <p:spPr>
          <a:xfrm>
            <a:off x="545805" y="4720856"/>
            <a:ext cx="2729023" cy="313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0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E5DD80-A281-4838-A1F3-6CC181ED2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BAZOCELULÁRNÍ KARCINOM (BAZALIOM)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1FB095-2062-4C48-A623-C94F6B05F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74" y="948018"/>
            <a:ext cx="7862887" cy="3650875"/>
          </a:xfrm>
        </p:spPr>
        <p:txBody>
          <a:bodyPr/>
          <a:lstStyle/>
          <a:p>
            <a:r>
              <a:rPr lang="cs-CZ" sz="1400" b="1" dirty="0"/>
              <a:t>Nejčastější kožní karcinom</a:t>
            </a:r>
          </a:p>
          <a:p>
            <a:pPr lvl="1"/>
            <a:r>
              <a:rPr lang="cs-CZ" sz="1200" dirty="0"/>
              <a:t>tvoří asi 70 % všech maligních onemocnění kůže, incidence vzrůstající trend</a:t>
            </a:r>
          </a:p>
          <a:p>
            <a:pPr lvl="1"/>
            <a:r>
              <a:rPr lang="cs-CZ" sz="1200" dirty="0"/>
              <a:t>cca 80 % </a:t>
            </a:r>
            <a:r>
              <a:rPr lang="cs-CZ" sz="1200" dirty="0" err="1"/>
              <a:t>nemelanomových</a:t>
            </a:r>
            <a:r>
              <a:rPr lang="cs-CZ" sz="1200" dirty="0"/>
              <a:t> nádorů kůže </a:t>
            </a:r>
          </a:p>
          <a:p>
            <a:pPr lvl="1"/>
            <a:r>
              <a:rPr lang="cs-CZ" sz="1200" b="1" dirty="0"/>
              <a:t>BCC : CSCC </a:t>
            </a:r>
            <a:r>
              <a:rPr lang="cs-CZ" sz="1200" dirty="0"/>
              <a:t>je v poměru přibližně 5 : 1 (poměr se mění od 3 : 1 až po 7 : 1 podle zeměpisné šířky)</a:t>
            </a:r>
          </a:p>
          <a:p>
            <a:pPr lvl="1"/>
            <a:r>
              <a:rPr lang="cs-CZ" sz="1200" dirty="0"/>
              <a:t>výskyt se zvyšuje po 40. roce věku, narůst incidence i u mladších pacientů (větší pobyt na slunci?)</a:t>
            </a:r>
          </a:p>
          <a:p>
            <a:pPr lvl="1"/>
            <a:r>
              <a:rPr lang="cs-CZ" sz="1200" dirty="0"/>
              <a:t>více u mužů – spojení se zvýšenou expozicí UV záření při pracovních nebo rekreačních aktivitách</a:t>
            </a:r>
          </a:p>
          <a:p>
            <a:pPr lvl="1"/>
            <a:endParaRPr lang="cs-CZ" sz="1200" dirty="0"/>
          </a:p>
          <a:p>
            <a:r>
              <a:rPr lang="cs-CZ" sz="1200" dirty="0">
                <a:solidFill>
                  <a:schemeClr val="tx2"/>
                </a:solidFill>
              </a:rPr>
              <a:t>Nízce maligní epiteliální nádor kůže tvořený buňkami podobnými bazální buněčné vrstvě epidermis, vychází z buněk </a:t>
            </a:r>
            <a:r>
              <a:rPr lang="cs-CZ" sz="1200" b="1" dirty="0">
                <a:solidFill>
                  <a:schemeClr val="tx2"/>
                </a:solidFill>
              </a:rPr>
              <a:t>spodních vrstev epidermis (z bazálních </a:t>
            </a:r>
            <a:r>
              <a:rPr lang="cs-CZ" sz="1200" b="1" dirty="0" err="1">
                <a:solidFill>
                  <a:schemeClr val="tx2"/>
                </a:solidFill>
              </a:rPr>
              <a:t>keratinocytů</a:t>
            </a:r>
            <a:r>
              <a:rPr lang="cs-CZ" sz="1200" dirty="0">
                <a:solidFill>
                  <a:schemeClr val="tx2"/>
                </a:solidFill>
              </a:rPr>
              <a:t>) a adnexálních struktur, vlasových folikulů a vývodů endokrinních žláz</a:t>
            </a:r>
          </a:p>
          <a:p>
            <a:r>
              <a:rPr lang="cs-CZ" sz="1200" dirty="0">
                <a:solidFill>
                  <a:schemeClr val="tx2"/>
                </a:solidFill>
              </a:rPr>
              <a:t>Šíří se přímo do okolní tkáně a nádorové buňky potřebují ke svému růstu okolní stroma – možné vysvětlení pro </a:t>
            </a:r>
            <a:r>
              <a:rPr lang="cs-CZ" sz="1200" b="1" dirty="0">
                <a:solidFill>
                  <a:schemeClr val="tx2"/>
                </a:solidFill>
              </a:rPr>
              <a:t>minimální sklon k </a:t>
            </a:r>
            <a:r>
              <a:rPr lang="pt-BR" sz="1200" b="1" dirty="0">
                <a:solidFill>
                  <a:schemeClr val="tx2"/>
                </a:solidFill>
              </a:rPr>
              <a:t>metastazování </a:t>
            </a:r>
            <a:r>
              <a:rPr lang="pt-BR" sz="1200" dirty="0">
                <a:solidFill>
                  <a:schemeClr val="tx2"/>
                </a:solidFill>
              </a:rPr>
              <a:t>krevní a lymfatickou cestou</a:t>
            </a:r>
            <a:r>
              <a:rPr lang="cs-CZ" sz="1200" dirty="0">
                <a:solidFill>
                  <a:schemeClr val="tx2"/>
                </a:solidFill>
              </a:rPr>
              <a:t>, je charakterizován pomalým lokálně invazivním   a destruktivním růstem, prorůstá do okolních kožních struktur, přilehlých chrupavek nebo do kostí</a:t>
            </a:r>
          </a:p>
          <a:p>
            <a:endParaRPr lang="cs-CZ" sz="1400" dirty="0"/>
          </a:p>
          <a:p>
            <a:r>
              <a:rPr lang="cs-CZ" sz="1400" b="1" dirty="0"/>
              <a:t>Hlavní etiologický faktor vzniku</a:t>
            </a:r>
            <a:r>
              <a:rPr lang="cs-CZ" sz="1400" dirty="0"/>
              <a:t> – expozice slunečnímu záření (zejména vlnovým délkám UVB)</a:t>
            </a:r>
          </a:p>
          <a:p>
            <a:r>
              <a:rPr lang="cs-CZ" sz="1400" dirty="0"/>
              <a:t>90 %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052040-E7B6-4671-9C21-413AEF77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DCE3-DFF7-444E-A408-330F81CDB455}" type="slidenum">
              <a:rPr lang="cs-CZ" smtClean="0"/>
              <a:t>9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A312ED9-0AC6-46CA-A34C-989BCC02A3CC}"/>
              </a:ext>
            </a:extLst>
          </p:cNvPr>
          <p:cNvSpPr/>
          <p:nvPr/>
        </p:nvSpPr>
        <p:spPr>
          <a:xfrm>
            <a:off x="290623" y="4735033"/>
            <a:ext cx="2962940" cy="38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35C2D1F-CAB3-4386-BE0B-20CD444A5996}"/>
              </a:ext>
            </a:extLst>
          </p:cNvPr>
          <p:cNvSpPr/>
          <p:nvPr/>
        </p:nvSpPr>
        <p:spPr>
          <a:xfrm>
            <a:off x="3508715" y="489031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9385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a46ff5ee9be7182789b8e0de6ea5edbf9f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anofiGenzyme_PowerPoint_Template">
  <a:themeElements>
    <a:clrScheme name="Sanofi">
      <a:dk1>
        <a:srgbClr val="6B747B"/>
      </a:dk1>
      <a:lt1>
        <a:srgbClr val="FFFFFF"/>
      </a:lt1>
      <a:dk2>
        <a:srgbClr val="525CA3"/>
      </a:dk2>
      <a:lt2>
        <a:srgbClr val="BCBC1C"/>
      </a:lt2>
      <a:accent1>
        <a:srgbClr val="3E90D0"/>
      </a:accent1>
      <a:accent2>
        <a:srgbClr val="D16C19"/>
      </a:accent2>
      <a:accent3>
        <a:srgbClr val="8F6EAA"/>
      </a:accent3>
      <a:accent4>
        <a:srgbClr val="FBBA00"/>
      </a:accent4>
      <a:accent5>
        <a:srgbClr val="BE006B"/>
      </a:accent5>
      <a:accent6>
        <a:srgbClr val="CAAE7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D829FF25-08E2-2444-9D87-C51E4489EF53}" vid="{7CEA1CEF-2144-6C4D-A7C2-C9E418BC6C08}"/>
    </a:ext>
  </a:extLst>
</a:theme>
</file>

<file path=ppt/theme/theme10.xml><?xml version="1.0" encoding="utf-8"?>
<a:theme xmlns:a="http://schemas.openxmlformats.org/drawingml/2006/main" name="7_MEX Academy Training">
  <a:themeElements>
    <a:clrScheme name="Conception personnalisée 1">
      <a:dk1>
        <a:srgbClr val="444492"/>
      </a:dk1>
      <a:lt1>
        <a:srgbClr val="FFFFFF"/>
      </a:lt1>
      <a:dk2>
        <a:srgbClr val="ACB317"/>
      </a:dk2>
      <a:lt2>
        <a:srgbClr val="BCA36A"/>
      </a:lt2>
      <a:accent1>
        <a:srgbClr val="9690C4"/>
      </a:accent1>
      <a:accent2>
        <a:srgbClr val="ED5B43"/>
      </a:accent2>
      <a:accent3>
        <a:srgbClr val="FFFFFF"/>
      </a:accent3>
      <a:accent4>
        <a:srgbClr val="39397C"/>
      </a:accent4>
      <a:accent5>
        <a:srgbClr val="C9C6DE"/>
      </a:accent5>
      <a:accent6>
        <a:srgbClr val="D7523C"/>
      </a:accent6>
      <a:hlink>
        <a:srgbClr val="751D1F"/>
      </a:hlink>
      <a:folHlink>
        <a:srgbClr val="99CC00"/>
      </a:folHlink>
    </a:clrScheme>
    <a:fontScheme name="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9525" algn="ctr">
          <a:noFill/>
          <a:miter lim="800000"/>
          <a:headEnd/>
          <a:tailEnd/>
        </a:ln>
        <a:effectLst/>
      </a:spPr>
      <a:bodyPr lIns="45720" rIns="45720" rtlCol="0" anchor="ctr"/>
      <a:lstStyle>
        <a:defPPr algn="ctr">
          <a:defRPr sz="1400" b="1" dirty="0" smtClean="0">
            <a:cs typeface="Arial" charset="0"/>
          </a:defRPr>
        </a:defPPr>
      </a:lstStyle>
    </a:spDef>
  </a:objectDefaults>
  <a:extraClrSchemeLst>
    <a:extraClrScheme>
      <a:clrScheme name="Conception personnalisée 1">
        <a:dk1>
          <a:srgbClr val="444492"/>
        </a:dk1>
        <a:lt1>
          <a:srgbClr val="FFFFFF"/>
        </a:lt1>
        <a:dk2>
          <a:srgbClr val="ACB317"/>
        </a:dk2>
        <a:lt2>
          <a:srgbClr val="BCA36A"/>
        </a:lt2>
        <a:accent1>
          <a:srgbClr val="9690C4"/>
        </a:accent1>
        <a:accent2>
          <a:srgbClr val="ED5B43"/>
        </a:accent2>
        <a:accent3>
          <a:srgbClr val="FFFFFF"/>
        </a:accent3>
        <a:accent4>
          <a:srgbClr val="39397C"/>
        </a:accent4>
        <a:accent5>
          <a:srgbClr val="C9C6DE"/>
        </a:accent5>
        <a:accent6>
          <a:srgbClr val="D7523C"/>
        </a:accent6>
        <a:hlink>
          <a:srgbClr val="751D1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SanofiGenzyme_PowerPoint_Template">
  <a:themeElements>
    <a:clrScheme name="Sanofi">
      <a:dk1>
        <a:srgbClr val="6B747B"/>
      </a:dk1>
      <a:lt1>
        <a:srgbClr val="FFFFFF"/>
      </a:lt1>
      <a:dk2>
        <a:srgbClr val="525CA3"/>
      </a:dk2>
      <a:lt2>
        <a:srgbClr val="BCBC1C"/>
      </a:lt2>
      <a:accent1>
        <a:srgbClr val="3E90D0"/>
      </a:accent1>
      <a:accent2>
        <a:srgbClr val="D16C19"/>
      </a:accent2>
      <a:accent3>
        <a:srgbClr val="8F6EAA"/>
      </a:accent3>
      <a:accent4>
        <a:srgbClr val="FBBA00"/>
      </a:accent4>
      <a:accent5>
        <a:srgbClr val="BE006B"/>
      </a:accent5>
      <a:accent6>
        <a:srgbClr val="CAAE7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D829FF25-08E2-2444-9D87-C51E4489EF53}" vid="{7CEA1CEF-2144-6C4D-A7C2-C9E418BC6C08}"/>
    </a:ext>
  </a:extLst>
</a:theme>
</file>

<file path=ppt/theme/theme12.xml><?xml version="1.0" encoding="utf-8"?>
<a:theme xmlns:a="http://schemas.openxmlformats.org/drawingml/2006/main" name="9_SanofiGenzyme_PowerPoint_Template">
  <a:themeElements>
    <a:clrScheme name="Sanofi">
      <a:dk1>
        <a:srgbClr val="6B747B"/>
      </a:dk1>
      <a:lt1>
        <a:srgbClr val="FFFFFF"/>
      </a:lt1>
      <a:dk2>
        <a:srgbClr val="525CA3"/>
      </a:dk2>
      <a:lt2>
        <a:srgbClr val="BCBC1C"/>
      </a:lt2>
      <a:accent1>
        <a:srgbClr val="3E90D0"/>
      </a:accent1>
      <a:accent2>
        <a:srgbClr val="D16C19"/>
      </a:accent2>
      <a:accent3>
        <a:srgbClr val="8F6EAA"/>
      </a:accent3>
      <a:accent4>
        <a:srgbClr val="FBBA00"/>
      </a:accent4>
      <a:accent5>
        <a:srgbClr val="BE006B"/>
      </a:accent5>
      <a:accent6>
        <a:srgbClr val="CAAE7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D829FF25-08E2-2444-9D87-C51E4489EF53}" vid="{7CEA1CEF-2144-6C4D-A7C2-C9E418BC6C08}"/>
    </a:ext>
  </a:extLst>
</a:theme>
</file>

<file path=ppt/theme/theme13.xml><?xml version="1.0" encoding="utf-8"?>
<a:theme xmlns:a="http://schemas.openxmlformats.org/drawingml/2006/main" name="STRUCTURE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TRUCTU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defRPr sz="1000">
            <a:ea typeface="ＭＳ Ｐゴシック" pitchFamily="34" charset="-128"/>
          </a:defRPr>
        </a:defPPr>
      </a:lstStyle>
    </a:txDef>
  </a:objectDefaults>
  <a:extraClrSchemeLst>
    <a:extraClrScheme>
      <a:clrScheme name="STRU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CTU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CTU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CTU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CTU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CTU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CTU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CTU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CTU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CTU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CTU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CTU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Zaltrap">
      <a:dk1>
        <a:srgbClr val="000000"/>
      </a:dk1>
      <a:lt1>
        <a:srgbClr val="FFFFFF"/>
      </a:lt1>
      <a:dk2>
        <a:srgbClr val="1D4574"/>
      </a:dk2>
      <a:lt2>
        <a:srgbClr val="007DC3"/>
      </a:lt2>
      <a:accent1>
        <a:srgbClr val="98002E"/>
      </a:accent1>
      <a:accent2>
        <a:srgbClr val="5F99D2"/>
      </a:accent2>
      <a:accent3>
        <a:srgbClr val="CDDAF0"/>
      </a:accent3>
      <a:accent4>
        <a:srgbClr val="4B963C"/>
      </a:accent4>
      <a:accent5>
        <a:srgbClr val="002B5C"/>
      </a:accent5>
      <a:accent6>
        <a:srgbClr val="E47C7C"/>
      </a:accent6>
      <a:hlink>
        <a:srgbClr val="F0E1C8"/>
      </a:hlink>
      <a:folHlink>
        <a:srgbClr val="4444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Sanofi Genzyme - EN - Presentation Blue">
  <a:themeElements>
    <a:clrScheme name="sanofi genzyme">
      <a:dk1>
        <a:srgbClr val="646464"/>
      </a:dk1>
      <a:lt1>
        <a:sysClr val="window" lastClr="FFFFFF"/>
      </a:lt1>
      <a:dk2>
        <a:srgbClr val="444492"/>
      </a:dk2>
      <a:lt2>
        <a:srgbClr val="BCA36A"/>
      </a:lt2>
      <a:accent1>
        <a:srgbClr val="ACB317"/>
      </a:accent1>
      <a:accent2>
        <a:srgbClr val="DC6B2F"/>
      </a:accent2>
      <a:accent3>
        <a:srgbClr val="7E589B"/>
      </a:accent3>
      <a:accent4>
        <a:srgbClr val="DC006B"/>
      </a:accent4>
      <a:accent5>
        <a:srgbClr val="528124"/>
      </a:accent5>
      <a:accent6>
        <a:srgbClr val="95766A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Sanofi Pasteur - EN - Presentation Blue 1">
        <a:dk1>
          <a:srgbClr val="444492"/>
        </a:dk1>
        <a:lt1>
          <a:srgbClr val="FFFFFF"/>
        </a:lt1>
        <a:dk2>
          <a:srgbClr val="ACB317"/>
        </a:dk2>
        <a:lt2>
          <a:srgbClr val="BCA36A"/>
        </a:lt2>
        <a:accent1>
          <a:srgbClr val="9690C4"/>
        </a:accent1>
        <a:accent2>
          <a:srgbClr val="ED5B43"/>
        </a:accent2>
        <a:accent3>
          <a:srgbClr val="FFFFFF"/>
        </a:accent3>
        <a:accent4>
          <a:srgbClr val="39397C"/>
        </a:accent4>
        <a:accent5>
          <a:srgbClr val="C9C6DE"/>
        </a:accent5>
        <a:accent6>
          <a:srgbClr val="D7523C"/>
        </a:accent6>
        <a:hlink>
          <a:srgbClr val="751D1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_REGN White template-1">
  <a:themeElements>
    <a:clrScheme name="Disease Burden">
      <a:dk1>
        <a:srgbClr val="FFFFFF"/>
      </a:dk1>
      <a:lt1>
        <a:srgbClr val="000000"/>
      </a:lt1>
      <a:dk2>
        <a:srgbClr val="D5E3FF"/>
      </a:dk2>
      <a:lt2>
        <a:srgbClr val="002D89"/>
      </a:lt2>
      <a:accent1>
        <a:srgbClr val="0E99FF"/>
      </a:accent1>
      <a:accent2>
        <a:srgbClr val="FFFF00"/>
      </a:accent2>
      <a:accent3>
        <a:srgbClr val="119800"/>
      </a:accent3>
      <a:accent4>
        <a:srgbClr val="FD4B00"/>
      </a:accent4>
      <a:accent5>
        <a:srgbClr val="003298"/>
      </a:accent5>
      <a:accent6>
        <a:srgbClr val="929292"/>
      </a:accent6>
      <a:hlink>
        <a:srgbClr val="A5BDF0"/>
      </a:hlink>
      <a:folHlink>
        <a:srgbClr val="FEFFFF"/>
      </a:folHlink>
    </a:clrScheme>
    <a:fontScheme name="3_REGN White template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 anchor="b">
        <a:spAutoFit/>
      </a:bodyPr>
      <a:lstStyle>
        <a:defPPr marL="171450" indent="-171450" eaLnBrk="0" fontAlgn="base" hangingPunct="0">
          <a:lnSpc>
            <a:spcPct val="80000"/>
          </a:lnSpc>
          <a:spcBef>
            <a:spcPts val="240"/>
          </a:spcBef>
          <a:spcAft>
            <a:spcPct val="0"/>
          </a:spcAft>
          <a:buClr>
            <a:srgbClr val="FFFF00"/>
          </a:buClr>
          <a:buSzPct val="100000"/>
          <a:defRPr sz="900" kern="0" dirty="0" smtClean="0"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dirty="0" err="1" smtClean="0">
            <a:solidFill>
              <a:schemeClr val="bg1"/>
            </a:solidFill>
          </a:defRPr>
        </a:defPPr>
      </a:lstStyle>
    </a:txDef>
  </a:objectDefaults>
  <a:extraClrSchemeLst>
    <a:extraClrScheme>
      <a:clrScheme name="3_REGN White template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5_REGN White template-1">
  <a:themeElements>
    <a:clrScheme name="Disease Burden">
      <a:dk1>
        <a:srgbClr val="FFFFFF"/>
      </a:dk1>
      <a:lt1>
        <a:srgbClr val="000000"/>
      </a:lt1>
      <a:dk2>
        <a:srgbClr val="D5E3FF"/>
      </a:dk2>
      <a:lt2>
        <a:srgbClr val="002D89"/>
      </a:lt2>
      <a:accent1>
        <a:srgbClr val="0E99FF"/>
      </a:accent1>
      <a:accent2>
        <a:srgbClr val="FFFF00"/>
      </a:accent2>
      <a:accent3>
        <a:srgbClr val="119800"/>
      </a:accent3>
      <a:accent4>
        <a:srgbClr val="FD4B00"/>
      </a:accent4>
      <a:accent5>
        <a:srgbClr val="003298"/>
      </a:accent5>
      <a:accent6>
        <a:srgbClr val="929292"/>
      </a:accent6>
      <a:hlink>
        <a:srgbClr val="A5BDF0"/>
      </a:hlink>
      <a:folHlink>
        <a:srgbClr val="FEFFFF"/>
      </a:folHlink>
    </a:clrScheme>
    <a:fontScheme name="3_REGN White template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 anchor="b">
        <a:spAutoFit/>
      </a:bodyPr>
      <a:lstStyle>
        <a:defPPr marL="171450" indent="-171450" eaLnBrk="0" fontAlgn="base" hangingPunct="0">
          <a:lnSpc>
            <a:spcPct val="80000"/>
          </a:lnSpc>
          <a:spcBef>
            <a:spcPts val="240"/>
          </a:spcBef>
          <a:spcAft>
            <a:spcPct val="0"/>
          </a:spcAft>
          <a:buClr>
            <a:srgbClr val="FFFF00"/>
          </a:buClr>
          <a:buSzPct val="100000"/>
          <a:defRPr sz="900" kern="0" dirty="0" smtClean="0"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dirty="0" err="1" smtClean="0">
            <a:solidFill>
              <a:schemeClr val="bg1"/>
            </a:solidFill>
          </a:defRPr>
        </a:defPPr>
      </a:lstStyle>
    </a:txDef>
  </a:objectDefaults>
  <a:extraClrSchemeLst>
    <a:extraClrScheme>
      <a:clrScheme name="3_REGN White template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7_REGN White template-1">
  <a:themeElements>
    <a:clrScheme name="Disease Burden">
      <a:dk1>
        <a:srgbClr val="FFFFFF"/>
      </a:dk1>
      <a:lt1>
        <a:srgbClr val="000000"/>
      </a:lt1>
      <a:dk2>
        <a:srgbClr val="D5E3FF"/>
      </a:dk2>
      <a:lt2>
        <a:srgbClr val="002D89"/>
      </a:lt2>
      <a:accent1>
        <a:srgbClr val="0E99FF"/>
      </a:accent1>
      <a:accent2>
        <a:srgbClr val="FFFF00"/>
      </a:accent2>
      <a:accent3>
        <a:srgbClr val="119800"/>
      </a:accent3>
      <a:accent4>
        <a:srgbClr val="FD4B00"/>
      </a:accent4>
      <a:accent5>
        <a:srgbClr val="003298"/>
      </a:accent5>
      <a:accent6>
        <a:srgbClr val="929292"/>
      </a:accent6>
      <a:hlink>
        <a:srgbClr val="A5BDF0"/>
      </a:hlink>
      <a:folHlink>
        <a:srgbClr val="FEFFFF"/>
      </a:folHlink>
    </a:clrScheme>
    <a:fontScheme name="3_REGN White template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dirty="0" err="1" smtClean="0">
            <a:solidFill>
              <a:schemeClr val="bg1"/>
            </a:solidFill>
          </a:defRPr>
        </a:defPPr>
      </a:lstStyle>
    </a:txDef>
  </a:objectDefaults>
  <a:extraClrSchemeLst>
    <a:extraClrScheme>
      <a:clrScheme name="3_REGN White template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nofiGenzyme_PowerPoint_Template">
  <a:themeElements>
    <a:clrScheme name="Sanofi">
      <a:dk1>
        <a:srgbClr val="6B747B"/>
      </a:dk1>
      <a:lt1>
        <a:srgbClr val="FFFFFF"/>
      </a:lt1>
      <a:dk2>
        <a:srgbClr val="525CA3"/>
      </a:dk2>
      <a:lt2>
        <a:srgbClr val="BCBC1C"/>
      </a:lt2>
      <a:accent1>
        <a:srgbClr val="3E90D0"/>
      </a:accent1>
      <a:accent2>
        <a:srgbClr val="D16C19"/>
      </a:accent2>
      <a:accent3>
        <a:srgbClr val="8F6EAA"/>
      </a:accent3>
      <a:accent4>
        <a:srgbClr val="FBBA00"/>
      </a:accent4>
      <a:accent5>
        <a:srgbClr val="BE006B"/>
      </a:accent5>
      <a:accent6>
        <a:srgbClr val="CAAE7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D829FF25-08E2-2444-9D87-C51E4489EF53}" vid="{7CEA1CEF-2144-6C4D-A7C2-C9E418BC6C08}"/>
    </a:ext>
  </a:extLst>
</a:theme>
</file>

<file path=ppt/theme/theme20.xml><?xml version="1.0" encoding="utf-8"?>
<a:theme xmlns:a="http://schemas.openxmlformats.org/drawingml/2006/main" name="1_Nivo Template">
  <a:themeElements>
    <a:clrScheme name="Nivo">
      <a:dk1>
        <a:srgbClr val="000000"/>
      </a:dk1>
      <a:lt1>
        <a:srgbClr val="FFFFFF"/>
      </a:lt1>
      <a:dk2>
        <a:srgbClr val="000066"/>
      </a:dk2>
      <a:lt2>
        <a:srgbClr val="FFFFFF"/>
      </a:lt2>
      <a:accent1>
        <a:srgbClr val="00CCFF"/>
      </a:accent1>
      <a:accent2>
        <a:srgbClr val="FFCC00"/>
      </a:accent2>
      <a:accent3>
        <a:srgbClr val="AAAAB8"/>
      </a:accent3>
      <a:accent4>
        <a:srgbClr val="DADADA"/>
      </a:accent4>
      <a:accent5>
        <a:srgbClr val="AAE2FF"/>
      </a:accent5>
      <a:accent6>
        <a:srgbClr val="FFCC00"/>
      </a:accent6>
      <a:hlink>
        <a:srgbClr val="FFFFFF"/>
      </a:hlink>
      <a:folHlink>
        <a:srgbClr val="FFE947"/>
      </a:folHlink>
    </a:clrScheme>
    <a:fontScheme name="3_Ipilimumab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E5FCFF"/>
            </a:gs>
            <a:gs pos="100000">
              <a:schemeClr val="hlink"/>
            </a:gs>
          </a:gsLst>
          <a:lin ang="18900000" scaled="1"/>
        </a:gradFill>
        <a:ln w="1905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E5FCFF"/>
            </a:gs>
            <a:gs pos="100000">
              <a:schemeClr val="hlink"/>
            </a:gs>
          </a:gsLst>
          <a:lin ang="18900000" scaled="1"/>
        </a:gradFill>
        <a:ln w="1905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Ipilimuma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ilimuma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ilimumab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ilimumab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ilimumab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ilimumab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ilimumab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ilimumab 8">
        <a:dk1>
          <a:srgbClr val="808080"/>
        </a:dk1>
        <a:lt1>
          <a:srgbClr val="FFFFFF"/>
        </a:lt1>
        <a:dk2>
          <a:srgbClr val="000066"/>
        </a:dk2>
        <a:lt2>
          <a:srgbClr val="FFFFFF"/>
        </a:lt2>
        <a:accent1>
          <a:srgbClr val="66CCFF"/>
        </a:accent1>
        <a:accent2>
          <a:srgbClr val="3333CC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ilimumab 9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66CCFF"/>
        </a:accent1>
        <a:accent2>
          <a:srgbClr val="3333CC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ilimumab 10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BDF53"/>
        </a:accent1>
        <a:accent2>
          <a:srgbClr val="CC3300"/>
        </a:accent2>
        <a:accent3>
          <a:srgbClr val="AAAAB8"/>
        </a:accent3>
        <a:accent4>
          <a:srgbClr val="DADADA"/>
        </a:accent4>
        <a:accent5>
          <a:srgbClr val="FDECB3"/>
        </a:accent5>
        <a:accent6>
          <a:srgbClr val="B92D00"/>
        </a:accent6>
        <a:hlink>
          <a:srgbClr val="33CCCC"/>
        </a:hlink>
        <a:folHlink>
          <a:srgbClr val="00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ilimumab 11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BDF53"/>
        </a:accent1>
        <a:accent2>
          <a:srgbClr val="CC3300"/>
        </a:accent2>
        <a:accent3>
          <a:srgbClr val="AAAAB8"/>
        </a:accent3>
        <a:accent4>
          <a:srgbClr val="DADADA"/>
        </a:accent4>
        <a:accent5>
          <a:srgbClr val="FDECB3"/>
        </a:accent5>
        <a:accent6>
          <a:srgbClr val="B92D00"/>
        </a:accent6>
        <a:hlink>
          <a:srgbClr val="0099CC"/>
        </a:hlink>
        <a:folHlink>
          <a:srgbClr val="00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ilimumab 12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00CCFF"/>
        </a:accent1>
        <a:accent2>
          <a:srgbClr val="FFE947"/>
        </a:accent2>
        <a:accent3>
          <a:srgbClr val="AAAAB8"/>
        </a:accent3>
        <a:accent4>
          <a:srgbClr val="DADADA"/>
        </a:accent4>
        <a:accent5>
          <a:srgbClr val="AAE2FF"/>
        </a:accent5>
        <a:accent6>
          <a:srgbClr val="E7D33F"/>
        </a:accent6>
        <a:hlink>
          <a:srgbClr val="FF7347"/>
        </a:hlink>
        <a:folHlink>
          <a:srgbClr val="00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22.xml><?xml version="1.0" encoding="utf-8"?>
<a:theme xmlns:a="http://schemas.openxmlformats.org/drawingml/2006/main" name="8_REGN White template-1">
  <a:themeElements>
    <a:clrScheme name="Disease Burden">
      <a:dk1>
        <a:srgbClr val="FFFFFF"/>
      </a:dk1>
      <a:lt1>
        <a:srgbClr val="000000"/>
      </a:lt1>
      <a:dk2>
        <a:srgbClr val="D5E3FF"/>
      </a:dk2>
      <a:lt2>
        <a:srgbClr val="002D89"/>
      </a:lt2>
      <a:accent1>
        <a:srgbClr val="0E99FF"/>
      </a:accent1>
      <a:accent2>
        <a:srgbClr val="FFFF00"/>
      </a:accent2>
      <a:accent3>
        <a:srgbClr val="119800"/>
      </a:accent3>
      <a:accent4>
        <a:srgbClr val="FD4B00"/>
      </a:accent4>
      <a:accent5>
        <a:srgbClr val="003298"/>
      </a:accent5>
      <a:accent6>
        <a:srgbClr val="929292"/>
      </a:accent6>
      <a:hlink>
        <a:srgbClr val="A5BDF0"/>
      </a:hlink>
      <a:folHlink>
        <a:srgbClr val="FEFFFF"/>
      </a:folHlink>
    </a:clrScheme>
    <a:fontScheme name="3_REGN White template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 anchor="b">
        <a:spAutoFit/>
      </a:bodyPr>
      <a:lstStyle>
        <a:defPPr marL="171450" indent="-171450" eaLnBrk="0" fontAlgn="base" hangingPunct="0">
          <a:lnSpc>
            <a:spcPct val="80000"/>
          </a:lnSpc>
          <a:spcBef>
            <a:spcPts val="240"/>
          </a:spcBef>
          <a:spcAft>
            <a:spcPct val="0"/>
          </a:spcAft>
          <a:buClr>
            <a:srgbClr val="FFFF00"/>
          </a:buClr>
          <a:buSzPct val="100000"/>
          <a:defRPr sz="900" kern="0" dirty="0" smtClean="0"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dirty="0" err="1" smtClean="0">
            <a:solidFill>
              <a:schemeClr val="bg1"/>
            </a:solidFill>
          </a:defRPr>
        </a:defPPr>
      </a:lstStyle>
    </a:txDef>
  </a:objectDefaults>
  <a:extraClrSchemeLst>
    <a:extraClrScheme>
      <a:clrScheme name="3_REGN White template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anofiGenzyme_PowerPoint_Template">
  <a:themeElements>
    <a:clrScheme name="Sanofi">
      <a:dk1>
        <a:srgbClr val="6B747B"/>
      </a:dk1>
      <a:lt1>
        <a:srgbClr val="FFFFFF"/>
      </a:lt1>
      <a:dk2>
        <a:srgbClr val="525CA3"/>
      </a:dk2>
      <a:lt2>
        <a:srgbClr val="BCBC1C"/>
      </a:lt2>
      <a:accent1>
        <a:srgbClr val="3E90D0"/>
      </a:accent1>
      <a:accent2>
        <a:srgbClr val="D16C19"/>
      </a:accent2>
      <a:accent3>
        <a:srgbClr val="8F6EAA"/>
      </a:accent3>
      <a:accent4>
        <a:srgbClr val="FBBA00"/>
      </a:accent4>
      <a:accent5>
        <a:srgbClr val="BE006B"/>
      </a:accent5>
      <a:accent6>
        <a:srgbClr val="CAAE7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D829FF25-08E2-2444-9D87-C51E4489EF53}" vid="{7CEA1CEF-2144-6C4D-A7C2-C9E418BC6C08}"/>
    </a:ext>
  </a:extLst>
</a:theme>
</file>

<file path=ppt/theme/theme4.xml><?xml version="1.0" encoding="utf-8"?>
<a:theme xmlns:a="http://schemas.openxmlformats.org/drawingml/2006/main" name="MEX Academy Training">
  <a:themeElements>
    <a:clrScheme name="Conception personnalisée 1">
      <a:dk1>
        <a:srgbClr val="444492"/>
      </a:dk1>
      <a:lt1>
        <a:srgbClr val="FFFFFF"/>
      </a:lt1>
      <a:dk2>
        <a:srgbClr val="ACB317"/>
      </a:dk2>
      <a:lt2>
        <a:srgbClr val="BCA36A"/>
      </a:lt2>
      <a:accent1>
        <a:srgbClr val="9690C4"/>
      </a:accent1>
      <a:accent2>
        <a:srgbClr val="ED5B43"/>
      </a:accent2>
      <a:accent3>
        <a:srgbClr val="FFFFFF"/>
      </a:accent3>
      <a:accent4>
        <a:srgbClr val="39397C"/>
      </a:accent4>
      <a:accent5>
        <a:srgbClr val="C9C6DE"/>
      </a:accent5>
      <a:accent6>
        <a:srgbClr val="D7523C"/>
      </a:accent6>
      <a:hlink>
        <a:srgbClr val="751D1F"/>
      </a:hlink>
      <a:folHlink>
        <a:srgbClr val="99CC00"/>
      </a:folHlink>
    </a:clrScheme>
    <a:fontScheme name="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9525" algn="ctr">
          <a:noFill/>
          <a:miter lim="800000"/>
          <a:headEnd/>
          <a:tailEnd/>
        </a:ln>
        <a:effectLst/>
      </a:spPr>
      <a:bodyPr lIns="45720" rIns="45720" rtlCol="0" anchor="ctr"/>
      <a:lstStyle>
        <a:defPPr algn="ctr">
          <a:defRPr sz="1400" b="1" dirty="0" smtClean="0">
            <a:cs typeface="Arial" charset="0"/>
          </a:defRPr>
        </a:defPPr>
      </a:lstStyle>
    </a:spDef>
  </a:objectDefaults>
  <a:extraClrSchemeLst>
    <a:extraClrScheme>
      <a:clrScheme name="Conception personnalisée 1">
        <a:dk1>
          <a:srgbClr val="444492"/>
        </a:dk1>
        <a:lt1>
          <a:srgbClr val="FFFFFF"/>
        </a:lt1>
        <a:dk2>
          <a:srgbClr val="ACB317"/>
        </a:dk2>
        <a:lt2>
          <a:srgbClr val="BCA36A"/>
        </a:lt2>
        <a:accent1>
          <a:srgbClr val="9690C4"/>
        </a:accent1>
        <a:accent2>
          <a:srgbClr val="ED5B43"/>
        </a:accent2>
        <a:accent3>
          <a:srgbClr val="FFFFFF"/>
        </a:accent3>
        <a:accent4>
          <a:srgbClr val="39397C"/>
        </a:accent4>
        <a:accent5>
          <a:srgbClr val="C9C6DE"/>
        </a:accent5>
        <a:accent6>
          <a:srgbClr val="D7523C"/>
        </a:accent6>
        <a:hlink>
          <a:srgbClr val="751D1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onception personnalisée">
  <a:themeElements>
    <a:clrScheme name="Conception personnalisée 1">
      <a:dk1>
        <a:srgbClr val="444492"/>
      </a:dk1>
      <a:lt1>
        <a:srgbClr val="FFFFFF"/>
      </a:lt1>
      <a:dk2>
        <a:srgbClr val="ACB317"/>
      </a:dk2>
      <a:lt2>
        <a:srgbClr val="BCA36A"/>
      </a:lt2>
      <a:accent1>
        <a:srgbClr val="9690C4"/>
      </a:accent1>
      <a:accent2>
        <a:srgbClr val="ED5B43"/>
      </a:accent2>
      <a:accent3>
        <a:srgbClr val="FFFFFF"/>
      </a:accent3>
      <a:accent4>
        <a:srgbClr val="39397C"/>
      </a:accent4>
      <a:accent5>
        <a:srgbClr val="C9C6DE"/>
      </a:accent5>
      <a:accent6>
        <a:srgbClr val="D7523C"/>
      </a:accent6>
      <a:hlink>
        <a:srgbClr val="751D1F"/>
      </a:hlink>
      <a:folHlink>
        <a:srgbClr val="99CC00"/>
      </a:folHlink>
    </a:clrScheme>
    <a:fontScheme name="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444492"/>
        </a:dk1>
        <a:lt1>
          <a:srgbClr val="FFFFFF"/>
        </a:lt1>
        <a:dk2>
          <a:srgbClr val="ACB317"/>
        </a:dk2>
        <a:lt2>
          <a:srgbClr val="BCA36A"/>
        </a:lt2>
        <a:accent1>
          <a:srgbClr val="9690C4"/>
        </a:accent1>
        <a:accent2>
          <a:srgbClr val="ED5B43"/>
        </a:accent2>
        <a:accent3>
          <a:srgbClr val="FFFFFF"/>
        </a:accent3>
        <a:accent4>
          <a:srgbClr val="39397C"/>
        </a:accent4>
        <a:accent5>
          <a:srgbClr val="C9C6DE"/>
        </a:accent5>
        <a:accent6>
          <a:srgbClr val="D7523C"/>
        </a:accent6>
        <a:hlink>
          <a:srgbClr val="751D1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SanofiGenzyme_PowerPoint_Template">
  <a:themeElements>
    <a:clrScheme name="Sanofi">
      <a:dk1>
        <a:srgbClr val="6B747B"/>
      </a:dk1>
      <a:lt1>
        <a:srgbClr val="FFFFFF"/>
      </a:lt1>
      <a:dk2>
        <a:srgbClr val="525CA3"/>
      </a:dk2>
      <a:lt2>
        <a:srgbClr val="BCBC1C"/>
      </a:lt2>
      <a:accent1>
        <a:srgbClr val="3E90D0"/>
      </a:accent1>
      <a:accent2>
        <a:srgbClr val="D16C19"/>
      </a:accent2>
      <a:accent3>
        <a:srgbClr val="8F6EAA"/>
      </a:accent3>
      <a:accent4>
        <a:srgbClr val="FBBA00"/>
      </a:accent4>
      <a:accent5>
        <a:srgbClr val="BE006B"/>
      </a:accent5>
      <a:accent6>
        <a:srgbClr val="CAAE7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D829FF25-08E2-2444-9D87-C51E4489EF53}" vid="{7CEA1CEF-2144-6C4D-A7C2-C9E418BC6C08}"/>
    </a:ext>
  </a:extLst>
</a:theme>
</file>

<file path=ppt/theme/theme7.xml><?xml version="1.0" encoding="utf-8"?>
<a:theme xmlns:a="http://schemas.openxmlformats.org/drawingml/2006/main" name="4_SanofiGenzyme_PowerPoint_Template">
  <a:themeElements>
    <a:clrScheme name="Sanofi">
      <a:dk1>
        <a:srgbClr val="6B747B"/>
      </a:dk1>
      <a:lt1>
        <a:srgbClr val="FFFFFF"/>
      </a:lt1>
      <a:dk2>
        <a:srgbClr val="525CA3"/>
      </a:dk2>
      <a:lt2>
        <a:srgbClr val="BCBC1C"/>
      </a:lt2>
      <a:accent1>
        <a:srgbClr val="3E90D0"/>
      </a:accent1>
      <a:accent2>
        <a:srgbClr val="D16C19"/>
      </a:accent2>
      <a:accent3>
        <a:srgbClr val="8F6EAA"/>
      </a:accent3>
      <a:accent4>
        <a:srgbClr val="FBBA00"/>
      </a:accent4>
      <a:accent5>
        <a:srgbClr val="BE006B"/>
      </a:accent5>
      <a:accent6>
        <a:srgbClr val="CAAE7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D829FF25-08E2-2444-9D87-C51E4489EF53}" vid="{7CEA1CEF-2144-6C4D-A7C2-C9E418BC6C08}"/>
    </a:ext>
  </a:extLst>
</a:theme>
</file>

<file path=ppt/theme/theme8.xml><?xml version="1.0" encoding="utf-8"?>
<a:theme xmlns:a="http://schemas.openxmlformats.org/drawingml/2006/main" name="5_SanofiGenzyme_PowerPoint_Template">
  <a:themeElements>
    <a:clrScheme name="Sanofi">
      <a:dk1>
        <a:srgbClr val="6B747B"/>
      </a:dk1>
      <a:lt1>
        <a:srgbClr val="FFFFFF"/>
      </a:lt1>
      <a:dk2>
        <a:srgbClr val="525CA3"/>
      </a:dk2>
      <a:lt2>
        <a:srgbClr val="BCBC1C"/>
      </a:lt2>
      <a:accent1>
        <a:srgbClr val="3E90D0"/>
      </a:accent1>
      <a:accent2>
        <a:srgbClr val="D16C19"/>
      </a:accent2>
      <a:accent3>
        <a:srgbClr val="8F6EAA"/>
      </a:accent3>
      <a:accent4>
        <a:srgbClr val="FBBA00"/>
      </a:accent4>
      <a:accent5>
        <a:srgbClr val="BE006B"/>
      </a:accent5>
      <a:accent6>
        <a:srgbClr val="CAAE7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D829FF25-08E2-2444-9D87-C51E4489EF53}" vid="{7CEA1CEF-2144-6C4D-A7C2-C9E418BC6C08}"/>
    </a:ext>
  </a:extLst>
</a:theme>
</file>

<file path=ppt/theme/theme9.xml><?xml version="1.0" encoding="utf-8"?>
<a:theme xmlns:a="http://schemas.openxmlformats.org/drawingml/2006/main" name="6_SanofiGenzyme_PowerPoint_Template">
  <a:themeElements>
    <a:clrScheme name="Sanofi">
      <a:dk1>
        <a:srgbClr val="6B747B"/>
      </a:dk1>
      <a:lt1>
        <a:srgbClr val="FFFFFF"/>
      </a:lt1>
      <a:dk2>
        <a:srgbClr val="525CA3"/>
      </a:dk2>
      <a:lt2>
        <a:srgbClr val="BCBC1C"/>
      </a:lt2>
      <a:accent1>
        <a:srgbClr val="3E90D0"/>
      </a:accent1>
      <a:accent2>
        <a:srgbClr val="D16C19"/>
      </a:accent2>
      <a:accent3>
        <a:srgbClr val="8F6EAA"/>
      </a:accent3>
      <a:accent4>
        <a:srgbClr val="FBBA00"/>
      </a:accent4>
      <a:accent5>
        <a:srgbClr val="BE006B"/>
      </a:accent5>
      <a:accent6>
        <a:srgbClr val="CAAE7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D829FF25-08E2-2444-9D87-C51E4489EF53}" vid="{7CEA1CEF-2144-6C4D-A7C2-C9E418BC6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Sanofi Genzyme 16_9</Template>
  <TotalTime>20223</TotalTime>
  <Words>5885</Words>
  <Application>Microsoft Office PowerPoint</Application>
  <PresentationFormat>Předvádění na obrazovce (16:9)</PresentationFormat>
  <Paragraphs>834</Paragraphs>
  <Slides>43</Slides>
  <Notes>10</Notes>
  <HiddenSlides>0</HiddenSlides>
  <MMClips>0</MMClips>
  <ScaleCrop>false</ScaleCrop>
  <HeadingPairs>
    <vt:vector size="8" baseType="variant">
      <vt:variant>
        <vt:lpstr>Použitá písma</vt:lpstr>
      </vt:variant>
      <vt:variant>
        <vt:i4>13</vt:i4>
      </vt:variant>
      <vt:variant>
        <vt:lpstr>Motiv</vt:lpstr>
      </vt:variant>
      <vt:variant>
        <vt:i4>22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79" baseType="lpstr">
      <vt:lpstr>Arial</vt:lpstr>
      <vt:lpstr>Arial Narrow</vt:lpstr>
      <vt:lpstr>Calibri</vt:lpstr>
      <vt:lpstr>Century Gothic</vt:lpstr>
      <vt:lpstr>Constantia</vt:lpstr>
      <vt:lpstr>Courier New</vt:lpstr>
      <vt:lpstr>freight-text-pro</vt:lpstr>
      <vt:lpstr>Times</vt:lpstr>
      <vt:lpstr>Times New Roman</vt:lpstr>
      <vt:lpstr>Trebuchet MS</vt:lpstr>
      <vt:lpstr>Verdana</vt:lpstr>
      <vt:lpstr>Wingdings</vt:lpstr>
      <vt:lpstr>Wingdings 2</vt:lpstr>
      <vt:lpstr>SanofiGenzyme_PowerPoint_Template</vt:lpstr>
      <vt:lpstr>1_SanofiGenzyme_PowerPoint_Template</vt:lpstr>
      <vt:lpstr>2_SanofiGenzyme_PowerPoint_Template</vt:lpstr>
      <vt:lpstr>MEX Academy Training</vt:lpstr>
      <vt:lpstr>1_Conception personnalisée</vt:lpstr>
      <vt:lpstr>3_SanofiGenzyme_PowerPoint_Template</vt:lpstr>
      <vt:lpstr>4_SanofiGenzyme_PowerPoint_Template</vt:lpstr>
      <vt:lpstr>5_SanofiGenzyme_PowerPoint_Template</vt:lpstr>
      <vt:lpstr>6_SanofiGenzyme_PowerPoint_Template</vt:lpstr>
      <vt:lpstr>7_MEX Academy Training</vt:lpstr>
      <vt:lpstr>8_SanofiGenzyme_PowerPoint_Template</vt:lpstr>
      <vt:lpstr>9_SanofiGenzyme_PowerPoint_Template</vt:lpstr>
      <vt:lpstr>STRUCTURE</vt:lpstr>
      <vt:lpstr>Office Theme</vt:lpstr>
      <vt:lpstr>1_Sanofi Genzyme - EN - Presentation Blue</vt:lpstr>
      <vt:lpstr>4_REGN White template-1</vt:lpstr>
      <vt:lpstr>1_Office Theme</vt:lpstr>
      <vt:lpstr>5_REGN White template-1</vt:lpstr>
      <vt:lpstr>7_REGN White template-1</vt:lpstr>
      <vt:lpstr>1_Nivo Template</vt:lpstr>
      <vt:lpstr>2017_HTAA_Diabetes</vt:lpstr>
      <vt:lpstr>8_REGN White template-1</vt:lpstr>
      <vt:lpstr>think-cell Slide</vt:lpstr>
      <vt:lpstr>Systémová léčba spinocelulárního karcinomu kůže</vt:lpstr>
      <vt:lpstr>PŘEDNÁŠKA JE SPONZOROVÁNA SPOLEČNOSTÍ  sanofi-aventis, s.r.o. </vt:lpstr>
      <vt:lpstr>NÁDORY KŮŽE – EPIDEMIOLOGIE</vt:lpstr>
      <vt:lpstr>Prezentace aplikace PowerPoint</vt:lpstr>
      <vt:lpstr>Prezentace aplikace PowerPoint</vt:lpstr>
      <vt:lpstr>MORTALITA U KOŽNÍCH KARCINOMŮ</vt:lpstr>
      <vt:lpstr>EPIDEMIOLOGIE</vt:lpstr>
      <vt:lpstr>ETIOLOGIE </vt:lpstr>
      <vt:lpstr>BAZOCELULÁRNÍ KARCINOM (BAZALIOM)</vt:lpstr>
      <vt:lpstr>BAZOCELULÁRNÍ KARCINOM (BAZALIOM)</vt:lpstr>
      <vt:lpstr>SPINOCELULÁRNÍ KARCINOM (SPINALIOM)</vt:lpstr>
      <vt:lpstr>INCIDENCE SPINOCELULÁRNÍHO KARCINOMU</vt:lpstr>
      <vt:lpstr>Prezentace aplikace PowerPoint</vt:lpstr>
      <vt:lpstr>RIZIKOVÉ FAKTORY SPOJENÉ S ROZVOJEM SPINALIOMU</vt:lpstr>
      <vt:lpstr>SPINOCELULÁRNÍ KARCINOM (SPINALIOM)</vt:lpstr>
      <vt:lpstr>VYSOCE RIZIKOVÝ VS. NÍZCE RIZIKOVÝ CSCC</vt:lpstr>
      <vt:lpstr>Prezentace aplikace PowerPoint</vt:lpstr>
      <vt:lpstr>Prezentace aplikace PowerPoint</vt:lpstr>
      <vt:lpstr>Prezentace aplikace PowerPoint</vt:lpstr>
      <vt:lpstr> TNM KLASIFIKACE DLE AJCC 8. EDICE 2018 </vt:lpstr>
      <vt:lpstr>Prezentace aplikace PowerPoint</vt:lpstr>
      <vt:lpstr>Prezentace aplikace PowerPoint</vt:lpstr>
      <vt:lpstr>NEJČASTĚJI UŽÍVANÉ LÉKY V LÉČBĚ POKROČILÉHO CSCC</vt:lpstr>
      <vt:lpstr>KONTROLNÍ BODY IMUNITY „CHECKPOINTY“</vt:lpstr>
      <vt:lpstr>„NÁDOROVÁ MUTAČNÍ NÁLOŽ“ U CSCC  (TUMOR MUTATION BURDEN, TMB)</vt:lpstr>
      <vt:lpstr>CHECKPOINT INHIBITORY – FDA SCHVÁLENÉ INDIKACE – DUBEN 2019</vt:lpstr>
      <vt:lpstr>LIBTAYO (CEMIPLIMAB)</vt:lpstr>
      <vt:lpstr>LIBTAYO (CEMIPLIMAB)</vt:lpstr>
      <vt:lpstr>Prezentace aplikace PowerPoint</vt:lpstr>
      <vt:lpstr>LIBTAYO – TERAPEUTICKÉ INDIKACE</vt:lpstr>
      <vt:lpstr>LIBTAYO (CEMIPLIMAB)</vt:lpstr>
      <vt:lpstr>LIBTAYO – DÁVKOVÁNÍ</vt:lpstr>
      <vt:lpstr>EMPOWER-CSCC 1 (study 1540) Phase 2, Non-Randomized, Multicenter Clinical Study in Advanced CSCC</vt:lpstr>
      <vt:lpstr>STUDIE EMPOWER-CSCC-1 – DESIGN  (NCT02760498)</vt:lpstr>
      <vt:lpstr>EMPOWER-CSCC-1</vt:lpstr>
      <vt:lpstr>Baseline Characteristics in EMPOWER-CSCC-1 with Advanced CSCC (Groups 1 and 2)</vt:lpstr>
      <vt:lpstr>LÉČEBNÁ ODPOVĚĎ – NEZÁVISLÁ HODNOTÍCÍ KOMISE – PACIENTI S POKROČILÝM CSCC (SKUPINA 1 A 2)</vt:lpstr>
      <vt:lpstr>NEJLEPŠÍ ODPOVĚĎ V CÍLOVÝCH LÉZÍCH U PACIENTŮ S POKROČILÝM CSCC PODLE ICR </vt:lpstr>
      <vt:lpstr>HODNOCENÍ ORR, PFS, A DOR U PACIENTŮ S POKROČILÝM CSCC </vt:lpstr>
      <vt:lpstr>PŘíklad redukce viditeLnÝch lézí CSCC po lÉčbĚ Cemiplimabem (ze StUdie)</vt:lpstr>
      <vt:lpstr>REDUKCE VIDITELNÝCH LÉZÍ CSCC PO LÉČBĚ CEMIPLIMABEM</vt:lpstr>
      <vt:lpstr>BEZPEČNOST LÉČBY – VÝSKYT NEŽÁDOUCÍCH ÚČINKŮ</vt:lpstr>
      <vt:lpstr>   závĚr</vt:lpstr>
    </vt:vector>
  </TitlesOfParts>
  <Company>Sanofi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Geffriaud-Ricouard, Christine /FR</dc:creator>
  <cp:lastModifiedBy>Adela Kratochvilova</cp:lastModifiedBy>
  <cp:revision>449</cp:revision>
  <cp:lastPrinted>2016-08-10T21:05:05Z</cp:lastPrinted>
  <dcterms:created xsi:type="dcterms:W3CDTF">2018-10-17T15:26:06Z</dcterms:created>
  <dcterms:modified xsi:type="dcterms:W3CDTF">2020-10-23T09:20:47Z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