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  <p:sldMasterId id="2147483906" r:id="rId2"/>
    <p:sldMasterId id="2147483918" r:id="rId3"/>
    <p:sldMasterId id="2147483933" r:id="rId4"/>
  </p:sldMasterIdLst>
  <p:notesMasterIdLst>
    <p:notesMasterId r:id="rId32"/>
  </p:notesMasterIdLst>
  <p:sldIdLst>
    <p:sldId id="601" r:id="rId5"/>
    <p:sldId id="321" r:id="rId6"/>
    <p:sldId id="600" r:id="rId7"/>
    <p:sldId id="596" r:id="rId8"/>
    <p:sldId id="476" r:id="rId9"/>
    <p:sldId id="597" r:id="rId10"/>
    <p:sldId id="598" r:id="rId11"/>
    <p:sldId id="599" r:id="rId12"/>
    <p:sldId id="418" r:id="rId13"/>
    <p:sldId id="281" r:id="rId14"/>
    <p:sldId id="263" r:id="rId15"/>
    <p:sldId id="264" r:id="rId16"/>
    <p:sldId id="265" r:id="rId17"/>
    <p:sldId id="267" r:id="rId18"/>
    <p:sldId id="282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300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6600"/>
    <a:srgbClr val="324782"/>
    <a:srgbClr val="FFCE33"/>
    <a:srgbClr val="F6BB00"/>
    <a:srgbClr val="FFFF66"/>
    <a:srgbClr val="FFFFCC"/>
    <a:srgbClr val="FFCC99"/>
    <a:srgbClr val="E5E5FF"/>
    <a:srgbClr val="D9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19" autoAdjust="0"/>
  </p:normalViewPr>
  <p:slideViewPr>
    <p:cSldViewPr snapToGrid="0">
      <p:cViewPr varScale="1">
        <p:scale>
          <a:sx n="112" d="100"/>
          <a:sy n="112" d="100"/>
        </p:scale>
        <p:origin x="37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05677960669755E-2"/>
          <c:y val="3.2478186325175351E-2"/>
          <c:w val="0.87888819724275535"/>
          <c:h val="0.8781415513374830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Sheet1!$E$2:$E$33</c:f>
                <c:numCache>
                  <c:formatCode>General</c:formatCode>
                  <c:ptCount val="32"/>
                  <c:pt idx="0">
                    <c:v>0.19000000000000003</c:v>
                  </c:pt>
                  <c:pt idx="1">
                    <c:v>0</c:v>
                  </c:pt>
                  <c:pt idx="2">
                    <c:v>0.19000000000000003</c:v>
                  </c:pt>
                  <c:pt idx="3">
                    <c:v>0.79</c:v>
                  </c:pt>
                  <c:pt idx="4">
                    <c:v>0</c:v>
                  </c:pt>
                  <c:pt idx="5">
                    <c:v>0.31000000000000022</c:v>
                  </c:pt>
                  <c:pt idx="6">
                    <c:v>0.26</c:v>
                  </c:pt>
                  <c:pt idx="7">
                    <c:v>0</c:v>
                  </c:pt>
                  <c:pt idx="8">
                    <c:v>0.35000000000000014</c:v>
                  </c:pt>
                  <c:pt idx="9">
                    <c:v>0.22000000000000006</c:v>
                  </c:pt>
                  <c:pt idx="10">
                    <c:v>0</c:v>
                  </c:pt>
                  <c:pt idx="11">
                    <c:v>0.34000000000000014</c:v>
                  </c:pt>
                  <c:pt idx="12">
                    <c:v>0.25</c:v>
                  </c:pt>
                  <c:pt idx="13">
                    <c:v>0</c:v>
                  </c:pt>
                  <c:pt idx="14">
                    <c:v>0.25</c:v>
                  </c:pt>
                  <c:pt idx="15">
                    <c:v>0.30000000000000021</c:v>
                  </c:pt>
                  <c:pt idx="16">
                    <c:v>0</c:v>
                  </c:pt>
                  <c:pt idx="17">
                    <c:v>0.73000000000000032</c:v>
                  </c:pt>
                  <c:pt idx="18">
                    <c:v>0.19000000000000003</c:v>
                  </c:pt>
                  <c:pt idx="19">
                    <c:v>0</c:v>
                  </c:pt>
                  <c:pt idx="20">
                    <c:v>0.22000000000000006</c:v>
                  </c:pt>
                  <c:pt idx="21">
                    <c:v>0.43000000000000022</c:v>
                  </c:pt>
                  <c:pt idx="22">
                    <c:v>0</c:v>
                  </c:pt>
                  <c:pt idx="23">
                    <c:v>0.33000000000000035</c:v>
                  </c:pt>
                  <c:pt idx="24">
                    <c:v>0.25</c:v>
                  </c:pt>
                  <c:pt idx="25">
                    <c:v>0</c:v>
                  </c:pt>
                  <c:pt idx="26">
                    <c:v>0.48000000000000026</c:v>
                  </c:pt>
                  <c:pt idx="27">
                    <c:v>0.24000000000000007</c:v>
                  </c:pt>
                  <c:pt idx="28">
                    <c:v>0</c:v>
                  </c:pt>
                  <c:pt idx="29">
                    <c:v>1.1399999999999992</c:v>
                  </c:pt>
                  <c:pt idx="30">
                    <c:v>0.59000000000000008</c:v>
                  </c:pt>
                  <c:pt idx="31">
                    <c:v>0.22000000000000006</c:v>
                  </c:pt>
                </c:numCache>
              </c:numRef>
            </c:plus>
            <c:minus>
              <c:numRef>
                <c:f>Sheet1!$D$2:$D$33</c:f>
                <c:numCache>
                  <c:formatCode>General</c:formatCode>
                  <c:ptCount val="32"/>
                  <c:pt idx="0">
                    <c:v>0.14000000000000001</c:v>
                  </c:pt>
                  <c:pt idx="1">
                    <c:v>0</c:v>
                  </c:pt>
                  <c:pt idx="2">
                    <c:v>0.15000000000000016</c:v>
                  </c:pt>
                  <c:pt idx="3">
                    <c:v>0.23</c:v>
                  </c:pt>
                  <c:pt idx="4">
                    <c:v>0</c:v>
                  </c:pt>
                  <c:pt idx="5">
                    <c:v>0.21000000000000005</c:v>
                  </c:pt>
                  <c:pt idx="6">
                    <c:v>0.17000000000000004</c:v>
                  </c:pt>
                  <c:pt idx="7">
                    <c:v>0</c:v>
                  </c:pt>
                  <c:pt idx="8">
                    <c:v>0.22000000000000006</c:v>
                  </c:pt>
                  <c:pt idx="9">
                    <c:v>0.16000000000000006</c:v>
                  </c:pt>
                  <c:pt idx="10">
                    <c:v>0</c:v>
                  </c:pt>
                  <c:pt idx="11">
                    <c:v>0.23000000000000004</c:v>
                  </c:pt>
                  <c:pt idx="12">
                    <c:v>0.16000000000000006</c:v>
                  </c:pt>
                  <c:pt idx="13">
                    <c:v>0</c:v>
                  </c:pt>
                  <c:pt idx="14">
                    <c:v>0.17000000000000004</c:v>
                  </c:pt>
                  <c:pt idx="15">
                    <c:v>0.2</c:v>
                  </c:pt>
                  <c:pt idx="16">
                    <c:v>0</c:v>
                  </c:pt>
                  <c:pt idx="17">
                    <c:v>0.38000000000000023</c:v>
                  </c:pt>
                  <c:pt idx="18">
                    <c:v>0.14000000000000001</c:v>
                  </c:pt>
                  <c:pt idx="19">
                    <c:v>0</c:v>
                  </c:pt>
                  <c:pt idx="20">
                    <c:v>0.15000000000000008</c:v>
                  </c:pt>
                  <c:pt idx="21">
                    <c:v>0.26</c:v>
                  </c:pt>
                  <c:pt idx="22">
                    <c:v>0</c:v>
                  </c:pt>
                  <c:pt idx="23">
                    <c:v>0.21000000000000005</c:v>
                  </c:pt>
                  <c:pt idx="24">
                    <c:v>0.18000000000000008</c:v>
                  </c:pt>
                  <c:pt idx="25">
                    <c:v>0</c:v>
                  </c:pt>
                  <c:pt idx="26">
                    <c:v>0.26</c:v>
                  </c:pt>
                  <c:pt idx="27">
                    <c:v>0.16000000000000009</c:v>
                  </c:pt>
                  <c:pt idx="28">
                    <c:v>0</c:v>
                  </c:pt>
                  <c:pt idx="29">
                    <c:v>0.38000000000000023</c:v>
                  </c:pt>
                  <c:pt idx="30">
                    <c:v>0.28000000000000008</c:v>
                  </c:pt>
                  <c:pt idx="31">
                    <c:v>0.16000000000000009</c:v>
                  </c:pt>
                </c:numCache>
              </c:numRef>
            </c:minus>
            <c:spPr>
              <a:noFill/>
              <a:ln w="12700" cap="sq" cmpd="sng" algn="ctr">
                <a:solidFill>
                  <a:schemeClr val="tx1"/>
                </a:solidFill>
                <a:miter lim="800000"/>
              </a:ln>
              <a:effectLst/>
            </c:spPr>
          </c:errBars>
          <c:xVal>
            <c:numRef>
              <c:f>Sheet1!$A$2:$A$33</c:f>
              <c:numCache>
                <c:formatCode>General</c:formatCode>
                <c:ptCount val="32"/>
                <c:pt idx="0">
                  <c:v>0.54</c:v>
                </c:pt>
                <c:pt idx="2">
                  <c:v>0.56000000000000005</c:v>
                </c:pt>
                <c:pt idx="3">
                  <c:v>0.33000000000000024</c:v>
                </c:pt>
                <c:pt idx="5">
                  <c:v>0.61000000000000032</c:v>
                </c:pt>
                <c:pt idx="6">
                  <c:v>0.51</c:v>
                </c:pt>
                <c:pt idx="8">
                  <c:v>0.61000000000000032</c:v>
                </c:pt>
                <c:pt idx="9">
                  <c:v>0.48000000000000015</c:v>
                </c:pt>
                <c:pt idx="11">
                  <c:v>0.62000000000000033</c:v>
                </c:pt>
                <c:pt idx="12">
                  <c:v>0.5</c:v>
                </c:pt>
                <c:pt idx="14">
                  <c:v>0.48000000000000015</c:v>
                </c:pt>
                <c:pt idx="15">
                  <c:v>0.59000000000000019</c:v>
                </c:pt>
                <c:pt idx="17">
                  <c:v>0.79</c:v>
                </c:pt>
                <c:pt idx="18">
                  <c:v>0.5</c:v>
                </c:pt>
                <c:pt idx="20">
                  <c:v>0.49000000000000016</c:v>
                </c:pt>
                <c:pt idx="21">
                  <c:v>0.62000000000000033</c:v>
                </c:pt>
                <c:pt idx="23">
                  <c:v>0.59000000000000019</c:v>
                </c:pt>
                <c:pt idx="24">
                  <c:v>0.52</c:v>
                </c:pt>
                <c:pt idx="26">
                  <c:v>0.61000000000000032</c:v>
                </c:pt>
                <c:pt idx="27">
                  <c:v>0.53</c:v>
                </c:pt>
                <c:pt idx="29">
                  <c:v>0.56000000000000005</c:v>
                </c:pt>
                <c:pt idx="30">
                  <c:v>0.54</c:v>
                </c:pt>
                <c:pt idx="31">
                  <c:v>0.52</c:v>
                </c:pt>
              </c:numCache>
            </c:numRef>
          </c:xVal>
          <c:yVal>
            <c:numRef>
              <c:f>Sheet1!$B$2:$B$33</c:f>
              <c:numCache>
                <c:formatCode>General</c:formatCode>
                <c:ptCount val="32"/>
                <c:pt idx="0">
                  <c:v>32</c:v>
                </c:pt>
                <c:pt idx="1">
                  <c:v>31</c:v>
                </c:pt>
                <c:pt idx="2">
                  <c:v>30</c:v>
                </c:pt>
                <c:pt idx="3">
                  <c:v>29</c:v>
                </c:pt>
                <c:pt idx="4">
                  <c:v>28</c:v>
                </c:pt>
                <c:pt idx="5">
                  <c:v>27</c:v>
                </c:pt>
                <c:pt idx="6">
                  <c:v>26</c:v>
                </c:pt>
                <c:pt idx="7">
                  <c:v>25</c:v>
                </c:pt>
                <c:pt idx="8">
                  <c:v>24</c:v>
                </c:pt>
                <c:pt idx="9">
                  <c:v>23</c:v>
                </c:pt>
                <c:pt idx="10">
                  <c:v>22</c:v>
                </c:pt>
                <c:pt idx="11">
                  <c:v>21</c:v>
                </c:pt>
                <c:pt idx="12">
                  <c:v>20</c:v>
                </c:pt>
                <c:pt idx="13">
                  <c:v>19</c:v>
                </c:pt>
                <c:pt idx="14">
                  <c:v>18</c:v>
                </c:pt>
                <c:pt idx="15">
                  <c:v>17</c:v>
                </c:pt>
                <c:pt idx="16">
                  <c:v>16</c:v>
                </c:pt>
                <c:pt idx="17">
                  <c:v>15</c:v>
                </c:pt>
                <c:pt idx="18">
                  <c:v>14</c:v>
                </c:pt>
                <c:pt idx="19">
                  <c:v>13</c:v>
                </c:pt>
                <c:pt idx="20">
                  <c:v>12</c:v>
                </c:pt>
                <c:pt idx="21">
                  <c:v>11</c:v>
                </c:pt>
                <c:pt idx="22">
                  <c:v>10</c:v>
                </c:pt>
                <c:pt idx="23">
                  <c:v>9</c:v>
                </c:pt>
                <c:pt idx="24">
                  <c:v>8</c:v>
                </c:pt>
                <c:pt idx="25">
                  <c:v>7</c:v>
                </c:pt>
                <c:pt idx="26">
                  <c:v>6</c:v>
                </c:pt>
                <c:pt idx="27">
                  <c:v>5</c:v>
                </c:pt>
                <c:pt idx="28">
                  <c:v>4</c:v>
                </c:pt>
                <c:pt idx="29">
                  <c:v>3</c:v>
                </c:pt>
                <c:pt idx="30">
                  <c:v>2</c:v>
                </c:pt>
                <c:pt idx="3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227-4980-B9CF-44A4436EF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28800"/>
        <c:axId val="42889600"/>
      </c:scatterChart>
      <c:valAx>
        <c:axId val="40028800"/>
        <c:scaling>
          <c:logBase val="10"/>
          <c:orientation val="minMax"/>
          <c:max val="10"/>
          <c:min val="0.1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2857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889600"/>
        <c:crosses val="autoZero"/>
        <c:crossBetween val="midCat"/>
      </c:valAx>
      <c:valAx>
        <c:axId val="42889600"/>
        <c:scaling>
          <c:orientation val="minMax"/>
          <c:max val="32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2857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028800"/>
        <c:crossesAt val="1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(%)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B2F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14-441D-8715-D8EF24DF07B6}"/>
              </c:ext>
            </c:extLst>
          </c:dPt>
          <c:cat>
            <c:strRef>
              <c:f>Sheet1!$A$2:$A$3</c:f>
              <c:strCache>
                <c:ptCount val="2"/>
                <c:pt idx="0">
                  <c:v>Cabazitaxel
(N = 115)</c:v>
                </c:pt>
                <c:pt idx="1">
                  <c:v>Abi or enz
(N = 111)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35.700000000000003</c:v>
                </c:pt>
                <c:pt idx="1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4-441D-8715-D8EF24DF0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23411456"/>
        <c:axId val="123413248"/>
      </c:barChart>
      <c:catAx>
        <c:axId val="12341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3413248"/>
        <c:crosses val="autoZero"/>
        <c:auto val="1"/>
        <c:lblAlgn val="ctr"/>
        <c:lblOffset val="100"/>
        <c:noMultiLvlLbl val="0"/>
      </c:catAx>
      <c:valAx>
        <c:axId val="123413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341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(%)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B2F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4E-4C7A-BF03-5403CADD804D}"/>
              </c:ext>
            </c:extLst>
          </c:dPt>
          <c:cat>
            <c:strRef>
              <c:f>Sheet1!$A$2:$A$3</c:f>
              <c:strCache>
                <c:ptCount val="2"/>
                <c:pt idx="0">
                  <c:v>Cabazitaxel
(N = 63)</c:v>
                </c:pt>
                <c:pt idx="1">
                  <c:v>Abi or enz
(N = 52)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36.5</c:v>
                </c:pt>
                <c:pt idx="1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4E-4C7A-BF03-5403CADD8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24143488"/>
        <c:axId val="124145024"/>
      </c:barChart>
      <c:catAx>
        <c:axId val="12414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4145024"/>
        <c:crosses val="autoZero"/>
        <c:auto val="1"/>
        <c:lblAlgn val="ctr"/>
        <c:lblOffset val="100"/>
        <c:noMultiLvlLbl val="0"/>
      </c:catAx>
      <c:valAx>
        <c:axId val="124145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414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(%)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B2F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00-477F-AE52-7947092E13D1}"/>
              </c:ext>
            </c:extLst>
          </c:dPt>
          <c:cat>
            <c:strRef>
              <c:f>Sheet1!$A$2:$A$3</c:f>
              <c:strCache>
                <c:ptCount val="2"/>
                <c:pt idx="0">
                  <c:v>Cabazitaxel
(N = 111)</c:v>
                </c:pt>
                <c:pt idx="1">
                  <c:v>Abi or enz
(N = 109)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00-477F-AE52-7947092E1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24170624"/>
        <c:axId val="124172160"/>
      </c:barChart>
      <c:catAx>
        <c:axId val="12417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4172160"/>
        <c:crosses val="autoZero"/>
        <c:auto val="1"/>
        <c:lblAlgn val="ctr"/>
        <c:lblOffset val="100"/>
        <c:noMultiLvlLbl val="0"/>
      </c:catAx>
      <c:valAx>
        <c:axId val="124172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417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E480B-A033-49E8-A3BF-34221C675608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41355-28C2-4DA9-B7CF-56D018B395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41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41355-28C2-4DA9-B7CF-56D018B395B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76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41355-28C2-4DA9-B7CF-56D018B395B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11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62E7DC-D330-43D2-8A9C-5EC276FBB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D91E20-F9AE-4C84-9850-6BBF349A0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FE9096-E583-4DA0-A566-3C5C1266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08F8-66DE-49F2-98A0-9C664AAC76D7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F4AA49-9AD5-485A-9144-B64B9A24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A5891C-291E-4CBA-A0B3-8884C640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694-5B72-4DD5-8D92-0A09C07F2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3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1D5CE-6D75-4BD3-A3E7-87D3DE11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2F3946-CCEF-4C94-A3F5-685E11EC6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8F3318-CDC3-4E56-B2E0-C6853518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08F8-66DE-49F2-98A0-9C664AAC76D7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B9ECCA-EC7A-4828-BD50-75BB9F85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6990AF-D4AD-4C5B-B3BD-490E9037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694-5B72-4DD5-8D92-0A09C07F2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4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9E747B9-8FE6-4749-A7A8-71F09925A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47331C6-31AB-4463-B966-D7FCA6112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64FCE6-E12F-4E48-B460-CD633B13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08F8-66DE-49F2-98A0-9C664AAC76D7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6EBEF0-17D7-4BE7-991A-D1CB5BF4E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3EC014-2F3F-47F3-8B5D-B8A1B66B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694-5B72-4DD5-8D92-0A09C07F2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51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552121"/>
            <a:ext cx="10706452" cy="553999"/>
          </a:xfrm>
        </p:spPr>
        <p:txBody>
          <a:bodyPr anchor="b">
            <a:noAutofit/>
          </a:bodyPr>
          <a:lstStyle>
            <a:lvl1pPr>
              <a:defRPr sz="3733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0" y="1366345"/>
            <a:ext cx="10742400" cy="4766827"/>
          </a:xfrm>
        </p:spPr>
        <p:txBody>
          <a:bodyPr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A49127F-7CCE-43C3-B3BB-B6FF80287B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5959" y="6390289"/>
            <a:ext cx="8420493" cy="227999"/>
          </a:xfrm>
        </p:spPr>
        <p:txBody>
          <a:bodyPr anchor="b">
            <a:noAutofit/>
          </a:bodyPr>
          <a:lstStyle>
            <a:lvl1pPr marL="0" indent="0" algn="r">
              <a:buNone/>
              <a:defRPr sz="1067" baseline="0"/>
            </a:lvl1pPr>
          </a:lstStyle>
          <a:p>
            <a:pPr lvl="0"/>
            <a:r>
              <a:rPr lang="en-US" dirty="0"/>
              <a:t>Refs abbreviations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552121"/>
            <a:ext cx="10706453" cy="553999"/>
          </a:xfrm>
        </p:spPr>
        <p:txBody>
          <a:bodyPr anchor="b">
            <a:noAutofit/>
          </a:bodyPr>
          <a:lstStyle>
            <a:lvl1pPr>
              <a:defRPr sz="3733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A49127F-7CCE-43C3-B3BB-B6FF80287B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7489" y="6390289"/>
            <a:ext cx="8388963" cy="227999"/>
          </a:xfrm>
        </p:spPr>
        <p:txBody>
          <a:bodyPr anchor="b">
            <a:noAutofit/>
          </a:bodyPr>
          <a:lstStyle>
            <a:lvl1pPr marL="0" indent="0" algn="r">
              <a:buNone/>
              <a:defRPr sz="1067" baseline="0"/>
            </a:lvl1pPr>
          </a:lstStyle>
          <a:p>
            <a:pPr lvl="0"/>
            <a:r>
              <a:rPr lang="en-US" dirty="0"/>
              <a:t>Refs abbreviations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5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139" y="2145600"/>
            <a:ext cx="6643652" cy="12192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267"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139" y="3370145"/>
            <a:ext cx="6643652" cy="6000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906142" y="4579200"/>
            <a:ext cx="5900236" cy="3072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06142" y="4894301"/>
            <a:ext cx="5900236" cy="3072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906141" y="5966058"/>
            <a:ext cx="5313011" cy="307777"/>
          </a:xfrm>
        </p:spPr>
        <p:txBody>
          <a:bodyPr bIns="23400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370882" y="5856000"/>
            <a:ext cx="22117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133" i="0" u="none" strike="noStrike" kern="1200" baseline="0" dirty="0">
                <a:latin typeface="Arial Narrow"/>
                <a:ea typeface="+mn-ea"/>
                <a:cs typeface="Arial Narrow"/>
              </a:rPr>
              <a:t>esmo</a:t>
            </a:r>
            <a:r>
              <a:rPr lang="en-US" sz="2133" i="0" u="none" strike="noStrike" kern="1200" baseline="0" dirty="0">
                <a:latin typeface="Arial Narrow"/>
                <a:ea typeface="+mn-ea"/>
                <a:cs typeface="Arial Narrow"/>
              </a:rPr>
              <a:t>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3FDB71-CA93-4675-9EC2-3A49227BE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951" y="522773"/>
            <a:ext cx="2582400" cy="5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9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14401" y="2145600"/>
            <a:ext cx="6643649" cy="12192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2" y="3370145"/>
            <a:ext cx="6643649" cy="6720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3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52121"/>
            <a:ext cx="7006269" cy="553999"/>
          </a:xfrm>
        </p:spPr>
        <p:txBody>
          <a:bodyPr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00" y="1080001"/>
            <a:ext cx="7006269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0" y="2112963"/>
            <a:ext cx="10742400" cy="4020208"/>
          </a:xfrm>
        </p:spPr>
        <p:txBody>
          <a:bodyPr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88FA-F864-4521-9DFD-AF03C9BFF3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476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552121"/>
            <a:ext cx="10706452" cy="553999"/>
          </a:xfrm>
        </p:spPr>
        <p:txBody>
          <a:bodyPr anchor="b">
            <a:noAutofit/>
          </a:bodyPr>
          <a:lstStyle>
            <a:lvl1pPr>
              <a:defRPr sz="3733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0" y="1366345"/>
            <a:ext cx="10742400" cy="4766827"/>
          </a:xfrm>
        </p:spPr>
        <p:txBody>
          <a:bodyPr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A49127F-7CCE-43C3-B3BB-B6FF80287B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5959" y="6390289"/>
            <a:ext cx="8420493" cy="227999"/>
          </a:xfrm>
        </p:spPr>
        <p:txBody>
          <a:bodyPr anchor="b">
            <a:noAutofit/>
          </a:bodyPr>
          <a:lstStyle>
            <a:lvl1pPr marL="0" indent="0" algn="r">
              <a:buNone/>
              <a:defRPr sz="1067" baseline="0"/>
            </a:lvl1pPr>
          </a:lstStyle>
          <a:p>
            <a:pPr lvl="0"/>
            <a:r>
              <a:rPr lang="en-US" dirty="0"/>
              <a:t>Refs abbreviations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78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552121"/>
            <a:ext cx="10706453" cy="553999"/>
          </a:xfrm>
        </p:spPr>
        <p:txBody>
          <a:bodyPr anchor="b">
            <a:noAutofit/>
          </a:bodyPr>
          <a:lstStyle>
            <a:lvl1pPr>
              <a:defRPr sz="3733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A49127F-7CCE-43C3-B3BB-B6FF80287B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7489" y="6390289"/>
            <a:ext cx="8388963" cy="227999"/>
          </a:xfrm>
        </p:spPr>
        <p:txBody>
          <a:bodyPr anchor="b">
            <a:noAutofit/>
          </a:bodyPr>
          <a:lstStyle>
            <a:lvl1pPr marL="0" indent="0" algn="r">
              <a:buNone/>
              <a:defRPr sz="1067" baseline="0"/>
            </a:lvl1pPr>
          </a:lstStyle>
          <a:p>
            <a:pPr lvl="0"/>
            <a:r>
              <a:rPr lang="en-US" dirty="0"/>
              <a:t>Refs abbreviations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37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16909" y="2112963"/>
            <a:ext cx="4551516" cy="401362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439345" y="2113389"/>
            <a:ext cx="6038400" cy="4013200"/>
          </a:xfrm>
        </p:spPr>
        <p:txBody>
          <a:bodyPr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1140" y="550801"/>
            <a:ext cx="7006269" cy="553999"/>
          </a:xfrm>
        </p:spPr>
        <p:txBody>
          <a:bodyPr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1140" y="1080001"/>
            <a:ext cx="7006269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1B8E-DB90-4156-9998-67EBCA269C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459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546B1-F914-4C89-B545-2D6064D1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01BC1E-7596-4ADF-8FC5-DCD39F86F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543EAB-EE7E-4B2C-BA2F-BFB93A01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08F8-66DE-49F2-98A0-9C664AAC76D7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34F7BC-BBFD-4A68-AD51-7C07FD61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BA14D8-89C8-430D-A7E4-DBA0A59E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694-5B72-4DD5-8D92-0A09C07F2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767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20000" y="4132146"/>
            <a:ext cx="10742400" cy="199401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charset="2"/>
              <a:buNone/>
              <a:tabLst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0" y="2112964"/>
            <a:ext cx="10742400" cy="189528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0000" y="550801"/>
            <a:ext cx="7006269" cy="553999"/>
          </a:xfrm>
        </p:spPr>
        <p:txBody>
          <a:bodyPr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00" y="1080001"/>
            <a:ext cx="7006269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CF81-11EA-405E-A3EC-9D48E6C9B0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5749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20000" y="2112963"/>
            <a:ext cx="10742400" cy="401362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0000" y="550801"/>
            <a:ext cx="10075917" cy="553999"/>
          </a:xfrm>
        </p:spPr>
        <p:txBody>
          <a:bodyPr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00" y="1080001"/>
            <a:ext cx="10075917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3D96-D520-43E8-9FE3-99F474E31B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6250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692A5-A8C0-47CD-A2C0-7DF226E98A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0076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20000" y="2112963"/>
            <a:ext cx="10982400" cy="401362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0000" y="550801"/>
            <a:ext cx="7006269" cy="553999"/>
          </a:xfrm>
        </p:spPr>
        <p:txBody>
          <a:bodyPr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0000" y="1080001"/>
            <a:ext cx="7006269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7CD0-78D0-42EA-ADB5-8E9333008C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2743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914402" y="3692527"/>
            <a:ext cx="3992033" cy="21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67" b="1" baseline="30000" dirty="0">
                <a:solidFill>
                  <a:schemeClr val="tx1"/>
                </a:solidFill>
                <a:latin typeface="Arial Narrow" pitchFamily="34" charset="0"/>
              </a:rPr>
              <a:t>Contacts ESMO </a:t>
            </a:r>
          </a:p>
          <a:p>
            <a:pPr eaLnBrk="1" hangingPunct="1">
              <a:defRPr/>
            </a:pPr>
            <a:endParaRPr lang="en-US" altLang="en-US" sz="2067" b="1" baseline="30000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European Society for Medical Oncology </a:t>
            </a:r>
            <a:b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Via Ginevra 4, CH-6900 Lugano</a:t>
            </a:r>
            <a:b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</a:br>
            <a:endParaRPr lang="en-US" altLang="en-US" sz="2067" baseline="30000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b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http://www.esmo.org</a:t>
            </a:r>
            <a:endParaRPr lang="en-US" altLang="en-US" sz="2067" b="1" baseline="0" dirty="0">
              <a:solidFill>
                <a:schemeClr val="tx1"/>
              </a:solidFill>
              <a:latin typeface="Arial Narrow" pitchFamily="34" charset="0"/>
            </a:endParaRPr>
          </a:p>
          <a:p>
            <a:pPr marL="0" marR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esmo@esmo.org</a:t>
            </a:r>
          </a:p>
          <a:p>
            <a:pPr eaLnBrk="1" hangingPunct="1">
              <a:defRPr/>
            </a:pPr>
            <a:endParaRPr lang="en-US" altLang="en-US" sz="2400" baseline="30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914401" y="2266720"/>
            <a:ext cx="6924495" cy="297517"/>
          </a:xfrm>
        </p:spPr>
        <p:txBody>
          <a:bodyPr tIns="140400" anchor="ctr">
            <a:noAutofit/>
          </a:bodyPr>
          <a:lstStyle>
            <a:lvl1pPr marL="0" indent="0" rtl="0">
              <a:buFontTx/>
              <a:buNone/>
              <a:defRPr lang="en-US" sz="2267" b="1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14400" y="2664487"/>
            <a:ext cx="6924493" cy="270475"/>
          </a:xfr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2267" b="0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2937600"/>
            <a:ext cx="6924493" cy="297600"/>
          </a:xfr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2267" b="0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CH" dirty="0"/>
              <a:t>Click to edit Master text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FB4C-FCC4-423E-B433-D9FA2CAED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2777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C43-04FE-4883-9CDF-3E2C07C71173}" type="datetimeFigureOut">
              <a:rPr lang="cs-CZ" smtClean="0"/>
              <a:pPr/>
              <a:t>08.06.2020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82C9-3572-43D1-9851-39926430E2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155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C43-04FE-4883-9CDF-3E2C07C71173}" type="datetimeFigureOut">
              <a:rPr lang="cs-CZ" smtClean="0"/>
              <a:pPr/>
              <a:t>08.06.2020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82C9-3572-43D1-9851-39926430E2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473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C43-04FE-4883-9CDF-3E2C07C71173}" type="datetimeFigureOut">
              <a:rPr lang="cs-CZ" smtClean="0"/>
              <a:pPr/>
              <a:t>08.06.2020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82C9-3572-43D1-9851-39926430E2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078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C43-04FE-4883-9CDF-3E2C07C71173}" type="datetimeFigureOut">
              <a:rPr lang="cs-CZ" smtClean="0"/>
              <a:pPr/>
              <a:t>08.06.2020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82C9-3572-43D1-9851-39926430E2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556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C43-04FE-4883-9CDF-3E2C07C71173}" type="datetimeFigureOut">
              <a:rPr lang="cs-CZ" smtClean="0"/>
              <a:pPr/>
              <a:t>08.06.2020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82C9-3572-43D1-9851-39926430E2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19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8257C-F8B5-44CD-9CAB-8D6193F2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7D3199-8B3A-4179-A8C7-4BD2DC576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EB9AB5-59E6-4EF1-B57B-A247A37C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08F8-66DE-49F2-98A0-9C664AAC76D7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26CF29-1655-4731-AEED-9D47CE1D6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86A47F-8433-45A1-8E73-8692332F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694-5B72-4DD5-8D92-0A09C07F2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180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C43-04FE-4883-9CDF-3E2C07C71173}" type="datetimeFigureOut">
              <a:rPr lang="cs-CZ" smtClean="0"/>
              <a:pPr/>
              <a:t>08.06.2020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82C9-3572-43D1-9851-39926430E2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354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C43-04FE-4883-9CDF-3E2C07C71173}" type="datetimeFigureOut">
              <a:rPr lang="cs-CZ" smtClean="0"/>
              <a:pPr/>
              <a:t>08.06.2020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82C9-3572-43D1-9851-39926430E2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304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C43-04FE-4883-9CDF-3E2C07C71173}" type="datetimeFigureOut">
              <a:rPr lang="cs-CZ" smtClean="0"/>
              <a:pPr/>
              <a:t>08.06.2020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82C9-3572-43D1-9851-39926430E2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781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C43-04FE-4883-9CDF-3E2C07C71173}" type="datetimeFigureOut">
              <a:rPr lang="cs-CZ" smtClean="0"/>
              <a:pPr/>
              <a:t>08.06.2020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82C9-3572-43D1-9851-39926430E2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822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C43-04FE-4883-9CDF-3E2C07C71173}" type="datetimeFigureOut">
              <a:rPr lang="cs-CZ" smtClean="0"/>
              <a:pPr/>
              <a:t>08.06.2020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82C9-3572-43D1-9851-39926430E2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661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C43-04FE-4883-9CDF-3E2C07C71173}" type="datetimeFigureOut">
              <a:rPr lang="cs-CZ" smtClean="0"/>
              <a:pPr/>
              <a:t>08.06.2020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82C9-3572-43D1-9851-39926430E2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604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9000" y="6365830"/>
            <a:ext cx="60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1" y="1229456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061040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4:3 Title and Content Cool Palett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>
                <a:latin typeface="Verdana" pitchFamily="34" charset="0"/>
              </a:defRPr>
            </a:lvl1pPr>
            <a:lvl2pPr>
              <a:spcBef>
                <a:spcPts val="450"/>
              </a:spcBef>
              <a:defRPr>
                <a:latin typeface="Verdana" pitchFamily="34" charset="0"/>
              </a:defRPr>
            </a:lvl2pPr>
            <a:lvl3pPr>
              <a:spcBef>
                <a:spcPts val="225"/>
              </a:spcBef>
              <a:defRPr>
                <a:latin typeface="Verdana" pitchFamily="34" charset="0"/>
              </a:defRPr>
            </a:lvl3pPr>
            <a:lvl4pPr>
              <a:spcBef>
                <a:spcPts val="150"/>
              </a:spcBef>
              <a:defRPr>
                <a:latin typeface="Verdana" pitchFamily="34" charset="0"/>
              </a:defRPr>
            </a:lvl4pPr>
            <a:lvl5pPr>
              <a:spcBef>
                <a:spcPts val="75"/>
              </a:spcBef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1446229" y="6482291"/>
            <a:ext cx="531283" cy="227178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675">
                <a:solidFill>
                  <a:schemeClr val="bg1"/>
                </a:solidFill>
                <a:latin typeface="Verdana" pitchFamily="34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F4EB35-EE5A-448A-9E19-B03AC0E4DE9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8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266701"/>
            <a:ext cx="9425516" cy="9493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2300" y="1625600"/>
            <a:ext cx="10938933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6C7AA3"/>
                </a:solidFill>
              </a:rPr>
              <a:t>Page </a:t>
            </a:r>
            <a:fld id="{73E11F71-9D16-452E-831E-F2440969C38D}" type="slidenum">
              <a:rPr lang="en-GB">
                <a:solidFill>
                  <a:srgbClr val="6C7AA3"/>
                </a:solidFill>
              </a:rPr>
              <a:pPr>
                <a:defRPr/>
              </a:pPr>
              <a:t>‹#›</a:t>
            </a:fld>
            <a:r>
              <a:rPr lang="en-GB" dirty="0">
                <a:solidFill>
                  <a:srgbClr val="6C7AA3"/>
                </a:solidFill>
              </a:rPr>
              <a:t> • • </a:t>
            </a:r>
            <a:fld id="{6C28B530-65B1-4E5E-87BC-21E316444157}" type="datetimeFigureOut">
              <a:rPr lang="en-GB">
                <a:solidFill>
                  <a:srgbClr val="6C7AA3"/>
                </a:solidFill>
              </a:rPr>
              <a:pPr>
                <a:defRPr/>
              </a:pPr>
              <a:t>08/06/2020</a:t>
            </a:fld>
            <a:endParaRPr lang="en-GB" dirty="0">
              <a:solidFill>
                <a:srgbClr val="6C7A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0015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425842"/>
            <a:ext cx="11226800" cy="39498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 - 1 column, 28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8" y="1777408"/>
            <a:ext cx="11226801" cy="4483693"/>
          </a:xfrm>
        </p:spPr>
        <p:txBody>
          <a:bodyPr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403225" indent="-133350">
              <a:buFont typeface="Arial" charset="0"/>
              <a:buChar char="•"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noProof="0" dirty="0"/>
              <a:t>Text 1st level, 18 </a:t>
            </a:r>
            <a:r>
              <a:rPr lang="en-US" noProof="0" dirty="0" err="1"/>
              <a:t>pts</a:t>
            </a:r>
            <a:endParaRPr lang="en-US" noProof="0" dirty="0"/>
          </a:p>
          <a:p>
            <a:pPr lvl="1"/>
            <a:r>
              <a:rPr lang="en-US" noProof="0" dirty="0"/>
              <a:t>Text 2nd level, 16 </a:t>
            </a:r>
            <a:r>
              <a:rPr lang="en-US" noProof="0" dirty="0" err="1"/>
              <a:t>pts</a:t>
            </a:r>
            <a:endParaRPr lang="en-US" noProof="0" dirty="0"/>
          </a:p>
          <a:p>
            <a:pPr lvl="2"/>
            <a:r>
              <a:rPr lang="en-US" noProof="0" dirty="0"/>
              <a:t>Text 3rd level, 14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sp>
        <p:nvSpPr>
          <p:cNvPr id="13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10284664" y="6441568"/>
            <a:ext cx="1035587" cy="123111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4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2811816" y="6441568"/>
            <a:ext cx="7708403" cy="123111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11289994" y="6441568"/>
            <a:ext cx="414748" cy="123111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8368" y="950401"/>
            <a:ext cx="11226801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</a:t>
            </a:r>
            <a:r>
              <a:rPr lang="en-US" noProof="0" dirty="0" err="1"/>
              <a:t>pts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532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77853-7E2A-4966-B12C-CD857BF4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E87E3A-3EFC-4A29-9631-E2DA1396F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B2EA1C-F2F9-4795-96E9-CC22F8759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4D8E36-E532-4D91-AFED-8DDE86DD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08F8-66DE-49F2-98A0-9C664AAC76D7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D904EC-8EE8-4318-9A45-4D1F8893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FEDC39-06D4-4737-A780-B7164D2E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694-5B72-4DD5-8D92-0A09C07F2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6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796938" y="6052567"/>
            <a:ext cx="8030996" cy="338554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 b="0"/>
            </a:lvl1pPr>
          </a:lstStyle>
          <a:p>
            <a:pPr lvl="0"/>
            <a:r>
              <a:rPr lang="en-US" noProof="0" dirty="0"/>
              <a:t>Subtitle, 24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174400"/>
          </a:xfrm>
        </p:spPr>
        <p:txBody>
          <a:bodyPr/>
          <a:lstStyle/>
          <a:p>
            <a:r>
              <a:rPr lang="en-US" noProof="0" dirty="0"/>
              <a:t>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796938" y="5563525"/>
            <a:ext cx="8025733" cy="451406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Presentation title, 32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3572424" y="5505577"/>
            <a:ext cx="0" cy="10032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4" y="5899045"/>
            <a:ext cx="2969683" cy="25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37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44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174400"/>
          </a:xfrm>
        </p:spPr>
        <p:txBody>
          <a:bodyPr/>
          <a:lstStyle/>
          <a:p>
            <a:r>
              <a:rPr lang="en-US" noProof="0" dirty="0"/>
              <a:t>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39573" y="5563525"/>
            <a:ext cx="7983100" cy="451406"/>
          </a:xfrm>
        </p:spPr>
        <p:txBody>
          <a:bodyPr anchor="b"/>
          <a:lstStyle>
            <a:lvl1pPr algn="r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Chapter title, 32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8668" y="6057602"/>
            <a:ext cx="7979264" cy="365279"/>
          </a:xfrm>
        </p:spPr>
        <p:txBody>
          <a:bodyPr/>
          <a:lstStyle>
            <a:lvl1pPr marL="0" indent="0" algn="r">
              <a:buNone/>
              <a:defRPr sz="24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Chapter subtitle, 24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572424" y="5505577"/>
            <a:ext cx="0" cy="10032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4" y="5899045"/>
            <a:ext cx="2969683" cy="25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821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78368" y="1656139"/>
            <a:ext cx="11226801" cy="460496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80002" y="425842"/>
            <a:ext cx="11225167" cy="39498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title, 28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73401" y="1820334"/>
            <a:ext cx="10781409" cy="4166193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 dirty="0"/>
              <a:t>Text 1st level, 18 </a:t>
            </a:r>
            <a:r>
              <a:rPr lang="en-US" noProof="0" dirty="0" err="1"/>
              <a:t>pts</a:t>
            </a:r>
            <a:endParaRPr lang="en-US" noProof="0" dirty="0"/>
          </a:p>
          <a:p>
            <a:pPr lvl="1"/>
            <a:r>
              <a:rPr lang="en-US" noProof="0" dirty="0"/>
              <a:t>Text 2nd level, 16 </a:t>
            </a:r>
            <a:r>
              <a:rPr lang="en-US" noProof="0" dirty="0" err="1"/>
              <a:t>pts</a:t>
            </a:r>
            <a:endParaRPr lang="en-US" noProof="0" dirty="0"/>
          </a:p>
          <a:p>
            <a:pPr lvl="2"/>
            <a:r>
              <a:rPr lang="en-US" noProof="0" dirty="0"/>
              <a:t>Text 3rd level, 14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sp>
        <p:nvSpPr>
          <p:cNvPr id="13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10284664" y="6441568"/>
            <a:ext cx="1035587" cy="123111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4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2811816" y="6441568"/>
            <a:ext cx="7708403" cy="123111"/>
          </a:xfrm>
        </p:spPr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5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11289994" y="6441568"/>
            <a:ext cx="414748" cy="123111"/>
          </a:xfrm>
        </p:spPr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2" y="950401"/>
            <a:ext cx="11225167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</a:t>
            </a:r>
            <a:r>
              <a:rPr lang="en-US" noProof="0" dirty="0" err="1"/>
              <a:t>pts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0622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57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80002" y="425842"/>
            <a:ext cx="11225167" cy="39498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 - 1 picture, 28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7" y="1777408"/>
            <a:ext cx="5252604" cy="4483693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 dirty="0"/>
              <a:t>Text 1st level, 18 </a:t>
            </a:r>
            <a:r>
              <a:rPr lang="en-US" noProof="0" dirty="0" err="1"/>
              <a:t>pts</a:t>
            </a:r>
            <a:endParaRPr lang="en-US" noProof="0" dirty="0"/>
          </a:p>
          <a:p>
            <a:pPr lvl="1"/>
            <a:r>
              <a:rPr lang="en-US" noProof="0" dirty="0"/>
              <a:t>Text 2nd level, 16 </a:t>
            </a:r>
            <a:r>
              <a:rPr lang="en-US" noProof="0" dirty="0" err="1"/>
              <a:t>pts</a:t>
            </a:r>
            <a:endParaRPr lang="en-US" noProof="0" dirty="0"/>
          </a:p>
          <a:p>
            <a:pPr lvl="2"/>
            <a:r>
              <a:rPr lang="en-US" noProof="0" dirty="0"/>
              <a:t>Text 3rd level, 14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sp>
        <p:nvSpPr>
          <p:cNvPr id="1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10284664" y="6441568"/>
            <a:ext cx="1035587" cy="123111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5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2811816" y="6441568"/>
            <a:ext cx="7708403" cy="123111"/>
          </a:xfrm>
        </p:spPr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11289994" y="6441568"/>
            <a:ext cx="414748" cy="123111"/>
          </a:xfrm>
        </p:spPr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2" y="950401"/>
            <a:ext cx="11225167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sp>
        <p:nvSpPr>
          <p:cNvPr id="18" name="Espace réservé pour une image  6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2" y="1316569"/>
            <a:ext cx="5609167" cy="4944533"/>
          </a:xfrm>
        </p:spPr>
        <p:txBody>
          <a:bodyPr/>
          <a:lstStyle/>
          <a:p>
            <a:r>
              <a:rPr lang="en-US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761513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174400"/>
          </a:xfrm>
        </p:spPr>
        <p:txBody>
          <a:bodyPr/>
          <a:lstStyle/>
          <a:p>
            <a:r>
              <a:rPr lang="en-US" noProof="0" dirty="0"/>
              <a:t>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3317748"/>
            <a:ext cx="12192000" cy="1043876"/>
          </a:xfrm>
        </p:spPr>
        <p:txBody>
          <a:bodyPr anchor="b"/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THANK </a:t>
            </a:r>
            <a:r>
              <a:rPr lang="fr-FR" dirty="0" err="1"/>
              <a:t>you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4" y="5899045"/>
            <a:ext cx="2969683" cy="25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23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NAME OF PRESENTATION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1DD2CE07-7216-40CE-BBA5-BB68D52D1ECC}" type="slidenum">
              <a:rPr lang="en-US" altLang="fr-FR" smtClean="0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361043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ext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6084" y="1390650"/>
            <a:ext cx="5139267" cy="4248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altLang="fr-FR" dirty="0"/>
              <a:t>Second level</a:t>
            </a:r>
          </a:p>
          <a:p>
            <a:pPr lvl="2"/>
            <a:r>
              <a:rPr lang="en-US" altLang="fr-FR" dirty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8551" y="1390650"/>
            <a:ext cx="5141383" cy="4248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altLang="fr-FR" dirty="0"/>
              <a:t>Second level</a:t>
            </a:r>
          </a:p>
          <a:p>
            <a:pPr lvl="2"/>
            <a:r>
              <a:rPr lang="en-US" altLang="fr-FR" dirty="0"/>
              <a:t>Third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/>
              <a:t>NAME OF PRESENTATION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 dirty="0"/>
              <a:t>|</a:t>
            </a:r>
            <a:r>
              <a:rPr lang="en-US" altLang="fr-FR" sz="900" baseline="16000" dirty="0"/>
              <a:t>    </a:t>
            </a:r>
            <a:fld id="{A949280B-C634-4A2F-9F10-24C1431649B4}" type="slidenum">
              <a:rPr lang="en-US" altLang="fr-FR" smtClean="0"/>
              <a:pPr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055565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4"/>
          <p:cNvSpPr>
            <a:spLocks noGrp="1"/>
          </p:cNvSpPr>
          <p:nvPr>
            <p:ph type="title"/>
          </p:nvPr>
        </p:nvSpPr>
        <p:spPr>
          <a:xfrm>
            <a:off x="609600" y="381002"/>
            <a:ext cx="10972800" cy="73237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/>
            </a:lvl1pPr>
          </a:lstStyle>
          <a:p>
            <a:pPr marL="0" lvl="0" indent="0" algn="l">
              <a:spcBef>
                <a:spcPct val="20000"/>
              </a:spcBef>
              <a:buFont typeface="Arial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" y="0"/>
            <a:ext cx="12203185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0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168167"/>
            <a:ext cx="1220318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160789"/>
            <a:ext cx="1220318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10" y="0"/>
            <a:ext cx="12203185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0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" y="1168167"/>
            <a:ext cx="1220318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" y="160789"/>
            <a:ext cx="1220318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84455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2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"/>
                        <a:ext cx="211667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880189"/>
            <a:ext cx="10363200" cy="415498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6938433" y="6427789"/>
            <a:ext cx="3860800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368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0289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5EECF-1D15-4176-9FA5-6C49C3E0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95F180-EB45-46F0-A865-7C0C1BD19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624B8A-AA0E-463D-B00B-5C5CE4253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961C91-1B55-4415-98A6-A6744E836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FD715B3-7B91-4496-AB04-C4D766342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0B30B93-DF86-474E-9B89-0452D491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08F8-66DE-49F2-98A0-9C664AAC76D7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3532BF1-10E0-496C-B302-E7B45B06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CFAFDE-65BB-4BD6-B555-17D6A87F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694-5B72-4DD5-8D92-0A09C07F2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09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AF6EB-F676-4CC4-B660-B814236C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31EB29C-A06D-4291-A308-68DB0D255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08F8-66DE-49F2-98A0-9C664AAC76D7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02C3CC0-46F0-4FA4-AD3C-3D58581C8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4D5E55-4B3C-47D5-A1AF-625BC90D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694-5B72-4DD5-8D92-0A09C07F2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99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14D9F56-47DC-4EA7-8CF1-93FD76A1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08F8-66DE-49F2-98A0-9C664AAC76D7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47869C2-AB7B-4C79-873B-62F62180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A1B97E-183A-4018-A5F3-223BE3A0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694-5B72-4DD5-8D92-0A09C07F2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11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EAD8C-BEE9-44DE-BCF3-D0336FE8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867E97-1CD5-406C-AD91-F1BF93396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ADC013-9BBB-4AD1-B2DF-F6ABC010A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281618-D31C-42F4-A640-7049EA11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08F8-66DE-49F2-98A0-9C664AAC76D7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74A226-DF12-4D12-9338-2579B8E0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CF1812-89C8-43A4-A7C1-37E0BE84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694-5B72-4DD5-8D92-0A09C07F2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8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7B86C-88AC-49AF-8F8A-DC8B06CA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86D7E2-4BDC-43B4-BB52-6A288D42D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47EE321-0EF7-4913-832C-66A7E4ADE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1C1F54-454C-4A21-B458-3FED6AFA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08F8-66DE-49F2-98A0-9C664AAC76D7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7CA276-7AA1-4D38-B83E-0BD7B47E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F79EF8-CAB9-4A4F-9F7C-D40E30BEF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3694-5B72-4DD5-8D92-0A09C07F2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19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563083F-3FCD-4288-9622-55999B9F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BCFC02-AEBC-4202-92DD-2679D5926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FDF6C0-BCD9-4440-9C96-2C3625636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008F8-66DE-49F2-98A0-9C664AAC76D7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5F2391-BC21-4638-8541-F589A8D00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7311FD-7144-4A34-95C3-D73EEBED5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3694-5B72-4DD5-8D92-0A09C07F2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28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20000" y="274639"/>
            <a:ext cx="1074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1140" y="1600201"/>
            <a:ext cx="1074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8000" y="6372104"/>
            <a:ext cx="953803" cy="2461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33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E7506D9-11D1-4EDF-8D7F-95F25EAFBD3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50AF0F-96E1-4951-85F4-89C23720670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6802" y="6126164"/>
            <a:ext cx="221759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5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sldNum="0"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4267" b="1" kern="1200">
          <a:solidFill>
            <a:schemeClr val="tx1"/>
          </a:solidFill>
          <a:latin typeface="Arial Narrow"/>
          <a:ea typeface="MS PGothic" pitchFamily="34" charset="-128"/>
          <a:cs typeface="Arial Narrow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2133" kern="1200">
          <a:solidFill>
            <a:schemeClr val="tx1"/>
          </a:solidFill>
          <a:latin typeface="Arial Narrow"/>
          <a:ea typeface="MS PGothic" pitchFamily="34" charset="-128"/>
          <a:cs typeface="Arial Narrow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2133" kern="1200">
          <a:solidFill>
            <a:schemeClr val="tx1">
              <a:lumMod val="50000"/>
              <a:lumOff val="50000"/>
            </a:schemeClr>
          </a:solidFill>
          <a:latin typeface="Arial Narrow"/>
          <a:ea typeface="MS PGothic" pitchFamily="34" charset="-128"/>
          <a:cs typeface="Arial Narrow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2133" kern="1200">
          <a:solidFill>
            <a:schemeClr val="bg1">
              <a:lumMod val="65000"/>
            </a:schemeClr>
          </a:solidFill>
          <a:latin typeface="Arial Narrow"/>
          <a:ea typeface="MS PGothic" pitchFamily="34" charset="-128"/>
          <a:cs typeface="Arial Narrow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D9C43-04FE-4883-9CDF-3E2C07C71173}" type="datetimeFigureOut">
              <a:rPr lang="cs-CZ" smtClean="0"/>
              <a:pPr/>
              <a:t>08.06.2020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082C9-3572-43D1-9851-39926430E2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79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/>
        </p:nvCxnSpPr>
        <p:spPr>
          <a:xfrm>
            <a:off x="11944351" y="652364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1434233" y="6480461"/>
            <a:ext cx="0" cy="135467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78368" y="426069"/>
            <a:ext cx="11226801" cy="39498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noProof="0" dirty="0"/>
              <a:t>Text slide - 1 column, 28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78367" y="1782508"/>
            <a:ext cx="11226800" cy="44785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Text 1st level, 20 </a:t>
            </a:r>
            <a:r>
              <a:rPr lang="en-US" noProof="0" dirty="0" err="1"/>
              <a:t>pts</a:t>
            </a:r>
            <a:endParaRPr lang="en-US" noProof="0" dirty="0"/>
          </a:p>
          <a:p>
            <a:pPr lvl="1"/>
            <a:r>
              <a:rPr lang="en-US" noProof="0" dirty="0"/>
              <a:t>Text 2nd level, 18 </a:t>
            </a:r>
            <a:r>
              <a:rPr lang="en-US" noProof="0" dirty="0" err="1"/>
              <a:t>pts</a:t>
            </a:r>
            <a:endParaRPr lang="en-US" noProof="0" dirty="0"/>
          </a:p>
          <a:p>
            <a:pPr lvl="2"/>
            <a:r>
              <a:rPr lang="en-US" noProof="0" dirty="0"/>
              <a:t>Text 3rd level, 16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78367" y="919976"/>
            <a:ext cx="11226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816" y="6441568"/>
            <a:ext cx="770840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0284664" y="6441568"/>
            <a:ext cx="1035587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9994" y="6441568"/>
            <a:ext cx="414748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11944351" y="652364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1434233" y="6460141"/>
            <a:ext cx="0" cy="135467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0" y="6406752"/>
            <a:ext cx="2331816" cy="1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2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2" r:id="rId8"/>
    <p:sldLayoutId id="2147483943" r:id="rId9"/>
    <p:sldLayoutId id="2147483944" r:id="rId10"/>
    <p:sldLayoutId id="214748394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63" indent="-136525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406400" indent="-134938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226">
          <p15:clr>
            <a:srgbClr val="F26B43"/>
          </p15:clr>
        </p15:guide>
        <p15:guide id="5" pos="5530">
          <p15:clr>
            <a:srgbClr val="F26B43"/>
          </p15:clr>
        </p15:guide>
        <p15:guide id="6" pos="2880">
          <p15:clr>
            <a:srgbClr val="F26B43"/>
          </p15:clr>
        </p15:guide>
        <p15:guide id="7" orient="horz" pos="1147">
          <p15:clr>
            <a:srgbClr val="F26B43"/>
          </p15:clr>
        </p15:guide>
        <p15:guide id="8" orient="horz" pos="958">
          <p15:clr>
            <a:srgbClr val="F26B43"/>
          </p15:clr>
        </p15:guide>
        <p15:guide id="9" orient="horz" pos="3934">
          <p15:clr>
            <a:srgbClr val="F26B43"/>
          </p15:clr>
        </p15:guide>
        <p15:guide id="10" pos="374">
          <p15:clr>
            <a:srgbClr val="F26B43"/>
          </p15:clr>
        </p15:guide>
        <p15:guide id="11" orient="horz" pos="10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480582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pl-PL" dirty="0"/>
              <a:t> </a:t>
            </a:r>
            <a:r>
              <a:rPr lang="pl-PL" b="1" dirty="0"/>
              <a:t>Sekvence terapie pokročilého karcinomu prostaty z pohledu studie CARD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89988" y="3428999"/>
            <a:ext cx="9144000" cy="2509887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sz="2800" dirty="0"/>
              <a:t> MUDr. Vítězslav Vít </a:t>
            </a:r>
          </a:p>
          <a:p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Urologická klinika FN Brno</a:t>
            </a:r>
          </a:p>
          <a:p>
            <a:endParaRPr lang="cs-CZ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Webinář Brno, 18. 6. 2020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D00D528-D545-4A95-ACDC-0A3609BC66AF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4C8EEBD-BC3B-4518-AF85-40508F994CA1}"/>
              </a:ext>
            </a:extLst>
          </p:cNvPr>
          <p:cNvSpPr/>
          <p:nvPr/>
        </p:nvSpPr>
        <p:spPr>
          <a:xfrm>
            <a:off x="90780" y="6611779"/>
            <a:ext cx="13276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b="1" dirty="0"/>
              <a:t>SACS.CAB.20.05.0363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90522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720000" y="1679856"/>
            <a:ext cx="10742400" cy="759234"/>
          </a:xfrm>
        </p:spPr>
        <p:txBody>
          <a:bodyPr/>
          <a:lstStyle/>
          <a:p>
            <a:pPr algn="ctr"/>
            <a:r>
              <a:rPr lang="en-GB" sz="3400" b="1" dirty="0">
                <a:solidFill>
                  <a:schemeClr val="accent5">
                    <a:lumMod val="50000"/>
                  </a:schemeClr>
                </a:solidFill>
              </a:rPr>
              <a:t>CARD: </a:t>
            </a:r>
            <a:r>
              <a:rPr lang="cs-CZ" sz="3400" b="1" cap="all" dirty="0">
                <a:solidFill>
                  <a:schemeClr val="accent5">
                    <a:lumMod val="50000"/>
                  </a:schemeClr>
                </a:solidFill>
              </a:rPr>
              <a:t>Randomizovaná, otevřená studie srovnávající </a:t>
            </a:r>
            <a:r>
              <a:rPr lang="cs-CZ" sz="3400" b="1" cap="all" dirty="0" err="1">
                <a:solidFill>
                  <a:schemeClr val="accent5">
                    <a:lumMod val="50000"/>
                  </a:schemeClr>
                </a:solidFill>
              </a:rPr>
              <a:t>Kabazitaxel</a:t>
            </a:r>
            <a:r>
              <a:rPr lang="cs-CZ" sz="3400" b="1" cap="all" dirty="0">
                <a:solidFill>
                  <a:schemeClr val="accent5">
                    <a:lumMod val="50000"/>
                  </a:schemeClr>
                </a:solidFill>
              </a:rPr>
              <a:t> vs. </a:t>
            </a:r>
            <a:r>
              <a:rPr lang="cs-CZ" sz="3400" b="1" cap="all" dirty="0" err="1">
                <a:solidFill>
                  <a:schemeClr val="accent5">
                    <a:lumMod val="50000"/>
                  </a:schemeClr>
                </a:solidFill>
              </a:rPr>
              <a:t>abirateron</a:t>
            </a:r>
            <a:r>
              <a:rPr lang="cs-CZ" sz="3400" b="1" cap="all" dirty="0">
                <a:solidFill>
                  <a:schemeClr val="accent5">
                    <a:lumMod val="50000"/>
                  </a:schemeClr>
                </a:solidFill>
              </a:rPr>
              <a:t> nebo </a:t>
            </a:r>
            <a:r>
              <a:rPr lang="cs-CZ" sz="3400" b="1" cap="all" dirty="0" err="1">
                <a:solidFill>
                  <a:schemeClr val="accent5">
                    <a:lumMod val="50000"/>
                  </a:schemeClr>
                </a:solidFill>
              </a:rPr>
              <a:t>enzalutamid</a:t>
            </a:r>
            <a:r>
              <a:rPr lang="cs-CZ" sz="3400" b="1" cap="all" dirty="0">
                <a:solidFill>
                  <a:schemeClr val="accent5">
                    <a:lumMod val="50000"/>
                  </a:schemeClr>
                </a:solidFill>
              </a:rPr>
              <a:t> u metastatického </a:t>
            </a:r>
            <a:r>
              <a:rPr lang="cs-CZ" sz="3400" b="1" cap="all" dirty="0" err="1">
                <a:solidFill>
                  <a:schemeClr val="accent5">
                    <a:lumMod val="50000"/>
                  </a:schemeClr>
                </a:solidFill>
              </a:rPr>
              <a:t>kastračně</a:t>
            </a:r>
            <a:r>
              <a:rPr lang="cs-CZ" sz="3400" b="1" cap="all" dirty="0">
                <a:solidFill>
                  <a:schemeClr val="accent5">
                    <a:lumMod val="50000"/>
                  </a:schemeClr>
                </a:solidFill>
              </a:rPr>
              <a:t> refrakterního karcinomu prostaty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19999" y="3999527"/>
            <a:ext cx="105656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Ronald de Wit, </a:t>
            </a:r>
            <a:r>
              <a:rPr lang="en-US" sz="2000" dirty="0" err="1"/>
              <a:t>Gero</a:t>
            </a:r>
            <a:r>
              <a:rPr lang="en-US" sz="2000" dirty="0"/>
              <a:t> Kramer, Jean-Christophe </a:t>
            </a:r>
            <a:r>
              <a:rPr lang="en-US" sz="2000" dirty="0" err="1"/>
              <a:t>Eymard</a:t>
            </a:r>
            <a:r>
              <a:rPr lang="en-US" sz="2000" dirty="0"/>
              <a:t>, Johann De Bono, Cora N. Sternberg, Karim </a:t>
            </a:r>
            <a:r>
              <a:rPr lang="en-US" sz="2000" dirty="0" err="1"/>
              <a:t>Fizazi</a:t>
            </a:r>
            <a:r>
              <a:rPr lang="en-US" sz="2000" dirty="0"/>
              <a:t>, Bertrand </a:t>
            </a:r>
            <a:r>
              <a:rPr lang="en-US" sz="2000" dirty="0" err="1"/>
              <a:t>Tombal</a:t>
            </a:r>
            <a:r>
              <a:rPr lang="en-US" sz="2000" dirty="0"/>
              <a:t>, Christian </a:t>
            </a:r>
            <a:r>
              <a:rPr lang="en-US" sz="2000" dirty="0" err="1"/>
              <a:t>Wülfing</a:t>
            </a:r>
            <a:r>
              <a:rPr lang="en-US" sz="2000" dirty="0"/>
              <a:t>, </a:t>
            </a:r>
            <a:r>
              <a:rPr lang="en-US" sz="2000" dirty="0" err="1"/>
              <a:t>Aristotelis</a:t>
            </a:r>
            <a:r>
              <a:rPr lang="en-US" sz="2000" dirty="0"/>
              <a:t> </a:t>
            </a:r>
            <a:r>
              <a:rPr lang="en-US" sz="2000" dirty="0" err="1"/>
              <a:t>Bamias</a:t>
            </a:r>
            <a:r>
              <a:rPr lang="en-US" sz="2000" dirty="0"/>
              <a:t>, Joan </a:t>
            </a:r>
            <a:r>
              <a:rPr lang="en-US" sz="2000" dirty="0" err="1"/>
              <a:t>Carles</a:t>
            </a:r>
            <a:r>
              <a:rPr lang="en-US" sz="2000" dirty="0"/>
              <a:t>, Roberto </a:t>
            </a:r>
            <a:r>
              <a:rPr lang="en-US" sz="2000" dirty="0" err="1"/>
              <a:t>Iacovelli</a:t>
            </a:r>
            <a:r>
              <a:rPr lang="en-US" sz="2000" dirty="0"/>
              <a:t>,</a:t>
            </a:r>
            <a:r>
              <a:rPr lang="en-US" sz="2000" baseline="30000" dirty="0"/>
              <a:t> </a:t>
            </a:r>
            <a:r>
              <a:rPr lang="en-US" sz="2000" dirty="0" err="1"/>
              <a:t>Bohuslav</a:t>
            </a:r>
            <a:r>
              <a:rPr lang="en-US" sz="2000" dirty="0"/>
              <a:t> </a:t>
            </a:r>
            <a:r>
              <a:rPr lang="en-US" sz="2000" dirty="0" err="1"/>
              <a:t>Melichar</a:t>
            </a:r>
            <a:r>
              <a:rPr lang="en-US" sz="2000" dirty="0"/>
              <a:t>, </a:t>
            </a:r>
            <a:r>
              <a:rPr lang="en-US" sz="2000" dirty="0" err="1"/>
              <a:t>Ásgerður</a:t>
            </a:r>
            <a:r>
              <a:rPr lang="en-US" sz="2000" dirty="0"/>
              <a:t> </a:t>
            </a:r>
            <a:r>
              <a:rPr lang="en-US" sz="2000" dirty="0" err="1"/>
              <a:t>Sverrisdóttir</a:t>
            </a:r>
            <a:r>
              <a:rPr lang="en-US" sz="2000" dirty="0"/>
              <a:t>, Christine Theodore, Susan </a:t>
            </a:r>
            <a:r>
              <a:rPr lang="en-US" sz="2000" dirty="0" err="1"/>
              <a:t>Feyerabend</a:t>
            </a:r>
            <a:r>
              <a:rPr lang="en-US" sz="2000" dirty="0"/>
              <a:t>, Carole </a:t>
            </a:r>
            <a:r>
              <a:rPr lang="en-US" sz="2000" dirty="0" err="1"/>
              <a:t>Helissey</a:t>
            </a:r>
            <a:r>
              <a:rPr lang="en-US" sz="2000" dirty="0"/>
              <a:t>, </a:t>
            </a:r>
            <a:r>
              <a:rPr lang="en-US" sz="2000" dirty="0" err="1"/>
              <a:t>Pascaline</a:t>
            </a:r>
            <a:r>
              <a:rPr lang="en-US" sz="2000" dirty="0"/>
              <a:t> Picard, </a:t>
            </a:r>
            <a:r>
              <a:rPr lang="en-US" sz="2000" dirty="0" err="1"/>
              <a:t>Ayse</a:t>
            </a:r>
            <a:r>
              <a:rPr lang="en-US" sz="2000" dirty="0"/>
              <a:t> </a:t>
            </a:r>
            <a:r>
              <a:rPr lang="en-US" sz="2000" dirty="0" err="1"/>
              <a:t>Ozatilgan</a:t>
            </a:r>
            <a:r>
              <a:rPr lang="en-US" sz="2000" dirty="0"/>
              <a:t>, Christine </a:t>
            </a:r>
            <a:r>
              <a:rPr lang="en-US" sz="2000" dirty="0" err="1"/>
              <a:t>Geffriaud-Ricouard</a:t>
            </a:r>
            <a:r>
              <a:rPr lang="en-US" sz="2000" dirty="0"/>
              <a:t>, Daniel Castellano</a:t>
            </a:r>
            <a:endParaRPr lang="en-GB" sz="2000" dirty="0"/>
          </a:p>
          <a:p>
            <a:pPr algn="ctr"/>
            <a:endParaRPr lang="cs-CZ" sz="2000" dirty="0"/>
          </a:p>
        </p:txBody>
      </p:sp>
      <p:sp>
        <p:nvSpPr>
          <p:cNvPr id="6" name="Segnaposto testo 82"/>
          <p:cNvSpPr txBox="1">
            <a:spLocks/>
          </p:cNvSpPr>
          <p:nvPr/>
        </p:nvSpPr>
        <p:spPr>
          <a:xfrm>
            <a:off x="719999" y="5966058"/>
            <a:ext cx="10706452" cy="307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NCT02485691</a:t>
            </a:r>
            <a:r>
              <a:rPr lang="cs-CZ" b="1" dirty="0"/>
              <a:t>                                                                </a:t>
            </a:r>
            <a:endParaRPr lang="fr-FR" b="1" dirty="0"/>
          </a:p>
          <a:p>
            <a:endParaRPr lang="it-IT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A243323-9CA7-46AB-BC57-99AECB520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00" y="369548"/>
            <a:ext cx="1728000" cy="73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13B46CA9-DD93-4DDE-9FF7-0D70E1997BE8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0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3F3584-923F-4330-88B3-CE283ECB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77941"/>
            <a:ext cx="10706452" cy="553999"/>
          </a:xfrm>
          <a:noFill/>
        </p:spPr>
        <p:txBody>
          <a:bodyPr/>
          <a:lstStyle/>
          <a:p>
            <a:r>
              <a:rPr lang="cs-CZ" sz="3400" b="1" dirty="0">
                <a:solidFill>
                  <a:srgbClr val="003399"/>
                </a:solidFill>
                <a:latin typeface="+mn-lt"/>
              </a:rPr>
              <a:t>Studie </a:t>
            </a:r>
            <a:r>
              <a:rPr lang="en-GB" sz="3400" b="1" dirty="0">
                <a:solidFill>
                  <a:srgbClr val="003399"/>
                </a:solidFill>
                <a:latin typeface="+mn-lt"/>
              </a:rPr>
              <a:t>CARD: Design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417CCF-F7BE-4BDC-B570-853B17BACA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942705"/>
            <a:ext cx="11287273" cy="938428"/>
          </a:xfrm>
        </p:spPr>
        <p:txBody>
          <a:bodyPr/>
          <a:lstStyle/>
          <a:p>
            <a:pPr marL="380990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err="1"/>
              <a:t>Multicent</a:t>
            </a:r>
            <a:r>
              <a:rPr lang="cs-CZ" sz="1800" dirty="0" err="1"/>
              <a:t>rická</a:t>
            </a:r>
            <a:r>
              <a:rPr lang="cs-CZ" sz="1800" dirty="0"/>
              <a:t>, </a:t>
            </a:r>
            <a:r>
              <a:rPr lang="cs-CZ" sz="1800" dirty="0" err="1"/>
              <a:t>randomizovaná</a:t>
            </a:r>
            <a:r>
              <a:rPr lang="cs-CZ" sz="1800" dirty="0"/>
              <a:t>, otevřená studie</a:t>
            </a:r>
            <a:endParaRPr lang="en-GB" sz="1800" dirty="0"/>
          </a:p>
          <a:p>
            <a:pPr marL="380990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Nábor: 11/</a:t>
            </a:r>
            <a:r>
              <a:rPr lang="en-GB" sz="1800" dirty="0"/>
              <a:t>2015 – </a:t>
            </a:r>
            <a:r>
              <a:rPr lang="cs-CZ" sz="1800" dirty="0"/>
              <a:t>11/</a:t>
            </a:r>
            <a:r>
              <a:rPr lang="en-GB" sz="1800" dirty="0"/>
              <a:t>2018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err="1"/>
              <a:t>Medi</a:t>
            </a:r>
            <a:r>
              <a:rPr lang="cs-CZ" sz="1800" dirty="0"/>
              <a:t>á</a:t>
            </a:r>
            <a:r>
              <a:rPr lang="en-GB" sz="1800" dirty="0"/>
              <a:t>n </a:t>
            </a:r>
            <a:r>
              <a:rPr lang="cs-CZ" sz="1800" dirty="0"/>
              <a:t>sledování</a:t>
            </a:r>
            <a:r>
              <a:rPr lang="en-GB" sz="1800" dirty="0"/>
              <a:t>: 9</a:t>
            </a:r>
            <a:r>
              <a:rPr lang="cs-CZ" sz="1800" dirty="0"/>
              <a:t>,</a:t>
            </a:r>
            <a:r>
              <a:rPr lang="en-GB" sz="1800" dirty="0"/>
              <a:t>2 m</a:t>
            </a:r>
            <a:r>
              <a:rPr lang="cs-CZ" sz="1800" dirty="0" err="1"/>
              <a:t>ěsíce</a:t>
            </a:r>
            <a:endParaRPr lang="en-GB" sz="1800" dirty="0">
              <a:highlight>
                <a:srgbClr val="FFFF00"/>
              </a:highligh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800" dirty="0"/>
          </a:p>
          <a:p>
            <a:endParaRPr lang="en-GB" sz="18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8C0028F-29C1-4C7A-B1C5-D6FBC50B6A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678" y="6265570"/>
            <a:ext cx="10849773" cy="494579"/>
          </a:xfrm>
        </p:spPr>
        <p:txBody>
          <a:bodyPr/>
          <a:lstStyle/>
          <a:p>
            <a:pPr algn="l">
              <a:spcBef>
                <a:spcPts val="267"/>
              </a:spcBef>
            </a:pPr>
            <a:r>
              <a:rPr lang="en-GB" sz="1200" i="1" dirty="0"/>
              <a:t>ECOG PS, Eastern Cooperative Oncology Group performance status; </a:t>
            </a:r>
            <a:r>
              <a:rPr lang="en-GB" sz="1200" i="1" dirty="0" err="1"/>
              <a:t>HRQoL</a:t>
            </a:r>
            <a:r>
              <a:rPr lang="en-GB" sz="1200" i="1" dirty="0"/>
              <a:t>, health-related quality of life; </a:t>
            </a:r>
            <a:br>
              <a:rPr lang="en-GB" sz="1200" i="1" dirty="0"/>
            </a:br>
            <a:r>
              <a:rPr lang="en-GB" sz="1200" i="1" dirty="0"/>
              <a:t>OS, overall survival; PFS, progression-free survival; PSA, prostate-specific antigen; QD, once daily; Q3W, every 3 weeks; </a:t>
            </a:r>
            <a:r>
              <a:rPr lang="en-GB" sz="1200" i="1" dirty="0" err="1"/>
              <a:t>rPFS</a:t>
            </a:r>
            <a:r>
              <a:rPr lang="en-GB" sz="1200" i="1" dirty="0"/>
              <a:t>, radiographic progression-free survival.</a:t>
            </a:r>
          </a:p>
        </p:txBody>
      </p:sp>
      <p:sp>
        <p:nvSpPr>
          <p:cNvPr id="11" name="Content Placeholder 33">
            <a:extLst>
              <a:ext uri="{FF2B5EF4-FFF2-40B4-BE49-F238E27FC236}">
                <a16:creationId xmlns:a16="http://schemas.microsoft.com/office/drawing/2014/main" id="{B2DC244F-CBE6-4C6B-A38F-E14AB8B95458}"/>
              </a:ext>
            </a:extLst>
          </p:cNvPr>
          <p:cNvSpPr txBox="1">
            <a:spLocks/>
          </p:cNvSpPr>
          <p:nvPr/>
        </p:nvSpPr>
        <p:spPr>
          <a:xfrm>
            <a:off x="9057552" y="1413150"/>
            <a:ext cx="2491933" cy="3919882"/>
          </a:xfrm>
          <a:prstGeom prst="roundRect">
            <a:avLst/>
          </a:prstGeom>
          <a:solidFill>
            <a:srgbClr val="FFCC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marL="166688" indent="-166688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 typeface="Arial" charset="0"/>
              <a:buChar char="•"/>
              <a:tabLst>
                <a:tab pos="8459788" algn="r"/>
              </a:tabLst>
              <a:defRPr sz="1800" b="0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00038" indent="-1333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charset="0"/>
              <a:buChar char="•"/>
              <a:tabLst>
                <a:tab pos="8460000" algn="r"/>
              </a:tabLst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462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/>
              </a:buClr>
              <a:buFont typeface="Arial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spcBef>
                <a:spcPts val="1600"/>
              </a:spcBef>
              <a:buClr>
                <a:srgbClr val="FBB900"/>
              </a:buClr>
              <a:buNone/>
              <a:tabLst>
                <a:tab pos="11279435" algn="r"/>
              </a:tabLst>
              <a:defRPr/>
            </a:pPr>
            <a:r>
              <a:rPr lang="cs-CZ" sz="1867" b="1" dirty="0">
                <a:solidFill>
                  <a:prstClr val="black">
                    <a:lumMod val="50000"/>
                  </a:prstClr>
                </a:solidFill>
              </a:rPr>
              <a:t>Cíle</a:t>
            </a:r>
          </a:p>
          <a:p>
            <a:pPr marL="0" indent="0" algn="ctr" defTabSz="914377">
              <a:spcBef>
                <a:spcPts val="1600"/>
              </a:spcBef>
              <a:buClr>
                <a:srgbClr val="FBB900"/>
              </a:buClr>
              <a:buNone/>
              <a:tabLst>
                <a:tab pos="11279435" algn="r"/>
              </a:tabLst>
              <a:defRPr/>
            </a:pPr>
            <a:r>
              <a:rPr lang="en-GB" sz="1867" b="1" dirty="0">
                <a:solidFill>
                  <a:prstClr val="black">
                    <a:lumMod val="50000"/>
                  </a:prstClr>
                </a:solidFill>
              </a:rPr>
              <a:t>Prim</a:t>
            </a:r>
            <a:r>
              <a:rPr lang="cs-CZ" sz="1867" b="1" dirty="0" err="1">
                <a:solidFill>
                  <a:prstClr val="black">
                    <a:lumMod val="50000"/>
                  </a:prstClr>
                </a:solidFill>
              </a:rPr>
              <a:t>ární</a:t>
            </a:r>
            <a:r>
              <a:rPr lang="en-GB" sz="1867" b="1" dirty="0">
                <a:solidFill>
                  <a:prstClr val="black">
                    <a:lumMod val="50000"/>
                  </a:prstClr>
                </a:solidFill>
              </a:rPr>
              <a:t>: </a:t>
            </a:r>
            <a:r>
              <a:rPr lang="en-GB" sz="1867" dirty="0">
                <a:solidFill>
                  <a:prstClr val="black">
                    <a:lumMod val="50000"/>
                  </a:prstClr>
                </a:solidFill>
              </a:rPr>
              <a:t>rPFS</a:t>
            </a:r>
          </a:p>
          <a:p>
            <a:pPr marL="0" indent="0" algn="ctr" defTabSz="914377" fontAlgn="base">
              <a:spcBef>
                <a:spcPts val="1600"/>
              </a:spcBef>
              <a:spcAft>
                <a:spcPct val="0"/>
              </a:spcAft>
              <a:buClr>
                <a:srgbClr val="FBB900"/>
              </a:buClr>
              <a:buNone/>
              <a:tabLst>
                <a:tab pos="11279435" algn="r"/>
              </a:tabLst>
              <a:defRPr/>
            </a:pPr>
            <a:r>
              <a:rPr lang="en-GB" sz="1867" b="1" dirty="0">
                <a:solidFill>
                  <a:prstClr val="black">
                    <a:lumMod val="50000"/>
                  </a:prstClr>
                </a:solidFill>
              </a:rPr>
              <a:t>K</a:t>
            </a:r>
            <a:r>
              <a:rPr lang="cs-CZ" sz="1867" b="1" dirty="0" err="1">
                <a:solidFill>
                  <a:prstClr val="black">
                    <a:lumMod val="50000"/>
                  </a:prstClr>
                </a:solidFill>
              </a:rPr>
              <a:t>líčové</a:t>
            </a:r>
            <a:r>
              <a:rPr lang="cs-CZ" sz="1867" b="1" dirty="0">
                <a:solidFill>
                  <a:prstClr val="black">
                    <a:lumMod val="50000"/>
                  </a:prstClr>
                </a:solidFill>
              </a:rPr>
              <a:t> sekundární</a:t>
            </a:r>
            <a:r>
              <a:rPr lang="en-GB" sz="1867" b="1" dirty="0">
                <a:solidFill>
                  <a:prstClr val="black">
                    <a:lumMod val="50000"/>
                  </a:prstClr>
                </a:solidFill>
              </a:rPr>
              <a:t>: </a:t>
            </a:r>
            <a:r>
              <a:rPr lang="en-GB" sz="1867" dirty="0">
                <a:solidFill>
                  <a:prstClr val="black">
                    <a:lumMod val="50000"/>
                  </a:prstClr>
                </a:solidFill>
              </a:rPr>
              <a:t>OS, PFS, PSA </a:t>
            </a:r>
            <a:r>
              <a:rPr lang="cs-CZ" sz="1867" dirty="0">
                <a:solidFill>
                  <a:prstClr val="black">
                    <a:lumMod val="50000"/>
                  </a:prstClr>
                </a:solidFill>
              </a:rPr>
              <a:t>odpověď</a:t>
            </a:r>
            <a:r>
              <a:rPr lang="en-GB" sz="1867" dirty="0">
                <a:solidFill>
                  <a:prstClr val="black">
                    <a:lumMod val="50000"/>
                  </a:prstClr>
                </a:solidFill>
              </a:rPr>
              <a:t>, </a:t>
            </a:r>
            <a:r>
              <a:rPr lang="cs-CZ" sz="1867" dirty="0">
                <a:solidFill>
                  <a:prstClr val="black">
                    <a:lumMod val="50000"/>
                  </a:prstClr>
                </a:solidFill>
              </a:rPr>
              <a:t>léčebná odpověď</a:t>
            </a:r>
            <a:endParaRPr lang="en-GB" sz="1867" dirty="0">
              <a:solidFill>
                <a:prstClr val="black">
                  <a:lumMod val="50000"/>
                </a:prstClr>
              </a:solidFill>
            </a:endParaRPr>
          </a:p>
          <a:p>
            <a:pPr marL="0" indent="0" algn="ctr" defTabSz="914377" fontAlgn="base">
              <a:spcBef>
                <a:spcPts val="1600"/>
              </a:spcBef>
              <a:spcAft>
                <a:spcPct val="0"/>
              </a:spcAft>
              <a:buClr>
                <a:srgbClr val="FBB900"/>
              </a:buClr>
              <a:buNone/>
              <a:tabLst>
                <a:tab pos="11279435" algn="r"/>
              </a:tabLst>
              <a:defRPr/>
            </a:pPr>
            <a:r>
              <a:rPr lang="cs-CZ" sz="1867" b="1" dirty="0">
                <a:solidFill>
                  <a:prstClr val="black">
                    <a:lumMod val="50000"/>
                  </a:prstClr>
                </a:solidFill>
              </a:rPr>
              <a:t>Další sekundární</a:t>
            </a:r>
            <a:r>
              <a:rPr lang="en-GB" sz="1867" b="1" dirty="0">
                <a:solidFill>
                  <a:prstClr val="black">
                    <a:lumMod val="50000"/>
                  </a:prstClr>
                </a:solidFill>
              </a:rPr>
              <a:t>: </a:t>
            </a:r>
            <a:r>
              <a:rPr lang="cs-CZ" sz="1867" dirty="0">
                <a:solidFill>
                  <a:prstClr val="black">
                    <a:lumMod val="50000"/>
                  </a:prstClr>
                </a:solidFill>
              </a:rPr>
              <a:t>bolest, doba do SRE, bezpečnost, kvalita života, biomarkery</a:t>
            </a:r>
            <a:endParaRPr lang="en-GB" sz="1867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7F26EE-1C41-4647-8C1C-BFABAB0B0178}"/>
              </a:ext>
            </a:extLst>
          </p:cNvPr>
          <p:cNvSpPr/>
          <p:nvPr/>
        </p:nvSpPr>
        <p:spPr>
          <a:xfrm>
            <a:off x="548280" y="2406911"/>
            <a:ext cx="3054555" cy="18827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67" b="1" dirty="0">
                <a:solidFill>
                  <a:schemeClr val="tx1"/>
                </a:solidFill>
              </a:rPr>
              <a:t>Pa</a:t>
            </a:r>
            <a:r>
              <a:rPr lang="cs-CZ" sz="1867" b="1" dirty="0" err="1">
                <a:solidFill>
                  <a:schemeClr val="tx1"/>
                </a:solidFill>
              </a:rPr>
              <a:t>cienti</a:t>
            </a:r>
            <a:r>
              <a:rPr lang="cs-CZ" sz="1867" b="1" dirty="0">
                <a:solidFill>
                  <a:schemeClr val="tx1"/>
                </a:solidFill>
              </a:rPr>
              <a:t> s </a:t>
            </a:r>
            <a:r>
              <a:rPr lang="en-GB" sz="1867" b="1" dirty="0" err="1">
                <a:solidFill>
                  <a:schemeClr val="tx1"/>
                </a:solidFill>
              </a:rPr>
              <a:t>mCRPC</a:t>
            </a:r>
            <a:r>
              <a:rPr lang="cs-CZ" sz="1867" b="1" dirty="0">
                <a:solidFill>
                  <a:schemeClr val="tx1"/>
                </a:solidFill>
              </a:rPr>
              <a:t> s p</a:t>
            </a:r>
            <a:r>
              <a:rPr lang="en-GB" sz="1867" b="1" dirty="0" err="1">
                <a:solidFill>
                  <a:schemeClr val="tx1"/>
                </a:solidFill>
              </a:rPr>
              <a:t>rogres</a:t>
            </a:r>
            <a:r>
              <a:rPr lang="cs-CZ" sz="1867" b="1" dirty="0">
                <a:solidFill>
                  <a:schemeClr val="tx1"/>
                </a:solidFill>
              </a:rPr>
              <a:t>í</a:t>
            </a:r>
            <a:r>
              <a:rPr lang="en-GB" sz="1867" b="1" dirty="0">
                <a:solidFill>
                  <a:schemeClr val="tx1"/>
                </a:solidFill>
              </a:rPr>
              <a:t> ≤ 12 m</a:t>
            </a:r>
            <a:r>
              <a:rPr lang="cs-CZ" sz="1867" b="1" dirty="0" err="1">
                <a:solidFill>
                  <a:schemeClr val="tx1"/>
                </a:solidFill>
              </a:rPr>
              <a:t>ěsíců</a:t>
            </a:r>
            <a:r>
              <a:rPr lang="cs-CZ" sz="1867" b="1" dirty="0">
                <a:solidFill>
                  <a:schemeClr val="tx1"/>
                </a:solidFill>
              </a:rPr>
              <a:t> na předchozím alternativním</a:t>
            </a:r>
            <a:r>
              <a:rPr lang="en-GB" sz="1867" b="1" dirty="0">
                <a:solidFill>
                  <a:schemeClr val="tx1"/>
                </a:solidFill>
              </a:rPr>
              <a:t> ARTA (</a:t>
            </a:r>
            <a:r>
              <a:rPr lang="cs-CZ" sz="1867" b="1" dirty="0">
                <a:solidFill>
                  <a:schemeClr val="tx1"/>
                </a:solidFill>
              </a:rPr>
              <a:t>před </a:t>
            </a:r>
            <a:r>
              <a:rPr lang="cs-CZ" sz="1867" b="1" dirty="0" err="1">
                <a:solidFill>
                  <a:schemeClr val="tx1"/>
                </a:solidFill>
              </a:rPr>
              <a:t>docetaxelem</a:t>
            </a:r>
            <a:r>
              <a:rPr lang="cs-CZ" sz="1867" b="1" dirty="0">
                <a:solidFill>
                  <a:schemeClr val="tx1"/>
                </a:solidFill>
              </a:rPr>
              <a:t> nebo po něm</a:t>
            </a:r>
            <a:r>
              <a:rPr lang="en-GB" sz="1867" b="1" dirty="0">
                <a:solidFill>
                  <a:schemeClr val="tx1"/>
                </a:solidFill>
              </a:rPr>
              <a:t>)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867" b="1" dirty="0">
                <a:solidFill>
                  <a:schemeClr val="tx1"/>
                </a:solidFill>
              </a:rPr>
              <a:t>n</a:t>
            </a:r>
            <a:r>
              <a:rPr lang="en-GB" sz="1867" b="1" dirty="0">
                <a:solidFill>
                  <a:schemeClr val="tx1"/>
                </a:solidFill>
              </a:rPr>
              <a:t> = 255</a:t>
            </a:r>
            <a:endParaRPr lang="en-US" sz="1867" b="1" dirty="0">
              <a:solidFill>
                <a:schemeClr val="tx1"/>
              </a:solidFill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B05F1DE-BC05-4F10-B046-E863488B141D}"/>
              </a:ext>
            </a:extLst>
          </p:cNvPr>
          <p:cNvSpPr/>
          <p:nvPr/>
        </p:nvSpPr>
        <p:spPr>
          <a:xfrm rot="5400000">
            <a:off x="3627826" y="3187630"/>
            <a:ext cx="727939" cy="43317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4" name="Rounded Rectangle 32">
            <a:extLst>
              <a:ext uri="{FF2B5EF4-FFF2-40B4-BE49-F238E27FC236}">
                <a16:creationId xmlns:a16="http://schemas.microsoft.com/office/drawing/2014/main" id="{D46E3DF8-4F71-48E3-BCC5-D9A80F6F3E33}"/>
              </a:ext>
            </a:extLst>
          </p:cNvPr>
          <p:cNvSpPr/>
          <p:nvPr/>
        </p:nvSpPr>
        <p:spPr bwMode="auto">
          <a:xfrm>
            <a:off x="4280955" y="1808509"/>
            <a:ext cx="488709" cy="3512276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defTabSz="60958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ea typeface="MS PGothic" pitchFamily="34" charset="-128"/>
              </a:rPr>
              <a:t>R</a:t>
            </a:r>
          </a:p>
          <a:p>
            <a:pPr algn="ctr" defTabSz="60958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ea typeface="MS PGothic" pitchFamily="34" charset="-128"/>
              </a:rPr>
              <a:t>A</a:t>
            </a:r>
          </a:p>
          <a:p>
            <a:pPr algn="ctr" defTabSz="60958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ea typeface="MS PGothic" pitchFamily="34" charset="-128"/>
              </a:rPr>
              <a:t>N</a:t>
            </a:r>
          </a:p>
          <a:p>
            <a:pPr algn="ctr" defTabSz="60958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ea typeface="MS PGothic" pitchFamily="34" charset="-128"/>
              </a:rPr>
              <a:t>D</a:t>
            </a:r>
          </a:p>
          <a:p>
            <a:pPr algn="ctr" defTabSz="60958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ea typeface="MS PGothic" pitchFamily="34" charset="-128"/>
              </a:rPr>
              <a:t>O</a:t>
            </a:r>
          </a:p>
          <a:p>
            <a:pPr algn="ctr" defTabSz="60958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ea typeface="MS PGothic" pitchFamily="34" charset="-128"/>
              </a:rPr>
              <a:t>M</a:t>
            </a:r>
          </a:p>
          <a:p>
            <a:pPr algn="ctr" defTabSz="60958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ea typeface="MS PGothic" pitchFamily="34" charset="-128"/>
              </a:rPr>
              <a:t>I</a:t>
            </a:r>
          </a:p>
          <a:p>
            <a:pPr algn="ctr" defTabSz="60958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ea typeface="MS PGothic" pitchFamily="34" charset="-128"/>
              </a:rPr>
              <a:t>Z</a:t>
            </a:r>
          </a:p>
          <a:p>
            <a:pPr algn="ctr" defTabSz="60958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cs-CZ" sz="1600" b="1" dirty="0">
                <a:solidFill>
                  <a:schemeClr val="tx1"/>
                </a:solidFill>
                <a:ea typeface="MS PGothic" pitchFamily="34" charset="-128"/>
              </a:rPr>
              <a:t>A</a:t>
            </a:r>
          </a:p>
          <a:p>
            <a:pPr algn="ctr" defTabSz="60958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cs-CZ" sz="1600" b="1" dirty="0">
                <a:solidFill>
                  <a:schemeClr val="tx1"/>
                </a:solidFill>
                <a:ea typeface="MS PGothic" pitchFamily="34" charset="-128"/>
              </a:rPr>
              <a:t>C</a:t>
            </a:r>
          </a:p>
          <a:p>
            <a:pPr algn="ctr" defTabSz="60958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cs-CZ" sz="1600" b="1" dirty="0">
                <a:solidFill>
                  <a:schemeClr val="tx1"/>
                </a:solidFill>
                <a:ea typeface="MS PGothic" pitchFamily="34" charset="-128"/>
              </a:rPr>
              <a:t>E</a:t>
            </a:r>
            <a:endParaRPr lang="en-US" sz="1600" b="1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7B7EA05-90DE-49F1-8CBA-E9DBCAC39387}"/>
              </a:ext>
            </a:extLst>
          </p:cNvPr>
          <p:cNvSpPr/>
          <p:nvPr/>
        </p:nvSpPr>
        <p:spPr>
          <a:xfrm>
            <a:off x="5375212" y="1413150"/>
            <a:ext cx="3453747" cy="1886140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0" fontAlgn="base" hangingPunct="0">
              <a:spcBef>
                <a:spcPts val="400"/>
              </a:spcBef>
              <a:spcAft>
                <a:spcPct val="0"/>
              </a:spcAft>
              <a:defRPr/>
            </a:pPr>
            <a:r>
              <a:rPr lang="cs-CZ" sz="2133" b="1" dirty="0">
                <a:solidFill>
                  <a:prstClr val="white"/>
                </a:solidFill>
              </a:rPr>
              <a:t>K</a:t>
            </a:r>
            <a:r>
              <a:rPr lang="en-GB" sz="2133" b="1" dirty="0" err="1">
                <a:solidFill>
                  <a:prstClr val="white"/>
                </a:solidFill>
              </a:rPr>
              <a:t>abazitaxel</a:t>
            </a:r>
            <a:r>
              <a:rPr lang="en-GB" sz="2133" b="1" dirty="0">
                <a:solidFill>
                  <a:prstClr val="white"/>
                </a:solidFill>
              </a:rPr>
              <a:t> (25 mg/m</a:t>
            </a:r>
            <a:r>
              <a:rPr lang="en-GB" sz="2133" b="1" baseline="30000" dirty="0">
                <a:solidFill>
                  <a:prstClr val="white"/>
                </a:solidFill>
              </a:rPr>
              <a:t>2</a:t>
            </a:r>
            <a:r>
              <a:rPr lang="en-GB" sz="2133" b="1" dirty="0">
                <a:solidFill>
                  <a:prstClr val="white"/>
                </a:solidFill>
              </a:rPr>
              <a:t> Q3W)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prstClr val="white"/>
                </a:solidFill>
              </a:rPr>
              <a:t>+ pr</a:t>
            </a:r>
            <a:r>
              <a:rPr lang="en-GB" sz="2133" b="1" dirty="0" err="1">
                <a:solidFill>
                  <a:prstClr val="white"/>
                </a:solidFill>
              </a:rPr>
              <a:t>ednison</a:t>
            </a:r>
            <a:r>
              <a:rPr lang="en-GB" sz="2133" b="1" dirty="0">
                <a:solidFill>
                  <a:prstClr val="white"/>
                </a:solidFill>
              </a:rPr>
              <a:t> + G-CSF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prstClr val="white"/>
                </a:solidFill>
              </a:rPr>
              <a:t>n = 129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42DE5BF6-BFE2-4BBE-97FA-0DF93D55AE89}"/>
              </a:ext>
            </a:extLst>
          </p:cNvPr>
          <p:cNvSpPr/>
          <p:nvPr/>
        </p:nvSpPr>
        <p:spPr>
          <a:xfrm rot="5400000">
            <a:off x="4743746" y="2161049"/>
            <a:ext cx="727939" cy="43317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5A41E89-F6F7-4E86-9734-7192644D61CF}"/>
              </a:ext>
            </a:extLst>
          </p:cNvPr>
          <p:cNvSpPr/>
          <p:nvPr/>
        </p:nvSpPr>
        <p:spPr>
          <a:xfrm rot="5400000">
            <a:off x="4754402" y="4197513"/>
            <a:ext cx="727939" cy="43317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570EE9-2C9B-462E-A0B8-14D441BC7E3C}"/>
              </a:ext>
            </a:extLst>
          </p:cNvPr>
          <p:cNvSpPr txBox="1"/>
          <p:nvPr/>
        </p:nvSpPr>
        <p:spPr>
          <a:xfrm>
            <a:off x="4741896" y="3174325"/>
            <a:ext cx="61403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en-GB" sz="1867" b="1" dirty="0">
                <a:solidFill>
                  <a:srgbClr val="6B747B">
                    <a:lumMod val="50000"/>
                  </a:srgbClr>
                </a:solidFill>
                <a:latin typeface="Arial"/>
                <a:ea typeface="MS PGothic" panose="020B0600070205080204" pitchFamily="34" charset="-128"/>
                <a:cs typeface="Arial Narrow"/>
              </a:rPr>
              <a:t>1:1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D824C822-E6F9-4B9C-AE0A-CABDFC70FC23}"/>
              </a:ext>
            </a:extLst>
          </p:cNvPr>
          <p:cNvSpPr txBox="1">
            <a:spLocks/>
          </p:cNvSpPr>
          <p:nvPr/>
        </p:nvSpPr>
        <p:spPr bwMode="auto">
          <a:xfrm>
            <a:off x="719999" y="4809643"/>
            <a:ext cx="10849773" cy="52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Arial Narrow"/>
                <a:ea typeface="MS PGothic" pitchFamily="34" charset="-128"/>
                <a:cs typeface="Arial Narrow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Font typeface="Wingdings" panose="05000000000000000000" pitchFamily="2" charset="2"/>
              <a:buChar char="u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MS PGothic" pitchFamily="34" charset="-128"/>
                <a:cs typeface="Arial Narrow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Font typeface="Wingdings" panose="05000000000000000000" pitchFamily="2" charset="2"/>
              <a:buChar char="u"/>
              <a:defRPr sz="1600" kern="1200">
                <a:solidFill>
                  <a:schemeClr val="bg1">
                    <a:lumMod val="65000"/>
                  </a:schemeClr>
                </a:solidFill>
                <a:latin typeface="Arial Narrow"/>
                <a:ea typeface="MS PGothic" pitchFamily="34" charset="-128"/>
                <a:cs typeface="Arial Narrow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1800" b="1" dirty="0" err="1">
                <a:solidFill>
                  <a:srgbClr val="6B747B">
                    <a:lumMod val="50000"/>
                  </a:srgbClr>
                </a:solidFill>
                <a:latin typeface="+mn-lt"/>
              </a:rPr>
              <a:t>Stratifi</a:t>
            </a:r>
            <a:r>
              <a:rPr lang="cs-CZ" sz="1800" b="1" dirty="0" err="1">
                <a:solidFill>
                  <a:srgbClr val="6B747B">
                    <a:lumMod val="50000"/>
                  </a:srgbClr>
                </a:solidFill>
                <a:latin typeface="+mn-lt"/>
              </a:rPr>
              <a:t>kační</a:t>
            </a:r>
            <a:r>
              <a:rPr lang="cs-CZ" sz="1800" b="1" dirty="0">
                <a:solidFill>
                  <a:srgbClr val="6B747B">
                    <a:lumMod val="50000"/>
                  </a:srgbClr>
                </a:solidFill>
                <a:latin typeface="+mn-lt"/>
              </a:rPr>
              <a:t> faktory</a:t>
            </a:r>
            <a:r>
              <a:rPr lang="en-GB" sz="1800" b="1" dirty="0">
                <a:solidFill>
                  <a:srgbClr val="6B747B">
                    <a:lumMod val="50000"/>
                  </a:srgbClr>
                </a:solidFill>
                <a:latin typeface="+mn-lt"/>
              </a:rPr>
              <a:t>:</a:t>
            </a:r>
          </a:p>
          <a:p>
            <a:pPr marL="285750" indent="-285750" defTabSz="609585"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+mn-lt"/>
              </a:rPr>
              <a:t>ECOG PS (0/1 vs</a:t>
            </a:r>
            <a:r>
              <a:rPr lang="cs-CZ" sz="1800" dirty="0">
                <a:solidFill>
                  <a:prstClr val="black"/>
                </a:solidFill>
                <a:latin typeface="+mn-lt"/>
              </a:rPr>
              <a:t>.</a:t>
            </a:r>
            <a:r>
              <a:rPr lang="en-GB" sz="1800" dirty="0">
                <a:solidFill>
                  <a:prstClr val="black"/>
                </a:solidFill>
                <a:latin typeface="+mn-lt"/>
              </a:rPr>
              <a:t> 2)</a:t>
            </a:r>
          </a:p>
          <a:p>
            <a:pPr marL="285750" indent="-285750" defTabSz="609585"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prstClr val="black"/>
                </a:solidFill>
                <a:latin typeface="+mn-lt"/>
              </a:rPr>
              <a:t>Doba do progrese na předchozím alternativním ARTA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+mn-lt"/>
              </a:rPr>
              <a:t>(0</a:t>
            </a:r>
            <a:r>
              <a:rPr lang="cs-CZ" sz="1800" dirty="0">
                <a:solidFill>
                  <a:prstClr val="black"/>
                </a:solidFill>
                <a:latin typeface="+mn-lt"/>
              </a:rPr>
              <a:t>–</a:t>
            </a:r>
            <a:r>
              <a:rPr lang="en-GB" sz="1800" dirty="0">
                <a:solidFill>
                  <a:prstClr val="black"/>
                </a:solidFill>
                <a:latin typeface="+mn-lt"/>
              </a:rPr>
              <a:t>6 vs</a:t>
            </a:r>
            <a:r>
              <a:rPr lang="cs-CZ" sz="1800" dirty="0">
                <a:solidFill>
                  <a:prstClr val="black"/>
                </a:solidFill>
                <a:latin typeface="+mn-lt"/>
              </a:rPr>
              <a:t>.</a:t>
            </a:r>
            <a:r>
              <a:rPr lang="en-GB" sz="1800" dirty="0">
                <a:solidFill>
                  <a:prstClr val="black"/>
                </a:solidFill>
                <a:latin typeface="+mn-lt"/>
              </a:rPr>
              <a:t> &gt; 6</a:t>
            </a:r>
            <a:r>
              <a:rPr lang="cs-CZ" sz="1800" dirty="0">
                <a:solidFill>
                  <a:prstClr val="black"/>
                </a:solidFill>
                <a:latin typeface="+mn-lt"/>
              </a:rPr>
              <a:t>–</a:t>
            </a:r>
            <a:r>
              <a:rPr lang="en-GB" sz="1800" dirty="0">
                <a:solidFill>
                  <a:prstClr val="black"/>
                </a:solidFill>
                <a:latin typeface="+mn-lt"/>
              </a:rPr>
              <a:t>12 m</a:t>
            </a:r>
            <a:r>
              <a:rPr lang="cs-CZ" sz="1800" dirty="0" err="1">
                <a:solidFill>
                  <a:prstClr val="black"/>
                </a:solidFill>
                <a:latin typeface="+mn-lt"/>
              </a:rPr>
              <a:t>ěsíců</a:t>
            </a:r>
            <a:r>
              <a:rPr lang="en-GB" sz="1800" dirty="0">
                <a:solidFill>
                  <a:prstClr val="black"/>
                </a:solidFill>
                <a:latin typeface="+mn-lt"/>
              </a:rPr>
              <a:t>)</a:t>
            </a:r>
          </a:p>
          <a:p>
            <a:pPr marL="285750" indent="-285750"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</a:rPr>
              <a:t>ARTA 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prechemo</a:t>
            </a:r>
            <a:r>
              <a:rPr lang="cs-CZ" sz="1800" dirty="0">
                <a:latin typeface="+mn-lt"/>
              </a:rPr>
              <a:t> vs. </a:t>
            </a:r>
            <a:r>
              <a:rPr lang="cs-CZ" sz="1800" dirty="0" err="1">
                <a:latin typeface="+mn-lt"/>
              </a:rPr>
              <a:t>postchemo</a:t>
            </a:r>
            <a:r>
              <a:rPr lang="cs-CZ" sz="1800" dirty="0">
                <a:latin typeface="+mn-lt"/>
              </a:rPr>
              <a:t> indikace</a:t>
            </a:r>
            <a:r>
              <a:rPr lang="en-GB" sz="180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defTabSz="609585">
              <a:buClr>
                <a:prstClr val="black"/>
              </a:buCl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BB03547-B568-4F0A-9128-F2C978FC22F1}"/>
              </a:ext>
            </a:extLst>
          </p:cNvPr>
          <p:cNvSpPr/>
          <p:nvPr/>
        </p:nvSpPr>
        <p:spPr>
          <a:xfrm>
            <a:off x="5375213" y="3431824"/>
            <a:ext cx="3448225" cy="1888961"/>
          </a:xfrm>
          <a:prstGeom prst="roundRect">
            <a:avLst/>
          </a:prstGeom>
          <a:solidFill>
            <a:srgbClr val="AB2F7C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0" fontAlgn="base" hangingPunct="0">
              <a:spcBef>
                <a:spcPts val="400"/>
              </a:spcBef>
              <a:spcAft>
                <a:spcPct val="0"/>
              </a:spcAft>
              <a:defRPr/>
            </a:pPr>
            <a:r>
              <a:rPr lang="en-GB" sz="2133" b="1" dirty="0" err="1">
                <a:solidFill>
                  <a:prstClr val="white"/>
                </a:solidFill>
              </a:rPr>
              <a:t>Abirateron</a:t>
            </a:r>
            <a:r>
              <a:rPr lang="en-GB" sz="2133" b="1" dirty="0">
                <a:solidFill>
                  <a:prstClr val="white"/>
                </a:solidFill>
              </a:rPr>
              <a:t> (1000 mg QD) </a:t>
            </a:r>
            <a:br>
              <a:rPr lang="en-GB" sz="2133" b="1" dirty="0">
                <a:solidFill>
                  <a:prstClr val="white"/>
                </a:solidFill>
              </a:rPr>
            </a:br>
            <a:r>
              <a:rPr lang="en-GB" sz="2133" b="1" dirty="0">
                <a:solidFill>
                  <a:prstClr val="white"/>
                </a:solidFill>
              </a:rPr>
              <a:t>+ </a:t>
            </a:r>
            <a:r>
              <a:rPr lang="en-GB" sz="2133" b="1" dirty="0" err="1">
                <a:solidFill>
                  <a:prstClr val="white"/>
                </a:solidFill>
              </a:rPr>
              <a:t>prednison</a:t>
            </a:r>
            <a:endParaRPr lang="en-GB" sz="2133" b="1" dirty="0">
              <a:solidFill>
                <a:prstClr val="white"/>
              </a:solidFill>
            </a:endParaRPr>
          </a:p>
          <a:p>
            <a:pPr algn="ctr" defTabSz="609585" eaLnBrk="0" fontAlgn="base" hangingPunct="0">
              <a:spcBef>
                <a:spcPts val="400"/>
              </a:spcBef>
              <a:spcAft>
                <a:spcPct val="0"/>
              </a:spcAft>
              <a:defRPr/>
            </a:pPr>
            <a:r>
              <a:rPr lang="cs-CZ" sz="2133" b="1" dirty="0">
                <a:solidFill>
                  <a:prstClr val="white"/>
                </a:solidFill>
              </a:rPr>
              <a:t>NEBO</a:t>
            </a:r>
            <a:endParaRPr lang="en-GB" sz="2133" b="1" dirty="0">
              <a:solidFill>
                <a:prstClr val="white"/>
              </a:solidFill>
            </a:endParaRP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133" b="1" dirty="0">
                <a:solidFill>
                  <a:prstClr val="white"/>
                </a:solidFill>
              </a:rPr>
              <a:t>e</a:t>
            </a:r>
            <a:r>
              <a:rPr lang="en-GB" sz="2133" b="1" dirty="0" err="1">
                <a:solidFill>
                  <a:prstClr val="white"/>
                </a:solidFill>
              </a:rPr>
              <a:t>nzalutamid</a:t>
            </a:r>
            <a:r>
              <a:rPr lang="en-GB" sz="2133" b="1" dirty="0">
                <a:solidFill>
                  <a:prstClr val="white"/>
                </a:solidFill>
              </a:rPr>
              <a:t> (160 mg QD)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prstClr val="white"/>
                </a:solidFill>
              </a:rPr>
              <a:t>n = 126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2F859D93-A381-48EF-B46B-8AAE11A15919}"/>
              </a:ext>
            </a:extLst>
          </p:cNvPr>
          <p:cNvSpPr/>
          <p:nvPr/>
        </p:nvSpPr>
        <p:spPr>
          <a:xfrm>
            <a:off x="10706371" y="6528751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9C292A4A-AF8C-4B0F-976C-B6F64ED4B83B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4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260A5D05-6C18-415F-BB0F-45422B3A4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251927"/>
            <a:ext cx="10706452" cy="680013"/>
          </a:xfrm>
          <a:noFill/>
        </p:spPr>
        <p:txBody>
          <a:bodyPr/>
          <a:lstStyle/>
          <a:p>
            <a:r>
              <a:rPr lang="cs-CZ" sz="3400" b="1" dirty="0">
                <a:solidFill>
                  <a:srgbClr val="003399"/>
                </a:solidFill>
                <a:latin typeface="+mn-lt"/>
              </a:rPr>
              <a:t>VSTUPNÍ kritéria</a:t>
            </a:r>
            <a:r>
              <a:rPr lang="en-GB" sz="3400" b="1" dirty="0">
                <a:solidFill>
                  <a:srgbClr val="003399"/>
                </a:solidFill>
                <a:latin typeface="+mn-lt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3F584-2565-4657-BEDB-E6758996FA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t"/>
          <a:lstStyle/>
          <a:p>
            <a:pPr>
              <a:spcBef>
                <a:spcPts val="800"/>
              </a:spcBef>
            </a:pPr>
            <a:r>
              <a:rPr lang="cs-CZ" sz="2400" b="1" dirty="0"/>
              <a:t>Klíčová vstupní kritéria</a:t>
            </a:r>
            <a:r>
              <a:rPr lang="en-GB" sz="2400" b="1" dirty="0"/>
              <a:t>:</a:t>
            </a:r>
          </a:p>
          <a:p>
            <a:pPr marL="380990" indent="-38099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400" dirty="0" err="1"/>
              <a:t>Histologic</a:t>
            </a:r>
            <a:r>
              <a:rPr lang="cs-CZ" sz="2400" dirty="0" err="1"/>
              <a:t>ky</a:t>
            </a:r>
            <a:r>
              <a:rPr lang="cs-CZ" sz="2400" dirty="0"/>
              <a:t> potvrzený </a:t>
            </a:r>
            <a:r>
              <a:rPr lang="en-GB" sz="2400" dirty="0" err="1"/>
              <a:t>mCRPC</a:t>
            </a:r>
            <a:endParaRPr lang="en-GB" sz="2400" dirty="0"/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A</a:t>
            </a:r>
            <a:r>
              <a:rPr lang="cs-CZ" sz="2400" dirty="0" err="1"/>
              <a:t>lespoň</a:t>
            </a:r>
            <a:r>
              <a:rPr lang="cs-CZ" sz="2400" dirty="0"/>
              <a:t> 3 cykly </a:t>
            </a:r>
            <a:r>
              <a:rPr lang="cs-CZ" sz="2400" dirty="0" err="1"/>
              <a:t>docetaxelu</a:t>
            </a:r>
            <a:r>
              <a:rPr lang="cs-CZ" sz="2400" dirty="0"/>
              <a:t> (před </a:t>
            </a:r>
            <a:r>
              <a:rPr lang="cs-CZ" sz="2400" dirty="0" err="1"/>
              <a:t>ARTA</a:t>
            </a:r>
            <a:r>
              <a:rPr lang="cs-CZ" sz="2400" dirty="0"/>
              <a:t> nebo po něm)</a:t>
            </a:r>
            <a:endParaRPr lang="en-GB" sz="2400" dirty="0"/>
          </a:p>
          <a:p>
            <a:pPr marL="380990" indent="-38099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400" dirty="0" err="1"/>
              <a:t>Progres</a:t>
            </a:r>
            <a:r>
              <a:rPr lang="cs-CZ" sz="2400" dirty="0"/>
              <a:t>e choroby </a:t>
            </a:r>
            <a:r>
              <a:rPr lang="en-GB" sz="2400" dirty="0"/>
              <a:t>≤ 12</a:t>
            </a:r>
            <a:r>
              <a:rPr lang="cs-CZ" sz="2400" dirty="0"/>
              <a:t> měsíců na předchozím alternativním </a:t>
            </a:r>
            <a:r>
              <a:rPr lang="en-GB" sz="2400" dirty="0"/>
              <a:t>ARTA</a:t>
            </a:r>
          </a:p>
          <a:p>
            <a:pPr marL="380990" indent="-38099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400" dirty="0" err="1"/>
              <a:t>Docetaxel</a:t>
            </a:r>
            <a:r>
              <a:rPr lang="en-GB" sz="2400" dirty="0"/>
              <a:t> </a:t>
            </a:r>
            <a:r>
              <a:rPr lang="cs-CZ" sz="2400" dirty="0"/>
              <a:t>nebo</a:t>
            </a:r>
            <a:r>
              <a:rPr lang="en-GB" sz="2400" dirty="0"/>
              <a:t> </a:t>
            </a:r>
            <a:r>
              <a:rPr lang="en-GB" sz="2400" dirty="0" err="1"/>
              <a:t>abirateron</a:t>
            </a:r>
            <a:r>
              <a:rPr lang="en-GB" sz="2400" dirty="0"/>
              <a:t> </a:t>
            </a:r>
            <a:r>
              <a:rPr lang="cs-CZ" sz="2400" dirty="0"/>
              <a:t>u</a:t>
            </a:r>
            <a:r>
              <a:rPr lang="en-GB" sz="2400" dirty="0"/>
              <a:t> </a:t>
            </a:r>
            <a:r>
              <a:rPr lang="en-GB" sz="2400" dirty="0" err="1"/>
              <a:t>mHSPC</a:t>
            </a:r>
            <a:r>
              <a:rPr lang="en-GB" sz="2400" dirty="0"/>
              <a:t> </a:t>
            </a:r>
            <a:r>
              <a:rPr lang="cs-CZ" sz="2400" dirty="0"/>
              <a:t>povolen</a:t>
            </a:r>
            <a:endParaRPr lang="en-GB" sz="2400" dirty="0"/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ECOG PS ≤ 2 (</a:t>
            </a:r>
            <a:r>
              <a:rPr lang="cs-CZ" sz="2400" dirty="0"/>
              <a:t>skóre </a:t>
            </a:r>
            <a:r>
              <a:rPr lang="en-GB" sz="2400" dirty="0"/>
              <a:t>2 </a:t>
            </a:r>
            <a:r>
              <a:rPr lang="cs-CZ" sz="2400" dirty="0"/>
              <a:t>povoleno pouze v případě, že souviselo s </a:t>
            </a:r>
            <a:r>
              <a:rPr lang="cs-CZ" sz="2400" dirty="0" err="1"/>
              <a:t>CaP</a:t>
            </a:r>
            <a:r>
              <a:rPr lang="en-GB" sz="2400" dirty="0"/>
              <a:t>)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PSA </a:t>
            </a:r>
            <a:r>
              <a:rPr lang="cs-CZ" sz="2400" dirty="0"/>
              <a:t>hodnota </a:t>
            </a:r>
            <a:r>
              <a:rPr lang="en-GB" sz="2400" dirty="0"/>
              <a:t>≥ 2 ng/m</a:t>
            </a:r>
            <a:r>
              <a:rPr lang="cs-CZ" sz="2400" dirty="0"/>
              <a:t>l</a:t>
            </a:r>
            <a:r>
              <a:rPr lang="en-GB" sz="2400" dirty="0"/>
              <a:t> </a:t>
            </a:r>
            <a:r>
              <a:rPr lang="cs-CZ" sz="2400" dirty="0"/>
              <a:t>při vstupu do studie </a:t>
            </a:r>
            <a:endParaRPr lang="en-GB" sz="2400" dirty="0"/>
          </a:p>
          <a:p>
            <a:pPr marL="380990" indent="-38099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S</a:t>
            </a:r>
            <a:r>
              <a:rPr lang="cs-CZ" sz="2400" dirty="0"/>
              <a:t>é</a:t>
            </a:r>
            <a:r>
              <a:rPr lang="en-GB" sz="2400" dirty="0"/>
              <a:t>r</a:t>
            </a:r>
            <a:r>
              <a:rPr lang="cs-CZ" sz="2400" dirty="0" err="1"/>
              <a:t>ová</a:t>
            </a:r>
            <a:r>
              <a:rPr lang="en-GB" sz="2400" dirty="0"/>
              <a:t> </a:t>
            </a:r>
            <a:r>
              <a:rPr lang="cs-CZ" sz="2400" dirty="0"/>
              <a:t>hladina </a:t>
            </a:r>
            <a:r>
              <a:rPr lang="en-GB" sz="2400" dirty="0" err="1"/>
              <a:t>testosteron</a:t>
            </a:r>
            <a:r>
              <a:rPr lang="cs-CZ" sz="2400" dirty="0"/>
              <a:t>u</a:t>
            </a:r>
            <a:r>
              <a:rPr lang="en-GB" sz="2400" dirty="0"/>
              <a:t> &lt; 0</a:t>
            </a:r>
            <a:r>
              <a:rPr lang="cs-CZ" sz="2400" dirty="0"/>
              <a:t>,</a:t>
            </a:r>
            <a:r>
              <a:rPr lang="en-GB" sz="2400" dirty="0"/>
              <a:t>5 ng/m</a:t>
            </a:r>
            <a:r>
              <a:rPr lang="cs-CZ" sz="2400" dirty="0"/>
              <a:t>l</a:t>
            </a:r>
            <a:endParaRPr lang="en-GB" sz="2400" dirty="0"/>
          </a:p>
          <a:p>
            <a:pPr marL="380990" indent="-38099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Ade</a:t>
            </a:r>
            <a:r>
              <a:rPr lang="cs-CZ" sz="2400" dirty="0" err="1"/>
              <a:t>kvátní</a:t>
            </a:r>
            <a:r>
              <a:rPr lang="cs-CZ" sz="2400" dirty="0"/>
              <a:t> funkce orgánů a kostní dřeně </a:t>
            </a:r>
            <a:endParaRPr lang="en-GB" sz="2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BEF8257-4B39-441E-AB69-82DE72C14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281" y="6454457"/>
            <a:ext cx="10864171" cy="227999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GB" sz="1200" baseline="30000" dirty="0">
              <a:solidFill>
                <a:srgbClr val="525CA3"/>
              </a:solidFill>
            </a:endParaRPr>
          </a:p>
          <a:p>
            <a:pPr>
              <a:spcBef>
                <a:spcPts val="0"/>
              </a:spcBef>
            </a:pPr>
            <a:endParaRPr lang="en-GB" sz="2133" baseline="30000" dirty="0">
              <a:solidFill>
                <a:srgbClr val="525CA3"/>
              </a:solidFill>
            </a:endParaRPr>
          </a:p>
          <a:p>
            <a:pPr>
              <a:spcBef>
                <a:spcPts val="0"/>
              </a:spcBef>
            </a:pPr>
            <a:endParaRPr lang="en-GB" sz="2133" baseline="30000" dirty="0">
              <a:solidFill>
                <a:srgbClr val="525CA3"/>
              </a:solidFill>
            </a:endParaRPr>
          </a:p>
          <a:p>
            <a:pPr algn="l">
              <a:spcBef>
                <a:spcPts val="267"/>
              </a:spcBef>
            </a:pPr>
            <a:r>
              <a:rPr lang="en-GB" sz="1200" i="1" dirty="0"/>
              <a:t>mHSPC, metastatic hormone-sensitive prostate cancer.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B9E0513C-8251-4EC3-AE0E-5E9484D5B324}"/>
              </a:ext>
            </a:extLst>
          </p:cNvPr>
          <p:cNvSpPr txBox="1">
            <a:spLocks/>
          </p:cNvSpPr>
          <p:nvPr/>
        </p:nvSpPr>
        <p:spPr>
          <a:xfrm>
            <a:off x="562281" y="1725141"/>
            <a:ext cx="5252604" cy="4508500"/>
          </a:xfrm>
          <a:prstGeom prst="rect">
            <a:avLst/>
          </a:prstGeom>
        </p:spPr>
        <p:txBody>
          <a:bodyPr/>
          <a:lstStyle>
            <a:lvl1pPr marL="139700" indent="-139700" algn="l" defTabSz="6858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6"/>
              </a:buClr>
              <a:buFont typeface="Arial" charset="0"/>
              <a:buChar char="•"/>
              <a:tabLst/>
              <a:defRPr sz="2000" b="1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1463" indent="-1365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/>
              </a:buClr>
              <a:buFont typeface="Arial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400" indent="-1349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/>
              </a:buClr>
              <a:buFont typeface="Arial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</a:pPr>
            <a:endParaRPr lang="en-GB" sz="24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DE69462-228D-4F83-AA3A-6F764BA87AFB}"/>
              </a:ext>
            </a:extLst>
          </p:cNvPr>
          <p:cNvSpPr/>
          <p:nvPr/>
        </p:nvSpPr>
        <p:spPr>
          <a:xfrm>
            <a:off x="5447928" y="6593903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F2ACA70-3F33-461E-9AD8-5AA33291E06F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93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719995" y="1100916"/>
            <a:ext cx="10701539" cy="504916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BEEF1-3297-4824-AE2B-858ACA81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77941"/>
            <a:ext cx="10706453" cy="553999"/>
          </a:xfrm>
          <a:noFill/>
        </p:spPr>
        <p:txBody>
          <a:bodyPr/>
          <a:lstStyle/>
          <a:p>
            <a:r>
              <a:rPr lang="en-GB" sz="3400" b="1" dirty="0" err="1">
                <a:solidFill>
                  <a:srgbClr val="003399"/>
                </a:solidFill>
                <a:latin typeface="+mn-lt"/>
              </a:rPr>
              <a:t>Chara</a:t>
            </a:r>
            <a:r>
              <a:rPr lang="cs-CZ" sz="3400" b="1" dirty="0">
                <a:solidFill>
                  <a:srgbClr val="003399"/>
                </a:solidFill>
                <a:latin typeface="+mn-lt"/>
              </a:rPr>
              <a:t>k</a:t>
            </a:r>
            <a:r>
              <a:rPr lang="en-GB" sz="3400" b="1" dirty="0" err="1">
                <a:solidFill>
                  <a:srgbClr val="003399"/>
                </a:solidFill>
                <a:latin typeface="+mn-lt"/>
              </a:rPr>
              <a:t>teristi</a:t>
            </a:r>
            <a:r>
              <a:rPr lang="cs-CZ" sz="3400" b="1" dirty="0" err="1">
                <a:solidFill>
                  <a:srgbClr val="003399"/>
                </a:solidFill>
                <a:latin typeface="+mn-lt"/>
              </a:rPr>
              <a:t>ka</a:t>
            </a:r>
            <a:r>
              <a:rPr lang="cs-CZ" sz="3400" b="1" dirty="0">
                <a:solidFill>
                  <a:srgbClr val="003399"/>
                </a:solidFill>
                <a:latin typeface="+mn-lt"/>
              </a:rPr>
              <a:t> pacientů</a:t>
            </a:r>
            <a:endParaRPr lang="en-GB" sz="3400" b="1" dirty="0">
              <a:solidFill>
                <a:srgbClr val="003399"/>
              </a:solidFill>
              <a:latin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53616B-1B59-4B15-963A-CC38D3ACF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312837"/>
              </p:ext>
            </p:extLst>
          </p:nvPr>
        </p:nvGraphicFramePr>
        <p:xfrm>
          <a:off x="720001" y="1100916"/>
          <a:ext cx="10706455" cy="504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2970">
                  <a:extLst>
                    <a:ext uri="{9D8B030D-6E8A-4147-A177-3AD203B41FA5}">
                      <a16:colId xmlns:a16="http://schemas.microsoft.com/office/drawing/2014/main" val="1916162676"/>
                    </a:ext>
                  </a:extLst>
                </a:gridCol>
                <a:gridCol w="2659997">
                  <a:extLst>
                    <a:ext uri="{9D8B030D-6E8A-4147-A177-3AD203B41FA5}">
                      <a16:colId xmlns:a16="http://schemas.microsoft.com/office/drawing/2014/main" val="4073674865"/>
                    </a:ext>
                  </a:extLst>
                </a:gridCol>
                <a:gridCol w="2953488">
                  <a:extLst>
                    <a:ext uri="{9D8B030D-6E8A-4147-A177-3AD203B41FA5}">
                      <a16:colId xmlns:a16="http://schemas.microsoft.com/office/drawing/2014/main" val="3660064945"/>
                    </a:ext>
                  </a:extLst>
                </a:gridCol>
              </a:tblGrid>
              <a:tr h="577767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dirty="0"/>
                        <a:t>K</a:t>
                      </a:r>
                      <a:r>
                        <a:rPr lang="en-GB" sz="1900" dirty="0" err="1"/>
                        <a:t>abazitaxel</a:t>
                      </a:r>
                      <a:r>
                        <a:rPr lang="en-GB" sz="1900" dirty="0"/>
                        <a:t> </a:t>
                      </a:r>
                      <a:br>
                        <a:rPr lang="en-GB" sz="1900" dirty="0"/>
                      </a:br>
                      <a:r>
                        <a:rPr lang="en-GB" sz="1900" dirty="0"/>
                        <a:t>(</a:t>
                      </a:r>
                      <a:r>
                        <a:rPr lang="cs-CZ" sz="1900" dirty="0"/>
                        <a:t>n</a:t>
                      </a:r>
                      <a:r>
                        <a:rPr lang="en-GB" sz="1900" dirty="0"/>
                        <a:t> = 129)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err="1"/>
                        <a:t>Abirateron</a:t>
                      </a:r>
                      <a:r>
                        <a:rPr lang="cs-CZ" sz="1900" dirty="0"/>
                        <a:t>/</a:t>
                      </a:r>
                      <a:r>
                        <a:rPr lang="en-GB" sz="1900" dirty="0" err="1"/>
                        <a:t>enzalutamid</a:t>
                      </a:r>
                      <a:r>
                        <a:rPr lang="cs-CZ" sz="1900" baseline="0" dirty="0"/>
                        <a:t> </a:t>
                      </a:r>
                      <a:r>
                        <a:rPr lang="en-GB" sz="1900" dirty="0"/>
                        <a:t> </a:t>
                      </a:r>
                      <a:r>
                        <a:rPr lang="cs-CZ" sz="1900" dirty="0"/>
                        <a:t> </a:t>
                      </a:r>
                      <a:r>
                        <a:rPr lang="en-GB" sz="1900" dirty="0"/>
                        <a:t> (</a:t>
                      </a:r>
                      <a:r>
                        <a:rPr lang="cs-CZ" sz="1900" dirty="0"/>
                        <a:t>n</a:t>
                      </a:r>
                      <a:r>
                        <a:rPr lang="en-GB" sz="1900" dirty="0"/>
                        <a:t> = 126)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19932"/>
                  </a:ext>
                </a:extLst>
              </a:tr>
              <a:tr h="577767">
                <a:tc>
                  <a:txBody>
                    <a:bodyPr/>
                    <a:lstStyle/>
                    <a:p>
                      <a:r>
                        <a:rPr lang="cs-CZ" sz="1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Věk,</a:t>
                      </a:r>
                      <a:r>
                        <a:rPr lang="cs-CZ" sz="19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cs-CZ" sz="1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roky</a:t>
                      </a:r>
                      <a:r>
                        <a:rPr lang="en-GB" sz="19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(r</a:t>
                      </a:r>
                      <a:r>
                        <a:rPr lang="cs-CZ" sz="19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ozmezí</a:t>
                      </a:r>
                      <a:r>
                        <a:rPr lang="en-GB" sz="19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9388" indent="0"/>
                      <a:r>
                        <a:rPr lang="en-GB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≥ 75 </a:t>
                      </a:r>
                      <a:r>
                        <a:rPr lang="cs-CZ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let</a:t>
                      </a:r>
                      <a:r>
                        <a:rPr lang="en-GB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, n (%)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70,0 (46</a:t>
                      </a:r>
                      <a:r>
                        <a:rPr lang="en-GB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fr-FR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r>
                        <a:rPr lang="en-GB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45 (34,9)</a:t>
                      </a:r>
                      <a:endParaRPr lang="en-GB" sz="19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71,0 (45</a:t>
                      </a:r>
                      <a:r>
                        <a:rPr lang="en-GB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fr-FR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88)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34 (27,0)</a:t>
                      </a:r>
                      <a:endParaRPr lang="en-GB" sz="19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084949"/>
                  </a:ext>
                </a:extLst>
              </a:tr>
              <a:tr h="288884">
                <a:tc>
                  <a:txBody>
                    <a:bodyPr/>
                    <a:lstStyle/>
                    <a:p>
                      <a:r>
                        <a:rPr lang="en-GB" sz="1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ECOG PS 0–1</a:t>
                      </a:r>
                      <a:r>
                        <a:rPr lang="en-GB" sz="19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,</a:t>
                      </a:r>
                      <a:r>
                        <a:rPr lang="en-GB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n (%)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123 (95,3)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119 (94,4)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460440"/>
                  </a:ext>
                </a:extLst>
              </a:tr>
              <a:tr h="304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Viscer</a:t>
                      </a:r>
                      <a:r>
                        <a:rPr lang="cs-CZ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cs-CZ" sz="1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</a:t>
                      </a:r>
                      <a:r>
                        <a:rPr lang="cs-CZ" sz="19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stázy</a:t>
                      </a:r>
                      <a:r>
                        <a:rPr lang="cs-CZ" sz="1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(%)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(16,3) 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 (19,8)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837638"/>
                  </a:ext>
                </a:extLst>
              </a:tr>
              <a:tr h="1217507">
                <a:tc>
                  <a:txBody>
                    <a:bodyPr/>
                    <a:lstStyle/>
                    <a:p>
                      <a:r>
                        <a:rPr lang="cs-CZ" sz="19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Progrese</a:t>
                      </a:r>
                      <a:r>
                        <a:rPr lang="cs-CZ" sz="1900" b="1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při vstupu do studie</a:t>
                      </a:r>
                      <a:r>
                        <a:rPr lang="en-US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 (%)</a:t>
                      </a:r>
                      <a:endParaRPr lang="en-GB" sz="190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indent="0"/>
                      <a:r>
                        <a:rPr lang="en-US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PSA </a:t>
                      </a:r>
                      <a:endParaRPr lang="en-GB" sz="190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indent="0"/>
                      <a:r>
                        <a:rPr lang="en-US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Radiologic</a:t>
                      </a:r>
                      <a:r>
                        <a:rPr lang="cs-CZ" sz="1900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ká</a:t>
                      </a:r>
                      <a:r>
                        <a:rPr lang="en-US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(± PSA), </a:t>
                      </a:r>
                      <a:r>
                        <a:rPr lang="cs-CZ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</a:t>
                      </a:r>
                      <a:r>
                        <a:rPr lang="cs-CZ" sz="19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symptomů</a:t>
                      </a:r>
                      <a:endParaRPr lang="en-GB" sz="190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indent="0"/>
                      <a:r>
                        <a:rPr lang="cs-CZ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Bolest</a:t>
                      </a:r>
                      <a:r>
                        <a:rPr lang="en-US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(± PSA, ± radiologic</a:t>
                      </a:r>
                      <a:r>
                        <a:rPr lang="cs-CZ" sz="1900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ká</a:t>
                      </a:r>
                      <a:r>
                        <a:rPr lang="en-US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(8,5)</a:t>
                      </a:r>
                      <a:endParaRPr lang="en-GB" sz="19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(17,8)</a:t>
                      </a:r>
                      <a:endParaRPr lang="en-GB" sz="19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 (66,7)</a:t>
                      </a:r>
                    </a:p>
                  </a:txBody>
                  <a:tcPr marL="96000" marR="9600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9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(7,9)</a:t>
                      </a:r>
                      <a:endParaRPr lang="en-GB" sz="19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(12,7)</a:t>
                      </a:r>
                      <a:endParaRPr lang="en-GB" sz="19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 (71,4)</a:t>
                      </a:r>
                    </a:p>
                  </a:txBody>
                  <a:tcPr marL="96000" marR="9600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206453"/>
                  </a:ext>
                </a:extLst>
              </a:tr>
              <a:tr h="304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Gleason 8–10 </a:t>
                      </a:r>
                      <a:r>
                        <a:rPr lang="cs-CZ" sz="1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cs-CZ" sz="19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době diagnózy</a:t>
                      </a:r>
                      <a:r>
                        <a:rPr lang="en-US" sz="19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9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(%)</a:t>
                      </a:r>
                      <a:endParaRPr lang="en-US" sz="1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 (56,6)</a:t>
                      </a:r>
                      <a:endParaRPr lang="en-US" sz="19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 (64,3)</a:t>
                      </a:r>
                      <a:endParaRPr lang="en-US" sz="19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983015"/>
                  </a:ext>
                </a:extLst>
              </a:tr>
              <a:tr h="304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M1 </a:t>
                      </a:r>
                      <a:r>
                        <a:rPr lang="cs-CZ" sz="1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choroba</a:t>
                      </a:r>
                      <a:r>
                        <a:rPr lang="cs-CZ" sz="19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 době diagnózy</a:t>
                      </a:r>
                      <a:r>
                        <a:rPr lang="en-US" sz="19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9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(%)</a:t>
                      </a:r>
                      <a:endParaRPr lang="en-US" sz="1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 (38,0)</a:t>
                      </a:r>
                      <a:endParaRPr lang="en-US" sz="19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 (47,6)</a:t>
                      </a:r>
                      <a:endParaRPr lang="en-US" sz="19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408901"/>
                  </a:ext>
                </a:extLst>
              </a:tr>
              <a:tr h="304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Docetaxel</a:t>
                      </a:r>
                      <a:r>
                        <a:rPr lang="en-US" sz="1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9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abirateron</a:t>
                      </a:r>
                      <a:r>
                        <a:rPr lang="en-US" sz="1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mHSPC</a:t>
                      </a:r>
                      <a:r>
                        <a:rPr lang="en-US" sz="19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 (%) 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(10,9)/0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(14,3) /1 (0,8)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341127"/>
                  </a:ext>
                </a:extLst>
              </a:tr>
              <a:tr h="8666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r>
                        <a:rPr lang="cs-CZ" sz="19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ředchozí</a:t>
                      </a:r>
                      <a:r>
                        <a:rPr lang="cs-CZ" sz="1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alternativní </a:t>
                      </a:r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+mn-lt"/>
                        </a:rPr>
                        <a:t>ARTA</a:t>
                      </a:r>
                      <a:r>
                        <a:rPr lang="en-GB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9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n (%) </a:t>
                      </a:r>
                      <a:endParaRPr lang="en-GB" sz="1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r>
                        <a:rPr lang="en-GB" sz="19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Abirateron</a:t>
                      </a:r>
                      <a:r>
                        <a:rPr lang="en-GB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GB" sz="19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enzalutamid</a:t>
                      </a:r>
                      <a:endParaRPr lang="en-GB" sz="19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17938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Prechemo</a:t>
                      </a:r>
                      <a:r>
                        <a:rPr lang="en-GB" sz="1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/</a:t>
                      </a:r>
                      <a:r>
                        <a:rPr lang="cs-CZ" sz="19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postchemo</a:t>
                      </a:r>
                      <a:endParaRPr lang="en-GB" sz="19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9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56 (43,4)/72 (55,8)</a:t>
                      </a:r>
                    </a:p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 (38,8)/79 (61,2)</a:t>
                      </a:r>
                      <a:endParaRPr lang="en-GB" sz="19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9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 (53,2)/59 (46,8)</a:t>
                      </a:r>
                    </a:p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49 (38,9)/77 (61,1)</a:t>
                      </a:r>
                      <a:endParaRPr lang="en-GB" sz="19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994003"/>
                  </a:ext>
                </a:extLst>
              </a:tr>
              <a:tr h="2888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1" dirty="0">
                          <a:solidFill>
                            <a:schemeClr val="tx1"/>
                          </a:solidFill>
                          <a:latin typeface="+mn-lt"/>
                        </a:rPr>
                        <a:t>Průměrná doba podávání předchozí </a:t>
                      </a:r>
                      <a:r>
                        <a:rPr lang="en-GB" sz="1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ARTA</a:t>
                      </a:r>
                      <a:r>
                        <a:rPr lang="cs-CZ" sz="1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cs-CZ" sz="19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cs-CZ" sz="1900" dirty="0" err="1">
                          <a:solidFill>
                            <a:schemeClr val="tx1"/>
                          </a:solidFill>
                          <a:latin typeface="+mn-lt"/>
                        </a:rPr>
                        <a:t>měs</a:t>
                      </a:r>
                      <a:r>
                        <a:rPr lang="cs-CZ" sz="1900" dirty="0">
                          <a:solidFill>
                            <a:schemeClr val="tx1"/>
                          </a:solidFill>
                          <a:latin typeface="+mn-lt"/>
                        </a:rPr>
                        <a:t>.)</a:t>
                      </a:r>
                      <a:endParaRPr lang="en-GB" sz="1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728158"/>
                  </a:ext>
                </a:extLst>
              </a:tr>
            </a:tbl>
          </a:graphicData>
        </a:graphic>
      </p:graphicFrame>
      <p:sp>
        <p:nvSpPr>
          <p:cNvPr id="12" name="Zaoblený obdélník 11"/>
          <p:cNvSpPr/>
          <p:nvPr/>
        </p:nvSpPr>
        <p:spPr>
          <a:xfrm>
            <a:off x="719995" y="4997514"/>
            <a:ext cx="10701539" cy="8794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AEFEB5E-9570-488A-98C3-4C21CA68585D}"/>
              </a:ext>
            </a:extLst>
          </p:cNvPr>
          <p:cNvSpPr/>
          <p:nvPr/>
        </p:nvSpPr>
        <p:spPr>
          <a:xfrm>
            <a:off x="5447928" y="6593903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DA41964-41D3-4470-9043-A21F941C3122}"/>
              </a:ext>
            </a:extLst>
          </p:cNvPr>
          <p:cNvSpPr/>
          <p:nvPr/>
        </p:nvSpPr>
        <p:spPr>
          <a:xfrm>
            <a:off x="719995" y="1860486"/>
            <a:ext cx="10701539" cy="3452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3CA78F3-5D51-4B6D-928E-5EE078E976CA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9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5648" y="1152525"/>
            <a:ext cx="11160000" cy="48600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A3E9C-B8E3-4597-A051-AA916FB3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85" y="371146"/>
            <a:ext cx="10959467" cy="553999"/>
          </a:xfrm>
          <a:noFill/>
        </p:spPr>
        <p:txBody>
          <a:bodyPr/>
          <a:lstStyle/>
          <a:p>
            <a:r>
              <a:rPr lang="cs-CZ" sz="3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400" b="1" dirty="0">
                <a:solidFill>
                  <a:srgbClr val="003399"/>
                </a:solidFill>
                <a:latin typeface="+mn-lt"/>
              </a:rPr>
              <a:t>radiografický </a:t>
            </a:r>
            <a:r>
              <a:rPr lang="en-GB" sz="3400" b="1" dirty="0">
                <a:solidFill>
                  <a:srgbClr val="003399"/>
                </a:solidFill>
                <a:latin typeface="+mn-lt"/>
              </a:rPr>
              <a:t>PFS (Prim</a:t>
            </a:r>
            <a:r>
              <a:rPr lang="cs-CZ" sz="3400" b="1" dirty="0" err="1">
                <a:solidFill>
                  <a:srgbClr val="003399"/>
                </a:solidFill>
                <a:latin typeface="+mn-lt"/>
              </a:rPr>
              <a:t>ární</a:t>
            </a:r>
            <a:r>
              <a:rPr lang="cs-CZ" sz="3400" b="1" dirty="0">
                <a:solidFill>
                  <a:srgbClr val="003399"/>
                </a:solidFill>
                <a:latin typeface="+mn-lt"/>
              </a:rPr>
              <a:t> cíl)</a:t>
            </a:r>
            <a:endParaRPr lang="en-GB" sz="34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4C1D0-5C99-419E-9FF8-4046616313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718" y="6498479"/>
            <a:ext cx="11097696" cy="272208"/>
          </a:xfrm>
        </p:spPr>
        <p:txBody>
          <a:bodyPr/>
          <a:lstStyle/>
          <a:p>
            <a:pPr algn="l">
              <a:spcBef>
                <a:spcPts val="267"/>
              </a:spcBef>
            </a:pPr>
            <a:r>
              <a:rPr lang="en-GB" sz="1200" b="1" dirty="0"/>
              <a:t>Data cut-off date: 27 March 2019. </a:t>
            </a:r>
          </a:p>
          <a:p>
            <a:pPr algn="l">
              <a:spcBef>
                <a:spcPts val="267"/>
              </a:spcBef>
            </a:pPr>
            <a:r>
              <a:rPr lang="en-GB" sz="1200" i="1" dirty="0"/>
              <a:t>Abi, </a:t>
            </a:r>
            <a:r>
              <a:rPr lang="en-GB" sz="1200" i="1" dirty="0" err="1"/>
              <a:t>abirateron</a:t>
            </a:r>
            <a:r>
              <a:rPr lang="en-GB" sz="1200" i="1" dirty="0"/>
              <a:t>; CI, confidence interval; Enz, </a:t>
            </a:r>
            <a:r>
              <a:rPr lang="en-GB" sz="1200" i="1" dirty="0" err="1"/>
              <a:t>enzalutamid</a:t>
            </a:r>
            <a:r>
              <a:rPr lang="en-GB" sz="1200" i="1" dirty="0"/>
              <a:t>; PCWG, Prostate Cancer Working Group; RECIST, Response Evaluation Criteria In Solid </a:t>
            </a:r>
            <a:r>
              <a:rPr lang="en-GB" sz="1200" i="1" dirty="0" err="1"/>
              <a:t>Tumors</a:t>
            </a:r>
            <a:r>
              <a:rPr lang="en-GB" sz="1200" i="1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299C6-D786-485A-99CF-FFFB377DE341}"/>
              </a:ext>
            </a:extLst>
          </p:cNvPr>
          <p:cNvSpPr txBox="1"/>
          <p:nvPr/>
        </p:nvSpPr>
        <p:spPr>
          <a:xfrm>
            <a:off x="466985" y="6009788"/>
            <a:ext cx="1097118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en-GB" sz="1333" b="1" dirty="0">
                <a:solidFill>
                  <a:prstClr val="black"/>
                </a:solidFill>
                <a:cs typeface="Arial Narrow"/>
              </a:rPr>
              <a:t>r</a:t>
            </a:r>
            <a:r>
              <a:rPr lang="en-GB" sz="1333" b="1" dirty="0">
                <a:solidFill>
                  <a:prstClr val="black"/>
                </a:solidFill>
                <a:ea typeface="MS PGothic" panose="020B0600070205080204" pitchFamily="34" charset="-128"/>
                <a:cs typeface="Arial Narrow"/>
              </a:rPr>
              <a:t>PFS: radiologic</a:t>
            </a:r>
            <a:r>
              <a:rPr lang="cs-CZ" sz="1333" b="1" dirty="0" err="1">
                <a:solidFill>
                  <a:prstClr val="black"/>
                </a:solidFill>
                <a:ea typeface="MS PGothic" panose="020B0600070205080204" pitchFamily="34" charset="-128"/>
                <a:cs typeface="Arial Narrow"/>
              </a:rPr>
              <a:t>ká</a:t>
            </a:r>
            <a:r>
              <a:rPr lang="cs-CZ" sz="1333" b="1" dirty="0">
                <a:solidFill>
                  <a:prstClr val="black"/>
                </a:solidFill>
                <a:ea typeface="MS PGothic" panose="020B0600070205080204" pitchFamily="34" charset="-128"/>
                <a:cs typeface="Arial Narrow"/>
              </a:rPr>
              <a:t> doba do progrese</a:t>
            </a:r>
            <a:r>
              <a:rPr lang="en-GB" sz="1333" b="1" dirty="0">
                <a:solidFill>
                  <a:prstClr val="black"/>
                </a:solidFill>
                <a:ea typeface="MS PGothic" panose="020B0600070205080204" pitchFamily="34" charset="-128"/>
                <a:cs typeface="Arial Narrow"/>
              </a:rPr>
              <a:t> (RECIST 1.1) </a:t>
            </a:r>
            <a:r>
              <a:rPr lang="cs-CZ" sz="1333" b="1" dirty="0">
                <a:solidFill>
                  <a:prstClr val="black"/>
                </a:solidFill>
                <a:ea typeface="MS PGothic" panose="020B0600070205080204" pitchFamily="34" charset="-128"/>
                <a:cs typeface="Arial Narrow"/>
              </a:rPr>
              <a:t>a/nebo progrese kostních lézí </a:t>
            </a:r>
            <a:r>
              <a:rPr lang="en-GB" sz="1333" b="1" dirty="0">
                <a:solidFill>
                  <a:prstClr val="black"/>
                </a:solidFill>
                <a:ea typeface="MS PGothic" panose="020B0600070205080204" pitchFamily="34" charset="-128"/>
                <a:cs typeface="Arial Narrow"/>
              </a:rPr>
              <a:t>(PCWG2</a:t>
            </a:r>
            <a:r>
              <a:rPr lang="en-GB" sz="1333" b="1" dirty="0">
                <a:solidFill>
                  <a:prstClr val="black"/>
                </a:solidFill>
                <a:cs typeface="Arial Narrow"/>
              </a:rPr>
              <a:t>)</a:t>
            </a:r>
            <a:r>
              <a:rPr lang="en-GB" sz="1333" b="1" dirty="0">
                <a:solidFill>
                  <a:prstClr val="black"/>
                </a:solidFill>
                <a:ea typeface="MS PGothic" panose="020B0600070205080204" pitchFamily="34" charset="-128"/>
                <a:cs typeface="Arial Narrow"/>
              </a:rPr>
              <a:t> a/</a:t>
            </a:r>
            <a:r>
              <a:rPr lang="cs-CZ" sz="1333" b="1" dirty="0">
                <a:solidFill>
                  <a:prstClr val="black"/>
                </a:solidFill>
                <a:ea typeface="MS PGothic" panose="020B0600070205080204" pitchFamily="34" charset="-128"/>
                <a:cs typeface="Arial Narrow"/>
              </a:rPr>
              <a:t>nebo úmrtí z jakékoliv příčiny.</a:t>
            </a:r>
            <a:endParaRPr lang="en-GB" sz="1333" b="1" dirty="0">
              <a:solidFill>
                <a:prstClr val="black"/>
              </a:solidFill>
              <a:ea typeface="MS PGothic" panose="020B0600070205080204" pitchFamily="34" charset="-128"/>
              <a:cs typeface="Arial Narrow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E1DE843-E755-49B0-B37E-020460C23109}"/>
              </a:ext>
            </a:extLst>
          </p:cNvPr>
          <p:cNvGrpSpPr/>
          <p:nvPr/>
        </p:nvGrpSpPr>
        <p:grpSpPr>
          <a:xfrm>
            <a:off x="1320174" y="1371205"/>
            <a:ext cx="10276899" cy="3692580"/>
            <a:chOff x="691537" y="936964"/>
            <a:chExt cx="7707672" cy="276943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D326492-19FD-451B-9704-22F0101CF61C}"/>
                </a:ext>
              </a:extLst>
            </p:cNvPr>
            <p:cNvSpPr txBox="1"/>
            <p:nvPr/>
          </p:nvSpPr>
          <p:spPr>
            <a:xfrm>
              <a:off x="961761" y="936964"/>
              <a:ext cx="857206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609585">
                <a:defRPr/>
              </a:pPr>
              <a:r>
                <a:rPr lang="en-GB" sz="1600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  <a:cs typeface="Arial Narrow"/>
                </a:rPr>
                <a:t>+ Cen</a:t>
              </a:r>
              <a:r>
                <a:rPr lang="cs-CZ" sz="1600" dirty="0" err="1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  <a:cs typeface="Arial Narrow"/>
                </a:rPr>
                <a:t>zorováno</a:t>
              </a:r>
              <a:endParaRPr lang="en-GB" sz="160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Arial Narrow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A774122-5AC0-4433-9020-738C12148BD7}"/>
                </a:ext>
              </a:extLst>
            </p:cNvPr>
            <p:cNvGrpSpPr/>
            <p:nvPr/>
          </p:nvGrpSpPr>
          <p:grpSpPr>
            <a:xfrm>
              <a:off x="691537" y="1081028"/>
              <a:ext cx="7707672" cy="2625371"/>
              <a:chOff x="691537" y="1081028"/>
              <a:chExt cx="7707672" cy="2625371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CB800A4-2589-4BAB-B85A-5A50B68C08BE}"/>
                  </a:ext>
                </a:extLst>
              </p:cNvPr>
              <p:cNvSpPr txBox="1"/>
              <p:nvPr/>
            </p:nvSpPr>
            <p:spPr>
              <a:xfrm rot="16200000">
                <a:off x="-26449" y="2096175"/>
                <a:ext cx="162063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defTabSz="609585">
                  <a:defRPr/>
                </a:pPr>
                <a:r>
                  <a:rPr lang="en-GB" sz="1600" b="1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Kaplan</a:t>
                </a:r>
                <a:r>
                  <a:rPr lang="cs-CZ" sz="1600" b="1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ova</a:t>
                </a:r>
                <a:r>
                  <a:rPr lang="en-GB" sz="1600" b="1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-Mei</a:t>
                </a:r>
                <a:r>
                  <a:rPr lang="cs-CZ" sz="1600" b="1" dirty="0" err="1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erova</a:t>
                </a:r>
                <a:r>
                  <a:rPr lang="cs-CZ" sz="1600" b="1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 křivka</a:t>
                </a:r>
                <a:endParaRPr lang="en-GB" sz="1600" b="1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  <a:cs typeface="Arial Narrow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F130C3B3-DE15-4D8C-AD8E-DD27FFC90931}"/>
                  </a:ext>
                </a:extLst>
              </p:cNvPr>
              <p:cNvGrpSpPr/>
              <p:nvPr/>
            </p:nvGrpSpPr>
            <p:grpSpPr>
              <a:xfrm>
                <a:off x="963286" y="1081028"/>
                <a:ext cx="7435923" cy="2449237"/>
                <a:chOff x="963286" y="1081028"/>
                <a:chExt cx="7435923" cy="2449237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2CF92A5-C3C0-4C0C-9337-5DFA14CB7E35}"/>
                    </a:ext>
                  </a:extLst>
                </p:cNvPr>
                <p:cNvGrpSpPr/>
                <p:nvPr/>
              </p:nvGrpSpPr>
              <p:grpSpPr>
                <a:xfrm>
                  <a:off x="1183130" y="1122829"/>
                  <a:ext cx="7216079" cy="2210762"/>
                  <a:chOff x="1183130" y="1122829"/>
                  <a:chExt cx="7216079" cy="2210762"/>
                </a:xfrm>
              </p:grpSpPr>
              <p:cxnSp>
                <p:nvCxnSpPr>
                  <p:cNvPr id="6" name="Straight Connector 5">
                    <a:extLst>
                      <a:ext uri="{FF2B5EF4-FFF2-40B4-BE49-F238E27FC236}">
                        <a16:creationId xmlns:a16="http://schemas.microsoft.com/office/drawing/2014/main" id="{52026CA5-4FF9-4B2D-8918-7110E37F02CD}"/>
                      </a:ext>
                    </a:extLst>
                  </p:cNvPr>
                  <p:cNvCxnSpPr/>
                  <p:nvPr/>
                </p:nvCxnSpPr>
                <p:spPr>
                  <a:xfrm>
                    <a:off x="1237130" y="1122829"/>
                    <a:ext cx="0" cy="2131359"/>
                  </a:xfrm>
                  <a:prstGeom prst="line">
                    <a:avLst/>
                  </a:prstGeom>
                  <a:ln w="28575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58F38EC2-CD2E-46A3-8FCF-E535BF1AB8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37131" y="3254187"/>
                    <a:ext cx="7162078" cy="1"/>
                  </a:xfrm>
                  <a:prstGeom prst="line">
                    <a:avLst/>
                  </a:prstGeom>
                  <a:ln w="28575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101463DF-8034-408E-9917-988482A98B78}"/>
                      </a:ext>
                    </a:extLst>
                  </p:cNvPr>
                  <p:cNvGrpSpPr/>
                  <p:nvPr/>
                </p:nvGrpSpPr>
                <p:grpSpPr>
                  <a:xfrm>
                    <a:off x="1183130" y="1176815"/>
                    <a:ext cx="54000" cy="2077373"/>
                    <a:chOff x="1183130" y="1176815"/>
                    <a:chExt cx="54000" cy="2077373"/>
                  </a:xfrm>
                </p:grpSpPr>
                <p:cxnSp>
                  <p:nvCxnSpPr>
                    <p:cNvPr id="9" name="Straight Connector 8">
                      <a:extLst>
                        <a:ext uri="{FF2B5EF4-FFF2-40B4-BE49-F238E27FC236}">
                          <a16:creationId xmlns:a16="http://schemas.microsoft.com/office/drawing/2014/main" id="{B4DCE180-CFC2-41F9-9F6A-62D2C33F6E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1176815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Straight Connector 9">
                      <a:extLst>
                        <a:ext uri="{FF2B5EF4-FFF2-40B4-BE49-F238E27FC236}">
                          <a16:creationId xmlns:a16="http://schemas.microsoft.com/office/drawing/2014/main" id="{09D95C24-88E9-493F-BC4D-A24DE2A01A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1592289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" name="Straight Connector 10">
                      <a:extLst>
                        <a:ext uri="{FF2B5EF4-FFF2-40B4-BE49-F238E27FC236}">
                          <a16:creationId xmlns:a16="http://schemas.microsoft.com/office/drawing/2014/main" id="{8047AFB2-E43B-42E3-BD4D-607AD2E11D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2007763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id="{020E5CC9-81D7-42D5-8900-4FE18B79F3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242323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6F999818-C65F-4AD5-A2B0-60CB13A56C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2838711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Connector 13">
                      <a:extLst>
                        <a:ext uri="{FF2B5EF4-FFF2-40B4-BE49-F238E27FC236}">
                          <a16:creationId xmlns:a16="http://schemas.microsoft.com/office/drawing/2014/main" id="{E0CAE7E8-5AC5-4A1F-BFBA-C4D06E4CB3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3254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FDB7BC36-C163-4594-A4C1-5E1214FADDB7}"/>
                      </a:ext>
                    </a:extLst>
                  </p:cNvPr>
                  <p:cNvGrpSpPr/>
                  <p:nvPr/>
                </p:nvGrpSpPr>
                <p:grpSpPr>
                  <a:xfrm>
                    <a:off x="1237131" y="3254188"/>
                    <a:ext cx="6408073" cy="79403"/>
                    <a:chOff x="1237131" y="3254188"/>
                    <a:chExt cx="6408073" cy="79403"/>
                  </a:xfrm>
                </p:grpSpPr>
                <p:cxnSp>
                  <p:nvCxnSpPr>
                    <p:cNvPr id="17" name="Straight Connector 16">
                      <a:extLst>
                        <a:ext uri="{FF2B5EF4-FFF2-40B4-BE49-F238E27FC236}">
                          <a16:creationId xmlns:a16="http://schemas.microsoft.com/office/drawing/2014/main" id="{5060FF7B-8A8D-48CC-8BFD-E521BEF3BE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1210132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17">
                      <a:extLst>
                        <a:ext uri="{FF2B5EF4-FFF2-40B4-BE49-F238E27FC236}">
                          <a16:creationId xmlns:a16="http://schemas.microsoft.com/office/drawing/2014/main" id="{DA37984D-65FE-4B8A-946D-B9BE6BDA88C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1844341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AE12C53A-7366-4B29-913F-2D0862BA8B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2478550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9CE98C43-D9BE-4164-93B3-6680D3288C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3112759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>
                      <a:extLst>
                        <a:ext uri="{FF2B5EF4-FFF2-40B4-BE49-F238E27FC236}">
                          <a16:creationId xmlns:a16="http://schemas.microsoft.com/office/drawing/2014/main" id="{5847966A-02B1-4A8A-ADD3-EA5813C9F5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7618204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106017C6-6139-4814-8542-6F4874121E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6327790" y="3306588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>
                      <a:extLst>
                        <a:ext uri="{FF2B5EF4-FFF2-40B4-BE49-F238E27FC236}">
                          <a16:creationId xmlns:a16="http://schemas.microsoft.com/office/drawing/2014/main" id="{4C6F3F61-1F69-4E11-8CC0-52C64242AC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5037378" y="3306589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Connector 24">
                      <a:extLst>
                        <a:ext uri="{FF2B5EF4-FFF2-40B4-BE49-F238E27FC236}">
                          <a16:creationId xmlns:a16="http://schemas.microsoft.com/office/drawing/2014/main" id="{8BF98CB5-8D30-4C6D-99CE-798BB2BAA6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3746966" y="3306590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2445269F-D30B-4728-BEE6-8A97D4E2032E}"/>
                    </a:ext>
                  </a:extLst>
                </p:cNvPr>
                <p:cNvGrpSpPr/>
                <p:nvPr/>
              </p:nvGrpSpPr>
              <p:grpSpPr>
                <a:xfrm>
                  <a:off x="963286" y="1081028"/>
                  <a:ext cx="176330" cy="2268259"/>
                  <a:chOff x="963286" y="1081028"/>
                  <a:chExt cx="176330" cy="2268259"/>
                </a:xfrm>
              </p:grpSpPr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D8489261-78A7-4785-AE58-208E03915227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1081028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>
                      <a:defRPr/>
                    </a:pPr>
                    <a:r>
                      <a:rPr lang="en-GB" sz="1600" dirty="0">
                        <a:solidFill>
                          <a:prstClr val="black"/>
                        </a:solidFill>
                        <a:latin typeface="Arial Narrow"/>
                        <a:ea typeface="MS PGothic" panose="020B0600070205080204" pitchFamily="34" charset="-128"/>
                        <a:cs typeface="Arial Narrow"/>
                      </a:rPr>
                      <a:t>1,0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15F01C2-9FA2-4D94-8274-7F1C7035A729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1497747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>
                      <a:defRPr/>
                    </a:pPr>
                    <a:r>
                      <a:rPr lang="en-GB" sz="1600" dirty="0">
                        <a:solidFill>
                          <a:prstClr val="black"/>
                        </a:solidFill>
                        <a:latin typeface="Arial Narrow"/>
                        <a:ea typeface="MS PGothic" panose="020B0600070205080204" pitchFamily="34" charset="-128"/>
                        <a:cs typeface="Arial Narrow"/>
                      </a:rPr>
                      <a:t>0,8</a:t>
                    </a: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747BEE2-ADA9-4694-88FF-25533522E75F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1914466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>
                      <a:defRPr/>
                    </a:pPr>
                    <a:r>
                      <a:rPr lang="en-GB" sz="1600" dirty="0">
                        <a:solidFill>
                          <a:prstClr val="black"/>
                        </a:solidFill>
                        <a:latin typeface="Arial Narrow"/>
                        <a:ea typeface="MS PGothic" panose="020B0600070205080204" pitchFamily="34" charset="-128"/>
                        <a:cs typeface="Arial Narrow"/>
                      </a:rPr>
                      <a:t>0,6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5D882FE-CA89-461E-AB6B-8757C169595D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2331185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>
                      <a:defRPr/>
                    </a:pPr>
                    <a:r>
                      <a:rPr lang="en-GB" sz="1600" dirty="0">
                        <a:solidFill>
                          <a:prstClr val="black"/>
                        </a:solidFill>
                        <a:latin typeface="Arial Narrow"/>
                        <a:ea typeface="MS PGothic" panose="020B0600070205080204" pitchFamily="34" charset="-128"/>
                        <a:cs typeface="Arial Narrow"/>
                      </a:rPr>
                      <a:t>0,4</a:t>
                    </a: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D83DED7A-03FA-4068-9356-5EA74B43B0FD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2747904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>
                      <a:defRPr/>
                    </a:pPr>
                    <a:r>
                      <a:rPr lang="en-GB" sz="1600" dirty="0">
                        <a:solidFill>
                          <a:prstClr val="black"/>
                        </a:solidFill>
                        <a:latin typeface="Arial Narrow"/>
                        <a:ea typeface="MS PGothic" panose="020B0600070205080204" pitchFamily="34" charset="-128"/>
                        <a:cs typeface="Arial Narrow"/>
                      </a:rPr>
                      <a:t>0,2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02F2053-483B-47A5-B993-41C67E13AD22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3164621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>
                      <a:defRPr/>
                    </a:pPr>
                    <a:r>
                      <a:rPr lang="en-GB" sz="1600" dirty="0">
                        <a:solidFill>
                          <a:prstClr val="black"/>
                        </a:solidFill>
                        <a:latin typeface="Arial Narrow"/>
                        <a:ea typeface="MS PGothic" panose="020B0600070205080204" pitchFamily="34" charset="-128"/>
                        <a:cs typeface="Arial Narrow"/>
                      </a:rPr>
                      <a:t>0,0</a:t>
                    </a:r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51F297F0-84C3-4FEA-96CC-FBA63BE37C07}"/>
                    </a:ext>
                  </a:extLst>
                </p:cNvPr>
                <p:cNvGrpSpPr/>
                <p:nvPr/>
              </p:nvGrpSpPr>
              <p:grpSpPr>
                <a:xfrm>
                  <a:off x="1148968" y="3345599"/>
                  <a:ext cx="6584402" cy="184666"/>
                  <a:chOff x="1148968" y="3345599"/>
                  <a:chExt cx="6584402" cy="184666"/>
                </a:xfrm>
              </p:grpSpPr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2D722D4-3F84-4FE7-BDB2-73EBCF78DF64}"/>
                      </a:ext>
                    </a:extLst>
                  </p:cNvPr>
                  <p:cNvSpPr txBox="1"/>
                  <p:nvPr/>
                </p:nvSpPr>
                <p:spPr>
                  <a:xfrm>
                    <a:off x="1148968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>
                      <a:defRPr/>
                    </a:pPr>
                    <a:r>
                      <a:rPr lang="en-GB" sz="1600" dirty="0">
                        <a:solidFill>
                          <a:prstClr val="black"/>
                        </a:solidFill>
                        <a:latin typeface="Arial Narrow"/>
                        <a:ea typeface="MS PGothic" panose="020B0600070205080204" pitchFamily="34" charset="-128"/>
                        <a:cs typeface="Arial Narrow"/>
                      </a:rPr>
                      <a:t>0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78194186-2812-4418-82C1-9C01C492375D}"/>
                      </a:ext>
                    </a:extLst>
                  </p:cNvPr>
                  <p:cNvSpPr txBox="1"/>
                  <p:nvPr/>
                </p:nvSpPr>
                <p:spPr>
                  <a:xfrm>
                    <a:off x="1783177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>
                      <a:defRPr/>
                    </a:pPr>
                    <a:r>
                      <a:rPr lang="en-GB" sz="1600" dirty="0">
                        <a:solidFill>
                          <a:prstClr val="black"/>
                        </a:solidFill>
                        <a:latin typeface="Arial Narrow"/>
                        <a:ea typeface="MS PGothic" panose="020B0600070205080204" pitchFamily="34" charset="-128"/>
                        <a:cs typeface="Arial Narrow"/>
                      </a:rPr>
                      <a:t>3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930BCEFF-4B73-461B-A063-4D9ADE06E3DC}"/>
                      </a:ext>
                    </a:extLst>
                  </p:cNvPr>
                  <p:cNvSpPr txBox="1"/>
                  <p:nvPr/>
                </p:nvSpPr>
                <p:spPr>
                  <a:xfrm>
                    <a:off x="2417385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>
                      <a:defRPr/>
                    </a:pPr>
                    <a:r>
                      <a:rPr lang="en-GB" sz="1600" dirty="0">
                        <a:solidFill>
                          <a:prstClr val="black"/>
                        </a:solidFill>
                        <a:latin typeface="Arial Narrow"/>
                        <a:ea typeface="MS PGothic" panose="020B0600070205080204" pitchFamily="34" charset="-128"/>
                        <a:cs typeface="Arial Narrow"/>
                      </a:rPr>
                      <a:t>6</a:t>
                    </a: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40C34C0-C196-4506-9FDE-A15495D19135}"/>
                      </a:ext>
                    </a:extLst>
                  </p:cNvPr>
                  <p:cNvSpPr txBox="1"/>
                  <p:nvPr/>
                </p:nvSpPr>
                <p:spPr>
                  <a:xfrm>
                    <a:off x="3051593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>
                      <a:defRPr/>
                    </a:pPr>
                    <a:r>
                      <a:rPr lang="en-GB" sz="1600" dirty="0">
                        <a:solidFill>
                          <a:prstClr val="black"/>
                        </a:solidFill>
                        <a:latin typeface="Arial Narrow"/>
                        <a:ea typeface="MS PGothic" panose="020B0600070205080204" pitchFamily="34" charset="-128"/>
                        <a:cs typeface="Arial Narrow"/>
                      </a:rPr>
                      <a:t>9</a:t>
                    </a: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E1EA4B74-EF08-4E8A-A29E-7EC60E2069F1}"/>
                      </a:ext>
                    </a:extLst>
                  </p:cNvPr>
                  <p:cNvSpPr txBox="1"/>
                  <p:nvPr/>
                </p:nvSpPr>
                <p:spPr>
                  <a:xfrm>
                    <a:off x="3685802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>
                      <a:defRPr/>
                    </a:pPr>
                    <a:r>
                      <a:rPr lang="en-GB" sz="1600" dirty="0">
                        <a:solidFill>
                          <a:prstClr val="black"/>
                        </a:solidFill>
                        <a:latin typeface="Arial Narrow"/>
                        <a:ea typeface="MS PGothic" panose="020B0600070205080204" pitchFamily="34" charset="-128"/>
                        <a:cs typeface="Arial Narrow"/>
                      </a:rPr>
                      <a:t>12</a:t>
                    </a: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D94597C3-C6FF-4064-BF7E-2896DB21BECD}"/>
                      </a:ext>
                    </a:extLst>
                  </p:cNvPr>
                  <p:cNvSpPr txBox="1"/>
                  <p:nvPr/>
                </p:nvSpPr>
                <p:spPr>
                  <a:xfrm>
                    <a:off x="4976214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>
                      <a:defRPr/>
                    </a:pPr>
                    <a:r>
                      <a:rPr lang="en-GB" sz="1600" dirty="0">
                        <a:solidFill>
                          <a:prstClr val="black"/>
                        </a:solidFill>
                        <a:latin typeface="Arial Narrow"/>
                        <a:ea typeface="MS PGothic" panose="020B0600070205080204" pitchFamily="34" charset="-128"/>
                        <a:cs typeface="Arial Narrow"/>
                      </a:rPr>
                      <a:t>18</a:t>
                    </a:r>
                  </a:p>
                </p:txBody>
              </p: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2A812C23-6BC4-4618-9765-94397992E1A0}"/>
                      </a:ext>
                    </a:extLst>
                  </p:cNvPr>
                  <p:cNvSpPr txBox="1"/>
                  <p:nvPr/>
                </p:nvSpPr>
                <p:spPr>
                  <a:xfrm>
                    <a:off x="6266626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>
                      <a:defRPr/>
                    </a:pPr>
                    <a:r>
                      <a:rPr lang="en-GB" sz="1600" dirty="0">
                        <a:solidFill>
                          <a:prstClr val="black"/>
                        </a:solidFill>
                        <a:latin typeface="Arial Narrow"/>
                        <a:ea typeface="MS PGothic" panose="020B0600070205080204" pitchFamily="34" charset="-128"/>
                        <a:cs typeface="Arial Narrow"/>
                      </a:rPr>
                      <a:t>24</a:t>
                    </a: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E6E0D7F-F5BE-4B14-BFE3-CA098B4951E6}"/>
                      </a:ext>
                    </a:extLst>
                  </p:cNvPr>
                  <p:cNvSpPr txBox="1"/>
                  <p:nvPr/>
                </p:nvSpPr>
                <p:spPr>
                  <a:xfrm>
                    <a:off x="7557040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>
                      <a:defRPr/>
                    </a:pPr>
                    <a:r>
                      <a:rPr lang="en-GB" sz="1600" dirty="0">
                        <a:solidFill>
                          <a:prstClr val="black"/>
                        </a:solidFill>
                        <a:latin typeface="Arial Narrow"/>
                        <a:ea typeface="MS PGothic" panose="020B0600070205080204" pitchFamily="34" charset="-128"/>
                        <a:cs typeface="Arial Narrow"/>
                      </a:rPr>
                      <a:t>30</a:t>
                    </a:r>
                  </a:p>
                </p:txBody>
              </p:sp>
            </p:grp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04AD93-48A5-4CB9-869A-CF1543ACD0C8}"/>
                  </a:ext>
                </a:extLst>
              </p:cNvPr>
              <p:cNvSpPr txBox="1"/>
              <p:nvPr/>
            </p:nvSpPr>
            <p:spPr>
              <a:xfrm>
                <a:off x="4410486" y="3521733"/>
                <a:ext cx="81536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defTabSz="609585">
                  <a:defRPr/>
                </a:pPr>
                <a:r>
                  <a:rPr lang="en-GB" sz="1600" b="1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Time, months</a:t>
                </a:r>
              </a:p>
            </p:txBody>
          </p:sp>
        </p:grpSp>
      </p:grp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503FE438-3751-432E-9117-6D581B03B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135465"/>
              </p:ext>
            </p:extLst>
          </p:nvPr>
        </p:nvGraphicFramePr>
        <p:xfrm>
          <a:off x="334816" y="4886967"/>
          <a:ext cx="11199429" cy="10329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09428">
                  <a:extLst>
                    <a:ext uri="{9D8B030D-6E8A-4147-A177-3AD203B41FA5}">
                      <a16:colId xmlns:a16="http://schemas.microsoft.com/office/drawing/2014/main" val="1235197506"/>
                    </a:ext>
                  </a:extLst>
                </a:gridCol>
                <a:gridCol w="725168">
                  <a:extLst>
                    <a:ext uri="{9D8B030D-6E8A-4147-A177-3AD203B41FA5}">
                      <a16:colId xmlns:a16="http://schemas.microsoft.com/office/drawing/2014/main" val="319188787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224865828"/>
                    </a:ext>
                  </a:extLst>
                </a:gridCol>
                <a:gridCol w="232833">
                  <a:extLst>
                    <a:ext uri="{9D8B030D-6E8A-4147-A177-3AD203B41FA5}">
                      <a16:colId xmlns:a16="http://schemas.microsoft.com/office/drawing/2014/main" val="3931252264"/>
                    </a:ext>
                  </a:extLst>
                </a:gridCol>
                <a:gridCol w="912000">
                  <a:extLst>
                    <a:ext uri="{9D8B030D-6E8A-4147-A177-3AD203B41FA5}">
                      <a16:colId xmlns:a16="http://schemas.microsoft.com/office/drawing/2014/main" val="278289201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153878082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3039996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40650782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298192022"/>
                    </a:ext>
                  </a:extLst>
                </a:gridCol>
              </a:tblGrid>
              <a:tr h="263040">
                <a:tc gridSpan="9"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Počet v riziku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24000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460539"/>
                  </a:ext>
                </a:extLst>
              </a:tr>
              <a:tr h="50688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K</a:t>
                      </a:r>
                      <a:r>
                        <a:rPr lang="en-GB" sz="1600" dirty="0" err="1">
                          <a:solidFill>
                            <a:srgbClr val="0070C0"/>
                          </a:solidFill>
                        </a:rPr>
                        <a:t>abazitax</a:t>
                      </a:r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l</a:t>
                      </a:r>
                    </a:p>
                  </a:txBody>
                  <a:tcPr marL="24000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129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91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64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41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23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141029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Abi</a:t>
                      </a:r>
                      <a:r>
                        <a:rPr lang="cs-CZ" sz="1600" dirty="0">
                          <a:solidFill>
                            <a:srgbClr val="AB2F7C"/>
                          </a:solidFill>
                        </a:rPr>
                        <a:t>/</a:t>
                      </a:r>
                      <a:r>
                        <a:rPr lang="en-GB" sz="1600" dirty="0" err="1">
                          <a:solidFill>
                            <a:srgbClr val="AB2F7C"/>
                          </a:solidFill>
                        </a:rPr>
                        <a:t>enz</a:t>
                      </a:r>
                      <a:r>
                        <a:rPr lang="cs-CZ" sz="1600" dirty="0">
                          <a:solidFill>
                            <a:srgbClr val="AB2F7C"/>
                          </a:solidFill>
                        </a:rPr>
                        <a:t>a</a:t>
                      </a:r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 </a:t>
                      </a:r>
                    </a:p>
                  </a:txBody>
                  <a:tcPr marL="24000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126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61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36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22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7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3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1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0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760239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24A15421-7575-41FD-A943-4891CB019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131272"/>
              </p:ext>
            </p:extLst>
          </p:nvPr>
        </p:nvGraphicFramePr>
        <p:xfrm>
          <a:off x="5661426" y="1414067"/>
          <a:ext cx="6407987" cy="1950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29420">
                  <a:extLst>
                    <a:ext uri="{9D8B030D-6E8A-4147-A177-3AD203B41FA5}">
                      <a16:colId xmlns:a16="http://schemas.microsoft.com/office/drawing/2014/main" val="1235197506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3191887878"/>
                    </a:ext>
                  </a:extLst>
                </a:gridCol>
                <a:gridCol w="2832087">
                  <a:extLst>
                    <a:ext uri="{9D8B030D-6E8A-4147-A177-3AD203B41FA5}">
                      <a16:colId xmlns:a16="http://schemas.microsoft.com/office/drawing/2014/main" val="222486582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Počet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 pacientů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Medi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á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n rPFS, </a:t>
                      </a:r>
                      <a:br>
                        <a:rPr lang="en-GB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ěsíce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(95% CI)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0284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solidFill>
                            <a:srgbClr val="0070C0"/>
                          </a:solidFill>
                        </a:rPr>
                        <a:t>K</a:t>
                      </a:r>
                      <a:r>
                        <a:rPr lang="en-GB" sz="1600" b="1" dirty="0" err="1">
                          <a:solidFill>
                            <a:srgbClr val="0070C0"/>
                          </a:solidFill>
                        </a:rPr>
                        <a:t>abazitaxel</a:t>
                      </a:r>
                      <a:endParaRPr lang="en-GB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129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8</a:t>
                      </a:r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0 (5,7–9,2)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1410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rgbClr val="AB2F7C"/>
                          </a:solidFill>
                        </a:rPr>
                        <a:t>Abi</a:t>
                      </a:r>
                      <a:r>
                        <a:rPr lang="cs-CZ" sz="1600" b="1" dirty="0">
                          <a:solidFill>
                            <a:srgbClr val="AB2F7C"/>
                          </a:solidFill>
                        </a:rPr>
                        <a:t>/</a:t>
                      </a:r>
                      <a:r>
                        <a:rPr lang="en-GB" sz="1600" b="1" dirty="0" err="1">
                          <a:solidFill>
                            <a:srgbClr val="AB2F7C"/>
                          </a:solidFill>
                        </a:rPr>
                        <a:t>enz</a:t>
                      </a:r>
                      <a:r>
                        <a:rPr lang="cs-CZ" sz="1600" b="1" dirty="0">
                          <a:solidFill>
                            <a:srgbClr val="AB2F7C"/>
                          </a:solidFill>
                        </a:rPr>
                        <a:t>a</a:t>
                      </a:r>
                      <a:r>
                        <a:rPr lang="en-GB" sz="1600" b="1" dirty="0">
                          <a:solidFill>
                            <a:srgbClr val="AB2F7C"/>
                          </a:solidFill>
                        </a:rPr>
                        <a:t> 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126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3,7 (2,8–5,1)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76023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AB2F7C"/>
                        </a:solidFill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HR (95% CI): 0,54 (0,40–0,73)</a:t>
                      </a:r>
                      <a:br>
                        <a:rPr lang="en-GB" sz="16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p &lt; 0,0001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AB2F7C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940678"/>
                  </a:ext>
                </a:extLst>
              </a:tr>
            </a:tbl>
          </a:graphicData>
        </a:graphic>
      </p:graphicFrame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3EF223C-6F93-460B-BB9D-B8733166A527}"/>
              </a:ext>
            </a:extLst>
          </p:cNvPr>
          <p:cNvGrpSpPr/>
          <p:nvPr/>
        </p:nvGrpSpPr>
        <p:grpSpPr>
          <a:xfrm>
            <a:off x="2146494" y="1692488"/>
            <a:ext cx="9334500" cy="2772833"/>
            <a:chOff x="2135188" y="723900"/>
            <a:chExt cx="4614862" cy="2103438"/>
          </a:xfrm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D7711F82-1610-42AD-96B9-11BA0F937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188" y="723900"/>
              <a:ext cx="4614862" cy="2103438"/>
            </a:xfrm>
            <a:custGeom>
              <a:avLst/>
              <a:gdLst>
                <a:gd name="T0" fmla="*/ 138 w 2907"/>
                <a:gd name="T1" fmla="*/ 14 h 1325"/>
                <a:gd name="T2" fmla="*/ 156 w 2907"/>
                <a:gd name="T3" fmla="*/ 43 h 1325"/>
                <a:gd name="T4" fmla="*/ 173 w 2907"/>
                <a:gd name="T5" fmla="*/ 56 h 1325"/>
                <a:gd name="T6" fmla="*/ 185 w 2907"/>
                <a:gd name="T7" fmla="*/ 78 h 1325"/>
                <a:gd name="T8" fmla="*/ 202 w 2907"/>
                <a:gd name="T9" fmla="*/ 87 h 1325"/>
                <a:gd name="T10" fmla="*/ 208 w 2907"/>
                <a:gd name="T11" fmla="*/ 150 h 1325"/>
                <a:gd name="T12" fmla="*/ 218 w 2907"/>
                <a:gd name="T13" fmla="*/ 183 h 1325"/>
                <a:gd name="T14" fmla="*/ 224 w 2907"/>
                <a:gd name="T15" fmla="*/ 253 h 1325"/>
                <a:gd name="T16" fmla="*/ 235 w 2907"/>
                <a:gd name="T17" fmla="*/ 286 h 1325"/>
                <a:gd name="T18" fmla="*/ 257 w 2907"/>
                <a:gd name="T19" fmla="*/ 344 h 1325"/>
                <a:gd name="T20" fmla="*/ 280 w 2907"/>
                <a:gd name="T21" fmla="*/ 356 h 1325"/>
                <a:gd name="T22" fmla="*/ 337 w 2907"/>
                <a:gd name="T23" fmla="*/ 381 h 1325"/>
                <a:gd name="T24" fmla="*/ 350 w 2907"/>
                <a:gd name="T25" fmla="*/ 394 h 1325"/>
                <a:gd name="T26" fmla="*/ 356 w 2907"/>
                <a:gd name="T27" fmla="*/ 435 h 1325"/>
                <a:gd name="T28" fmla="*/ 407 w 2907"/>
                <a:gd name="T29" fmla="*/ 445 h 1325"/>
                <a:gd name="T30" fmla="*/ 434 w 2907"/>
                <a:gd name="T31" fmla="*/ 474 h 1325"/>
                <a:gd name="T32" fmla="*/ 459 w 2907"/>
                <a:gd name="T33" fmla="*/ 507 h 1325"/>
                <a:gd name="T34" fmla="*/ 481 w 2907"/>
                <a:gd name="T35" fmla="*/ 544 h 1325"/>
                <a:gd name="T36" fmla="*/ 526 w 2907"/>
                <a:gd name="T37" fmla="*/ 554 h 1325"/>
                <a:gd name="T38" fmla="*/ 576 w 2907"/>
                <a:gd name="T39" fmla="*/ 581 h 1325"/>
                <a:gd name="T40" fmla="*/ 623 w 2907"/>
                <a:gd name="T41" fmla="*/ 591 h 1325"/>
                <a:gd name="T42" fmla="*/ 629 w 2907"/>
                <a:gd name="T43" fmla="*/ 629 h 1325"/>
                <a:gd name="T44" fmla="*/ 681 w 2907"/>
                <a:gd name="T45" fmla="*/ 655 h 1325"/>
                <a:gd name="T46" fmla="*/ 697 w 2907"/>
                <a:gd name="T47" fmla="*/ 694 h 1325"/>
                <a:gd name="T48" fmla="*/ 709 w 2907"/>
                <a:gd name="T49" fmla="*/ 705 h 1325"/>
                <a:gd name="T50" fmla="*/ 711 w 2907"/>
                <a:gd name="T51" fmla="*/ 734 h 1325"/>
                <a:gd name="T52" fmla="*/ 724 w 2907"/>
                <a:gd name="T53" fmla="*/ 758 h 1325"/>
                <a:gd name="T54" fmla="*/ 771 w 2907"/>
                <a:gd name="T55" fmla="*/ 779 h 1325"/>
                <a:gd name="T56" fmla="*/ 843 w 2907"/>
                <a:gd name="T57" fmla="*/ 795 h 1325"/>
                <a:gd name="T58" fmla="*/ 851 w 2907"/>
                <a:gd name="T59" fmla="*/ 839 h 1325"/>
                <a:gd name="T60" fmla="*/ 878 w 2907"/>
                <a:gd name="T61" fmla="*/ 849 h 1325"/>
                <a:gd name="T62" fmla="*/ 890 w 2907"/>
                <a:gd name="T63" fmla="*/ 882 h 1325"/>
                <a:gd name="T64" fmla="*/ 913 w 2907"/>
                <a:gd name="T65" fmla="*/ 892 h 1325"/>
                <a:gd name="T66" fmla="*/ 964 w 2907"/>
                <a:gd name="T67" fmla="*/ 923 h 1325"/>
                <a:gd name="T68" fmla="*/ 1010 w 2907"/>
                <a:gd name="T69" fmla="*/ 942 h 1325"/>
                <a:gd name="T70" fmla="*/ 1026 w 2907"/>
                <a:gd name="T71" fmla="*/ 969 h 1325"/>
                <a:gd name="T72" fmla="*/ 1225 w 2907"/>
                <a:gd name="T73" fmla="*/ 983 h 1325"/>
                <a:gd name="T74" fmla="*/ 1248 w 2907"/>
                <a:gd name="T75" fmla="*/ 1020 h 1325"/>
                <a:gd name="T76" fmla="*/ 1328 w 2907"/>
                <a:gd name="T77" fmla="*/ 1037 h 1325"/>
                <a:gd name="T78" fmla="*/ 1355 w 2907"/>
                <a:gd name="T79" fmla="*/ 1074 h 1325"/>
                <a:gd name="T80" fmla="*/ 1406 w 2907"/>
                <a:gd name="T81" fmla="*/ 1090 h 1325"/>
                <a:gd name="T82" fmla="*/ 1470 w 2907"/>
                <a:gd name="T83" fmla="*/ 1133 h 1325"/>
                <a:gd name="T84" fmla="*/ 1754 w 2907"/>
                <a:gd name="T85" fmla="*/ 1160 h 1325"/>
                <a:gd name="T86" fmla="*/ 1772 w 2907"/>
                <a:gd name="T87" fmla="*/ 1210 h 1325"/>
                <a:gd name="T88" fmla="*/ 1998 w 2907"/>
                <a:gd name="T89" fmla="*/ 1228 h 1325"/>
                <a:gd name="T90" fmla="*/ 2907 w 2907"/>
                <a:gd name="T91" fmla="*/ 1325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07" h="1325">
                  <a:moveTo>
                    <a:pt x="0" y="0"/>
                  </a:moveTo>
                  <a:lnTo>
                    <a:pt x="0" y="14"/>
                  </a:lnTo>
                  <a:lnTo>
                    <a:pt x="138" y="14"/>
                  </a:lnTo>
                  <a:lnTo>
                    <a:pt x="138" y="33"/>
                  </a:lnTo>
                  <a:lnTo>
                    <a:pt x="156" y="33"/>
                  </a:lnTo>
                  <a:lnTo>
                    <a:pt x="156" y="43"/>
                  </a:lnTo>
                  <a:lnTo>
                    <a:pt x="167" y="43"/>
                  </a:lnTo>
                  <a:lnTo>
                    <a:pt x="167" y="56"/>
                  </a:lnTo>
                  <a:lnTo>
                    <a:pt x="173" y="56"/>
                  </a:lnTo>
                  <a:lnTo>
                    <a:pt x="173" y="66"/>
                  </a:lnTo>
                  <a:lnTo>
                    <a:pt x="185" y="66"/>
                  </a:lnTo>
                  <a:lnTo>
                    <a:pt x="185" y="78"/>
                  </a:lnTo>
                  <a:lnTo>
                    <a:pt x="191" y="78"/>
                  </a:lnTo>
                  <a:lnTo>
                    <a:pt x="191" y="87"/>
                  </a:lnTo>
                  <a:lnTo>
                    <a:pt x="202" y="87"/>
                  </a:lnTo>
                  <a:lnTo>
                    <a:pt x="202" y="117"/>
                  </a:lnTo>
                  <a:lnTo>
                    <a:pt x="208" y="117"/>
                  </a:lnTo>
                  <a:lnTo>
                    <a:pt x="208" y="150"/>
                  </a:lnTo>
                  <a:lnTo>
                    <a:pt x="214" y="150"/>
                  </a:lnTo>
                  <a:lnTo>
                    <a:pt x="214" y="183"/>
                  </a:lnTo>
                  <a:lnTo>
                    <a:pt x="218" y="183"/>
                  </a:lnTo>
                  <a:lnTo>
                    <a:pt x="218" y="231"/>
                  </a:lnTo>
                  <a:lnTo>
                    <a:pt x="224" y="231"/>
                  </a:lnTo>
                  <a:lnTo>
                    <a:pt x="224" y="253"/>
                  </a:lnTo>
                  <a:lnTo>
                    <a:pt x="230" y="253"/>
                  </a:lnTo>
                  <a:lnTo>
                    <a:pt x="230" y="286"/>
                  </a:lnTo>
                  <a:lnTo>
                    <a:pt x="235" y="286"/>
                  </a:lnTo>
                  <a:lnTo>
                    <a:pt x="235" y="334"/>
                  </a:lnTo>
                  <a:lnTo>
                    <a:pt x="257" y="334"/>
                  </a:lnTo>
                  <a:lnTo>
                    <a:pt x="257" y="344"/>
                  </a:lnTo>
                  <a:lnTo>
                    <a:pt x="274" y="344"/>
                  </a:lnTo>
                  <a:lnTo>
                    <a:pt x="274" y="356"/>
                  </a:lnTo>
                  <a:lnTo>
                    <a:pt x="280" y="356"/>
                  </a:lnTo>
                  <a:lnTo>
                    <a:pt x="280" y="367"/>
                  </a:lnTo>
                  <a:lnTo>
                    <a:pt x="337" y="367"/>
                  </a:lnTo>
                  <a:lnTo>
                    <a:pt x="337" y="381"/>
                  </a:lnTo>
                  <a:lnTo>
                    <a:pt x="343" y="381"/>
                  </a:lnTo>
                  <a:lnTo>
                    <a:pt x="343" y="394"/>
                  </a:lnTo>
                  <a:lnTo>
                    <a:pt x="350" y="394"/>
                  </a:lnTo>
                  <a:lnTo>
                    <a:pt x="350" y="404"/>
                  </a:lnTo>
                  <a:lnTo>
                    <a:pt x="356" y="404"/>
                  </a:lnTo>
                  <a:lnTo>
                    <a:pt x="356" y="435"/>
                  </a:lnTo>
                  <a:lnTo>
                    <a:pt x="399" y="435"/>
                  </a:lnTo>
                  <a:lnTo>
                    <a:pt x="399" y="445"/>
                  </a:lnTo>
                  <a:lnTo>
                    <a:pt x="407" y="445"/>
                  </a:lnTo>
                  <a:lnTo>
                    <a:pt x="407" y="464"/>
                  </a:lnTo>
                  <a:lnTo>
                    <a:pt x="434" y="464"/>
                  </a:lnTo>
                  <a:lnTo>
                    <a:pt x="434" y="474"/>
                  </a:lnTo>
                  <a:lnTo>
                    <a:pt x="446" y="474"/>
                  </a:lnTo>
                  <a:lnTo>
                    <a:pt x="446" y="507"/>
                  </a:lnTo>
                  <a:lnTo>
                    <a:pt x="459" y="507"/>
                  </a:lnTo>
                  <a:lnTo>
                    <a:pt x="459" y="521"/>
                  </a:lnTo>
                  <a:lnTo>
                    <a:pt x="481" y="521"/>
                  </a:lnTo>
                  <a:lnTo>
                    <a:pt x="481" y="544"/>
                  </a:lnTo>
                  <a:lnTo>
                    <a:pt x="491" y="544"/>
                  </a:lnTo>
                  <a:lnTo>
                    <a:pt x="491" y="554"/>
                  </a:lnTo>
                  <a:lnTo>
                    <a:pt x="526" y="554"/>
                  </a:lnTo>
                  <a:lnTo>
                    <a:pt x="526" y="571"/>
                  </a:lnTo>
                  <a:lnTo>
                    <a:pt x="576" y="571"/>
                  </a:lnTo>
                  <a:lnTo>
                    <a:pt x="576" y="581"/>
                  </a:lnTo>
                  <a:lnTo>
                    <a:pt x="584" y="581"/>
                  </a:lnTo>
                  <a:lnTo>
                    <a:pt x="584" y="591"/>
                  </a:lnTo>
                  <a:lnTo>
                    <a:pt x="623" y="591"/>
                  </a:lnTo>
                  <a:lnTo>
                    <a:pt x="623" y="602"/>
                  </a:lnTo>
                  <a:lnTo>
                    <a:pt x="629" y="602"/>
                  </a:lnTo>
                  <a:lnTo>
                    <a:pt x="629" y="629"/>
                  </a:lnTo>
                  <a:lnTo>
                    <a:pt x="656" y="629"/>
                  </a:lnTo>
                  <a:lnTo>
                    <a:pt x="656" y="655"/>
                  </a:lnTo>
                  <a:lnTo>
                    <a:pt x="681" y="655"/>
                  </a:lnTo>
                  <a:lnTo>
                    <a:pt x="681" y="678"/>
                  </a:lnTo>
                  <a:lnTo>
                    <a:pt x="697" y="678"/>
                  </a:lnTo>
                  <a:lnTo>
                    <a:pt x="697" y="694"/>
                  </a:lnTo>
                  <a:lnTo>
                    <a:pt x="703" y="694"/>
                  </a:lnTo>
                  <a:lnTo>
                    <a:pt x="703" y="705"/>
                  </a:lnTo>
                  <a:lnTo>
                    <a:pt x="709" y="705"/>
                  </a:lnTo>
                  <a:lnTo>
                    <a:pt x="709" y="717"/>
                  </a:lnTo>
                  <a:lnTo>
                    <a:pt x="711" y="717"/>
                  </a:lnTo>
                  <a:lnTo>
                    <a:pt x="711" y="734"/>
                  </a:lnTo>
                  <a:lnTo>
                    <a:pt x="718" y="734"/>
                  </a:lnTo>
                  <a:lnTo>
                    <a:pt x="718" y="758"/>
                  </a:lnTo>
                  <a:lnTo>
                    <a:pt x="724" y="758"/>
                  </a:lnTo>
                  <a:lnTo>
                    <a:pt x="724" y="769"/>
                  </a:lnTo>
                  <a:lnTo>
                    <a:pt x="771" y="769"/>
                  </a:lnTo>
                  <a:lnTo>
                    <a:pt x="771" y="779"/>
                  </a:lnTo>
                  <a:lnTo>
                    <a:pt x="783" y="779"/>
                  </a:lnTo>
                  <a:lnTo>
                    <a:pt x="783" y="795"/>
                  </a:lnTo>
                  <a:lnTo>
                    <a:pt x="843" y="795"/>
                  </a:lnTo>
                  <a:lnTo>
                    <a:pt x="843" y="812"/>
                  </a:lnTo>
                  <a:lnTo>
                    <a:pt x="851" y="812"/>
                  </a:lnTo>
                  <a:lnTo>
                    <a:pt x="851" y="839"/>
                  </a:lnTo>
                  <a:lnTo>
                    <a:pt x="872" y="839"/>
                  </a:lnTo>
                  <a:lnTo>
                    <a:pt x="872" y="849"/>
                  </a:lnTo>
                  <a:lnTo>
                    <a:pt x="878" y="849"/>
                  </a:lnTo>
                  <a:lnTo>
                    <a:pt x="878" y="866"/>
                  </a:lnTo>
                  <a:lnTo>
                    <a:pt x="890" y="866"/>
                  </a:lnTo>
                  <a:lnTo>
                    <a:pt x="890" y="882"/>
                  </a:lnTo>
                  <a:lnTo>
                    <a:pt x="896" y="882"/>
                  </a:lnTo>
                  <a:lnTo>
                    <a:pt x="896" y="892"/>
                  </a:lnTo>
                  <a:lnTo>
                    <a:pt x="913" y="892"/>
                  </a:lnTo>
                  <a:lnTo>
                    <a:pt x="913" y="909"/>
                  </a:lnTo>
                  <a:lnTo>
                    <a:pt x="964" y="909"/>
                  </a:lnTo>
                  <a:lnTo>
                    <a:pt x="964" y="923"/>
                  </a:lnTo>
                  <a:lnTo>
                    <a:pt x="987" y="923"/>
                  </a:lnTo>
                  <a:lnTo>
                    <a:pt x="987" y="942"/>
                  </a:lnTo>
                  <a:lnTo>
                    <a:pt x="1010" y="942"/>
                  </a:lnTo>
                  <a:lnTo>
                    <a:pt x="1010" y="956"/>
                  </a:lnTo>
                  <a:lnTo>
                    <a:pt x="1026" y="956"/>
                  </a:lnTo>
                  <a:lnTo>
                    <a:pt x="1026" y="969"/>
                  </a:lnTo>
                  <a:lnTo>
                    <a:pt x="1055" y="969"/>
                  </a:lnTo>
                  <a:lnTo>
                    <a:pt x="1055" y="983"/>
                  </a:lnTo>
                  <a:lnTo>
                    <a:pt x="1225" y="983"/>
                  </a:lnTo>
                  <a:lnTo>
                    <a:pt x="1225" y="1006"/>
                  </a:lnTo>
                  <a:lnTo>
                    <a:pt x="1248" y="1006"/>
                  </a:lnTo>
                  <a:lnTo>
                    <a:pt x="1248" y="1020"/>
                  </a:lnTo>
                  <a:lnTo>
                    <a:pt x="1299" y="1020"/>
                  </a:lnTo>
                  <a:lnTo>
                    <a:pt x="1299" y="1037"/>
                  </a:lnTo>
                  <a:lnTo>
                    <a:pt x="1328" y="1037"/>
                  </a:lnTo>
                  <a:lnTo>
                    <a:pt x="1328" y="1053"/>
                  </a:lnTo>
                  <a:lnTo>
                    <a:pt x="1355" y="1053"/>
                  </a:lnTo>
                  <a:lnTo>
                    <a:pt x="1355" y="1074"/>
                  </a:lnTo>
                  <a:lnTo>
                    <a:pt x="1361" y="1074"/>
                  </a:lnTo>
                  <a:lnTo>
                    <a:pt x="1361" y="1090"/>
                  </a:lnTo>
                  <a:lnTo>
                    <a:pt x="1406" y="1090"/>
                  </a:lnTo>
                  <a:lnTo>
                    <a:pt x="1406" y="1113"/>
                  </a:lnTo>
                  <a:lnTo>
                    <a:pt x="1470" y="1113"/>
                  </a:lnTo>
                  <a:lnTo>
                    <a:pt x="1470" y="1133"/>
                  </a:lnTo>
                  <a:lnTo>
                    <a:pt x="1669" y="1133"/>
                  </a:lnTo>
                  <a:lnTo>
                    <a:pt x="1669" y="1160"/>
                  </a:lnTo>
                  <a:lnTo>
                    <a:pt x="1754" y="1160"/>
                  </a:lnTo>
                  <a:lnTo>
                    <a:pt x="1754" y="1181"/>
                  </a:lnTo>
                  <a:lnTo>
                    <a:pt x="1772" y="1181"/>
                  </a:lnTo>
                  <a:lnTo>
                    <a:pt x="1772" y="1210"/>
                  </a:lnTo>
                  <a:lnTo>
                    <a:pt x="1805" y="1210"/>
                  </a:lnTo>
                  <a:lnTo>
                    <a:pt x="1805" y="1228"/>
                  </a:lnTo>
                  <a:lnTo>
                    <a:pt x="1998" y="1228"/>
                  </a:lnTo>
                  <a:lnTo>
                    <a:pt x="1998" y="1257"/>
                  </a:lnTo>
                  <a:lnTo>
                    <a:pt x="2907" y="1257"/>
                  </a:lnTo>
                  <a:lnTo>
                    <a:pt x="2907" y="1325"/>
                  </a:lnTo>
                </a:path>
              </a:pathLst>
            </a:custGeom>
            <a:noFill/>
            <a:ln w="1905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7" name="Line 6">
              <a:extLst>
                <a:ext uri="{FF2B5EF4-FFF2-40B4-BE49-F238E27FC236}">
                  <a16:creationId xmlns:a16="http://schemas.microsoft.com/office/drawing/2014/main" id="{B356298A-A672-40E8-AC5E-3C85A5E94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1574800"/>
              <a:ext cx="0" cy="28575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8" name="Line 7">
              <a:extLst>
                <a:ext uri="{FF2B5EF4-FFF2-40B4-BE49-F238E27FC236}">
                  <a16:creationId xmlns:a16="http://schemas.microsoft.com/office/drawing/2014/main" id="{FEE051C6-0C7C-4A88-8B4A-169D29E0F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2900" y="1587500"/>
              <a:ext cx="28575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9" name="Line 8">
              <a:extLst>
                <a:ext uri="{FF2B5EF4-FFF2-40B4-BE49-F238E27FC236}">
                  <a16:creationId xmlns:a16="http://schemas.microsoft.com/office/drawing/2014/main" id="{179DD73F-AE40-4A87-A618-55E613A50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0213" y="1587500"/>
              <a:ext cx="0" cy="30163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0" name="Line 9">
              <a:extLst>
                <a:ext uri="{FF2B5EF4-FFF2-40B4-BE49-F238E27FC236}">
                  <a16:creationId xmlns:a16="http://schemas.microsoft.com/office/drawing/2014/main" id="{0D0E77D9-F0C2-479F-B23C-BA73AC528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4338" y="1603375"/>
              <a:ext cx="33337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1" name="Line 10">
              <a:extLst>
                <a:ext uri="{FF2B5EF4-FFF2-40B4-BE49-F238E27FC236}">
                  <a16:creationId xmlns:a16="http://schemas.microsoft.com/office/drawing/2014/main" id="{B04C3A74-1958-48CE-AE42-8B6E59DE2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7300" y="1241425"/>
              <a:ext cx="0" cy="28575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2" name="Line 11">
              <a:extLst>
                <a:ext uri="{FF2B5EF4-FFF2-40B4-BE49-F238E27FC236}">
                  <a16:creationId xmlns:a16="http://schemas.microsoft.com/office/drawing/2014/main" id="{4F5555EE-C02D-48F8-9534-9CB77CC901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1425" y="1254125"/>
              <a:ext cx="31750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3" name="Line 12">
              <a:extLst>
                <a:ext uri="{FF2B5EF4-FFF2-40B4-BE49-F238E27FC236}">
                  <a16:creationId xmlns:a16="http://schemas.microsoft.com/office/drawing/2014/main" id="{171D6B0E-853F-4F4A-BBAE-0EF7F39F4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1263" y="1020763"/>
              <a:ext cx="0" cy="30163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4" name="Line 13">
              <a:extLst>
                <a:ext uri="{FF2B5EF4-FFF2-40B4-BE49-F238E27FC236}">
                  <a16:creationId xmlns:a16="http://schemas.microsoft.com/office/drawing/2014/main" id="{C7A0D22A-4849-4C10-B371-7BF45EBA7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5388" y="1038225"/>
              <a:ext cx="31750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5" name="Line 14">
              <a:extLst>
                <a:ext uri="{FF2B5EF4-FFF2-40B4-BE49-F238E27FC236}">
                  <a16:creationId xmlns:a16="http://schemas.microsoft.com/office/drawing/2014/main" id="{1AA658E4-AAF6-43EB-8B83-BF0412863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982663"/>
              <a:ext cx="0" cy="28575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6" name="Line 15">
              <a:extLst>
                <a:ext uri="{FF2B5EF4-FFF2-40B4-BE49-F238E27FC236}">
                  <a16:creationId xmlns:a16="http://schemas.microsoft.com/office/drawing/2014/main" id="{D4C1564D-2EAB-4B13-872A-A43366B32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9038" y="998538"/>
              <a:ext cx="28575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7" name="Line 16">
              <a:extLst>
                <a:ext uri="{FF2B5EF4-FFF2-40B4-BE49-F238E27FC236}">
                  <a16:creationId xmlns:a16="http://schemas.microsoft.com/office/drawing/2014/main" id="{52BCDA87-DC61-44E6-B234-3D2A3EB347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4263" y="746125"/>
              <a:ext cx="0" cy="30163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8" name="Line 17">
              <a:extLst>
                <a:ext uri="{FF2B5EF4-FFF2-40B4-BE49-F238E27FC236}">
                  <a16:creationId xmlns:a16="http://schemas.microsoft.com/office/drawing/2014/main" id="{73E7B208-6C5F-431B-AA5F-03375D7CC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8388" y="760413"/>
              <a:ext cx="28575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69" name="Line 18">
              <a:extLst>
                <a:ext uri="{FF2B5EF4-FFF2-40B4-BE49-F238E27FC236}">
                  <a16:creationId xmlns:a16="http://schemas.microsoft.com/office/drawing/2014/main" id="{6AB140DE-11A3-4C94-AC71-C228455F2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5388" y="933450"/>
              <a:ext cx="0" cy="28575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0" name="Line 19">
              <a:extLst>
                <a:ext uri="{FF2B5EF4-FFF2-40B4-BE49-F238E27FC236}">
                  <a16:creationId xmlns:a16="http://schemas.microsoft.com/office/drawing/2014/main" id="{F60B4376-4385-4C61-A3F4-2DF772875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513" y="946150"/>
              <a:ext cx="28575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1" name="Line 20">
              <a:extLst>
                <a:ext uri="{FF2B5EF4-FFF2-40B4-BE49-F238E27FC236}">
                  <a16:creationId xmlns:a16="http://schemas.microsoft.com/office/drawing/2014/main" id="{AAA21D1F-8752-4B89-A3D0-D04031A29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0075" y="1708150"/>
              <a:ext cx="0" cy="30163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2" name="Line 21">
              <a:extLst>
                <a:ext uri="{FF2B5EF4-FFF2-40B4-BE49-F238E27FC236}">
                  <a16:creationId xmlns:a16="http://schemas.microsoft.com/office/drawing/2014/main" id="{CADA7723-DAAE-4DF0-98AB-B306CFF5E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7375" y="1722438"/>
              <a:ext cx="30162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3" name="Line 22">
              <a:extLst>
                <a:ext uri="{FF2B5EF4-FFF2-40B4-BE49-F238E27FC236}">
                  <a16:creationId xmlns:a16="http://schemas.microsoft.com/office/drawing/2014/main" id="{98C73282-E6B9-4250-9439-3ABA5B674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0725" y="1846263"/>
              <a:ext cx="0" cy="28575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4" name="Line 23">
              <a:extLst>
                <a:ext uri="{FF2B5EF4-FFF2-40B4-BE49-F238E27FC236}">
                  <a16:creationId xmlns:a16="http://schemas.microsoft.com/office/drawing/2014/main" id="{50D6BC04-1220-4472-814A-A57056C21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4850" y="1862138"/>
              <a:ext cx="30162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5" name="Line 24">
              <a:extLst>
                <a:ext uri="{FF2B5EF4-FFF2-40B4-BE49-F238E27FC236}">
                  <a16:creationId xmlns:a16="http://schemas.microsoft.com/office/drawing/2014/main" id="{D5A614B7-74EE-4232-AC87-709A5DC81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663" y="1871663"/>
              <a:ext cx="0" cy="30163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6" name="Line 25">
              <a:extLst>
                <a:ext uri="{FF2B5EF4-FFF2-40B4-BE49-F238E27FC236}">
                  <a16:creationId xmlns:a16="http://schemas.microsoft.com/office/drawing/2014/main" id="{6DEF1D87-98C8-4C20-A960-39421432B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1200" y="1889125"/>
              <a:ext cx="33337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7" name="Line 26">
              <a:extLst>
                <a:ext uri="{FF2B5EF4-FFF2-40B4-BE49-F238E27FC236}">
                  <a16:creationId xmlns:a16="http://schemas.microsoft.com/office/drawing/2014/main" id="{25FC81C0-6ABA-4D0A-BCE6-A9DC9DDF2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5188" y="1973263"/>
              <a:ext cx="0" cy="30163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8" name="Line 27">
              <a:extLst>
                <a:ext uri="{FF2B5EF4-FFF2-40B4-BE49-F238E27FC236}">
                  <a16:creationId xmlns:a16="http://schemas.microsoft.com/office/drawing/2014/main" id="{E3E6779D-84C1-4363-8DFB-0A31119EC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313" y="1985963"/>
              <a:ext cx="28575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79" name="Line 28">
              <a:extLst>
                <a:ext uri="{FF2B5EF4-FFF2-40B4-BE49-F238E27FC236}">
                  <a16:creationId xmlns:a16="http://schemas.microsoft.com/office/drawing/2014/main" id="{9BA50378-50F6-4022-86B6-B163E2B26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0100" y="1927225"/>
              <a:ext cx="0" cy="33338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0" name="Line 29">
              <a:extLst>
                <a:ext uri="{FF2B5EF4-FFF2-40B4-BE49-F238E27FC236}">
                  <a16:creationId xmlns:a16="http://schemas.microsoft.com/office/drawing/2014/main" id="{FD7406B1-4509-496B-9592-1C7FF2FFF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638" y="1944688"/>
              <a:ext cx="30162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1" name="Line 30">
              <a:extLst>
                <a:ext uri="{FF2B5EF4-FFF2-40B4-BE49-F238E27FC236}">
                  <a16:creationId xmlns:a16="http://schemas.microsoft.com/office/drawing/2014/main" id="{2C7AE410-9B30-4DF0-8157-05BBC2265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938" y="1927225"/>
              <a:ext cx="0" cy="33338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2" name="Line 31">
              <a:extLst>
                <a:ext uri="{FF2B5EF4-FFF2-40B4-BE49-F238E27FC236}">
                  <a16:creationId xmlns:a16="http://schemas.microsoft.com/office/drawing/2014/main" id="{E146D215-4DFC-45D0-A707-B12BD81C4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4063" y="1944688"/>
              <a:ext cx="33337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3" name="Line 32">
              <a:extLst>
                <a:ext uri="{FF2B5EF4-FFF2-40B4-BE49-F238E27FC236}">
                  <a16:creationId xmlns:a16="http://schemas.microsoft.com/office/drawing/2014/main" id="{2F0BD83E-4269-41C2-A2BC-D3AFAA309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2838" y="2146300"/>
              <a:ext cx="0" cy="33338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4" name="Line 33">
              <a:extLst>
                <a:ext uri="{FF2B5EF4-FFF2-40B4-BE49-F238E27FC236}">
                  <a16:creationId xmlns:a16="http://schemas.microsoft.com/office/drawing/2014/main" id="{9A440D88-B1C6-4BF5-A7FF-49283AF8F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138" y="2163763"/>
              <a:ext cx="28575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5" name="Line 34">
              <a:extLst>
                <a:ext uri="{FF2B5EF4-FFF2-40B4-BE49-F238E27FC236}">
                  <a16:creationId xmlns:a16="http://schemas.microsoft.com/office/drawing/2014/main" id="{264A8E2F-B6E0-46D6-8E75-9150A969B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3000" y="2176463"/>
              <a:ext cx="0" cy="33338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6" name="Line 35">
              <a:extLst>
                <a:ext uri="{FF2B5EF4-FFF2-40B4-BE49-F238E27FC236}">
                  <a16:creationId xmlns:a16="http://schemas.microsoft.com/office/drawing/2014/main" id="{6E303B0B-4C5D-4156-936C-BEA471519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5538" y="2192338"/>
              <a:ext cx="33337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7" name="Line 36">
              <a:extLst>
                <a:ext uri="{FF2B5EF4-FFF2-40B4-BE49-F238E27FC236}">
                  <a16:creationId xmlns:a16="http://schemas.microsoft.com/office/drawing/2014/main" id="{462F7963-7C01-4442-A682-6BA3B680C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050" y="2268538"/>
              <a:ext cx="0" cy="3175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8" name="Line 37">
              <a:extLst>
                <a:ext uri="{FF2B5EF4-FFF2-40B4-BE49-F238E27FC236}">
                  <a16:creationId xmlns:a16="http://schemas.microsoft.com/office/drawing/2014/main" id="{3CC47F5A-6A38-4DF5-A104-69791DCDF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3175" y="2284413"/>
              <a:ext cx="28575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9" name="Line 38">
              <a:extLst>
                <a:ext uri="{FF2B5EF4-FFF2-40B4-BE49-F238E27FC236}">
                  <a16:creationId xmlns:a16="http://schemas.microsoft.com/office/drawing/2014/main" id="{140C60A6-3C97-4653-BD2E-2F7558C4D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0825" y="2268538"/>
              <a:ext cx="0" cy="3175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0" name="Line 39">
              <a:extLst>
                <a:ext uri="{FF2B5EF4-FFF2-40B4-BE49-F238E27FC236}">
                  <a16:creationId xmlns:a16="http://schemas.microsoft.com/office/drawing/2014/main" id="{17DE2C06-B34D-44E0-BE45-C779301548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4950" y="2284413"/>
              <a:ext cx="31750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1" name="Line 40">
              <a:extLst>
                <a:ext uri="{FF2B5EF4-FFF2-40B4-BE49-F238E27FC236}">
                  <a16:creationId xmlns:a16="http://schemas.microsoft.com/office/drawing/2014/main" id="{3220F252-C9F5-4061-AB12-CBF947E16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338" y="2355850"/>
              <a:ext cx="0" cy="30163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2" name="Line 41">
              <a:extLst>
                <a:ext uri="{FF2B5EF4-FFF2-40B4-BE49-F238E27FC236}">
                  <a16:creationId xmlns:a16="http://schemas.microsoft.com/office/drawing/2014/main" id="{5D5A5A23-D263-40C8-B8E5-C12AD7994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8463" y="2370138"/>
              <a:ext cx="31750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3" name="Line 42">
              <a:extLst>
                <a:ext uri="{FF2B5EF4-FFF2-40B4-BE49-F238E27FC236}">
                  <a16:creationId xmlns:a16="http://schemas.microsoft.com/office/drawing/2014/main" id="{D7060425-7050-43A4-93D5-1ADB08167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0388" y="2438400"/>
              <a:ext cx="0" cy="3175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4" name="Line 43">
              <a:extLst>
                <a:ext uri="{FF2B5EF4-FFF2-40B4-BE49-F238E27FC236}">
                  <a16:creationId xmlns:a16="http://schemas.microsoft.com/office/drawing/2014/main" id="{435448C3-E59B-4110-93F0-5D07805DCE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4513" y="2454275"/>
              <a:ext cx="33337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5" name="Line 44">
              <a:extLst>
                <a:ext uri="{FF2B5EF4-FFF2-40B4-BE49-F238E27FC236}">
                  <a16:creationId xmlns:a16="http://schemas.microsoft.com/office/drawing/2014/main" id="{2DD481AA-97A2-4A98-BAB3-39C0B6DBE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7688" y="2438400"/>
              <a:ext cx="0" cy="3175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6" name="Line 45">
              <a:extLst>
                <a:ext uri="{FF2B5EF4-FFF2-40B4-BE49-F238E27FC236}">
                  <a16:creationId xmlns:a16="http://schemas.microsoft.com/office/drawing/2014/main" id="{833447C8-BC38-4E50-A234-152BFEBA10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1813" y="2454275"/>
              <a:ext cx="31750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7" name="Line 46">
              <a:extLst>
                <a:ext uri="{FF2B5EF4-FFF2-40B4-BE49-F238E27FC236}">
                  <a16:creationId xmlns:a16="http://schemas.microsoft.com/office/drawing/2014/main" id="{F51E8735-22F3-41D2-9F76-9091BB628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6150" y="2509838"/>
              <a:ext cx="0" cy="30163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8" name="Line 47">
              <a:extLst>
                <a:ext uri="{FF2B5EF4-FFF2-40B4-BE49-F238E27FC236}">
                  <a16:creationId xmlns:a16="http://schemas.microsoft.com/office/drawing/2014/main" id="{DAF997CD-3785-4196-A748-E10BB15794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275" y="2522538"/>
              <a:ext cx="31750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9" name="Line 48">
              <a:extLst>
                <a:ext uri="{FF2B5EF4-FFF2-40B4-BE49-F238E27FC236}">
                  <a16:creationId xmlns:a16="http://schemas.microsoft.com/office/drawing/2014/main" id="{42869AF9-F6B2-425F-933E-3E311EC9C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4963" y="2703513"/>
              <a:ext cx="0" cy="28575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0" name="Line 49">
              <a:extLst>
                <a:ext uri="{FF2B5EF4-FFF2-40B4-BE49-F238E27FC236}">
                  <a16:creationId xmlns:a16="http://schemas.microsoft.com/office/drawing/2014/main" id="{13EB5262-E898-4B91-A7FF-C4C282FF8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9088" y="2719388"/>
              <a:ext cx="31750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1" name="Line 50">
              <a:extLst>
                <a:ext uri="{FF2B5EF4-FFF2-40B4-BE49-F238E27FC236}">
                  <a16:creationId xmlns:a16="http://schemas.microsoft.com/office/drawing/2014/main" id="{DFBBDAEA-DEC6-4E05-873F-A3975FFFB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9438" y="2703513"/>
              <a:ext cx="0" cy="28575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2" name="Line 51">
              <a:extLst>
                <a:ext uri="{FF2B5EF4-FFF2-40B4-BE49-F238E27FC236}">
                  <a16:creationId xmlns:a16="http://schemas.microsoft.com/office/drawing/2014/main" id="{A8A64F1D-FAFD-4BC5-8BA0-451DB3B83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3563" y="2719388"/>
              <a:ext cx="30162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" name="Line 52">
              <a:extLst>
                <a:ext uri="{FF2B5EF4-FFF2-40B4-BE49-F238E27FC236}">
                  <a16:creationId xmlns:a16="http://schemas.microsoft.com/office/drawing/2014/main" id="{6A450913-96EC-480D-A93D-613A8BF2C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3213" y="1492250"/>
              <a:ext cx="0" cy="33338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" name="Line 53">
              <a:extLst>
                <a:ext uri="{FF2B5EF4-FFF2-40B4-BE49-F238E27FC236}">
                  <a16:creationId xmlns:a16="http://schemas.microsoft.com/office/drawing/2014/main" id="{E44D5A83-E23C-4CDE-B154-F7DE1B885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7338" y="1509713"/>
              <a:ext cx="33337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5" name="Line 54">
              <a:extLst>
                <a:ext uri="{FF2B5EF4-FFF2-40B4-BE49-F238E27FC236}">
                  <a16:creationId xmlns:a16="http://schemas.microsoft.com/office/drawing/2014/main" id="{FF900132-27E4-4FCF-A1C6-7F571A9E7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4163" y="1463675"/>
              <a:ext cx="0" cy="28575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6" name="Line 55">
              <a:extLst>
                <a:ext uri="{FF2B5EF4-FFF2-40B4-BE49-F238E27FC236}">
                  <a16:creationId xmlns:a16="http://schemas.microsoft.com/office/drawing/2014/main" id="{B5E8A015-D421-47E0-A66B-62CE72561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1463" y="1476375"/>
              <a:ext cx="28575" cy="0"/>
            </a:xfrm>
            <a:prstGeom prst="line">
              <a:avLst/>
            </a:prstGeom>
            <a:noFill/>
            <a:ln w="1270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738A290-97EE-4881-B7D3-DBC93FD3381C}"/>
              </a:ext>
            </a:extLst>
          </p:cNvPr>
          <p:cNvGrpSpPr/>
          <p:nvPr/>
        </p:nvGrpSpPr>
        <p:grpSpPr>
          <a:xfrm>
            <a:off x="2017376" y="1671320"/>
            <a:ext cx="8039100" cy="2700867"/>
            <a:chOff x="1252538" y="1162050"/>
            <a:chExt cx="5988050" cy="2025650"/>
          </a:xfrm>
        </p:grpSpPr>
        <p:sp>
          <p:nvSpPr>
            <p:cNvPr id="112" name="Freeform 59">
              <a:extLst>
                <a:ext uri="{FF2B5EF4-FFF2-40B4-BE49-F238E27FC236}">
                  <a16:creationId xmlns:a16="http://schemas.microsoft.com/office/drawing/2014/main" id="{0717ED43-F5E8-4EF3-B1F7-6D2E0A958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175" y="1177925"/>
              <a:ext cx="5967413" cy="1993900"/>
            </a:xfrm>
            <a:custGeom>
              <a:avLst/>
              <a:gdLst>
                <a:gd name="T0" fmla="*/ 105 w 3759"/>
                <a:gd name="T1" fmla="*/ 0 h 1256"/>
                <a:gd name="T2" fmla="*/ 216 w 3759"/>
                <a:gd name="T3" fmla="*/ 13 h 1256"/>
                <a:gd name="T4" fmla="*/ 232 w 3759"/>
                <a:gd name="T5" fmla="*/ 43 h 1256"/>
                <a:gd name="T6" fmla="*/ 250 w 3759"/>
                <a:gd name="T7" fmla="*/ 53 h 1256"/>
                <a:gd name="T8" fmla="*/ 263 w 3759"/>
                <a:gd name="T9" fmla="*/ 78 h 1256"/>
                <a:gd name="T10" fmla="*/ 278 w 3759"/>
                <a:gd name="T11" fmla="*/ 94 h 1256"/>
                <a:gd name="T12" fmla="*/ 291 w 3759"/>
                <a:gd name="T13" fmla="*/ 106 h 1256"/>
                <a:gd name="T14" fmla="*/ 303 w 3759"/>
                <a:gd name="T15" fmla="*/ 129 h 1256"/>
                <a:gd name="T16" fmla="*/ 309 w 3759"/>
                <a:gd name="T17" fmla="*/ 155 h 1256"/>
                <a:gd name="T18" fmla="*/ 328 w 3759"/>
                <a:gd name="T19" fmla="*/ 208 h 1256"/>
                <a:gd name="T20" fmla="*/ 337 w 3759"/>
                <a:gd name="T21" fmla="*/ 249 h 1256"/>
                <a:gd name="T22" fmla="*/ 346 w 3759"/>
                <a:gd name="T23" fmla="*/ 271 h 1256"/>
                <a:gd name="T24" fmla="*/ 353 w 3759"/>
                <a:gd name="T25" fmla="*/ 312 h 1256"/>
                <a:gd name="T26" fmla="*/ 362 w 3759"/>
                <a:gd name="T27" fmla="*/ 345 h 1256"/>
                <a:gd name="T28" fmla="*/ 371 w 3759"/>
                <a:gd name="T29" fmla="*/ 424 h 1256"/>
                <a:gd name="T30" fmla="*/ 377 w 3759"/>
                <a:gd name="T31" fmla="*/ 457 h 1256"/>
                <a:gd name="T32" fmla="*/ 387 w 3759"/>
                <a:gd name="T33" fmla="*/ 549 h 1256"/>
                <a:gd name="T34" fmla="*/ 393 w 3759"/>
                <a:gd name="T35" fmla="*/ 559 h 1256"/>
                <a:gd name="T36" fmla="*/ 402 w 3759"/>
                <a:gd name="T37" fmla="*/ 581 h 1256"/>
                <a:gd name="T38" fmla="*/ 411 w 3759"/>
                <a:gd name="T39" fmla="*/ 595 h 1256"/>
                <a:gd name="T40" fmla="*/ 430 w 3759"/>
                <a:gd name="T41" fmla="*/ 606 h 1256"/>
                <a:gd name="T42" fmla="*/ 449 w 3759"/>
                <a:gd name="T43" fmla="*/ 616 h 1256"/>
                <a:gd name="T44" fmla="*/ 473 w 3759"/>
                <a:gd name="T45" fmla="*/ 634 h 1256"/>
                <a:gd name="T46" fmla="*/ 489 w 3759"/>
                <a:gd name="T47" fmla="*/ 653 h 1256"/>
                <a:gd name="T48" fmla="*/ 526 w 3759"/>
                <a:gd name="T49" fmla="*/ 669 h 1256"/>
                <a:gd name="T50" fmla="*/ 560 w 3759"/>
                <a:gd name="T51" fmla="*/ 677 h 1256"/>
                <a:gd name="T52" fmla="*/ 610 w 3759"/>
                <a:gd name="T53" fmla="*/ 689 h 1256"/>
                <a:gd name="T54" fmla="*/ 634 w 3759"/>
                <a:gd name="T55" fmla="*/ 710 h 1256"/>
                <a:gd name="T56" fmla="*/ 653 w 3759"/>
                <a:gd name="T57" fmla="*/ 716 h 1256"/>
                <a:gd name="T58" fmla="*/ 662 w 3759"/>
                <a:gd name="T59" fmla="*/ 742 h 1256"/>
                <a:gd name="T60" fmla="*/ 678 w 3759"/>
                <a:gd name="T61" fmla="*/ 754 h 1256"/>
                <a:gd name="T62" fmla="*/ 687 w 3759"/>
                <a:gd name="T63" fmla="*/ 781 h 1256"/>
                <a:gd name="T64" fmla="*/ 703 w 3759"/>
                <a:gd name="T65" fmla="*/ 791 h 1256"/>
                <a:gd name="T66" fmla="*/ 746 w 3759"/>
                <a:gd name="T67" fmla="*/ 801 h 1256"/>
                <a:gd name="T68" fmla="*/ 761 w 3759"/>
                <a:gd name="T69" fmla="*/ 828 h 1256"/>
                <a:gd name="T70" fmla="*/ 842 w 3759"/>
                <a:gd name="T71" fmla="*/ 844 h 1256"/>
                <a:gd name="T72" fmla="*/ 885 w 3759"/>
                <a:gd name="T73" fmla="*/ 854 h 1256"/>
                <a:gd name="T74" fmla="*/ 898 w 3759"/>
                <a:gd name="T75" fmla="*/ 871 h 1256"/>
                <a:gd name="T76" fmla="*/ 907 w 3759"/>
                <a:gd name="T77" fmla="*/ 897 h 1256"/>
                <a:gd name="T78" fmla="*/ 935 w 3759"/>
                <a:gd name="T79" fmla="*/ 907 h 1256"/>
                <a:gd name="T80" fmla="*/ 994 w 3759"/>
                <a:gd name="T81" fmla="*/ 924 h 1256"/>
                <a:gd name="T82" fmla="*/ 1022 w 3759"/>
                <a:gd name="T83" fmla="*/ 934 h 1256"/>
                <a:gd name="T84" fmla="*/ 1040 w 3759"/>
                <a:gd name="T85" fmla="*/ 944 h 1256"/>
                <a:gd name="T86" fmla="*/ 1130 w 3759"/>
                <a:gd name="T87" fmla="*/ 960 h 1256"/>
                <a:gd name="T88" fmla="*/ 1189 w 3759"/>
                <a:gd name="T89" fmla="*/ 977 h 1256"/>
                <a:gd name="T90" fmla="*/ 1210 w 3759"/>
                <a:gd name="T91" fmla="*/ 987 h 1256"/>
                <a:gd name="T92" fmla="*/ 1235 w 3759"/>
                <a:gd name="T93" fmla="*/ 1019 h 1256"/>
                <a:gd name="T94" fmla="*/ 1245 w 3759"/>
                <a:gd name="T95" fmla="*/ 1034 h 1256"/>
                <a:gd name="T96" fmla="*/ 1254 w 3759"/>
                <a:gd name="T97" fmla="*/ 1062 h 1256"/>
                <a:gd name="T98" fmla="*/ 1260 w 3759"/>
                <a:gd name="T99" fmla="*/ 1076 h 1256"/>
                <a:gd name="T100" fmla="*/ 1313 w 3759"/>
                <a:gd name="T101" fmla="*/ 1105 h 1256"/>
                <a:gd name="T102" fmla="*/ 1458 w 3759"/>
                <a:gd name="T103" fmla="*/ 1121 h 1256"/>
                <a:gd name="T104" fmla="*/ 1467 w 3759"/>
                <a:gd name="T105" fmla="*/ 1133 h 1256"/>
                <a:gd name="T106" fmla="*/ 1474 w 3759"/>
                <a:gd name="T107" fmla="*/ 1142 h 1256"/>
                <a:gd name="T108" fmla="*/ 1508 w 3759"/>
                <a:gd name="T109" fmla="*/ 1156 h 1256"/>
                <a:gd name="T110" fmla="*/ 1551 w 3759"/>
                <a:gd name="T111" fmla="*/ 1172 h 1256"/>
                <a:gd name="T112" fmla="*/ 1616 w 3759"/>
                <a:gd name="T113" fmla="*/ 1189 h 1256"/>
                <a:gd name="T114" fmla="*/ 2313 w 3759"/>
                <a:gd name="T115" fmla="*/ 1211 h 1256"/>
                <a:gd name="T116" fmla="*/ 2424 w 3759"/>
                <a:gd name="T117" fmla="*/ 1237 h 1256"/>
                <a:gd name="T118" fmla="*/ 3759 w 3759"/>
                <a:gd name="T119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59" h="1256">
                  <a:moveTo>
                    <a:pt x="0" y="0"/>
                  </a:moveTo>
                  <a:lnTo>
                    <a:pt x="105" y="0"/>
                  </a:lnTo>
                  <a:lnTo>
                    <a:pt x="105" y="13"/>
                  </a:lnTo>
                  <a:lnTo>
                    <a:pt x="216" y="13"/>
                  </a:lnTo>
                  <a:lnTo>
                    <a:pt x="216" y="43"/>
                  </a:lnTo>
                  <a:lnTo>
                    <a:pt x="232" y="43"/>
                  </a:lnTo>
                  <a:lnTo>
                    <a:pt x="232" y="53"/>
                  </a:lnTo>
                  <a:lnTo>
                    <a:pt x="250" y="53"/>
                  </a:lnTo>
                  <a:lnTo>
                    <a:pt x="250" y="78"/>
                  </a:lnTo>
                  <a:lnTo>
                    <a:pt x="263" y="78"/>
                  </a:lnTo>
                  <a:lnTo>
                    <a:pt x="263" y="94"/>
                  </a:lnTo>
                  <a:lnTo>
                    <a:pt x="278" y="94"/>
                  </a:lnTo>
                  <a:lnTo>
                    <a:pt x="278" y="106"/>
                  </a:lnTo>
                  <a:lnTo>
                    <a:pt x="291" y="106"/>
                  </a:lnTo>
                  <a:lnTo>
                    <a:pt x="291" y="129"/>
                  </a:lnTo>
                  <a:lnTo>
                    <a:pt x="303" y="129"/>
                  </a:lnTo>
                  <a:lnTo>
                    <a:pt x="303" y="155"/>
                  </a:lnTo>
                  <a:lnTo>
                    <a:pt x="309" y="155"/>
                  </a:lnTo>
                  <a:lnTo>
                    <a:pt x="309" y="208"/>
                  </a:lnTo>
                  <a:lnTo>
                    <a:pt x="328" y="208"/>
                  </a:lnTo>
                  <a:lnTo>
                    <a:pt x="328" y="249"/>
                  </a:lnTo>
                  <a:lnTo>
                    <a:pt x="337" y="249"/>
                  </a:lnTo>
                  <a:lnTo>
                    <a:pt x="337" y="271"/>
                  </a:lnTo>
                  <a:lnTo>
                    <a:pt x="346" y="271"/>
                  </a:lnTo>
                  <a:lnTo>
                    <a:pt x="346" y="312"/>
                  </a:lnTo>
                  <a:lnTo>
                    <a:pt x="353" y="312"/>
                  </a:lnTo>
                  <a:lnTo>
                    <a:pt x="353" y="345"/>
                  </a:lnTo>
                  <a:lnTo>
                    <a:pt x="362" y="345"/>
                  </a:lnTo>
                  <a:lnTo>
                    <a:pt x="362" y="424"/>
                  </a:lnTo>
                  <a:lnTo>
                    <a:pt x="371" y="424"/>
                  </a:lnTo>
                  <a:lnTo>
                    <a:pt x="371" y="457"/>
                  </a:lnTo>
                  <a:lnTo>
                    <a:pt x="377" y="457"/>
                  </a:lnTo>
                  <a:lnTo>
                    <a:pt x="377" y="549"/>
                  </a:lnTo>
                  <a:lnTo>
                    <a:pt x="387" y="549"/>
                  </a:lnTo>
                  <a:lnTo>
                    <a:pt x="387" y="559"/>
                  </a:lnTo>
                  <a:lnTo>
                    <a:pt x="393" y="559"/>
                  </a:lnTo>
                  <a:lnTo>
                    <a:pt x="393" y="581"/>
                  </a:lnTo>
                  <a:lnTo>
                    <a:pt x="402" y="581"/>
                  </a:lnTo>
                  <a:lnTo>
                    <a:pt x="402" y="595"/>
                  </a:lnTo>
                  <a:lnTo>
                    <a:pt x="411" y="595"/>
                  </a:lnTo>
                  <a:lnTo>
                    <a:pt x="411" y="606"/>
                  </a:lnTo>
                  <a:lnTo>
                    <a:pt x="430" y="606"/>
                  </a:lnTo>
                  <a:lnTo>
                    <a:pt x="430" y="616"/>
                  </a:lnTo>
                  <a:lnTo>
                    <a:pt x="449" y="616"/>
                  </a:lnTo>
                  <a:lnTo>
                    <a:pt x="449" y="634"/>
                  </a:lnTo>
                  <a:lnTo>
                    <a:pt x="473" y="634"/>
                  </a:lnTo>
                  <a:lnTo>
                    <a:pt x="473" y="653"/>
                  </a:lnTo>
                  <a:lnTo>
                    <a:pt x="489" y="653"/>
                  </a:lnTo>
                  <a:lnTo>
                    <a:pt x="489" y="669"/>
                  </a:lnTo>
                  <a:lnTo>
                    <a:pt x="526" y="669"/>
                  </a:lnTo>
                  <a:lnTo>
                    <a:pt x="526" y="677"/>
                  </a:lnTo>
                  <a:lnTo>
                    <a:pt x="560" y="677"/>
                  </a:lnTo>
                  <a:lnTo>
                    <a:pt x="560" y="689"/>
                  </a:lnTo>
                  <a:lnTo>
                    <a:pt x="610" y="689"/>
                  </a:lnTo>
                  <a:lnTo>
                    <a:pt x="610" y="710"/>
                  </a:lnTo>
                  <a:lnTo>
                    <a:pt x="634" y="710"/>
                  </a:lnTo>
                  <a:lnTo>
                    <a:pt x="634" y="716"/>
                  </a:lnTo>
                  <a:lnTo>
                    <a:pt x="653" y="716"/>
                  </a:lnTo>
                  <a:lnTo>
                    <a:pt x="653" y="742"/>
                  </a:lnTo>
                  <a:lnTo>
                    <a:pt x="662" y="742"/>
                  </a:lnTo>
                  <a:lnTo>
                    <a:pt x="662" y="754"/>
                  </a:lnTo>
                  <a:lnTo>
                    <a:pt x="678" y="754"/>
                  </a:lnTo>
                  <a:lnTo>
                    <a:pt x="678" y="781"/>
                  </a:lnTo>
                  <a:lnTo>
                    <a:pt x="687" y="781"/>
                  </a:lnTo>
                  <a:lnTo>
                    <a:pt x="687" y="791"/>
                  </a:lnTo>
                  <a:lnTo>
                    <a:pt x="703" y="791"/>
                  </a:lnTo>
                  <a:lnTo>
                    <a:pt x="703" y="801"/>
                  </a:lnTo>
                  <a:lnTo>
                    <a:pt x="746" y="801"/>
                  </a:lnTo>
                  <a:lnTo>
                    <a:pt x="746" y="828"/>
                  </a:lnTo>
                  <a:lnTo>
                    <a:pt x="761" y="828"/>
                  </a:lnTo>
                  <a:lnTo>
                    <a:pt x="761" y="844"/>
                  </a:lnTo>
                  <a:lnTo>
                    <a:pt x="842" y="844"/>
                  </a:lnTo>
                  <a:lnTo>
                    <a:pt x="842" y="854"/>
                  </a:lnTo>
                  <a:lnTo>
                    <a:pt x="885" y="854"/>
                  </a:lnTo>
                  <a:lnTo>
                    <a:pt x="885" y="871"/>
                  </a:lnTo>
                  <a:lnTo>
                    <a:pt x="898" y="871"/>
                  </a:lnTo>
                  <a:lnTo>
                    <a:pt x="898" y="897"/>
                  </a:lnTo>
                  <a:lnTo>
                    <a:pt x="907" y="897"/>
                  </a:lnTo>
                  <a:lnTo>
                    <a:pt x="907" y="907"/>
                  </a:lnTo>
                  <a:lnTo>
                    <a:pt x="935" y="907"/>
                  </a:lnTo>
                  <a:lnTo>
                    <a:pt x="935" y="924"/>
                  </a:lnTo>
                  <a:lnTo>
                    <a:pt x="994" y="924"/>
                  </a:lnTo>
                  <a:lnTo>
                    <a:pt x="994" y="934"/>
                  </a:lnTo>
                  <a:lnTo>
                    <a:pt x="1022" y="934"/>
                  </a:lnTo>
                  <a:lnTo>
                    <a:pt x="1022" y="944"/>
                  </a:lnTo>
                  <a:lnTo>
                    <a:pt x="1040" y="944"/>
                  </a:lnTo>
                  <a:lnTo>
                    <a:pt x="1040" y="960"/>
                  </a:lnTo>
                  <a:lnTo>
                    <a:pt x="1130" y="960"/>
                  </a:lnTo>
                  <a:lnTo>
                    <a:pt x="1130" y="977"/>
                  </a:lnTo>
                  <a:lnTo>
                    <a:pt x="1189" y="977"/>
                  </a:lnTo>
                  <a:lnTo>
                    <a:pt x="1189" y="987"/>
                  </a:lnTo>
                  <a:lnTo>
                    <a:pt x="1210" y="987"/>
                  </a:lnTo>
                  <a:lnTo>
                    <a:pt x="1210" y="1019"/>
                  </a:lnTo>
                  <a:lnTo>
                    <a:pt x="1235" y="1019"/>
                  </a:lnTo>
                  <a:lnTo>
                    <a:pt x="1235" y="1034"/>
                  </a:lnTo>
                  <a:lnTo>
                    <a:pt x="1245" y="1034"/>
                  </a:lnTo>
                  <a:lnTo>
                    <a:pt x="1245" y="1062"/>
                  </a:lnTo>
                  <a:lnTo>
                    <a:pt x="1254" y="1062"/>
                  </a:lnTo>
                  <a:lnTo>
                    <a:pt x="1254" y="1076"/>
                  </a:lnTo>
                  <a:lnTo>
                    <a:pt x="1260" y="1076"/>
                  </a:lnTo>
                  <a:lnTo>
                    <a:pt x="1260" y="1105"/>
                  </a:lnTo>
                  <a:lnTo>
                    <a:pt x="1313" y="1105"/>
                  </a:lnTo>
                  <a:lnTo>
                    <a:pt x="1313" y="1121"/>
                  </a:lnTo>
                  <a:lnTo>
                    <a:pt x="1458" y="1121"/>
                  </a:lnTo>
                  <a:lnTo>
                    <a:pt x="1458" y="1133"/>
                  </a:lnTo>
                  <a:lnTo>
                    <a:pt x="1467" y="1133"/>
                  </a:lnTo>
                  <a:lnTo>
                    <a:pt x="1467" y="1142"/>
                  </a:lnTo>
                  <a:lnTo>
                    <a:pt x="1474" y="1142"/>
                  </a:lnTo>
                  <a:lnTo>
                    <a:pt x="1474" y="1156"/>
                  </a:lnTo>
                  <a:lnTo>
                    <a:pt x="1508" y="1156"/>
                  </a:lnTo>
                  <a:lnTo>
                    <a:pt x="1508" y="1172"/>
                  </a:lnTo>
                  <a:lnTo>
                    <a:pt x="1551" y="1172"/>
                  </a:lnTo>
                  <a:lnTo>
                    <a:pt x="1551" y="1189"/>
                  </a:lnTo>
                  <a:lnTo>
                    <a:pt x="1616" y="1189"/>
                  </a:lnTo>
                  <a:lnTo>
                    <a:pt x="1616" y="1211"/>
                  </a:lnTo>
                  <a:lnTo>
                    <a:pt x="2313" y="1211"/>
                  </a:lnTo>
                  <a:lnTo>
                    <a:pt x="2313" y="1237"/>
                  </a:lnTo>
                  <a:lnTo>
                    <a:pt x="2424" y="1237"/>
                  </a:lnTo>
                  <a:lnTo>
                    <a:pt x="2424" y="1256"/>
                  </a:lnTo>
                  <a:lnTo>
                    <a:pt x="3759" y="1256"/>
                  </a:lnTo>
                </a:path>
              </a:pathLst>
            </a:custGeom>
            <a:noFill/>
            <a:ln w="19050" cap="sq">
              <a:solidFill>
                <a:srgbClr val="AB2F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C802AC10-619D-4407-A0C0-65E78CA87087}"/>
                </a:ext>
              </a:extLst>
            </p:cNvPr>
            <p:cNvGrpSpPr/>
            <p:nvPr/>
          </p:nvGrpSpPr>
          <p:grpSpPr>
            <a:xfrm>
              <a:off x="1252538" y="1162050"/>
              <a:ext cx="5988050" cy="2025650"/>
              <a:chOff x="1252538" y="1162050"/>
              <a:chExt cx="5988050" cy="2025650"/>
            </a:xfrm>
          </p:grpSpPr>
          <p:sp>
            <p:nvSpPr>
              <p:cNvPr id="113" name="Line 60">
                <a:extLst>
                  <a:ext uri="{FF2B5EF4-FFF2-40B4-BE49-F238E27FC236}">
                    <a16:creationId xmlns:a16="http://schemas.microsoft.com/office/drawing/2014/main" id="{6FB1B863-29A7-49E7-8A7E-EF3350E19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3175" y="1162050"/>
                <a:ext cx="0" cy="28575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14" name="Line 61">
                <a:extLst>
                  <a:ext uri="{FF2B5EF4-FFF2-40B4-BE49-F238E27FC236}">
                    <a16:creationId xmlns:a16="http://schemas.microsoft.com/office/drawing/2014/main" id="{C788773A-CAF4-4FFB-8286-299FF54B3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2538" y="1177925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15" name="Line 62">
                <a:extLst>
                  <a:ext uri="{FF2B5EF4-FFF2-40B4-BE49-F238E27FC236}">
                    <a16:creationId xmlns:a16="http://schemas.microsoft.com/office/drawing/2014/main" id="{14AA7D94-37E9-473F-8855-2647783BC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088" y="1728788"/>
                <a:ext cx="0" cy="28575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16" name="Line 63">
                <a:extLst>
                  <a:ext uri="{FF2B5EF4-FFF2-40B4-BE49-F238E27FC236}">
                    <a16:creationId xmlns:a16="http://schemas.microsoft.com/office/drawing/2014/main" id="{46E32F3A-9AED-4348-9B7D-8C8EA653B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2450" y="1741488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17" name="Line 64">
                <a:extLst>
                  <a:ext uri="{FF2B5EF4-FFF2-40B4-BE49-F238E27FC236}">
                    <a16:creationId xmlns:a16="http://schemas.microsoft.com/office/drawing/2014/main" id="{C8E6BE5C-F7A8-4F96-B755-E97BEED25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1663" y="1987550"/>
                <a:ext cx="0" cy="3175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18" name="Line 65">
                <a:extLst>
                  <a:ext uri="{FF2B5EF4-FFF2-40B4-BE49-F238E27FC236}">
                    <a16:creationId xmlns:a16="http://schemas.microsoft.com/office/drawing/2014/main" id="{B076F888-4264-4C9B-AB0D-1A8D882EA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7850" y="2003425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19" name="Line 66">
                <a:extLst>
                  <a:ext uri="{FF2B5EF4-FFF2-40B4-BE49-F238E27FC236}">
                    <a16:creationId xmlns:a16="http://schemas.microsoft.com/office/drawing/2014/main" id="{07D4FFB3-4028-49BD-89DB-373E16D8C3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7538" y="2046288"/>
                <a:ext cx="0" cy="3175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0" name="Line 67">
                <a:extLst>
                  <a:ext uri="{FF2B5EF4-FFF2-40B4-BE49-F238E27FC236}">
                    <a16:creationId xmlns:a16="http://schemas.microsoft.com/office/drawing/2014/main" id="{E4CAE20C-CA59-4561-A5F3-29F49055E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6900" y="2062163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1" name="Line 68">
                <a:extLst>
                  <a:ext uri="{FF2B5EF4-FFF2-40B4-BE49-F238E27FC236}">
                    <a16:creationId xmlns:a16="http://schemas.microsoft.com/office/drawing/2014/main" id="{3156A374-E02C-428E-BED8-F1BEB4A030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7063" y="2065338"/>
                <a:ext cx="0" cy="3175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2" name="Line 69">
                <a:extLst>
                  <a:ext uri="{FF2B5EF4-FFF2-40B4-BE49-F238E27FC236}">
                    <a16:creationId xmlns:a16="http://schemas.microsoft.com/office/drawing/2014/main" id="{D43B0132-B2EB-4E6C-92E8-236D002E5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1663" y="2081213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3" name="Line 70">
                <a:extLst>
                  <a:ext uri="{FF2B5EF4-FFF2-40B4-BE49-F238E27FC236}">
                    <a16:creationId xmlns:a16="http://schemas.microsoft.com/office/drawing/2014/main" id="{B148E6A5-1743-4532-99AF-FF5C8F95F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1350" y="2106613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4" name="Line 71">
                <a:extLst>
                  <a:ext uri="{FF2B5EF4-FFF2-40B4-BE49-F238E27FC236}">
                    <a16:creationId xmlns:a16="http://schemas.microsoft.com/office/drawing/2014/main" id="{84917239-6C8C-4E6E-B198-7E3EFC5958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2300" y="2122488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5" name="Line 72">
                <a:extLst>
                  <a:ext uri="{FF2B5EF4-FFF2-40B4-BE49-F238E27FC236}">
                    <a16:creationId xmlns:a16="http://schemas.microsoft.com/office/drawing/2014/main" id="{82C30730-4723-45C7-AFA8-CC001E084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5638" y="2122488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6" name="Line 73">
                <a:extLst>
                  <a:ext uri="{FF2B5EF4-FFF2-40B4-BE49-F238E27FC236}">
                    <a16:creationId xmlns:a16="http://schemas.microsoft.com/office/drawing/2014/main" id="{0E6F1312-6207-43AF-A7F6-BEEB0B4C7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1825" y="2139950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7" name="Line 74">
                <a:extLst>
                  <a:ext uri="{FF2B5EF4-FFF2-40B4-BE49-F238E27FC236}">
                    <a16:creationId xmlns:a16="http://schemas.microsoft.com/office/drawing/2014/main" id="{3F6F9C81-CB23-4CED-8448-2384D9884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3475" y="2433638"/>
                <a:ext cx="0" cy="3175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8" name="Line 75">
                <a:extLst>
                  <a:ext uri="{FF2B5EF4-FFF2-40B4-BE49-F238E27FC236}">
                    <a16:creationId xmlns:a16="http://schemas.microsoft.com/office/drawing/2014/main" id="{D4B2EB45-A18F-40E0-9B5D-F26E1E3FC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8075" y="2449513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9" name="Line 76">
                <a:extLst>
                  <a:ext uri="{FF2B5EF4-FFF2-40B4-BE49-F238E27FC236}">
                    <a16:creationId xmlns:a16="http://schemas.microsoft.com/office/drawing/2014/main" id="{66862E1A-6775-4D0C-8200-D77CA67A2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2050" y="2433638"/>
                <a:ext cx="0" cy="3175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0" name="Line 77">
                <a:extLst>
                  <a:ext uri="{FF2B5EF4-FFF2-40B4-BE49-F238E27FC236}">
                    <a16:creationId xmlns:a16="http://schemas.microsoft.com/office/drawing/2014/main" id="{5A6657FB-67E7-45C7-BEC3-6C564A3AD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8238" y="2449513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1" name="Line 78">
                <a:extLst>
                  <a:ext uri="{FF2B5EF4-FFF2-40B4-BE49-F238E27FC236}">
                    <a16:creationId xmlns:a16="http://schemas.microsoft.com/office/drawing/2014/main" id="{21F8E340-70DE-470E-983E-64EE7E17B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550" y="2689225"/>
                <a:ext cx="0" cy="28575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2" name="Line 79">
                <a:extLst>
                  <a:ext uri="{FF2B5EF4-FFF2-40B4-BE49-F238E27FC236}">
                    <a16:creationId xmlns:a16="http://schemas.microsoft.com/office/drawing/2014/main" id="{A1A200C1-B1BE-4CF9-8555-E28A33883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8150" y="2701925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3" name="Line 80">
                <a:extLst>
                  <a:ext uri="{FF2B5EF4-FFF2-40B4-BE49-F238E27FC236}">
                    <a16:creationId xmlns:a16="http://schemas.microsoft.com/office/drawing/2014/main" id="{24A0E55D-EF6B-45CE-9191-A53FFF5A0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1650" y="2689225"/>
                <a:ext cx="0" cy="28575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4" name="Line 81">
                <a:extLst>
                  <a:ext uri="{FF2B5EF4-FFF2-40B4-BE49-F238E27FC236}">
                    <a16:creationId xmlns:a16="http://schemas.microsoft.com/office/drawing/2014/main" id="{4D6337C6-ED58-40E7-8F30-2BDA9FDB0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7838" y="2701925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5" name="Line 82">
                <a:extLst>
                  <a:ext uri="{FF2B5EF4-FFF2-40B4-BE49-F238E27FC236}">
                    <a16:creationId xmlns:a16="http://schemas.microsoft.com/office/drawing/2014/main" id="{55D1FA8A-7246-4D02-82EE-6DC063D84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7213" y="2711450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" name="Line 83">
                <a:extLst>
                  <a:ext uri="{FF2B5EF4-FFF2-40B4-BE49-F238E27FC236}">
                    <a16:creationId xmlns:a16="http://schemas.microsoft.com/office/drawing/2014/main" id="{8B640869-53A1-4E13-AF31-2A44BB825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6575" y="2728913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7" name="Line 84">
                <a:extLst>
                  <a:ext uri="{FF2B5EF4-FFF2-40B4-BE49-F238E27FC236}">
                    <a16:creationId xmlns:a16="http://schemas.microsoft.com/office/drawing/2014/main" id="{C9EF5959-02E5-4E7F-B958-31AC457C6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3775" y="2941638"/>
                <a:ext cx="0" cy="28575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8" name="Line 85">
                <a:extLst>
                  <a:ext uri="{FF2B5EF4-FFF2-40B4-BE49-F238E27FC236}">
                    <a16:creationId xmlns:a16="http://schemas.microsoft.com/office/drawing/2014/main" id="{8CD3FC0E-4CAE-484F-B130-054C4EC00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9963" y="2957513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9" name="Line 86">
                <a:extLst>
                  <a:ext uri="{FF2B5EF4-FFF2-40B4-BE49-F238E27FC236}">
                    <a16:creationId xmlns:a16="http://schemas.microsoft.com/office/drawing/2014/main" id="{1B584AC6-0693-4197-89BC-1D7E565F2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7750" y="2941638"/>
                <a:ext cx="0" cy="28575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0" name="Line 87">
                <a:extLst>
                  <a:ext uri="{FF2B5EF4-FFF2-40B4-BE49-F238E27FC236}">
                    <a16:creationId xmlns:a16="http://schemas.microsoft.com/office/drawing/2014/main" id="{FB92AACA-51AC-45A4-82E8-0C7EDDB5B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3938" y="2957513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1" name="Line 88">
                <a:extLst>
                  <a:ext uri="{FF2B5EF4-FFF2-40B4-BE49-F238E27FC236}">
                    <a16:creationId xmlns:a16="http://schemas.microsoft.com/office/drawing/2014/main" id="{8BE5E9EE-D2CF-4861-9C93-A1EC3DBBB7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1638" y="3084513"/>
                <a:ext cx="0" cy="3175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2" name="Line 89">
                <a:extLst>
                  <a:ext uri="{FF2B5EF4-FFF2-40B4-BE49-F238E27FC236}">
                    <a16:creationId xmlns:a16="http://schemas.microsoft.com/office/drawing/2014/main" id="{BAB228D8-3A82-4BA5-B902-C23201523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7825" y="3100388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3" name="Line 90">
                <a:extLst>
                  <a:ext uri="{FF2B5EF4-FFF2-40B4-BE49-F238E27FC236}">
                    <a16:creationId xmlns:a16="http://schemas.microsoft.com/office/drawing/2014/main" id="{5B442ADF-136D-4E57-A1D1-9244318FA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1325" y="3084513"/>
                <a:ext cx="0" cy="3175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4" name="Line 91">
                <a:extLst>
                  <a:ext uri="{FF2B5EF4-FFF2-40B4-BE49-F238E27FC236}">
                    <a16:creationId xmlns:a16="http://schemas.microsoft.com/office/drawing/2014/main" id="{A392AE61-6E87-4C5C-9B86-5F812BE86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513" y="3100388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5" name="Line 92">
                <a:extLst>
                  <a:ext uri="{FF2B5EF4-FFF2-40B4-BE49-F238E27FC236}">
                    <a16:creationId xmlns:a16="http://schemas.microsoft.com/office/drawing/2014/main" id="{98136EB2-4F7A-4C57-9967-69B48E465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35638" y="3159125"/>
                <a:ext cx="0" cy="28575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6" name="Line 93">
                <a:extLst>
                  <a:ext uri="{FF2B5EF4-FFF2-40B4-BE49-F238E27FC236}">
                    <a16:creationId xmlns:a16="http://schemas.microsoft.com/office/drawing/2014/main" id="{9A8F78E7-BF1B-4E95-9223-9E236F1A5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1825" y="3171825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7" name="Line 94">
                <a:extLst>
                  <a:ext uri="{FF2B5EF4-FFF2-40B4-BE49-F238E27FC236}">
                    <a16:creationId xmlns:a16="http://schemas.microsoft.com/office/drawing/2014/main" id="{87A9F897-7097-4624-9106-7655ED43A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6775" y="3159125"/>
                <a:ext cx="0" cy="28575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8" name="Line 95">
                <a:extLst>
                  <a:ext uri="{FF2B5EF4-FFF2-40B4-BE49-F238E27FC236}">
                    <a16:creationId xmlns:a16="http://schemas.microsoft.com/office/drawing/2014/main" id="{EC527E4B-5523-4230-8AE8-B9FB3D441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1375" y="3171825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dirty="0">
                  <a:solidFill>
                    <a:prstClr val="black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</p:grpSp>
      <p:sp>
        <p:nvSpPr>
          <p:cNvPr id="151" name="TextBox 284">
            <a:extLst>
              <a:ext uri="{FF2B5EF4-FFF2-40B4-BE49-F238E27FC236}">
                <a16:creationId xmlns:a16="http://schemas.microsoft.com/office/drawing/2014/main" id="{DF26571F-CEBB-4ECB-AF02-AEE996E34B6E}"/>
              </a:ext>
            </a:extLst>
          </p:cNvPr>
          <p:cNvSpPr txBox="1"/>
          <p:nvPr/>
        </p:nvSpPr>
        <p:spPr>
          <a:xfrm>
            <a:off x="6069204" y="4847708"/>
            <a:ext cx="137872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defTabSz="609585"/>
            <a:r>
              <a:rPr lang="cs-CZ" sz="1600" b="1" dirty="0">
                <a:latin typeface="Arial Narrow"/>
                <a:cs typeface="Arial Narrow"/>
              </a:rPr>
              <a:t>Čas, měsíce</a:t>
            </a:r>
            <a:endParaRPr lang="en-GB" sz="1600" b="1" dirty="0">
              <a:latin typeface="Arial Narrow"/>
              <a:cs typeface="Arial Narrow"/>
            </a:endParaRPr>
          </a:p>
        </p:txBody>
      </p:sp>
      <p:sp>
        <p:nvSpPr>
          <p:cNvPr id="152" name="Obdélník 151">
            <a:extLst>
              <a:ext uri="{FF2B5EF4-FFF2-40B4-BE49-F238E27FC236}">
                <a16:creationId xmlns:a16="http://schemas.microsoft.com/office/drawing/2014/main" id="{873F82D5-46E6-4E64-8A3C-3E38DF3B5315}"/>
              </a:ext>
            </a:extLst>
          </p:cNvPr>
          <p:cNvSpPr/>
          <p:nvPr/>
        </p:nvSpPr>
        <p:spPr>
          <a:xfrm>
            <a:off x="10680569" y="6634328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3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165" y="361621"/>
            <a:ext cx="10946288" cy="553999"/>
          </a:xfrm>
          <a:noFill/>
        </p:spPr>
        <p:txBody>
          <a:bodyPr/>
          <a:lstStyle/>
          <a:p>
            <a:r>
              <a:rPr lang="cs-CZ" sz="3400" b="1" dirty="0">
                <a:solidFill>
                  <a:srgbClr val="003399"/>
                </a:solidFill>
                <a:latin typeface="+mn-lt"/>
              </a:rPr>
              <a:t>Přežití bez radiografické progrese</a:t>
            </a:r>
            <a:r>
              <a:rPr lang="en-GB" sz="3400" b="1" dirty="0">
                <a:solidFill>
                  <a:srgbClr val="003399"/>
                </a:solidFill>
                <a:latin typeface="+mn-lt"/>
              </a:rPr>
              <a:t>:</a:t>
            </a:r>
            <a:r>
              <a:rPr lang="cs-CZ" sz="3400" b="1" dirty="0">
                <a:solidFill>
                  <a:srgbClr val="003399"/>
                </a:solidFill>
                <a:latin typeface="+mn-lt"/>
              </a:rPr>
              <a:t> podskupiny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>
          <a:xfrm>
            <a:off x="2894615" y="6114064"/>
            <a:ext cx="8193692" cy="222461"/>
          </a:xfrm>
        </p:spPr>
        <p:txBody>
          <a:bodyPr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84222" y="1000124"/>
            <a:ext cx="11099789" cy="579584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E9C579-4FA5-4C93-80CE-C97502C61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521385"/>
              </p:ext>
            </p:extLst>
          </p:nvPr>
        </p:nvGraphicFramePr>
        <p:xfrm>
          <a:off x="577124" y="909473"/>
          <a:ext cx="10803669" cy="5359926"/>
        </p:xfrm>
        <a:graphic>
          <a:graphicData uri="http://schemas.openxmlformats.org/drawingml/2006/table">
            <a:tbl>
              <a:tblPr/>
              <a:tblGrid>
                <a:gridCol w="886516">
                  <a:extLst>
                    <a:ext uri="{9D8B030D-6E8A-4147-A177-3AD203B41FA5}">
                      <a16:colId xmlns:a16="http://schemas.microsoft.com/office/drawing/2014/main" val="2672953925"/>
                    </a:ext>
                  </a:extLst>
                </a:gridCol>
                <a:gridCol w="2241862">
                  <a:extLst>
                    <a:ext uri="{9D8B030D-6E8A-4147-A177-3AD203B41FA5}">
                      <a16:colId xmlns:a16="http://schemas.microsoft.com/office/drawing/2014/main" val="3573522885"/>
                    </a:ext>
                  </a:extLst>
                </a:gridCol>
                <a:gridCol w="1696315">
                  <a:extLst>
                    <a:ext uri="{9D8B030D-6E8A-4147-A177-3AD203B41FA5}">
                      <a16:colId xmlns:a16="http://schemas.microsoft.com/office/drawing/2014/main" val="3432467244"/>
                    </a:ext>
                  </a:extLst>
                </a:gridCol>
                <a:gridCol w="1146363">
                  <a:extLst>
                    <a:ext uri="{9D8B030D-6E8A-4147-A177-3AD203B41FA5}">
                      <a16:colId xmlns:a16="http://schemas.microsoft.com/office/drawing/2014/main" val="3759956165"/>
                    </a:ext>
                  </a:extLst>
                </a:gridCol>
                <a:gridCol w="4832613">
                  <a:extLst>
                    <a:ext uri="{9D8B030D-6E8A-4147-A177-3AD203B41FA5}">
                      <a16:colId xmlns:a16="http://schemas.microsoft.com/office/drawing/2014/main" val="1357533630"/>
                    </a:ext>
                  </a:extLst>
                </a:gridCol>
              </a:tblGrid>
              <a:tr h="418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/>
                      <a:r>
                        <a:rPr lang="cs-CZ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Podskupiny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/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/>
                      <a:r>
                        <a:rPr lang="cs-CZ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Počty</a:t>
                      </a:r>
                      <a:r>
                        <a:rPr lang="cs-CZ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pacientů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/>
                      <a:r>
                        <a:rPr lang="en-GB" sz="1050" b="1" u="none" strike="noStrike" dirty="0">
                          <a:effectLst/>
                          <a:latin typeface="+mn-lt"/>
                        </a:rPr>
                        <a:t>HR </a:t>
                      </a:r>
                      <a:r>
                        <a:rPr lang="cs-CZ" sz="1050" b="1" u="none" strike="noStrike" dirty="0">
                          <a:effectLst/>
                          <a:latin typeface="+mn-lt"/>
                        </a:rPr>
                        <a:t>pro</a:t>
                      </a:r>
                      <a:r>
                        <a:rPr lang="en-GB" sz="1050" b="1" u="none" strike="noStrike" dirty="0">
                          <a:effectLst/>
                          <a:latin typeface="+mn-lt"/>
                        </a:rPr>
                        <a:t> rPFS (95% CI)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59540" marR="5909" marT="590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429781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Všichni</a:t>
                      </a:r>
                      <a:r>
                        <a:rPr lang="cs-CZ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pacienti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255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0,54 (0,40–0,73)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87988"/>
                  </a:ext>
                </a:extLst>
              </a:tr>
              <a:tr h="14442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none" strike="noStrike" dirty="0">
                          <a:effectLst/>
                          <a:latin typeface="+mn-lt"/>
                        </a:rPr>
                        <a:t>ECOG PS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endParaRPr lang="en-GB" sz="7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375999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0–1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242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0,56 (0,41–0,75)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075023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13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0,33 (0,10–1,12)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934043"/>
                  </a:ext>
                </a:extLst>
              </a:tr>
              <a:tr h="14442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cs-CZ" sz="105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Doba</a:t>
                      </a:r>
                      <a:r>
                        <a:rPr lang="cs-CZ" sz="105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od předchozího alternativního </a:t>
                      </a:r>
                      <a:r>
                        <a:rPr lang="en-GB" sz="105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ARTA </a:t>
                      </a:r>
                      <a:r>
                        <a:rPr lang="cs-CZ" sz="105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 progrese</a:t>
                      </a:r>
                      <a:endParaRPr lang="en-GB" sz="10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05187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≤ 6 m</a:t>
                      </a:r>
                      <a:r>
                        <a:rPr lang="cs-CZ" sz="105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ěsíců</a:t>
                      </a:r>
                      <a:endParaRPr lang="en-GB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127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0,61 (0,40–0,92)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525844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6–12 m</a:t>
                      </a:r>
                      <a:r>
                        <a:rPr lang="cs-CZ" sz="105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ěsíců</a:t>
                      </a:r>
                      <a:endParaRPr lang="en-GB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128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0,51 (0,34–0,77)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454178"/>
                  </a:ext>
                </a:extLst>
              </a:tr>
              <a:tr h="14442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cs-CZ" sz="105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Načasování</a:t>
                      </a:r>
                      <a:r>
                        <a:rPr lang="cs-CZ" sz="105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5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ARTA</a:t>
                      </a: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b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b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230427"/>
                  </a:ext>
                </a:extLst>
              </a:tr>
              <a:tr h="208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cs-CZ" sz="1050" u="none" strike="noStrike" dirty="0">
                          <a:effectLst/>
                          <a:latin typeface="+mn-lt"/>
                        </a:rPr>
                        <a:t>Před</a:t>
                      </a: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 docetaxel</a:t>
                      </a:r>
                      <a:r>
                        <a:rPr lang="cs-CZ" sz="1050" u="none" strike="noStrike" dirty="0" err="1">
                          <a:effectLst/>
                          <a:latin typeface="+mn-lt"/>
                        </a:rPr>
                        <a:t>em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99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0,61 (0,39–0,96)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648816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cs-CZ" sz="1050" u="none" strike="noStrike" dirty="0">
                          <a:effectLst/>
                          <a:latin typeface="+mn-lt"/>
                        </a:rPr>
                        <a:t>Po</a:t>
                      </a: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 docetaxel</a:t>
                      </a:r>
                      <a:r>
                        <a:rPr lang="cs-CZ" sz="1050" u="none" strike="noStrike" dirty="0">
                          <a:effectLst/>
                          <a:latin typeface="+mn-lt"/>
                        </a:rPr>
                        <a:t>u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156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0,48 (0,32–0,70)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599658"/>
                  </a:ext>
                </a:extLst>
              </a:tr>
              <a:tr h="14442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cs-CZ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Délka</a:t>
                      </a:r>
                      <a:r>
                        <a:rPr lang="cs-CZ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trvání první androgenní léčby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87115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&lt; </a:t>
                      </a:r>
                      <a:r>
                        <a:rPr lang="cs-CZ" sz="1050" u="none" strike="noStrike" dirty="0">
                          <a:effectLst/>
                          <a:latin typeface="+mn-lt"/>
                        </a:rPr>
                        <a:t>12 měsíců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113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0,62 (0,39–0,96)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2724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≥ 12 m</a:t>
                      </a:r>
                      <a:r>
                        <a:rPr lang="cs-CZ" sz="1050" u="none" strike="noStrike" dirty="0" err="1">
                          <a:effectLst/>
                          <a:latin typeface="+mn-lt"/>
                        </a:rPr>
                        <a:t>ěsíců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140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0,50 (0,34–0,75)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331750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cs-CZ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Věk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b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b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532960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&lt; 70 </a:t>
                      </a:r>
                      <a:r>
                        <a:rPr lang="cs-CZ" sz="1050" u="none" strike="noStrike" dirty="0">
                          <a:effectLst/>
                          <a:latin typeface="+mn-lt"/>
                        </a:rPr>
                        <a:t>let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120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0,48 (0,31–0,73)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703797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≥ 70 </a:t>
                      </a:r>
                      <a:r>
                        <a:rPr lang="cs-CZ" sz="1050" u="none" strike="noStrike" dirty="0">
                          <a:effectLst/>
                          <a:latin typeface="+mn-lt"/>
                        </a:rPr>
                        <a:t>let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135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0,59 (0,39–0,89)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840458"/>
                  </a:ext>
                </a:extLst>
              </a:tr>
              <a:tr h="14052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Viscerální metastázy</a:t>
                      </a:r>
                      <a:endParaRPr lang="en-GB" sz="105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133694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cs-CZ" sz="105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Ano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46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0,79 (0,41–1,52)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344224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1050" u="none" strike="noStrike" dirty="0">
                          <a:effectLst/>
                          <a:latin typeface="+mn-lt"/>
                        </a:rPr>
                        <a:t>Ne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209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0,50 (0,36–0,69)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598290"/>
                  </a:ext>
                </a:extLst>
              </a:tr>
              <a:tr h="14442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en-GB" sz="1050" b="1" u="none" strike="noStrike" dirty="0">
                          <a:effectLst/>
                          <a:latin typeface="+mn-lt"/>
                        </a:rPr>
                        <a:t>Gleason 8–10 </a:t>
                      </a:r>
                      <a:r>
                        <a:rPr lang="cs-CZ" sz="1050" b="1" u="none" strike="noStrike" dirty="0">
                          <a:effectLst/>
                          <a:latin typeface="+mn-lt"/>
                        </a:rPr>
                        <a:t>v</a:t>
                      </a:r>
                      <a:r>
                        <a:rPr lang="cs-CZ" sz="1050" b="1" u="none" strike="noStrike" baseline="0" dirty="0">
                          <a:effectLst/>
                          <a:latin typeface="+mn-lt"/>
                        </a:rPr>
                        <a:t> době diagnózy</a:t>
                      </a:r>
                      <a:endParaRPr lang="en-GB" sz="105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ctr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931789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cs-CZ" sz="105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Ano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154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0,49 (0,34–0,71)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536176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N</a:t>
                      </a:r>
                      <a:r>
                        <a:rPr lang="cs-CZ" sz="1050" u="none" strike="noStrike" dirty="0">
                          <a:effectLst/>
                          <a:latin typeface="+mn-lt"/>
                        </a:rPr>
                        <a:t>e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88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0,62 (0,36–1,05)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882146"/>
                  </a:ext>
                </a:extLst>
              </a:tr>
              <a:tr h="14442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en-GB" sz="1050" b="1" u="none" strike="noStrike" dirty="0">
                          <a:effectLst/>
                          <a:latin typeface="+mn-lt"/>
                        </a:rPr>
                        <a:t>M1 </a:t>
                      </a:r>
                      <a:r>
                        <a:rPr lang="cs-CZ" sz="1050" b="1" u="none" strike="noStrike" dirty="0">
                          <a:effectLst/>
                          <a:latin typeface="+mn-lt"/>
                        </a:rPr>
                        <a:t>choroba</a:t>
                      </a:r>
                      <a:r>
                        <a:rPr lang="cs-CZ" sz="1050" b="1" u="none" strike="noStrike" baseline="0" dirty="0">
                          <a:effectLst/>
                          <a:latin typeface="+mn-lt"/>
                        </a:rPr>
                        <a:t> v době diagnózy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b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b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60484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cs-CZ" sz="105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Ano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109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0,59 (0,38–0,92)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158023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N</a:t>
                      </a:r>
                      <a:r>
                        <a:rPr lang="cs-CZ" sz="1050" u="none" strike="noStrike" dirty="0">
                          <a:effectLst/>
                          <a:latin typeface="+mn-lt"/>
                        </a:rPr>
                        <a:t>e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142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0,52 (0,34–0,77)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85896"/>
                  </a:ext>
                </a:extLst>
              </a:tr>
              <a:tr h="28494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en-GB" sz="1050" b="1" u="none" strike="noStrike" dirty="0">
                          <a:effectLst/>
                          <a:latin typeface="+mn-lt"/>
                        </a:rPr>
                        <a:t>P</a:t>
                      </a:r>
                      <a:r>
                        <a:rPr lang="cs-CZ" sz="1050" b="1" u="none" strike="noStrike" dirty="0" err="1">
                          <a:effectLst/>
                          <a:latin typeface="+mn-lt"/>
                        </a:rPr>
                        <a:t>ředchozí</a:t>
                      </a:r>
                      <a:r>
                        <a:rPr lang="cs-CZ" sz="1050" b="1" u="none" strike="noStrike" baseline="0" dirty="0">
                          <a:effectLst/>
                          <a:latin typeface="+mn-lt"/>
                        </a:rPr>
                        <a:t> terapie s kurativním záměrem pro lokalizované onemocnění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146362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cs-CZ" sz="1050" u="none" strike="noStrike" dirty="0">
                          <a:effectLst/>
                          <a:latin typeface="+mn-lt"/>
                        </a:rPr>
                        <a:t>Ano</a:t>
                      </a: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68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0,61 (0,35–1,09)</a:t>
                      </a:r>
                      <a:endParaRPr lang="en-GB" sz="105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89722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N</a:t>
                      </a:r>
                      <a:r>
                        <a:rPr lang="cs-CZ" sz="1050" u="none" strike="noStrike" dirty="0">
                          <a:effectLst/>
                          <a:latin typeface="+mn-lt"/>
                        </a:rPr>
                        <a:t>e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168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0,53 (0,37–0,77)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53586"/>
                  </a:ext>
                </a:extLst>
              </a:tr>
              <a:tr h="14442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Progrese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5909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87836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PSA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21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0,56 (0,18–1,70)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302292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Radiologic</a:t>
                      </a:r>
                      <a:r>
                        <a:rPr lang="cs-CZ" sz="1050" u="none" strike="noStrike" dirty="0" err="1">
                          <a:effectLst/>
                          <a:latin typeface="+mn-lt"/>
                        </a:rPr>
                        <a:t>ká</a:t>
                      </a:r>
                      <a:r>
                        <a:rPr lang="cs-CZ" sz="1050" u="none" strike="noStrike" dirty="0">
                          <a:effectLst/>
                          <a:latin typeface="+mn-lt"/>
                        </a:rPr>
                        <a:t>, bez</a:t>
                      </a:r>
                      <a:r>
                        <a:rPr lang="cs-CZ" sz="1050" u="none" strike="noStrike" baseline="0" dirty="0">
                          <a:effectLst/>
                          <a:latin typeface="+mn-lt"/>
                        </a:rPr>
                        <a:t> symptomů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39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0,54 (0,26–1,13)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78911"/>
                  </a:ext>
                </a:extLst>
              </a:tr>
              <a:tr h="144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r>
                        <a:rPr lang="cs-CZ" sz="105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Bolest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176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0,52 (0,36–0,74)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t">
                        <a:lnSpc>
                          <a:spcPct val="90000"/>
                        </a:lnSpc>
                      </a:pP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09" marR="590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222583"/>
                  </a:ext>
                </a:extLst>
              </a:tr>
            </a:tbl>
          </a:graphicData>
        </a:graphic>
      </p:graphicFrame>
      <p:graphicFrame>
        <p:nvGraphicFramePr>
          <p:cNvPr id="7" name="Chart 137">
            <a:extLst>
              <a:ext uri="{FF2B5EF4-FFF2-40B4-BE49-F238E27FC236}">
                <a16:creationId xmlns:a16="http://schemas.microsoft.com/office/drawing/2014/main" id="{071E21A7-C71D-4CB6-B930-07F9A1305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017398"/>
              </p:ext>
            </p:extLst>
          </p:nvPr>
        </p:nvGraphicFramePr>
        <p:xfrm>
          <a:off x="6380638" y="1114557"/>
          <a:ext cx="5172280" cy="551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38">
            <a:extLst>
              <a:ext uri="{FF2B5EF4-FFF2-40B4-BE49-F238E27FC236}">
                <a16:creationId xmlns:a16="http://schemas.microsoft.com/office/drawing/2014/main" id="{C555151F-1095-41EB-A2DF-12DB0C5C704C}"/>
              </a:ext>
            </a:extLst>
          </p:cNvPr>
          <p:cNvSpPr txBox="1"/>
          <p:nvPr/>
        </p:nvSpPr>
        <p:spPr>
          <a:xfrm>
            <a:off x="6862271" y="6432047"/>
            <a:ext cx="2248616" cy="2308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609570"/>
            <a:r>
              <a:rPr lang="cs-CZ" sz="1500" b="1" dirty="0">
                <a:solidFill>
                  <a:schemeClr val="accent5">
                    <a:lumMod val="50000"/>
                  </a:schemeClr>
                </a:solidFill>
                <a:cs typeface="Arial Narrow"/>
              </a:rPr>
              <a:t>Ve prospěch k</a:t>
            </a:r>
            <a:r>
              <a:rPr lang="en-GB" sz="1500" b="1" dirty="0" err="1">
                <a:solidFill>
                  <a:schemeClr val="accent5">
                    <a:lumMod val="50000"/>
                  </a:schemeClr>
                </a:solidFill>
                <a:cs typeface="Arial Narrow"/>
              </a:rPr>
              <a:t>abazitaxel</a:t>
            </a:r>
            <a:r>
              <a:rPr lang="cs-CZ" sz="1500" b="1" dirty="0">
                <a:solidFill>
                  <a:schemeClr val="accent5">
                    <a:lumMod val="50000"/>
                  </a:schemeClr>
                </a:solidFill>
                <a:cs typeface="Arial Narrow"/>
              </a:rPr>
              <a:t>u</a:t>
            </a:r>
            <a:endParaRPr lang="en-GB" sz="1500" b="1" dirty="0">
              <a:solidFill>
                <a:schemeClr val="accent5">
                  <a:lumMod val="50000"/>
                </a:schemeClr>
              </a:solidFill>
              <a:cs typeface="Arial Narrow"/>
            </a:endParaRPr>
          </a:p>
        </p:txBody>
      </p:sp>
      <p:sp>
        <p:nvSpPr>
          <p:cNvPr id="10" name="TextBox 139">
            <a:extLst>
              <a:ext uri="{FF2B5EF4-FFF2-40B4-BE49-F238E27FC236}">
                <a16:creationId xmlns:a16="http://schemas.microsoft.com/office/drawing/2014/main" id="{CB248B48-3BCB-4F5C-A5DA-87D082F667EF}"/>
              </a:ext>
            </a:extLst>
          </p:cNvPr>
          <p:cNvSpPr txBox="1"/>
          <p:nvPr/>
        </p:nvSpPr>
        <p:spPr>
          <a:xfrm>
            <a:off x="9215962" y="6432047"/>
            <a:ext cx="1905555" cy="2308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cs-CZ" sz="1500" b="1" dirty="0">
                <a:solidFill>
                  <a:schemeClr val="accent5">
                    <a:lumMod val="50000"/>
                  </a:schemeClr>
                </a:solidFill>
                <a:cs typeface="Arial Narrow"/>
              </a:rPr>
              <a:t>a</a:t>
            </a:r>
            <a:r>
              <a:rPr lang="en-GB" sz="1500" b="1" dirty="0">
                <a:solidFill>
                  <a:schemeClr val="accent5">
                    <a:lumMod val="50000"/>
                  </a:schemeClr>
                </a:solidFill>
                <a:cs typeface="Arial Narrow"/>
              </a:rPr>
              <a:t>bi</a:t>
            </a:r>
            <a:r>
              <a:rPr lang="cs-CZ" sz="1500" b="1" dirty="0">
                <a:solidFill>
                  <a:schemeClr val="accent5">
                    <a:lumMod val="50000"/>
                  </a:schemeClr>
                </a:solidFill>
                <a:cs typeface="Arial Narrow"/>
              </a:rPr>
              <a:t>/</a:t>
            </a:r>
            <a:r>
              <a:rPr lang="cs-CZ" sz="1500" b="1" dirty="0" err="1">
                <a:solidFill>
                  <a:schemeClr val="accent5">
                    <a:lumMod val="50000"/>
                  </a:schemeClr>
                </a:solidFill>
                <a:cs typeface="Arial Narrow"/>
              </a:rPr>
              <a:t>enza</a:t>
            </a:r>
            <a:r>
              <a:rPr lang="cs-CZ" sz="1500" b="1" dirty="0">
                <a:solidFill>
                  <a:schemeClr val="accent5">
                    <a:lumMod val="50000"/>
                  </a:schemeClr>
                </a:solidFill>
                <a:cs typeface="Arial Narrow"/>
              </a:rPr>
              <a:t> </a:t>
            </a:r>
            <a:endParaRPr lang="en-GB" sz="1500" b="1" dirty="0">
              <a:solidFill>
                <a:schemeClr val="accent5">
                  <a:lumMod val="50000"/>
                </a:schemeClr>
              </a:solidFill>
              <a:cs typeface="Arial Narrow"/>
            </a:endParaRPr>
          </a:p>
        </p:txBody>
      </p:sp>
      <p:cxnSp>
        <p:nvCxnSpPr>
          <p:cNvPr id="11" name="Straight Arrow Connector 140">
            <a:extLst>
              <a:ext uri="{FF2B5EF4-FFF2-40B4-BE49-F238E27FC236}">
                <a16:creationId xmlns:a16="http://schemas.microsoft.com/office/drawing/2014/main" id="{383028ED-C9E2-4855-B8DB-262C5B8A409D}"/>
              </a:ext>
            </a:extLst>
          </p:cNvPr>
          <p:cNvCxnSpPr>
            <a:cxnSpLocks/>
          </p:cNvCxnSpPr>
          <p:nvPr/>
        </p:nvCxnSpPr>
        <p:spPr>
          <a:xfrm>
            <a:off x="9136807" y="6239709"/>
            <a:ext cx="2097907" cy="67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41">
            <a:extLst>
              <a:ext uri="{FF2B5EF4-FFF2-40B4-BE49-F238E27FC236}">
                <a16:creationId xmlns:a16="http://schemas.microsoft.com/office/drawing/2014/main" id="{E300F5CA-5A80-4FD7-B1FB-395E122F050F}"/>
              </a:ext>
            </a:extLst>
          </p:cNvPr>
          <p:cNvCxnSpPr>
            <a:cxnSpLocks/>
          </p:cNvCxnSpPr>
          <p:nvPr/>
        </p:nvCxnSpPr>
        <p:spPr>
          <a:xfrm flipH="1">
            <a:off x="6970577" y="6239710"/>
            <a:ext cx="2068270" cy="6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aoblený obdélník 17"/>
          <p:cNvSpPr/>
          <p:nvPr/>
        </p:nvSpPr>
        <p:spPr>
          <a:xfrm>
            <a:off x="480164" y="1907434"/>
            <a:ext cx="11103847" cy="4397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9042A58-B148-4C9D-88FA-97FD7DDDEF7E}"/>
              </a:ext>
            </a:extLst>
          </p:cNvPr>
          <p:cNvSpPr/>
          <p:nvPr/>
        </p:nvSpPr>
        <p:spPr>
          <a:xfrm>
            <a:off x="4700002" y="6574679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4BA0239C-917C-4761-8955-C383CEF3E854}"/>
              </a:ext>
            </a:extLst>
          </p:cNvPr>
          <p:cNvSpPr/>
          <p:nvPr/>
        </p:nvSpPr>
        <p:spPr>
          <a:xfrm>
            <a:off x="480164" y="2347182"/>
            <a:ext cx="11099789" cy="5411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Obdélník 229"/>
          <p:cNvSpPr/>
          <p:nvPr/>
        </p:nvSpPr>
        <p:spPr>
          <a:xfrm>
            <a:off x="404043" y="1365174"/>
            <a:ext cx="11360467" cy="505688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CD784-FF8E-46C9-8521-8386D2FD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43" y="339461"/>
            <a:ext cx="11022409" cy="553999"/>
          </a:xfrm>
          <a:noFill/>
        </p:spPr>
        <p:txBody>
          <a:bodyPr/>
          <a:lstStyle/>
          <a:p>
            <a:r>
              <a:rPr lang="cs-CZ" sz="3400" b="1" dirty="0">
                <a:solidFill>
                  <a:srgbClr val="003399"/>
                </a:solidFill>
                <a:latin typeface="+mn-lt"/>
              </a:rPr>
              <a:t>Celkové přežití</a:t>
            </a:r>
            <a:r>
              <a:rPr lang="en-GB" sz="3400" b="1" dirty="0">
                <a:solidFill>
                  <a:srgbClr val="003399"/>
                </a:solidFill>
                <a:latin typeface="+mn-lt"/>
              </a:rPr>
              <a:t> (</a:t>
            </a:r>
            <a:r>
              <a:rPr lang="cs-CZ" sz="3400" b="1" dirty="0">
                <a:solidFill>
                  <a:srgbClr val="003399"/>
                </a:solidFill>
                <a:latin typeface="+mn-lt"/>
              </a:rPr>
              <a:t>klíčový sekundární cíl) </a:t>
            </a:r>
            <a:endParaRPr lang="en-GB" sz="3400" b="1" dirty="0">
              <a:solidFill>
                <a:srgbClr val="003399"/>
              </a:solidFill>
              <a:latin typeface="+mn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4B2BDC5-CF16-4BEA-96ED-FFCC0A745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35766"/>
              </p:ext>
            </p:extLst>
          </p:nvPr>
        </p:nvGraphicFramePr>
        <p:xfrm>
          <a:off x="249767" y="5213522"/>
          <a:ext cx="11734596" cy="10329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61383">
                  <a:extLst>
                    <a:ext uri="{9D8B030D-6E8A-4147-A177-3AD203B41FA5}">
                      <a16:colId xmlns:a16="http://schemas.microsoft.com/office/drawing/2014/main" val="1235197506"/>
                    </a:ext>
                  </a:extLst>
                </a:gridCol>
                <a:gridCol w="873213">
                  <a:extLst>
                    <a:ext uri="{9D8B030D-6E8A-4147-A177-3AD203B41FA5}">
                      <a16:colId xmlns:a16="http://schemas.microsoft.com/office/drawing/2014/main" val="319188787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224865828"/>
                    </a:ext>
                  </a:extLst>
                </a:gridCol>
                <a:gridCol w="768000">
                  <a:extLst>
                    <a:ext uri="{9D8B030D-6E8A-4147-A177-3AD203B41FA5}">
                      <a16:colId xmlns:a16="http://schemas.microsoft.com/office/drawing/2014/main" val="3931252264"/>
                    </a:ext>
                  </a:extLst>
                </a:gridCol>
                <a:gridCol w="912000">
                  <a:extLst>
                    <a:ext uri="{9D8B030D-6E8A-4147-A177-3AD203B41FA5}">
                      <a16:colId xmlns:a16="http://schemas.microsoft.com/office/drawing/2014/main" val="278289201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153878082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3039996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40650782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298192022"/>
                    </a:ext>
                  </a:extLst>
                </a:gridCol>
              </a:tblGrid>
              <a:tr h="263040">
                <a:tc gridSpan="9"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Počet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 v riziku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24000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460539"/>
                  </a:ext>
                </a:extLst>
              </a:tr>
              <a:tr h="50688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K</a:t>
                      </a:r>
                      <a:r>
                        <a:rPr lang="en-GB" sz="1600" dirty="0" err="1">
                          <a:solidFill>
                            <a:srgbClr val="0070C0"/>
                          </a:solidFill>
                        </a:rPr>
                        <a:t>abazitaxel</a:t>
                      </a:r>
                      <a:endParaRPr lang="en-GB" sz="1600" dirty="0">
                        <a:solidFill>
                          <a:srgbClr val="0070C0"/>
                        </a:solidFill>
                      </a:endParaRPr>
                    </a:p>
                  </a:txBody>
                  <a:tcPr marL="24000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129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122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96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77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51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21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141029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Abi</a:t>
                      </a:r>
                      <a:r>
                        <a:rPr lang="cs-CZ" sz="1600" dirty="0">
                          <a:solidFill>
                            <a:srgbClr val="AB2F7C"/>
                          </a:solidFill>
                        </a:rPr>
                        <a:t>/</a:t>
                      </a:r>
                      <a:r>
                        <a:rPr lang="en-GB" sz="1600" dirty="0" err="1">
                          <a:solidFill>
                            <a:srgbClr val="AB2F7C"/>
                          </a:solidFill>
                        </a:rPr>
                        <a:t>enz</a:t>
                      </a:r>
                      <a:r>
                        <a:rPr lang="cs-CZ" sz="1600" dirty="0">
                          <a:solidFill>
                            <a:srgbClr val="AB2F7C"/>
                          </a:solidFill>
                        </a:rPr>
                        <a:t>a</a:t>
                      </a:r>
                      <a:endParaRPr lang="en-GB" sz="1600" dirty="0">
                        <a:solidFill>
                          <a:srgbClr val="AB2F7C"/>
                        </a:solidFill>
                      </a:endParaRPr>
                    </a:p>
                  </a:txBody>
                  <a:tcPr marL="24000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126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116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88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64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39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11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3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0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76023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B2588AB-9DA3-4DCF-BF7A-48252A5F0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294714"/>
              </p:ext>
            </p:extLst>
          </p:nvPr>
        </p:nvGraphicFramePr>
        <p:xfrm>
          <a:off x="5799116" y="1447646"/>
          <a:ext cx="6219443" cy="1950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40876">
                  <a:extLst>
                    <a:ext uri="{9D8B030D-6E8A-4147-A177-3AD203B41FA5}">
                      <a16:colId xmlns:a16="http://schemas.microsoft.com/office/drawing/2014/main" val="1235197506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3191887878"/>
                    </a:ext>
                  </a:extLst>
                </a:gridCol>
                <a:gridCol w="2832087">
                  <a:extLst>
                    <a:ext uri="{9D8B030D-6E8A-4147-A177-3AD203B41FA5}">
                      <a16:colId xmlns:a16="http://schemas.microsoft.com/office/drawing/2014/main" val="222486582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Počet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 pacientů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Medi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á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n OS,</a:t>
                      </a:r>
                      <a:br>
                        <a:rPr lang="en-GB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ěsíce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(95% CI)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0284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solidFill>
                            <a:srgbClr val="0070C0"/>
                          </a:solidFill>
                        </a:rPr>
                        <a:t>K</a:t>
                      </a:r>
                      <a:r>
                        <a:rPr lang="en-GB" sz="1600" b="1" dirty="0" err="1">
                          <a:solidFill>
                            <a:srgbClr val="0070C0"/>
                          </a:solidFill>
                        </a:rPr>
                        <a:t>abazitaxel</a:t>
                      </a:r>
                      <a:endParaRPr lang="en-GB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129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13,6 (11,5–17,5)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1410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rgbClr val="AB2F7C"/>
                          </a:solidFill>
                        </a:rPr>
                        <a:t>Abi</a:t>
                      </a:r>
                      <a:r>
                        <a:rPr lang="cs-CZ" sz="1600" b="1" dirty="0">
                          <a:solidFill>
                            <a:srgbClr val="AB2F7C"/>
                          </a:solidFill>
                        </a:rPr>
                        <a:t>/</a:t>
                      </a:r>
                      <a:r>
                        <a:rPr lang="en-GB" sz="1600" b="1" dirty="0" err="1">
                          <a:solidFill>
                            <a:srgbClr val="AB2F7C"/>
                          </a:solidFill>
                        </a:rPr>
                        <a:t>enz</a:t>
                      </a:r>
                      <a:r>
                        <a:rPr lang="cs-CZ" sz="1600" b="1" dirty="0">
                          <a:solidFill>
                            <a:srgbClr val="AB2F7C"/>
                          </a:solidFill>
                        </a:rPr>
                        <a:t>a</a:t>
                      </a:r>
                      <a:endParaRPr lang="en-GB" sz="1600" b="1" dirty="0">
                        <a:solidFill>
                          <a:srgbClr val="AB2F7C"/>
                        </a:solidFill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126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11,0 (9,2–12,9)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76023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AB2F7C"/>
                        </a:solidFill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HR (95% CI): 0,64 (0,46–0,89)</a:t>
                      </a:r>
                      <a:br>
                        <a:rPr lang="en-GB" sz="16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p = 0,0078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AB2F7C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940678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046BF63D-251F-4A60-A0AE-C167F823DEBD}"/>
              </a:ext>
            </a:extLst>
          </p:cNvPr>
          <p:cNvGrpSpPr/>
          <p:nvPr/>
        </p:nvGrpSpPr>
        <p:grpSpPr>
          <a:xfrm>
            <a:off x="1951378" y="1867038"/>
            <a:ext cx="9715500" cy="2565401"/>
            <a:chOff x="1228725" y="1149350"/>
            <a:chExt cx="7286625" cy="1924051"/>
          </a:xfrm>
        </p:grpSpPr>
        <p:sp>
          <p:nvSpPr>
            <p:cNvPr id="11" name="Freeform 105">
              <a:extLst>
                <a:ext uri="{FF2B5EF4-FFF2-40B4-BE49-F238E27FC236}">
                  <a16:creationId xmlns:a16="http://schemas.microsoft.com/office/drawing/2014/main" id="{172632B1-51DD-41BE-B828-715F6B956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" y="1165225"/>
              <a:ext cx="7286625" cy="1890713"/>
            </a:xfrm>
            <a:custGeom>
              <a:avLst/>
              <a:gdLst>
                <a:gd name="T0" fmla="*/ 56 w 4590"/>
                <a:gd name="T1" fmla="*/ 11 h 1191"/>
                <a:gd name="T2" fmla="*/ 335 w 4590"/>
                <a:gd name="T3" fmla="*/ 19 h 1191"/>
                <a:gd name="T4" fmla="*/ 428 w 4590"/>
                <a:gd name="T5" fmla="*/ 31 h 1191"/>
                <a:gd name="T6" fmla="*/ 478 w 4590"/>
                <a:gd name="T7" fmla="*/ 52 h 1191"/>
                <a:gd name="T8" fmla="*/ 521 w 4590"/>
                <a:gd name="T9" fmla="*/ 62 h 1191"/>
                <a:gd name="T10" fmla="*/ 571 w 4590"/>
                <a:gd name="T11" fmla="*/ 93 h 1191"/>
                <a:gd name="T12" fmla="*/ 596 w 4590"/>
                <a:gd name="T13" fmla="*/ 105 h 1191"/>
                <a:gd name="T14" fmla="*/ 639 w 4590"/>
                <a:gd name="T15" fmla="*/ 136 h 1191"/>
                <a:gd name="T16" fmla="*/ 673 w 4590"/>
                <a:gd name="T17" fmla="*/ 147 h 1191"/>
                <a:gd name="T18" fmla="*/ 689 w 4590"/>
                <a:gd name="T19" fmla="*/ 169 h 1191"/>
                <a:gd name="T20" fmla="*/ 847 w 4590"/>
                <a:gd name="T21" fmla="*/ 180 h 1191"/>
                <a:gd name="T22" fmla="*/ 937 w 4590"/>
                <a:gd name="T23" fmla="*/ 204 h 1191"/>
                <a:gd name="T24" fmla="*/ 999 w 4590"/>
                <a:gd name="T25" fmla="*/ 215 h 1191"/>
                <a:gd name="T26" fmla="*/ 1009 w 4590"/>
                <a:gd name="T27" fmla="*/ 254 h 1191"/>
                <a:gd name="T28" fmla="*/ 1043 w 4590"/>
                <a:gd name="T29" fmla="*/ 268 h 1191"/>
                <a:gd name="T30" fmla="*/ 1133 w 4590"/>
                <a:gd name="T31" fmla="*/ 293 h 1191"/>
                <a:gd name="T32" fmla="*/ 1185 w 4590"/>
                <a:gd name="T33" fmla="*/ 307 h 1191"/>
                <a:gd name="T34" fmla="*/ 1248 w 4590"/>
                <a:gd name="T35" fmla="*/ 342 h 1191"/>
                <a:gd name="T36" fmla="*/ 1325 w 4590"/>
                <a:gd name="T37" fmla="*/ 357 h 1191"/>
                <a:gd name="T38" fmla="*/ 1362 w 4590"/>
                <a:gd name="T39" fmla="*/ 382 h 1191"/>
                <a:gd name="T40" fmla="*/ 1403 w 4590"/>
                <a:gd name="T41" fmla="*/ 392 h 1191"/>
                <a:gd name="T42" fmla="*/ 1415 w 4590"/>
                <a:gd name="T43" fmla="*/ 433 h 1191"/>
                <a:gd name="T44" fmla="*/ 1440 w 4590"/>
                <a:gd name="T45" fmla="*/ 446 h 1191"/>
                <a:gd name="T46" fmla="*/ 1468 w 4590"/>
                <a:gd name="T47" fmla="*/ 470 h 1191"/>
                <a:gd name="T48" fmla="*/ 1505 w 4590"/>
                <a:gd name="T49" fmla="*/ 487 h 1191"/>
                <a:gd name="T50" fmla="*/ 1518 w 4590"/>
                <a:gd name="T51" fmla="*/ 514 h 1191"/>
                <a:gd name="T52" fmla="*/ 1580 w 4590"/>
                <a:gd name="T53" fmla="*/ 530 h 1191"/>
                <a:gd name="T54" fmla="*/ 1598 w 4590"/>
                <a:gd name="T55" fmla="*/ 557 h 1191"/>
                <a:gd name="T56" fmla="*/ 1635 w 4590"/>
                <a:gd name="T57" fmla="*/ 582 h 1191"/>
                <a:gd name="T58" fmla="*/ 1654 w 4590"/>
                <a:gd name="T59" fmla="*/ 614 h 1191"/>
                <a:gd name="T60" fmla="*/ 1732 w 4590"/>
                <a:gd name="T61" fmla="*/ 631 h 1191"/>
                <a:gd name="T62" fmla="*/ 1825 w 4590"/>
                <a:gd name="T63" fmla="*/ 662 h 1191"/>
                <a:gd name="T64" fmla="*/ 1878 w 4590"/>
                <a:gd name="T65" fmla="*/ 666 h 1191"/>
                <a:gd name="T66" fmla="*/ 1933 w 4590"/>
                <a:gd name="T67" fmla="*/ 693 h 1191"/>
                <a:gd name="T68" fmla="*/ 1995 w 4590"/>
                <a:gd name="T69" fmla="*/ 709 h 1191"/>
                <a:gd name="T70" fmla="*/ 2104 w 4590"/>
                <a:gd name="T71" fmla="*/ 724 h 1191"/>
                <a:gd name="T72" fmla="*/ 2272 w 4590"/>
                <a:gd name="T73" fmla="*/ 763 h 1191"/>
                <a:gd name="T74" fmla="*/ 2386 w 4590"/>
                <a:gd name="T75" fmla="*/ 783 h 1191"/>
                <a:gd name="T76" fmla="*/ 2570 w 4590"/>
                <a:gd name="T77" fmla="*/ 837 h 1191"/>
                <a:gd name="T78" fmla="*/ 2703 w 4590"/>
                <a:gd name="T79" fmla="*/ 862 h 1191"/>
                <a:gd name="T80" fmla="*/ 2728 w 4590"/>
                <a:gd name="T81" fmla="*/ 915 h 1191"/>
                <a:gd name="T82" fmla="*/ 3193 w 4590"/>
                <a:gd name="T83" fmla="*/ 948 h 1191"/>
                <a:gd name="T84" fmla="*/ 3308 w 4590"/>
                <a:gd name="T85" fmla="*/ 1029 h 1191"/>
                <a:gd name="T86" fmla="*/ 4435 w 4590"/>
                <a:gd name="T87" fmla="*/ 1074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90" h="1191">
                  <a:moveTo>
                    <a:pt x="0" y="0"/>
                  </a:moveTo>
                  <a:lnTo>
                    <a:pt x="56" y="0"/>
                  </a:lnTo>
                  <a:lnTo>
                    <a:pt x="56" y="11"/>
                  </a:lnTo>
                  <a:lnTo>
                    <a:pt x="335" y="11"/>
                  </a:lnTo>
                  <a:lnTo>
                    <a:pt x="335" y="15"/>
                  </a:lnTo>
                  <a:lnTo>
                    <a:pt x="335" y="19"/>
                  </a:lnTo>
                  <a:lnTo>
                    <a:pt x="410" y="19"/>
                  </a:lnTo>
                  <a:lnTo>
                    <a:pt x="410" y="31"/>
                  </a:lnTo>
                  <a:lnTo>
                    <a:pt x="428" y="31"/>
                  </a:lnTo>
                  <a:lnTo>
                    <a:pt x="428" y="42"/>
                  </a:lnTo>
                  <a:lnTo>
                    <a:pt x="478" y="42"/>
                  </a:lnTo>
                  <a:lnTo>
                    <a:pt x="478" y="52"/>
                  </a:lnTo>
                  <a:lnTo>
                    <a:pt x="496" y="52"/>
                  </a:lnTo>
                  <a:lnTo>
                    <a:pt x="496" y="62"/>
                  </a:lnTo>
                  <a:lnTo>
                    <a:pt x="521" y="62"/>
                  </a:lnTo>
                  <a:lnTo>
                    <a:pt x="521" y="75"/>
                  </a:lnTo>
                  <a:lnTo>
                    <a:pt x="571" y="75"/>
                  </a:lnTo>
                  <a:lnTo>
                    <a:pt x="571" y="93"/>
                  </a:lnTo>
                  <a:lnTo>
                    <a:pt x="583" y="93"/>
                  </a:lnTo>
                  <a:lnTo>
                    <a:pt x="583" y="105"/>
                  </a:lnTo>
                  <a:lnTo>
                    <a:pt x="596" y="105"/>
                  </a:lnTo>
                  <a:lnTo>
                    <a:pt x="596" y="114"/>
                  </a:lnTo>
                  <a:lnTo>
                    <a:pt x="639" y="114"/>
                  </a:lnTo>
                  <a:lnTo>
                    <a:pt x="639" y="136"/>
                  </a:lnTo>
                  <a:lnTo>
                    <a:pt x="667" y="136"/>
                  </a:lnTo>
                  <a:lnTo>
                    <a:pt x="667" y="147"/>
                  </a:lnTo>
                  <a:lnTo>
                    <a:pt x="673" y="147"/>
                  </a:lnTo>
                  <a:lnTo>
                    <a:pt x="673" y="159"/>
                  </a:lnTo>
                  <a:lnTo>
                    <a:pt x="689" y="159"/>
                  </a:lnTo>
                  <a:lnTo>
                    <a:pt x="689" y="169"/>
                  </a:lnTo>
                  <a:lnTo>
                    <a:pt x="782" y="169"/>
                  </a:lnTo>
                  <a:lnTo>
                    <a:pt x="782" y="180"/>
                  </a:lnTo>
                  <a:lnTo>
                    <a:pt x="847" y="180"/>
                  </a:lnTo>
                  <a:lnTo>
                    <a:pt x="847" y="196"/>
                  </a:lnTo>
                  <a:lnTo>
                    <a:pt x="937" y="196"/>
                  </a:lnTo>
                  <a:lnTo>
                    <a:pt x="937" y="204"/>
                  </a:lnTo>
                  <a:lnTo>
                    <a:pt x="946" y="204"/>
                  </a:lnTo>
                  <a:lnTo>
                    <a:pt x="946" y="215"/>
                  </a:lnTo>
                  <a:lnTo>
                    <a:pt x="999" y="215"/>
                  </a:lnTo>
                  <a:lnTo>
                    <a:pt x="999" y="244"/>
                  </a:lnTo>
                  <a:lnTo>
                    <a:pt x="1009" y="244"/>
                  </a:lnTo>
                  <a:lnTo>
                    <a:pt x="1009" y="254"/>
                  </a:lnTo>
                  <a:lnTo>
                    <a:pt x="1033" y="254"/>
                  </a:lnTo>
                  <a:lnTo>
                    <a:pt x="1033" y="268"/>
                  </a:lnTo>
                  <a:lnTo>
                    <a:pt x="1043" y="268"/>
                  </a:lnTo>
                  <a:lnTo>
                    <a:pt x="1043" y="281"/>
                  </a:lnTo>
                  <a:lnTo>
                    <a:pt x="1133" y="281"/>
                  </a:lnTo>
                  <a:lnTo>
                    <a:pt x="1133" y="293"/>
                  </a:lnTo>
                  <a:lnTo>
                    <a:pt x="1148" y="293"/>
                  </a:lnTo>
                  <a:lnTo>
                    <a:pt x="1148" y="307"/>
                  </a:lnTo>
                  <a:lnTo>
                    <a:pt x="1185" y="307"/>
                  </a:lnTo>
                  <a:lnTo>
                    <a:pt x="1185" y="328"/>
                  </a:lnTo>
                  <a:lnTo>
                    <a:pt x="1248" y="328"/>
                  </a:lnTo>
                  <a:lnTo>
                    <a:pt x="1248" y="342"/>
                  </a:lnTo>
                  <a:lnTo>
                    <a:pt x="1316" y="342"/>
                  </a:lnTo>
                  <a:lnTo>
                    <a:pt x="1316" y="357"/>
                  </a:lnTo>
                  <a:lnTo>
                    <a:pt x="1325" y="357"/>
                  </a:lnTo>
                  <a:lnTo>
                    <a:pt x="1325" y="369"/>
                  </a:lnTo>
                  <a:lnTo>
                    <a:pt x="1362" y="369"/>
                  </a:lnTo>
                  <a:lnTo>
                    <a:pt x="1362" y="382"/>
                  </a:lnTo>
                  <a:lnTo>
                    <a:pt x="1381" y="382"/>
                  </a:lnTo>
                  <a:lnTo>
                    <a:pt x="1381" y="392"/>
                  </a:lnTo>
                  <a:lnTo>
                    <a:pt x="1403" y="392"/>
                  </a:lnTo>
                  <a:lnTo>
                    <a:pt x="1403" y="408"/>
                  </a:lnTo>
                  <a:lnTo>
                    <a:pt x="1415" y="408"/>
                  </a:lnTo>
                  <a:lnTo>
                    <a:pt x="1415" y="433"/>
                  </a:lnTo>
                  <a:lnTo>
                    <a:pt x="1431" y="433"/>
                  </a:lnTo>
                  <a:lnTo>
                    <a:pt x="1431" y="446"/>
                  </a:lnTo>
                  <a:lnTo>
                    <a:pt x="1440" y="446"/>
                  </a:lnTo>
                  <a:lnTo>
                    <a:pt x="1440" y="460"/>
                  </a:lnTo>
                  <a:lnTo>
                    <a:pt x="1468" y="460"/>
                  </a:lnTo>
                  <a:lnTo>
                    <a:pt x="1468" y="470"/>
                  </a:lnTo>
                  <a:lnTo>
                    <a:pt x="1477" y="470"/>
                  </a:lnTo>
                  <a:lnTo>
                    <a:pt x="1477" y="487"/>
                  </a:lnTo>
                  <a:lnTo>
                    <a:pt x="1505" y="487"/>
                  </a:lnTo>
                  <a:lnTo>
                    <a:pt x="1505" y="497"/>
                  </a:lnTo>
                  <a:lnTo>
                    <a:pt x="1518" y="497"/>
                  </a:lnTo>
                  <a:lnTo>
                    <a:pt x="1518" y="514"/>
                  </a:lnTo>
                  <a:lnTo>
                    <a:pt x="1545" y="514"/>
                  </a:lnTo>
                  <a:lnTo>
                    <a:pt x="1545" y="530"/>
                  </a:lnTo>
                  <a:lnTo>
                    <a:pt x="1580" y="530"/>
                  </a:lnTo>
                  <a:lnTo>
                    <a:pt x="1580" y="538"/>
                  </a:lnTo>
                  <a:lnTo>
                    <a:pt x="1598" y="538"/>
                  </a:lnTo>
                  <a:lnTo>
                    <a:pt x="1598" y="557"/>
                  </a:lnTo>
                  <a:lnTo>
                    <a:pt x="1617" y="557"/>
                  </a:lnTo>
                  <a:lnTo>
                    <a:pt x="1617" y="582"/>
                  </a:lnTo>
                  <a:lnTo>
                    <a:pt x="1635" y="582"/>
                  </a:lnTo>
                  <a:lnTo>
                    <a:pt x="1635" y="598"/>
                  </a:lnTo>
                  <a:lnTo>
                    <a:pt x="1654" y="598"/>
                  </a:lnTo>
                  <a:lnTo>
                    <a:pt x="1654" y="614"/>
                  </a:lnTo>
                  <a:lnTo>
                    <a:pt x="1707" y="614"/>
                  </a:lnTo>
                  <a:lnTo>
                    <a:pt x="1707" y="631"/>
                  </a:lnTo>
                  <a:lnTo>
                    <a:pt x="1732" y="631"/>
                  </a:lnTo>
                  <a:lnTo>
                    <a:pt x="1732" y="645"/>
                  </a:lnTo>
                  <a:lnTo>
                    <a:pt x="1825" y="645"/>
                  </a:lnTo>
                  <a:lnTo>
                    <a:pt x="1825" y="662"/>
                  </a:lnTo>
                  <a:lnTo>
                    <a:pt x="1871" y="662"/>
                  </a:lnTo>
                  <a:lnTo>
                    <a:pt x="1871" y="666"/>
                  </a:lnTo>
                  <a:lnTo>
                    <a:pt x="1878" y="666"/>
                  </a:lnTo>
                  <a:lnTo>
                    <a:pt x="1878" y="676"/>
                  </a:lnTo>
                  <a:lnTo>
                    <a:pt x="1933" y="676"/>
                  </a:lnTo>
                  <a:lnTo>
                    <a:pt x="1933" y="693"/>
                  </a:lnTo>
                  <a:lnTo>
                    <a:pt x="1933" y="695"/>
                  </a:lnTo>
                  <a:lnTo>
                    <a:pt x="1995" y="695"/>
                  </a:lnTo>
                  <a:lnTo>
                    <a:pt x="1995" y="709"/>
                  </a:lnTo>
                  <a:lnTo>
                    <a:pt x="2058" y="709"/>
                  </a:lnTo>
                  <a:lnTo>
                    <a:pt x="2058" y="724"/>
                  </a:lnTo>
                  <a:lnTo>
                    <a:pt x="2104" y="724"/>
                  </a:lnTo>
                  <a:lnTo>
                    <a:pt x="2104" y="742"/>
                  </a:lnTo>
                  <a:lnTo>
                    <a:pt x="2272" y="742"/>
                  </a:lnTo>
                  <a:lnTo>
                    <a:pt x="2272" y="763"/>
                  </a:lnTo>
                  <a:lnTo>
                    <a:pt x="2349" y="763"/>
                  </a:lnTo>
                  <a:lnTo>
                    <a:pt x="2349" y="783"/>
                  </a:lnTo>
                  <a:lnTo>
                    <a:pt x="2386" y="783"/>
                  </a:lnTo>
                  <a:lnTo>
                    <a:pt x="2386" y="810"/>
                  </a:lnTo>
                  <a:lnTo>
                    <a:pt x="2570" y="810"/>
                  </a:lnTo>
                  <a:lnTo>
                    <a:pt x="2570" y="837"/>
                  </a:lnTo>
                  <a:lnTo>
                    <a:pt x="2585" y="837"/>
                  </a:lnTo>
                  <a:lnTo>
                    <a:pt x="2585" y="862"/>
                  </a:lnTo>
                  <a:lnTo>
                    <a:pt x="2703" y="862"/>
                  </a:lnTo>
                  <a:lnTo>
                    <a:pt x="2703" y="891"/>
                  </a:lnTo>
                  <a:lnTo>
                    <a:pt x="2728" y="891"/>
                  </a:lnTo>
                  <a:lnTo>
                    <a:pt x="2728" y="915"/>
                  </a:lnTo>
                  <a:lnTo>
                    <a:pt x="2781" y="915"/>
                  </a:lnTo>
                  <a:lnTo>
                    <a:pt x="2781" y="948"/>
                  </a:lnTo>
                  <a:lnTo>
                    <a:pt x="3193" y="948"/>
                  </a:lnTo>
                  <a:lnTo>
                    <a:pt x="3193" y="985"/>
                  </a:lnTo>
                  <a:lnTo>
                    <a:pt x="3308" y="985"/>
                  </a:lnTo>
                  <a:lnTo>
                    <a:pt x="3308" y="1029"/>
                  </a:lnTo>
                  <a:lnTo>
                    <a:pt x="3557" y="1029"/>
                  </a:lnTo>
                  <a:lnTo>
                    <a:pt x="3557" y="1074"/>
                  </a:lnTo>
                  <a:lnTo>
                    <a:pt x="4435" y="1074"/>
                  </a:lnTo>
                  <a:lnTo>
                    <a:pt x="4435" y="1191"/>
                  </a:lnTo>
                  <a:lnTo>
                    <a:pt x="4590" y="1191"/>
                  </a:lnTo>
                </a:path>
              </a:pathLst>
            </a:custGeom>
            <a:noFill/>
            <a:ln w="19050" cap="sq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2ACF127-2E6D-4C6E-819D-163024E3ACFC}"/>
                </a:ext>
              </a:extLst>
            </p:cNvPr>
            <p:cNvGrpSpPr/>
            <p:nvPr/>
          </p:nvGrpSpPr>
          <p:grpSpPr>
            <a:xfrm>
              <a:off x="1238250" y="1149350"/>
              <a:ext cx="7262813" cy="1924051"/>
              <a:chOff x="1238250" y="1149350"/>
              <a:chExt cx="7262813" cy="1924051"/>
            </a:xfrm>
          </p:grpSpPr>
          <p:sp>
            <p:nvSpPr>
              <p:cNvPr id="14" name="Line 5">
                <a:extLst>
                  <a:ext uri="{FF2B5EF4-FFF2-40B4-BE49-F238E27FC236}">
                    <a16:creationId xmlns:a16="http://schemas.microsoft.com/office/drawing/2014/main" id="{044A88D7-EB07-4899-91EA-7489C48278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3650" y="1149350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8" name="Line 6">
                <a:extLst>
                  <a:ext uri="{FF2B5EF4-FFF2-40B4-BE49-F238E27FC236}">
                    <a16:creationId xmlns:a16="http://schemas.microsoft.com/office/drawing/2014/main" id="{D46E267F-7ACD-435C-9EE3-870E883A4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8250" y="1165225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9" name="Line 7">
                <a:extLst>
                  <a:ext uri="{FF2B5EF4-FFF2-40B4-BE49-F238E27FC236}">
                    <a16:creationId xmlns:a16="http://schemas.microsoft.com/office/drawing/2014/main" id="{9285194C-CFF6-499B-A43B-B0E39F546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6200" y="1165225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20" name="Line 8">
                <a:extLst>
                  <a:ext uri="{FF2B5EF4-FFF2-40B4-BE49-F238E27FC236}">
                    <a16:creationId xmlns:a16="http://schemas.microsoft.com/office/drawing/2014/main" id="{A991BA82-25B0-4384-99A1-8DD7D1CF1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2388" y="1179513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21" name="Line 9">
                <a:extLst>
                  <a:ext uri="{FF2B5EF4-FFF2-40B4-BE49-F238E27FC236}">
                    <a16:creationId xmlns:a16="http://schemas.microsoft.com/office/drawing/2014/main" id="{9FF05C53-9050-4303-A42A-F9284C549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4625" y="1165225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22" name="Line 10">
                <a:extLst>
                  <a:ext uri="{FF2B5EF4-FFF2-40B4-BE49-F238E27FC236}">
                    <a16:creationId xmlns:a16="http://schemas.microsoft.com/office/drawing/2014/main" id="{6C828AA1-4F3C-41A2-B5B4-4C7FCC04A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5575" y="1179513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23" name="Line 11">
                <a:extLst>
                  <a:ext uri="{FF2B5EF4-FFF2-40B4-BE49-F238E27FC236}">
                    <a16:creationId xmlns:a16="http://schemas.microsoft.com/office/drawing/2014/main" id="{551CC4B9-FF4B-4101-B557-CCF134543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9275" y="1179513"/>
                <a:ext cx="0" cy="3175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24" name="Line 12">
                <a:extLst>
                  <a:ext uri="{FF2B5EF4-FFF2-40B4-BE49-F238E27FC236}">
                    <a16:creationId xmlns:a16="http://schemas.microsoft.com/office/drawing/2014/main" id="{D4CE9F40-94C5-4AEA-BA30-B7D46190C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0225" y="1195388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25" name="Line 13">
                <a:extLst>
                  <a:ext uri="{FF2B5EF4-FFF2-40B4-BE49-F238E27FC236}">
                    <a16:creationId xmlns:a16="http://schemas.microsoft.com/office/drawing/2014/main" id="{467C8F69-ACE0-44C8-92FB-3D570FC38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738" y="1266825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26" name="Line 14">
                <a:extLst>
                  <a:ext uri="{FF2B5EF4-FFF2-40B4-BE49-F238E27FC236}">
                    <a16:creationId xmlns:a16="http://schemas.microsoft.com/office/drawing/2014/main" id="{ECBC35A2-621A-4B72-A65A-AE09196B8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6925" y="1284288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27" name="Line 15">
                <a:extLst>
                  <a:ext uri="{FF2B5EF4-FFF2-40B4-BE49-F238E27FC236}">
                    <a16:creationId xmlns:a16="http://schemas.microsoft.com/office/drawing/2014/main" id="{5DDBA09D-B631-4308-9C3B-BBCC08201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0425" y="1284288"/>
                <a:ext cx="0" cy="28575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28" name="Line 16">
                <a:extLst>
                  <a:ext uri="{FF2B5EF4-FFF2-40B4-BE49-F238E27FC236}">
                    <a16:creationId xmlns:a16="http://schemas.microsoft.com/office/drawing/2014/main" id="{B1FF46A3-283A-4238-B4AF-5A108AC10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5025" y="1300163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29" name="Line 17">
                <a:extLst>
                  <a:ext uri="{FF2B5EF4-FFF2-40B4-BE49-F238E27FC236}">
                    <a16:creationId xmlns:a16="http://schemas.microsoft.com/office/drawing/2014/main" id="{D966005E-70F9-4AF6-865A-04037CF00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2038" y="1417638"/>
                <a:ext cx="0" cy="33338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30" name="Line 18">
                <a:extLst>
                  <a:ext uri="{FF2B5EF4-FFF2-40B4-BE49-F238E27FC236}">
                    <a16:creationId xmlns:a16="http://schemas.microsoft.com/office/drawing/2014/main" id="{8CE8DE32-030C-439B-BAF0-C3D1DF2C4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8225" y="1433513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31" name="Line 19">
                <a:extLst>
                  <a:ext uri="{FF2B5EF4-FFF2-40B4-BE49-F238E27FC236}">
                    <a16:creationId xmlns:a16="http://schemas.microsoft.com/office/drawing/2014/main" id="{E8AE3DC3-1C3C-4EF9-A8EB-AD7B89C48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1413" y="1417638"/>
                <a:ext cx="0" cy="33338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32" name="Line 20">
                <a:extLst>
                  <a:ext uri="{FF2B5EF4-FFF2-40B4-BE49-F238E27FC236}">
                    <a16:creationId xmlns:a16="http://schemas.microsoft.com/office/drawing/2014/main" id="{02FA4804-2A54-47A8-95DA-F7EFCFC5F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0775" y="1433513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33" name="Line 21">
                <a:extLst>
                  <a:ext uri="{FF2B5EF4-FFF2-40B4-BE49-F238E27FC236}">
                    <a16:creationId xmlns:a16="http://schemas.microsoft.com/office/drawing/2014/main" id="{71E7E8F3-8B6C-495A-B4C1-E352B4200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5550" y="1433513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34" name="Line 22">
                <a:extLst>
                  <a:ext uri="{FF2B5EF4-FFF2-40B4-BE49-F238E27FC236}">
                    <a16:creationId xmlns:a16="http://schemas.microsoft.com/office/drawing/2014/main" id="{82770918-1E59-4EF1-A01E-D22CE7B4E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0150" y="1450975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35" name="Line 23">
                <a:extLst>
                  <a:ext uri="{FF2B5EF4-FFF2-40B4-BE49-F238E27FC236}">
                    <a16:creationId xmlns:a16="http://schemas.microsoft.com/office/drawing/2014/main" id="{EDEADD66-052D-4BEB-B8B2-B04C57068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8413" y="1433513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36" name="Line 24">
                <a:extLst>
                  <a:ext uri="{FF2B5EF4-FFF2-40B4-BE49-F238E27FC236}">
                    <a16:creationId xmlns:a16="http://schemas.microsoft.com/office/drawing/2014/main" id="{C6A28BEA-B13F-416B-AD0E-91CA26A22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4600" y="1450975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37" name="Line 25">
                <a:extLst>
                  <a:ext uri="{FF2B5EF4-FFF2-40B4-BE49-F238E27FC236}">
                    <a16:creationId xmlns:a16="http://schemas.microsoft.com/office/drawing/2014/main" id="{A7920EF7-414B-43F7-8FBF-F5F6DD119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3338" y="1433513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38" name="Line 26">
                <a:extLst>
                  <a:ext uri="{FF2B5EF4-FFF2-40B4-BE49-F238E27FC236}">
                    <a16:creationId xmlns:a16="http://schemas.microsoft.com/office/drawing/2014/main" id="{BF3A585F-EB11-48E9-B6AB-2744003D3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4288" y="1450975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39" name="Line 27">
                <a:extLst>
                  <a:ext uri="{FF2B5EF4-FFF2-40B4-BE49-F238E27FC236}">
                    <a16:creationId xmlns:a16="http://schemas.microsoft.com/office/drawing/2014/main" id="{015583E4-9B6B-47CC-97AE-216881F75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6525" y="1460500"/>
                <a:ext cx="0" cy="28575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0" name="Line 28">
                <a:extLst>
                  <a:ext uri="{FF2B5EF4-FFF2-40B4-BE49-F238E27FC236}">
                    <a16:creationId xmlns:a16="http://schemas.microsoft.com/office/drawing/2014/main" id="{60F6D984-9135-44E8-9156-07CF30F5F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2713" y="1476375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1" name="Line 29">
                <a:extLst>
                  <a:ext uri="{FF2B5EF4-FFF2-40B4-BE49-F238E27FC236}">
                    <a16:creationId xmlns:a16="http://schemas.microsoft.com/office/drawing/2014/main" id="{F2F37ABA-7B0C-40B7-9B16-E5E33284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2600" y="1611313"/>
                <a:ext cx="0" cy="3175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2" name="Line 30">
                <a:extLst>
                  <a:ext uri="{FF2B5EF4-FFF2-40B4-BE49-F238E27FC236}">
                    <a16:creationId xmlns:a16="http://schemas.microsoft.com/office/drawing/2014/main" id="{E7234F3E-7C60-462D-B88E-781AFE4BC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1963" y="1627188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3" name="Line 31">
                <a:extLst>
                  <a:ext uri="{FF2B5EF4-FFF2-40B4-BE49-F238E27FC236}">
                    <a16:creationId xmlns:a16="http://schemas.microsoft.com/office/drawing/2014/main" id="{7217034F-0DC8-42F2-A7BE-34C2704C4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1338" y="1636713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4" name="Line 32">
                <a:extLst>
                  <a:ext uri="{FF2B5EF4-FFF2-40B4-BE49-F238E27FC236}">
                    <a16:creationId xmlns:a16="http://schemas.microsoft.com/office/drawing/2014/main" id="{1EE5972D-C7E8-461A-BBA3-2EFD790CC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5938" y="1652588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5" name="Line 33">
                <a:extLst>
                  <a:ext uri="{FF2B5EF4-FFF2-40B4-BE49-F238E27FC236}">
                    <a16:creationId xmlns:a16="http://schemas.microsoft.com/office/drawing/2014/main" id="{5E20807D-F2D2-449C-9081-2E6FDAE5B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9913" y="1657350"/>
                <a:ext cx="0" cy="28575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6" name="Line 34">
                <a:extLst>
                  <a:ext uri="{FF2B5EF4-FFF2-40B4-BE49-F238E27FC236}">
                    <a16:creationId xmlns:a16="http://schemas.microsoft.com/office/drawing/2014/main" id="{79307788-D313-488F-AFE9-8B3A8B04A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6100" y="1670050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7" name="Line 35">
                <a:extLst>
                  <a:ext uri="{FF2B5EF4-FFF2-40B4-BE49-F238E27FC236}">
                    <a16:creationId xmlns:a16="http://schemas.microsoft.com/office/drawing/2014/main" id="{F9BC0988-861A-43FB-8616-ABAA3BADC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2163" y="1738313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8" name="Line 36">
                <a:extLst>
                  <a:ext uri="{FF2B5EF4-FFF2-40B4-BE49-F238E27FC236}">
                    <a16:creationId xmlns:a16="http://schemas.microsoft.com/office/drawing/2014/main" id="{D6A234AE-1ED9-4CA3-B18C-12E6E49EB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8350" y="1754188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49" name="Line 37">
                <a:extLst>
                  <a:ext uri="{FF2B5EF4-FFF2-40B4-BE49-F238E27FC236}">
                    <a16:creationId xmlns:a16="http://schemas.microsoft.com/office/drawing/2014/main" id="{9478B170-6DDB-4DDD-929B-51B9767FB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0750" y="1771650"/>
                <a:ext cx="0" cy="28575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0" name="Line 38">
                <a:extLst>
                  <a:ext uri="{FF2B5EF4-FFF2-40B4-BE49-F238E27FC236}">
                    <a16:creationId xmlns:a16="http://schemas.microsoft.com/office/drawing/2014/main" id="{717A115C-60FD-47A5-9687-2A261D716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350" y="1787525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1" name="Line 39">
                <a:extLst>
                  <a:ext uri="{FF2B5EF4-FFF2-40B4-BE49-F238E27FC236}">
                    <a16:creationId xmlns:a16="http://schemas.microsoft.com/office/drawing/2014/main" id="{642EA1EA-1683-4015-96C6-2BB6102DD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5200" y="1836738"/>
                <a:ext cx="0" cy="3175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2" name="Line 40">
                <a:extLst>
                  <a:ext uri="{FF2B5EF4-FFF2-40B4-BE49-F238E27FC236}">
                    <a16:creationId xmlns:a16="http://schemas.microsoft.com/office/drawing/2014/main" id="{69539DC9-F862-46BD-9E82-A2E0E6B96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9800" y="1852613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3" name="Line 41">
                <a:extLst>
                  <a:ext uri="{FF2B5EF4-FFF2-40B4-BE49-F238E27FC236}">
                    <a16:creationId xmlns:a16="http://schemas.microsoft.com/office/drawing/2014/main" id="{382AE234-20A0-4D58-B50C-DA82197F6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4725" y="1879600"/>
                <a:ext cx="0" cy="3175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4" name="Line 42">
                <a:extLst>
                  <a:ext uri="{FF2B5EF4-FFF2-40B4-BE49-F238E27FC236}">
                    <a16:creationId xmlns:a16="http://schemas.microsoft.com/office/drawing/2014/main" id="{A241B6CF-1889-40C0-A065-3E31EE618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9325" y="1895475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5" name="Line 43">
                <a:extLst>
                  <a:ext uri="{FF2B5EF4-FFF2-40B4-BE49-F238E27FC236}">
                    <a16:creationId xmlns:a16="http://schemas.microsoft.com/office/drawing/2014/main" id="{35126A06-88C0-4BF4-8B46-D83DFE5DC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7913" y="1920875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6" name="Line 44">
                <a:extLst>
                  <a:ext uri="{FF2B5EF4-FFF2-40B4-BE49-F238E27FC236}">
                    <a16:creationId xmlns:a16="http://schemas.microsoft.com/office/drawing/2014/main" id="{EB034094-AAF6-413B-A333-072678627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4100" y="1938338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7" name="Line 45">
                <a:extLst>
                  <a:ext uri="{FF2B5EF4-FFF2-40B4-BE49-F238E27FC236}">
                    <a16:creationId xmlns:a16="http://schemas.microsoft.com/office/drawing/2014/main" id="{AEDC0164-6AB9-42D5-B689-9534E674B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7763" y="1963738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8" name="Line 46">
                <a:extLst>
                  <a:ext uri="{FF2B5EF4-FFF2-40B4-BE49-F238E27FC236}">
                    <a16:creationId xmlns:a16="http://schemas.microsoft.com/office/drawing/2014/main" id="{B6EDB1E1-3750-4206-B1BE-5AEF3455E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2363" y="1981200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59" name="Line 47">
                <a:extLst>
                  <a:ext uri="{FF2B5EF4-FFF2-40B4-BE49-F238E27FC236}">
                    <a16:creationId xmlns:a16="http://schemas.microsoft.com/office/drawing/2014/main" id="{63048E1A-9A44-4410-8B75-0991DEE1F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6975" y="2006600"/>
                <a:ext cx="0" cy="33338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0" name="Line 48">
                <a:extLst>
                  <a:ext uri="{FF2B5EF4-FFF2-40B4-BE49-F238E27FC236}">
                    <a16:creationId xmlns:a16="http://schemas.microsoft.com/office/drawing/2014/main" id="{7FAFF124-80CC-4536-BB2C-6D85BB16CA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1575" y="2022475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1" name="Line 49">
                <a:extLst>
                  <a:ext uri="{FF2B5EF4-FFF2-40B4-BE49-F238E27FC236}">
                    <a16:creationId xmlns:a16="http://schemas.microsoft.com/office/drawing/2014/main" id="{658571E3-FB60-4D29-84AD-3EB53FF24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0788" y="2032000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2" name="Line 50">
                <a:extLst>
                  <a:ext uri="{FF2B5EF4-FFF2-40B4-BE49-F238E27FC236}">
                    <a16:creationId xmlns:a16="http://schemas.microsoft.com/office/drawing/2014/main" id="{FBD3FAB2-B056-4431-9F73-E39662945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1738" y="2049463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3" name="Line 51">
                <a:extLst>
                  <a:ext uri="{FF2B5EF4-FFF2-40B4-BE49-F238E27FC236}">
                    <a16:creationId xmlns:a16="http://schemas.microsoft.com/office/drawing/2014/main" id="{3A1F9D72-40AE-40AF-9197-4C8E3BF572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4138" y="2124075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4" name="Line 52">
                <a:extLst>
                  <a:ext uri="{FF2B5EF4-FFF2-40B4-BE49-F238E27FC236}">
                    <a16:creationId xmlns:a16="http://schemas.microsoft.com/office/drawing/2014/main" id="{1CE30E28-0B8B-4E0A-B1D9-0BF6B00E5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8738" y="2139950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5" name="Line 53">
                <a:extLst>
                  <a:ext uri="{FF2B5EF4-FFF2-40B4-BE49-F238E27FC236}">
                    <a16:creationId xmlns:a16="http://schemas.microsoft.com/office/drawing/2014/main" id="{907A6D8B-B7B0-41CD-86CF-ABB094A2C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8588" y="2124075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6" name="Line 54">
                <a:extLst>
                  <a:ext uri="{FF2B5EF4-FFF2-40B4-BE49-F238E27FC236}">
                    <a16:creationId xmlns:a16="http://schemas.microsoft.com/office/drawing/2014/main" id="{2F7F02B0-8769-492B-AB61-BE6281B44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3188" y="2139950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7" name="Line 55">
                <a:extLst>
                  <a:ext uri="{FF2B5EF4-FFF2-40B4-BE49-F238E27FC236}">
                    <a16:creationId xmlns:a16="http://schemas.microsoft.com/office/drawing/2014/main" id="{86FF62CA-E4BB-4F7B-A901-6D2D402B3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250" y="2173288"/>
                <a:ext cx="0" cy="33338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8" name="Line 56">
                <a:extLst>
                  <a:ext uri="{FF2B5EF4-FFF2-40B4-BE49-F238E27FC236}">
                    <a16:creationId xmlns:a16="http://schemas.microsoft.com/office/drawing/2014/main" id="{DF1E1B2C-23E5-48BD-80BA-3AD751692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6850" y="2189163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69" name="Line 57">
                <a:extLst>
                  <a:ext uri="{FF2B5EF4-FFF2-40B4-BE49-F238E27FC236}">
                    <a16:creationId xmlns:a16="http://schemas.microsoft.com/office/drawing/2014/main" id="{C8A7F7EE-7A35-4E57-A1C2-D3F6E488A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0513" y="2176463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0" name="Line 58">
                <a:extLst>
                  <a:ext uri="{FF2B5EF4-FFF2-40B4-BE49-F238E27FC236}">
                    <a16:creationId xmlns:a16="http://schemas.microsoft.com/office/drawing/2014/main" id="{C37CE859-2EC8-474B-9C70-5294F16C8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6700" y="2189163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1" name="Line 59">
                <a:extLst>
                  <a:ext uri="{FF2B5EF4-FFF2-40B4-BE49-F238E27FC236}">
                    <a16:creationId xmlns:a16="http://schemas.microsoft.com/office/drawing/2014/main" id="{6CE96073-F6E0-450C-8126-A7FCD072B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0200" y="2203450"/>
                <a:ext cx="0" cy="28575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2" name="Line 60">
                <a:extLst>
                  <a:ext uri="{FF2B5EF4-FFF2-40B4-BE49-F238E27FC236}">
                    <a16:creationId xmlns:a16="http://schemas.microsoft.com/office/drawing/2014/main" id="{382A140A-561C-48D3-90BE-BA6ACB61E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1150" y="2219325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3" name="Line 61">
                <a:extLst>
                  <a:ext uri="{FF2B5EF4-FFF2-40B4-BE49-F238E27FC236}">
                    <a16:creationId xmlns:a16="http://schemas.microsoft.com/office/drawing/2014/main" id="{0C93BC59-D287-4D7A-8C5F-C32E4E0D9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813" y="2225675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4" name="Line 62">
                <a:extLst>
                  <a:ext uri="{FF2B5EF4-FFF2-40B4-BE49-F238E27FC236}">
                    <a16:creationId xmlns:a16="http://schemas.microsoft.com/office/drawing/2014/main" id="{263D3CA2-A2AE-4A1C-95B9-98B500E66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9413" y="2238375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5" name="Line 63">
                <a:extLst>
                  <a:ext uri="{FF2B5EF4-FFF2-40B4-BE49-F238E27FC236}">
                    <a16:creationId xmlns:a16="http://schemas.microsoft.com/office/drawing/2014/main" id="{46A8FB13-58DD-456B-898A-C21FF5C34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4375" y="2300288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6" name="Line 64">
                <a:extLst>
                  <a:ext uri="{FF2B5EF4-FFF2-40B4-BE49-F238E27FC236}">
                    <a16:creationId xmlns:a16="http://schemas.microsoft.com/office/drawing/2014/main" id="{89FC9DCE-0553-46EB-8F1C-4F5F6B6B1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0563" y="2317750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7" name="Line 65">
                <a:extLst>
                  <a:ext uri="{FF2B5EF4-FFF2-40B4-BE49-F238E27FC236}">
                    <a16:creationId xmlns:a16="http://schemas.microsoft.com/office/drawing/2014/main" id="{9CBAB218-E22C-49EE-A87F-75400E25B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350" y="2327275"/>
                <a:ext cx="0" cy="28575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8" name="Line 66">
                <a:extLst>
                  <a:ext uri="{FF2B5EF4-FFF2-40B4-BE49-F238E27FC236}">
                    <a16:creationId xmlns:a16="http://schemas.microsoft.com/office/drawing/2014/main" id="{6D2CBAE5-8D6F-4854-8366-61A757258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4538" y="2343150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79" name="Line 67">
                <a:extLst>
                  <a:ext uri="{FF2B5EF4-FFF2-40B4-BE49-F238E27FC236}">
                    <a16:creationId xmlns:a16="http://schemas.microsoft.com/office/drawing/2014/main" id="{82523C25-2ABF-4511-8DBA-AE58302A3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038" y="2327275"/>
                <a:ext cx="0" cy="28575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80" name="Line 68">
                <a:extLst>
                  <a:ext uri="{FF2B5EF4-FFF2-40B4-BE49-F238E27FC236}">
                    <a16:creationId xmlns:a16="http://schemas.microsoft.com/office/drawing/2014/main" id="{197EE5B9-8943-49A5-AFD3-021EA78BD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8988" y="2343150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81" name="Line 69">
                <a:extLst>
                  <a:ext uri="{FF2B5EF4-FFF2-40B4-BE49-F238E27FC236}">
                    <a16:creationId xmlns:a16="http://schemas.microsoft.com/office/drawing/2014/main" id="{3328ACE6-AA88-4A28-8349-1E79E7BE9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0438" y="2327275"/>
                <a:ext cx="0" cy="28575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82" name="Line 70">
                <a:extLst>
                  <a:ext uri="{FF2B5EF4-FFF2-40B4-BE49-F238E27FC236}">
                    <a16:creationId xmlns:a16="http://schemas.microsoft.com/office/drawing/2014/main" id="{403EC6A7-50F3-4839-92A9-7041879AE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388" y="2343150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83" name="Line 71">
                <a:extLst>
                  <a:ext uri="{FF2B5EF4-FFF2-40B4-BE49-F238E27FC236}">
                    <a16:creationId xmlns:a16="http://schemas.microsoft.com/office/drawing/2014/main" id="{FD5E1BF6-99BC-4AE5-A5A5-4E703D469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0288" y="2363788"/>
                <a:ext cx="0" cy="28575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84" name="Line 72">
                <a:extLst>
                  <a:ext uri="{FF2B5EF4-FFF2-40B4-BE49-F238E27FC236}">
                    <a16:creationId xmlns:a16="http://schemas.microsoft.com/office/drawing/2014/main" id="{60FB39DA-F81E-4E3F-BAD3-F64790F19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9650" y="2376488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85" name="Line 73">
                <a:extLst>
                  <a:ext uri="{FF2B5EF4-FFF2-40B4-BE49-F238E27FC236}">
                    <a16:creationId xmlns:a16="http://schemas.microsoft.com/office/drawing/2014/main" id="{105E91B8-5BD9-400A-AB7E-E333E0746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3313" y="2360613"/>
                <a:ext cx="0" cy="3175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86" name="Line 74">
                <a:extLst>
                  <a:ext uri="{FF2B5EF4-FFF2-40B4-BE49-F238E27FC236}">
                    <a16:creationId xmlns:a16="http://schemas.microsoft.com/office/drawing/2014/main" id="{DAE1A08A-A9A6-4834-BE7D-CDE90B449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9500" y="2376488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87" name="Line 75">
                <a:extLst>
                  <a:ext uri="{FF2B5EF4-FFF2-40B4-BE49-F238E27FC236}">
                    <a16:creationId xmlns:a16="http://schemas.microsoft.com/office/drawing/2014/main" id="{7E3E1AEE-59B4-46B8-869D-AC50B8280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7288" y="2392363"/>
                <a:ext cx="0" cy="33338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88" name="Line 76">
                <a:extLst>
                  <a:ext uri="{FF2B5EF4-FFF2-40B4-BE49-F238E27FC236}">
                    <a16:creationId xmlns:a16="http://schemas.microsoft.com/office/drawing/2014/main" id="{6967A9F7-98A1-4B15-A704-524180DD2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3475" y="2408238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89" name="Line 77">
                <a:extLst>
                  <a:ext uri="{FF2B5EF4-FFF2-40B4-BE49-F238E27FC236}">
                    <a16:creationId xmlns:a16="http://schemas.microsoft.com/office/drawing/2014/main" id="{AF1BB597-501C-4EF5-AF2F-F33473F1D5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9850" y="2435225"/>
                <a:ext cx="0" cy="33338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90" name="Line 78">
                <a:extLst>
                  <a:ext uri="{FF2B5EF4-FFF2-40B4-BE49-F238E27FC236}">
                    <a16:creationId xmlns:a16="http://schemas.microsoft.com/office/drawing/2014/main" id="{70228625-0F81-4E59-9BAD-9B7A2890F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0800" y="2451100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91" name="Line 79">
                <a:extLst>
                  <a:ext uri="{FF2B5EF4-FFF2-40B4-BE49-F238E27FC236}">
                    <a16:creationId xmlns:a16="http://schemas.microsoft.com/office/drawing/2014/main" id="{79F8CBA8-8CC0-4FAC-B6ED-D5A5318CC1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68913" y="2435225"/>
                <a:ext cx="0" cy="33338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92" name="Line 80">
                <a:extLst>
                  <a:ext uri="{FF2B5EF4-FFF2-40B4-BE49-F238E27FC236}">
                    <a16:creationId xmlns:a16="http://schemas.microsoft.com/office/drawing/2014/main" id="{A70AFB9D-12E1-4185-9A4C-B6F4D8396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3513" y="2451100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93" name="Line 81">
                <a:extLst>
                  <a:ext uri="{FF2B5EF4-FFF2-40B4-BE49-F238E27FC236}">
                    <a16:creationId xmlns:a16="http://schemas.microsoft.com/office/drawing/2014/main" id="{7845F669-0AF1-4409-96F1-887937802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1150" y="2516188"/>
                <a:ext cx="0" cy="33338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94" name="Line 82">
                <a:extLst>
                  <a:ext uri="{FF2B5EF4-FFF2-40B4-BE49-F238E27FC236}">
                    <a16:creationId xmlns:a16="http://schemas.microsoft.com/office/drawing/2014/main" id="{E5C952F7-9FE5-4818-9A05-EDD8ABF48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67338" y="2533650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95" name="Line 83">
                <a:extLst>
                  <a:ext uri="{FF2B5EF4-FFF2-40B4-BE49-F238E27FC236}">
                    <a16:creationId xmlns:a16="http://schemas.microsoft.com/office/drawing/2014/main" id="{1F6EDBC1-515D-4218-A75F-D3C336886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54663" y="2601913"/>
                <a:ext cx="0" cy="33338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96" name="Line 84">
                <a:extLst>
                  <a:ext uri="{FF2B5EF4-FFF2-40B4-BE49-F238E27FC236}">
                    <a16:creationId xmlns:a16="http://schemas.microsoft.com/office/drawing/2014/main" id="{AC0E9C15-AC26-4900-BE9D-5B49CFB96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34025" y="2617788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97" name="Line 85">
                <a:extLst>
                  <a:ext uri="{FF2B5EF4-FFF2-40B4-BE49-F238E27FC236}">
                    <a16:creationId xmlns:a16="http://schemas.microsoft.com/office/drawing/2014/main" id="{B77DC3BE-F927-488E-A198-4545A0960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7850" y="2654300"/>
                <a:ext cx="0" cy="33338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98" name="Line 86">
                <a:extLst>
                  <a:ext uri="{FF2B5EF4-FFF2-40B4-BE49-F238E27FC236}">
                    <a16:creationId xmlns:a16="http://schemas.microsoft.com/office/drawing/2014/main" id="{81CF7A6D-E252-4822-965D-2E407F0636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2450" y="2670175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99" name="Line 87">
                <a:extLst>
                  <a:ext uri="{FF2B5EF4-FFF2-40B4-BE49-F238E27FC236}">
                    <a16:creationId xmlns:a16="http://schemas.microsoft.com/office/drawing/2014/main" id="{F6D74048-0FC2-4A96-9D75-3558F91A8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7613" y="2716213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00" name="Line 88">
                <a:extLst>
                  <a:ext uri="{FF2B5EF4-FFF2-40B4-BE49-F238E27FC236}">
                    <a16:creationId xmlns:a16="http://schemas.microsoft.com/office/drawing/2014/main" id="{132F986C-0BEA-4E59-A26C-B115F79734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3800" y="2728913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01" name="Line 89">
                <a:extLst>
                  <a:ext uri="{FF2B5EF4-FFF2-40B4-BE49-F238E27FC236}">
                    <a16:creationId xmlns:a16="http://schemas.microsoft.com/office/drawing/2014/main" id="{CEFFC8AB-837D-41DC-9654-08261C477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3163" y="2657475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02" name="Line 90">
                <a:extLst>
                  <a:ext uri="{FF2B5EF4-FFF2-40B4-BE49-F238E27FC236}">
                    <a16:creationId xmlns:a16="http://schemas.microsoft.com/office/drawing/2014/main" id="{2C782350-B217-4497-A210-73DF6CFC1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29350" y="2670175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03" name="Line 91">
                <a:extLst>
                  <a:ext uri="{FF2B5EF4-FFF2-40B4-BE49-F238E27FC236}">
                    <a16:creationId xmlns:a16="http://schemas.microsoft.com/office/drawing/2014/main" id="{915E558B-AD61-4D65-AD0F-34AF79285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02425" y="2781300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04" name="Line 92">
                <a:extLst>
                  <a:ext uri="{FF2B5EF4-FFF2-40B4-BE49-F238E27FC236}">
                    <a16:creationId xmlns:a16="http://schemas.microsoft.com/office/drawing/2014/main" id="{95DC6896-2CB7-44A2-B2E7-B03C7ADA2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77025" y="2795588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05" name="Line 93">
                <a:extLst>
                  <a:ext uri="{FF2B5EF4-FFF2-40B4-BE49-F238E27FC236}">
                    <a16:creationId xmlns:a16="http://schemas.microsoft.com/office/drawing/2014/main" id="{82CDEDCE-9DB7-46E5-8B32-7BB5D8E12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9438" y="2854325"/>
                <a:ext cx="0" cy="3175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06" name="Line 94">
                <a:extLst>
                  <a:ext uri="{FF2B5EF4-FFF2-40B4-BE49-F238E27FC236}">
                    <a16:creationId xmlns:a16="http://schemas.microsoft.com/office/drawing/2014/main" id="{A719C0C3-D549-4E8C-BD0E-DFE72C361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4038" y="2870200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07" name="Line 95">
                <a:extLst>
                  <a:ext uri="{FF2B5EF4-FFF2-40B4-BE49-F238E27FC236}">
                    <a16:creationId xmlns:a16="http://schemas.microsoft.com/office/drawing/2014/main" id="{645A9B1E-9571-4D46-B05A-193894A48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5975" y="2854325"/>
                <a:ext cx="0" cy="3175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08" name="Line 96">
                <a:extLst>
                  <a:ext uri="{FF2B5EF4-FFF2-40B4-BE49-F238E27FC236}">
                    <a16:creationId xmlns:a16="http://schemas.microsoft.com/office/drawing/2014/main" id="{584964CC-C5AF-4ABD-A989-895F71E6E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5338" y="2870200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09" name="Line 97">
                <a:extLst>
                  <a:ext uri="{FF2B5EF4-FFF2-40B4-BE49-F238E27FC236}">
                    <a16:creationId xmlns:a16="http://schemas.microsoft.com/office/drawing/2014/main" id="{24DE0859-865D-472C-85F6-0389B1B72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5225" y="2854325"/>
                <a:ext cx="0" cy="3175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10" name="Line 98">
                <a:extLst>
                  <a:ext uri="{FF2B5EF4-FFF2-40B4-BE49-F238E27FC236}">
                    <a16:creationId xmlns:a16="http://schemas.microsoft.com/office/drawing/2014/main" id="{B1178EF9-C2DC-4A64-84CF-D830AB15F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9825" y="2870200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11" name="Line 99">
                <a:extLst>
                  <a:ext uri="{FF2B5EF4-FFF2-40B4-BE49-F238E27FC236}">
                    <a16:creationId xmlns:a16="http://schemas.microsoft.com/office/drawing/2014/main" id="{E4C40990-1E7D-4603-B5BF-FE8C52AA9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0425" y="3043238"/>
                <a:ext cx="0" cy="30163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12" name="Line 100">
                <a:extLst>
                  <a:ext uri="{FF2B5EF4-FFF2-40B4-BE49-F238E27FC236}">
                    <a16:creationId xmlns:a16="http://schemas.microsoft.com/office/drawing/2014/main" id="{31BC7047-8C15-4918-8F37-3F058255D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6613" y="3055938"/>
                <a:ext cx="44450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13" name="Line 101">
                <a:extLst>
                  <a:ext uri="{FF2B5EF4-FFF2-40B4-BE49-F238E27FC236}">
                    <a16:creationId xmlns:a16="http://schemas.microsoft.com/office/drawing/2014/main" id="{751CD397-BFC0-4370-9F36-2D2DDE651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4563" y="1331913"/>
                <a:ext cx="0" cy="39688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14" name="Line 102">
                <a:extLst>
                  <a:ext uri="{FF2B5EF4-FFF2-40B4-BE49-F238E27FC236}">
                    <a16:creationId xmlns:a16="http://schemas.microsoft.com/office/drawing/2014/main" id="{8C232771-C2BD-4FF2-BB50-381A5D6005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9163" y="1346200"/>
                <a:ext cx="49213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15" name="Line 103">
                <a:extLst>
                  <a:ext uri="{FF2B5EF4-FFF2-40B4-BE49-F238E27FC236}">
                    <a16:creationId xmlns:a16="http://schemas.microsoft.com/office/drawing/2014/main" id="{17B8C3B2-D7C2-4AA9-8FFE-8AD480168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7900" y="1352550"/>
                <a:ext cx="0" cy="28575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16" name="Line 104">
                <a:extLst>
                  <a:ext uri="{FF2B5EF4-FFF2-40B4-BE49-F238E27FC236}">
                    <a16:creationId xmlns:a16="http://schemas.microsoft.com/office/drawing/2014/main" id="{345D4B84-6DDE-43E1-BD13-E9A152DAA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4563" y="1365250"/>
                <a:ext cx="58738" cy="0"/>
              </a:xfrm>
              <a:prstGeom prst="line">
                <a:avLst/>
              </a:prstGeom>
              <a:noFill/>
              <a:ln w="1270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EAFADC9-A621-49D9-A793-174A0EFCACF4}"/>
              </a:ext>
            </a:extLst>
          </p:cNvPr>
          <p:cNvGrpSpPr/>
          <p:nvPr/>
        </p:nvGrpSpPr>
        <p:grpSpPr>
          <a:xfrm>
            <a:off x="1991595" y="1883970"/>
            <a:ext cx="8307917" cy="2635251"/>
            <a:chOff x="1258888" y="1162050"/>
            <a:chExt cx="6230938" cy="1976438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BC4B3ED-F105-4BF5-A779-15D929F37445}"/>
                </a:ext>
              </a:extLst>
            </p:cNvPr>
            <p:cNvGrpSpPr/>
            <p:nvPr/>
          </p:nvGrpSpPr>
          <p:grpSpPr>
            <a:xfrm>
              <a:off x="1258888" y="1162050"/>
              <a:ext cx="6230938" cy="1963738"/>
              <a:chOff x="1258888" y="1162050"/>
              <a:chExt cx="6230938" cy="1963738"/>
            </a:xfrm>
          </p:grpSpPr>
          <p:sp>
            <p:nvSpPr>
              <p:cNvPr id="186" name="Freeform 174">
                <a:extLst>
                  <a:ext uri="{FF2B5EF4-FFF2-40B4-BE49-F238E27FC236}">
                    <a16:creationId xmlns:a16="http://schemas.microsoft.com/office/drawing/2014/main" id="{24FE81B9-5880-47E1-B400-4CE1B5E56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888" y="1162050"/>
                <a:ext cx="6230938" cy="1963738"/>
              </a:xfrm>
              <a:custGeom>
                <a:avLst/>
                <a:gdLst>
                  <a:gd name="T0" fmla="*/ 31 w 1265"/>
                  <a:gd name="T1" fmla="*/ 5 h 600"/>
                  <a:gd name="T2" fmla="*/ 72 w 1265"/>
                  <a:gd name="T3" fmla="*/ 21 h 600"/>
                  <a:gd name="T4" fmla="*/ 97 w 1265"/>
                  <a:gd name="T5" fmla="*/ 32 h 600"/>
                  <a:gd name="T6" fmla="*/ 118 w 1265"/>
                  <a:gd name="T7" fmla="*/ 36 h 600"/>
                  <a:gd name="T8" fmla="*/ 131 w 1265"/>
                  <a:gd name="T9" fmla="*/ 47 h 600"/>
                  <a:gd name="T10" fmla="*/ 145 w 1265"/>
                  <a:gd name="T11" fmla="*/ 52 h 600"/>
                  <a:gd name="T12" fmla="*/ 168 w 1265"/>
                  <a:gd name="T13" fmla="*/ 61 h 600"/>
                  <a:gd name="T14" fmla="*/ 188 w 1265"/>
                  <a:gd name="T15" fmla="*/ 67 h 600"/>
                  <a:gd name="T16" fmla="*/ 194 w 1265"/>
                  <a:gd name="T17" fmla="*/ 78 h 600"/>
                  <a:gd name="T18" fmla="*/ 203 w 1265"/>
                  <a:gd name="T19" fmla="*/ 82 h 600"/>
                  <a:gd name="T20" fmla="*/ 218 w 1265"/>
                  <a:gd name="T21" fmla="*/ 98 h 600"/>
                  <a:gd name="T22" fmla="*/ 237 w 1265"/>
                  <a:gd name="T23" fmla="*/ 104 h 600"/>
                  <a:gd name="T24" fmla="*/ 241 w 1265"/>
                  <a:gd name="T25" fmla="*/ 117 h 600"/>
                  <a:gd name="T26" fmla="*/ 266 w 1265"/>
                  <a:gd name="T27" fmla="*/ 121 h 600"/>
                  <a:gd name="T28" fmla="*/ 282 w 1265"/>
                  <a:gd name="T29" fmla="*/ 134 h 600"/>
                  <a:gd name="T30" fmla="*/ 290 w 1265"/>
                  <a:gd name="T31" fmla="*/ 147 h 600"/>
                  <a:gd name="T32" fmla="*/ 296 w 1265"/>
                  <a:gd name="T33" fmla="*/ 158 h 600"/>
                  <a:gd name="T34" fmla="*/ 311 w 1265"/>
                  <a:gd name="T35" fmla="*/ 163 h 600"/>
                  <a:gd name="T36" fmla="*/ 317 w 1265"/>
                  <a:gd name="T37" fmla="*/ 177 h 600"/>
                  <a:gd name="T38" fmla="*/ 330 w 1265"/>
                  <a:gd name="T39" fmla="*/ 189 h 600"/>
                  <a:gd name="T40" fmla="*/ 333 w 1265"/>
                  <a:gd name="T41" fmla="*/ 215 h 600"/>
                  <a:gd name="T42" fmla="*/ 386 w 1265"/>
                  <a:gd name="T43" fmla="*/ 220 h 600"/>
                  <a:gd name="T44" fmla="*/ 391 w 1265"/>
                  <a:gd name="T45" fmla="*/ 257 h 600"/>
                  <a:gd name="T46" fmla="*/ 401 w 1265"/>
                  <a:gd name="T47" fmla="*/ 267 h 600"/>
                  <a:gd name="T48" fmla="*/ 405 w 1265"/>
                  <a:gd name="T49" fmla="*/ 291 h 600"/>
                  <a:gd name="T50" fmla="*/ 418 w 1265"/>
                  <a:gd name="T51" fmla="*/ 298 h 600"/>
                  <a:gd name="T52" fmla="*/ 431 w 1265"/>
                  <a:gd name="T53" fmla="*/ 310 h 600"/>
                  <a:gd name="T54" fmla="*/ 469 w 1265"/>
                  <a:gd name="T55" fmla="*/ 318 h 600"/>
                  <a:gd name="T56" fmla="*/ 486 w 1265"/>
                  <a:gd name="T57" fmla="*/ 331 h 600"/>
                  <a:gd name="T58" fmla="*/ 515 w 1265"/>
                  <a:gd name="T59" fmla="*/ 357 h 600"/>
                  <a:gd name="T60" fmla="*/ 527 w 1265"/>
                  <a:gd name="T61" fmla="*/ 378 h 600"/>
                  <a:gd name="T62" fmla="*/ 563 w 1265"/>
                  <a:gd name="T63" fmla="*/ 386 h 600"/>
                  <a:gd name="T64" fmla="*/ 569 w 1265"/>
                  <a:gd name="T65" fmla="*/ 408 h 600"/>
                  <a:gd name="T66" fmla="*/ 623 w 1265"/>
                  <a:gd name="T67" fmla="*/ 416 h 600"/>
                  <a:gd name="T68" fmla="*/ 637 w 1265"/>
                  <a:gd name="T69" fmla="*/ 432 h 600"/>
                  <a:gd name="T70" fmla="*/ 679 w 1265"/>
                  <a:gd name="T71" fmla="*/ 439 h 600"/>
                  <a:gd name="T72" fmla="*/ 697 w 1265"/>
                  <a:gd name="T73" fmla="*/ 459 h 600"/>
                  <a:gd name="T74" fmla="*/ 731 w 1265"/>
                  <a:gd name="T75" fmla="*/ 471 h 600"/>
                  <a:gd name="T76" fmla="*/ 742 w 1265"/>
                  <a:gd name="T77" fmla="*/ 490 h 600"/>
                  <a:gd name="T78" fmla="*/ 779 w 1265"/>
                  <a:gd name="T79" fmla="*/ 504 h 600"/>
                  <a:gd name="T80" fmla="*/ 858 w 1265"/>
                  <a:gd name="T81" fmla="*/ 527 h 600"/>
                  <a:gd name="T82" fmla="*/ 881 w 1265"/>
                  <a:gd name="T83" fmla="*/ 539 h 600"/>
                  <a:gd name="T84" fmla="*/ 960 w 1265"/>
                  <a:gd name="T85" fmla="*/ 566 h 600"/>
                  <a:gd name="T86" fmla="*/ 1043 w 1265"/>
                  <a:gd name="T87" fmla="*/ 581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65" h="600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6"/>
                      <a:pt x="105" y="36"/>
                      <a:pt x="105" y="36"/>
                    </a:cubicBezTo>
                    <a:cubicBezTo>
                      <a:pt x="118" y="36"/>
                      <a:pt x="118" y="36"/>
                      <a:pt x="118" y="36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31" y="42"/>
                      <a:pt x="131" y="42"/>
                      <a:pt x="131" y="42"/>
                    </a:cubicBezTo>
                    <a:cubicBezTo>
                      <a:pt x="131" y="47"/>
                      <a:pt x="131" y="47"/>
                      <a:pt x="131" y="47"/>
                    </a:cubicBezTo>
                    <a:cubicBezTo>
                      <a:pt x="143" y="47"/>
                      <a:pt x="143" y="47"/>
                      <a:pt x="143" y="47"/>
                    </a:cubicBezTo>
                    <a:cubicBezTo>
                      <a:pt x="143" y="52"/>
                      <a:pt x="143" y="52"/>
                      <a:pt x="143" y="52"/>
                    </a:cubicBezTo>
                    <a:cubicBezTo>
                      <a:pt x="145" y="52"/>
                      <a:pt x="145" y="52"/>
                      <a:pt x="145" y="52"/>
                    </a:cubicBezTo>
                    <a:cubicBezTo>
                      <a:pt x="145" y="57"/>
                      <a:pt x="145" y="57"/>
                      <a:pt x="145" y="57"/>
                    </a:cubicBezTo>
                    <a:cubicBezTo>
                      <a:pt x="168" y="57"/>
                      <a:pt x="168" y="57"/>
                      <a:pt x="168" y="57"/>
                    </a:cubicBezTo>
                    <a:cubicBezTo>
                      <a:pt x="168" y="61"/>
                      <a:pt x="168" y="61"/>
                      <a:pt x="168" y="6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88" y="67"/>
                      <a:pt x="188" y="67"/>
                      <a:pt x="188" y="67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94" y="72"/>
                      <a:pt x="194" y="72"/>
                      <a:pt x="194" y="72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9" y="82"/>
                      <a:pt x="199" y="82"/>
                      <a:pt x="199" y="82"/>
                    </a:cubicBezTo>
                    <a:cubicBezTo>
                      <a:pt x="203" y="82"/>
                      <a:pt x="203" y="82"/>
                      <a:pt x="203" y="82"/>
                    </a:cubicBezTo>
                    <a:cubicBezTo>
                      <a:pt x="203" y="89"/>
                      <a:pt x="203" y="89"/>
                      <a:pt x="203" y="89"/>
                    </a:cubicBezTo>
                    <a:cubicBezTo>
                      <a:pt x="218" y="89"/>
                      <a:pt x="218" y="89"/>
                      <a:pt x="218" y="89"/>
                    </a:cubicBezTo>
                    <a:cubicBezTo>
                      <a:pt x="218" y="98"/>
                      <a:pt x="218" y="98"/>
                      <a:pt x="218" y="98"/>
                    </a:cubicBezTo>
                    <a:cubicBezTo>
                      <a:pt x="227" y="98"/>
                      <a:pt x="227" y="98"/>
                      <a:pt x="227" y="98"/>
                    </a:cubicBezTo>
                    <a:cubicBezTo>
                      <a:pt x="227" y="104"/>
                      <a:pt x="227" y="104"/>
                      <a:pt x="227" y="104"/>
                    </a:cubicBezTo>
                    <a:cubicBezTo>
                      <a:pt x="237" y="104"/>
                      <a:pt x="237" y="104"/>
                      <a:pt x="237" y="104"/>
                    </a:cubicBezTo>
                    <a:cubicBezTo>
                      <a:pt x="237" y="110"/>
                      <a:pt x="237" y="110"/>
                      <a:pt x="237" y="110"/>
                    </a:cubicBezTo>
                    <a:cubicBezTo>
                      <a:pt x="241" y="110"/>
                      <a:pt x="241" y="110"/>
                      <a:pt x="241" y="110"/>
                    </a:cubicBezTo>
                    <a:cubicBezTo>
                      <a:pt x="241" y="117"/>
                      <a:pt x="241" y="117"/>
                      <a:pt x="241" y="117"/>
                    </a:cubicBezTo>
                    <a:cubicBezTo>
                      <a:pt x="249" y="117"/>
                      <a:pt x="249" y="117"/>
                      <a:pt x="249" y="117"/>
                    </a:cubicBezTo>
                    <a:cubicBezTo>
                      <a:pt x="249" y="121"/>
                      <a:pt x="249" y="121"/>
                      <a:pt x="249" y="121"/>
                    </a:cubicBezTo>
                    <a:cubicBezTo>
                      <a:pt x="266" y="121"/>
                      <a:pt x="266" y="121"/>
                      <a:pt x="266" y="121"/>
                    </a:cubicBezTo>
                    <a:cubicBezTo>
                      <a:pt x="266" y="126"/>
                      <a:pt x="266" y="126"/>
                      <a:pt x="266" y="126"/>
                    </a:cubicBezTo>
                    <a:cubicBezTo>
                      <a:pt x="282" y="126"/>
                      <a:pt x="282" y="126"/>
                      <a:pt x="282" y="126"/>
                    </a:cubicBezTo>
                    <a:cubicBezTo>
                      <a:pt x="282" y="134"/>
                      <a:pt x="282" y="134"/>
                      <a:pt x="282" y="134"/>
                    </a:cubicBezTo>
                    <a:cubicBezTo>
                      <a:pt x="286" y="134"/>
                      <a:pt x="286" y="134"/>
                      <a:pt x="286" y="134"/>
                    </a:cubicBezTo>
                    <a:cubicBezTo>
                      <a:pt x="286" y="147"/>
                      <a:pt x="286" y="147"/>
                      <a:pt x="286" y="147"/>
                    </a:cubicBezTo>
                    <a:cubicBezTo>
                      <a:pt x="290" y="147"/>
                      <a:pt x="290" y="147"/>
                      <a:pt x="290" y="147"/>
                    </a:cubicBezTo>
                    <a:cubicBezTo>
                      <a:pt x="290" y="153"/>
                      <a:pt x="290" y="153"/>
                      <a:pt x="290" y="153"/>
                    </a:cubicBezTo>
                    <a:cubicBezTo>
                      <a:pt x="296" y="153"/>
                      <a:pt x="296" y="153"/>
                      <a:pt x="296" y="153"/>
                    </a:cubicBezTo>
                    <a:cubicBezTo>
                      <a:pt x="296" y="158"/>
                      <a:pt x="296" y="158"/>
                      <a:pt x="296" y="158"/>
                    </a:cubicBezTo>
                    <a:cubicBezTo>
                      <a:pt x="299" y="158"/>
                      <a:pt x="299" y="158"/>
                      <a:pt x="299" y="158"/>
                    </a:cubicBezTo>
                    <a:cubicBezTo>
                      <a:pt x="299" y="163"/>
                      <a:pt x="299" y="163"/>
                      <a:pt x="299" y="163"/>
                    </a:cubicBezTo>
                    <a:cubicBezTo>
                      <a:pt x="311" y="163"/>
                      <a:pt x="311" y="163"/>
                      <a:pt x="311" y="163"/>
                    </a:cubicBezTo>
                    <a:cubicBezTo>
                      <a:pt x="311" y="172"/>
                      <a:pt x="311" y="172"/>
                      <a:pt x="311" y="172"/>
                    </a:cubicBezTo>
                    <a:cubicBezTo>
                      <a:pt x="317" y="172"/>
                      <a:pt x="317" y="172"/>
                      <a:pt x="317" y="172"/>
                    </a:cubicBezTo>
                    <a:cubicBezTo>
                      <a:pt x="317" y="177"/>
                      <a:pt x="317" y="177"/>
                      <a:pt x="317" y="177"/>
                    </a:cubicBezTo>
                    <a:cubicBezTo>
                      <a:pt x="322" y="177"/>
                      <a:pt x="322" y="177"/>
                      <a:pt x="322" y="177"/>
                    </a:cubicBezTo>
                    <a:cubicBezTo>
                      <a:pt x="322" y="189"/>
                      <a:pt x="322" y="189"/>
                      <a:pt x="322" y="189"/>
                    </a:cubicBezTo>
                    <a:cubicBezTo>
                      <a:pt x="330" y="189"/>
                      <a:pt x="330" y="189"/>
                      <a:pt x="330" y="189"/>
                    </a:cubicBezTo>
                    <a:cubicBezTo>
                      <a:pt x="330" y="202"/>
                      <a:pt x="330" y="202"/>
                      <a:pt x="330" y="202"/>
                    </a:cubicBezTo>
                    <a:cubicBezTo>
                      <a:pt x="333" y="202"/>
                      <a:pt x="333" y="202"/>
                      <a:pt x="333" y="202"/>
                    </a:cubicBezTo>
                    <a:cubicBezTo>
                      <a:pt x="333" y="215"/>
                      <a:pt x="333" y="215"/>
                      <a:pt x="333" y="215"/>
                    </a:cubicBezTo>
                    <a:cubicBezTo>
                      <a:pt x="378" y="215"/>
                      <a:pt x="378" y="215"/>
                      <a:pt x="378" y="215"/>
                    </a:cubicBezTo>
                    <a:cubicBezTo>
                      <a:pt x="378" y="220"/>
                      <a:pt x="378" y="220"/>
                      <a:pt x="378" y="220"/>
                    </a:cubicBezTo>
                    <a:cubicBezTo>
                      <a:pt x="386" y="220"/>
                      <a:pt x="386" y="220"/>
                      <a:pt x="386" y="220"/>
                    </a:cubicBezTo>
                    <a:cubicBezTo>
                      <a:pt x="386" y="240"/>
                      <a:pt x="386" y="240"/>
                      <a:pt x="386" y="240"/>
                    </a:cubicBezTo>
                    <a:cubicBezTo>
                      <a:pt x="391" y="240"/>
                      <a:pt x="391" y="240"/>
                      <a:pt x="391" y="240"/>
                    </a:cubicBezTo>
                    <a:cubicBezTo>
                      <a:pt x="391" y="257"/>
                      <a:pt x="391" y="257"/>
                      <a:pt x="391" y="257"/>
                    </a:cubicBezTo>
                    <a:cubicBezTo>
                      <a:pt x="396" y="257"/>
                      <a:pt x="396" y="257"/>
                      <a:pt x="396" y="257"/>
                    </a:cubicBezTo>
                    <a:cubicBezTo>
                      <a:pt x="396" y="267"/>
                      <a:pt x="396" y="267"/>
                      <a:pt x="396" y="267"/>
                    </a:cubicBezTo>
                    <a:cubicBezTo>
                      <a:pt x="401" y="267"/>
                      <a:pt x="401" y="267"/>
                      <a:pt x="401" y="267"/>
                    </a:cubicBezTo>
                    <a:cubicBezTo>
                      <a:pt x="401" y="272"/>
                      <a:pt x="401" y="272"/>
                      <a:pt x="401" y="272"/>
                    </a:cubicBezTo>
                    <a:cubicBezTo>
                      <a:pt x="405" y="272"/>
                      <a:pt x="405" y="272"/>
                      <a:pt x="405" y="272"/>
                    </a:cubicBezTo>
                    <a:cubicBezTo>
                      <a:pt x="405" y="291"/>
                      <a:pt x="405" y="291"/>
                      <a:pt x="405" y="291"/>
                    </a:cubicBezTo>
                    <a:cubicBezTo>
                      <a:pt x="410" y="291"/>
                      <a:pt x="410" y="291"/>
                      <a:pt x="410" y="291"/>
                    </a:cubicBezTo>
                    <a:cubicBezTo>
                      <a:pt x="410" y="298"/>
                      <a:pt x="410" y="298"/>
                      <a:pt x="410" y="298"/>
                    </a:cubicBezTo>
                    <a:cubicBezTo>
                      <a:pt x="418" y="298"/>
                      <a:pt x="418" y="298"/>
                      <a:pt x="418" y="298"/>
                    </a:cubicBezTo>
                    <a:cubicBezTo>
                      <a:pt x="418" y="305"/>
                      <a:pt x="418" y="305"/>
                      <a:pt x="418" y="305"/>
                    </a:cubicBezTo>
                    <a:cubicBezTo>
                      <a:pt x="431" y="305"/>
                      <a:pt x="431" y="305"/>
                      <a:pt x="431" y="305"/>
                    </a:cubicBezTo>
                    <a:cubicBezTo>
                      <a:pt x="431" y="310"/>
                      <a:pt x="431" y="310"/>
                      <a:pt x="431" y="310"/>
                    </a:cubicBezTo>
                    <a:cubicBezTo>
                      <a:pt x="461" y="310"/>
                      <a:pt x="461" y="310"/>
                      <a:pt x="461" y="310"/>
                    </a:cubicBezTo>
                    <a:cubicBezTo>
                      <a:pt x="461" y="318"/>
                      <a:pt x="461" y="318"/>
                      <a:pt x="461" y="318"/>
                    </a:cubicBezTo>
                    <a:cubicBezTo>
                      <a:pt x="469" y="318"/>
                      <a:pt x="469" y="318"/>
                      <a:pt x="469" y="318"/>
                    </a:cubicBezTo>
                    <a:cubicBezTo>
                      <a:pt x="469" y="325"/>
                      <a:pt x="469" y="325"/>
                      <a:pt x="469" y="325"/>
                    </a:cubicBezTo>
                    <a:cubicBezTo>
                      <a:pt x="486" y="325"/>
                      <a:pt x="486" y="325"/>
                      <a:pt x="486" y="325"/>
                    </a:cubicBezTo>
                    <a:cubicBezTo>
                      <a:pt x="486" y="331"/>
                      <a:pt x="486" y="331"/>
                      <a:pt x="486" y="331"/>
                    </a:cubicBezTo>
                    <a:cubicBezTo>
                      <a:pt x="506" y="331"/>
                      <a:pt x="506" y="331"/>
                      <a:pt x="506" y="331"/>
                    </a:cubicBezTo>
                    <a:cubicBezTo>
                      <a:pt x="506" y="357"/>
                      <a:pt x="506" y="357"/>
                      <a:pt x="506" y="357"/>
                    </a:cubicBezTo>
                    <a:cubicBezTo>
                      <a:pt x="515" y="357"/>
                      <a:pt x="515" y="357"/>
                      <a:pt x="515" y="357"/>
                    </a:cubicBezTo>
                    <a:cubicBezTo>
                      <a:pt x="515" y="361"/>
                      <a:pt x="515" y="361"/>
                      <a:pt x="515" y="361"/>
                    </a:cubicBezTo>
                    <a:cubicBezTo>
                      <a:pt x="527" y="361"/>
                      <a:pt x="527" y="361"/>
                      <a:pt x="527" y="361"/>
                    </a:cubicBezTo>
                    <a:cubicBezTo>
                      <a:pt x="527" y="378"/>
                      <a:pt x="527" y="378"/>
                      <a:pt x="527" y="378"/>
                    </a:cubicBezTo>
                    <a:cubicBezTo>
                      <a:pt x="555" y="378"/>
                      <a:pt x="555" y="378"/>
                      <a:pt x="555" y="378"/>
                    </a:cubicBezTo>
                    <a:cubicBezTo>
                      <a:pt x="555" y="386"/>
                      <a:pt x="555" y="386"/>
                      <a:pt x="555" y="386"/>
                    </a:cubicBezTo>
                    <a:cubicBezTo>
                      <a:pt x="563" y="386"/>
                      <a:pt x="563" y="386"/>
                      <a:pt x="563" y="386"/>
                    </a:cubicBezTo>
                    <a:cubicBezTo>
                      <a:pt x="563" y="393"/>
                      <a:pt x="563" y="393"/>
                      <a:pt x="563" y="393"/>
                    </a:cubicBezTo>
                    <a:cubicBezTo>
                      <a:pt x="569" y="393"/>
                      <a:pt x="569" y="393"/>
                      <a:pt x="569" y="393"/>
                    </a:cubicBezTo>
                    <a:cubicBezTo>
                      <a:pt x="569" y="408"/>
                      <a:pt x="569" y="408"/>
                      <a:pt x="569" y="408"/>
                    </a:cubicBezTo>
                    <a:cubicBezTo>
                      <a:pt x="613" y="408"/>
                      <a:pt x="613" y="408"/>
                      <a:pt x="613" y="408"/>
                    </a:cubicBezTo>
                    <a:cubicBezTo>
                      <a:pt x="613" y="416"/>
                      <a:pt x="613" y="416"/>
                      <a:pt x="613" y="416"/>
                    </a:cubicBezTo>
                    <a:cubicBezTo>
                      <a:pt x="623" y="416"/>
                      <a:pt x="623" y="416"/>
                      <a:pt x="623" y="416"/>
                    </a:cubicBezTo>
                    <a:cubicBezTo>
                      <a:pt x="623" y="423"/>
                      <a:pt x="623" y="423"/>
                      <a:pt x="623" y="423"/>
                    </a:cubicBezTo>
                    <a:cubicBezTo>
                      <a:pt x="637" y="423"/>
                      <a:pt x="637" y="423"/>
                      <a:pt x="637" y="423"/>
                    </a:cubicBezTo>
                    <a:cubicBezTo>
                      <a:pt x="637" y="432"/>
                      <a:pt x="637" y="432"/>
                      <a:pt x="637" y="432"/>
                    </a:cubicBezTo>
                    <a:cubicBezTo>
                      <a:pt x="643" y="432"/>
                      <a:pt x="643" y="432"/>
                      <a:pt x="643" y="432"/>
                    </a:cubicBezTo>
                    <a:cubicBezTo>
                      <a:pt x="643" y="439"/>
                      <a:pt x="643" y="439"/>
                      <a:pt x="643" y="439"/>
                    </a:cubicBezTo>
                    <a:cubicBezTo>
                      <a:pt x="679" y="439"/>
                      <a:pt x="679" y="439"/>
                      <a:pt x="679" y="439"/>
                    </a:cubicBezTo>
                    <a:cubicBezTo>
                      <a:pt x="679" y="449"/>
                      <a:pt x="679" y="449"/>
                      <a:pt x="679" y="449"/>
                    </a:cubicBezTo>
                    <a:cubicBezTo>
                      <a:pt x="697" y="449"/>
                      <a:pt x="697" y="449"/>
                      <a:pt x="697" y="449"/>
                    </a:cubicBezTo>
                    <a:cubicBezTo>
                      <a:pt x="697" y="459"/>
                      <a:pt x="697" y="459"/>
                      <a:pt x="697" y="459"/>
                    </a:cubicBezTo>
                    <a:cubicBezTo>
                      <a:pt x="717" y="459"/>
                      <a:pt x="717" y="459"/>
                      <a:pt x="717" y="459"/>
                    </a:cubicBezTo>
                    <a:cubicBezTo>
                      <a:pt x="717" y="459"/>
                      <a:pt x="718" y="470"/>
                      <a:pt x="717" y="471"/>
                    </a:cubicBezTo>
                    <a:cubicBezTo>
                      <a:pt x="717" y="471"/>
                      <a:pt x="731" y="471"/>
                      <a:pt x="731" y="471"/>
                    </a:cubicBezTo>
                    <a:cubicBezTo>
                      <a:pt x="731" y="480"/>
                      <a:pt x="731" y="480"/>
                      <a:pt x="731" y="480"/>
                    </a:cubicBezTo>
                    <a:cubicBezTo>
                      <a:pt x="742" y="480"/>
                      <a:pt x="742" y="480"/>
                      <a:pt x="742" y="480"/>
                    </a:cubicBezTo>
                    <a:cubicBezTo>
                      <a:pt x="742" y="490"/>
                      <a:pt x="742" y="490"/>
                      <a:pt x="742" y="490"/>
                    </a:cubicBezTo>
                    <a:cubicBezTo>
                      <a:pt x="765" y="490"/>
                      <a:pt x="765" y="490"/>
                      <a:pt x="765" y="490"/>
                    </a:cubicBezTo>
                    <a:cubicBezTo>
                      <a:pt x="765" y="504"/>
                      <a:pt x="765" y="504"/>
                      <a:pt x="765" y="504"/>
                    </a:cubicBezTo>
                    <a:cubicBezTo>
                      <a:pt x="779" y="504"/>
                      <a:pt x="779" y="504"/>
                      <a:pt x="779" y="504"/>
                    </a:cubicBezTo>
                    <a:cubicBezTo>
                      <a:pt x="779" y="514"/>
                      <a:pt x="779" y="514"/>
                      <a:pt x="779" y="514"/>
                    </a:cubicBezTo>
                    <a:cubicBezTo>
                      <a:pt x="858" y="514"/>
                      <a:pt x="858" y="514"/>
                      <a:pt x="858" y="514"/>
                    </a:cubicBezTo>
                    <a:cubicBezTo>
                      <a:pt x="858" y="527"/>
                      <a:pt x="858" y="527"/>
                      <a:pt x="858" y="527"/>
                    </a:cubicBezTo>
                    <a:cubicBezTo>
                      <a:pt x="873" y="527"/>
                      <a:pt x="873" y="527"/>
                      <a:pt x="873" y="527"/>
                    </a:cubicBezTo>
                    <a:cubicBezTo>
                      <a:pt x="873" y="539"/>
                      <a:pt x="873" y="539"/>
                      <a:pt x="873" y="539"/>
                    </a:cubicBezTo>
                    <a:cubicBezTo>
                      <a:pt x="881" y="539"/>
                      <a:pt x="881" y="539"/>
                      <a:pt x="881" y="539"/>
                    </a:cubicBezTo>
                    <a:cubicBezTo>
                      <a:pt x="881" y="553"/>
                      <a:pt x="881" y="553"/>
                      <a:pt x="881" y="553"/>
                    </a:cubicBezTo>
                    <a:cubicBezTo>
                      <a:pt x="960" y="553"/>
                      <a:pt x="960" y="553"/>
                      <a:pt x="960" y="553"/>
                    </a:cubicBezTo>
                    <a:cubicBezTo>
                      <a:pt x="960" y="566"/>
                      <a:pt x="960" y="566"/>
                      <a:pt x="960" y="566"/>
                    </a:cubicBezTo>
                    <a:cubicBezTo>
                      <a:pt x="1000" y="566"/>
                      <a:pt x="1000" y="566"/>
                      <a:pt x="1000" y="566"/>
                    </a:cubicBezTo>
                    <a:cubicBezTo>
                      <a:pt x="1000" y="581"/>
                      <a:pt x="1000" y="581"/>
                      <a:pt x="1000" y="581"/>
                    </a:cubicBezTo>
                    <a:cubicBezTo>
                      <a:pt x="1043" y="581"/>
                      <a:pt x="1043" y="581"/>
                      <a:pt x="1043" y="581"/>
                    </a:cubicBezTo>
                    <a:cubicBezTo>
                      <a:pt x="1043" y="600"/>
                      <a:pt x="1043" y="600"/>
                      <a:pt x="1043" y="600"/>
                    </a:cubicBezTo>
                    <a:cubicBezTo>
                      <a:pt x="1265" y="600"/>
                      <a:pt x="1265" y="600"/>
                      <a:pt x="1265" y="600"/>
                    </a:cubicBezTo>
                  </a:path>
                </a:pathLst>
              </a:custGeom>
              <a:noFill/>
              <a:ln w="1905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87" name="Line 117">
                <a:extLst>
                  <a:ext uri="{FF2B5EF4-FFF2-40B4-BE49-F238E27FC236}">
                    <a16:creationId xmlns:a16="http://schemas.microsoft.com/office/drawing/2014/main" id="{63E5A142-30FE-4872-AD60-17856E035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1888" y="1482725"/>
                <a:ext cx="42863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88" name="Line 119">
                <a:extLst>
                  <a:ext uri="{FF2B5EF4-FFF2-40B4-BE49-F238E27FC236}">
                    <a16:creationId xmlns:a16="http://schemas.microsoft.com/office/drawing/2014/main" id="{E597A68B-2440-4DF0-B509-8771A47AB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1888" y="1500188"/>
                <a:ext cx="42863" cy="0"/>
              </a:xfrm>
              <a:prstGeom prst="line">
                <a:avLst/>
              </a:prstGeom>
              <a:noFill/>
              <a:ln w="1270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F52DF9F-F6E6-4790-83C7-B595424A3922}"/>
                </a:ext>
              </a:extLst>
            </p:cNvPr>
            <p:cNvGrpSpPr/>
            <p:nvPr/>
          </p:nvGrpSpPr>
          <p:grpSpPr>
            <a:xfrm>
              <a:off x="1671638" y="1231900"/>
              <a:ext cx="5799137" cy="1906588"/>
              <a:chOff x="1671638" y="1231900"/>
              <a:chExt cx="5799137" cy="1906588"/>
            </a:xfrm>
          </p:grpSpPr>
          <p:sp>
            <p:nvSpPr>
              <p:cNvPr id="120" name="Line 106">
                <a:extLst>
                  <a:ext uri="{FF2B5EF4-FFF2-40B4-BE49-F238E27FC236}">
                    <a16:creationId xmlns:a16="http://schemas.microsoft.com/office/drawing/2014/main" id="{A6614742-7195-48A8-9A16-03EBD0746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7038" y="1231900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21" name="Line 107">
                <a:extLst>
                  <a:ext uri="{FF2B5EF4-FFF2-40B4-BE49-F238E27FC236}">
                    <a16:creationId xmlns:a16="http://schemas.microsoft.com/office/drawing/2014/main" id="{04087967-84EA-4FCF-8E62-3AB04068A8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1638" y="1247775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22" name="Line 108">
                <a:extLst>
                  <a:ext uri="{FF2B5EF4-FFF2-40B4-BE49-F238E27FC236}">
                    <a16:creationId xmlns:a16="http://schemas.microsoft.com/office/drawing/2014/main" id="{C8E499DB-16B4-405E-A7D7-22C403047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9588" y="1266825"/>
                <a:ext cx="0" cy="30163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23" name="Line 109">
                <a:extLst>
                  <a:ext uri="{FF2B5EF4-FFF2-40B4-BE49-F238E27FC236}">
                    <a16:creationId xmlns:a16="http://schemas.microsoft.com/office/drawing/2014/main" id="{3790FCE7-A3D2-4563-956A-3325F8303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538" y="1281113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24" name="Line 110">
                <a:extLst>
                  <a:ext uri="{FF2B5EF4-FFF2-40B4-BE49-F238E27FC236}">
                    <a16:creationId xmlns:a16="http://schemas.microsoft.com/office/drawing/2014/main" id="{6E44FFC9-0AF4-4DBD-B690-17A7E907E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5188" y="1365250"/>
                <a:ext cx="0" cy="33338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25" name="Line 111">
                <a:extLst>
                  <a:ext uri="{FF2B5EF4-FFF2-40B4-BE49-F238E27FC236}">
                    <a16:creationId xmlns:a16="http://schemas.microsoft.com/office/drawing/2014/main" id="{B6A69341-F31F-49F2-8A73-E29C86E16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9788" y="1381125"/>
                <a:ext cx="49213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26" name="Line 112">
                <a:extLst>
                  <a:ext uri="{FF2B5EF4-FFF2-40B4-BE49-F238E27FC236}">
                    <a16:creationId xmlns:a16="http://schemas.microsoft.com/office/drawing/2014/main" id="{6FE4A7BA-4425-4526-8508-9DD4FB715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7275" y="1466850"/>
                <a:ext cx="0" cy="33338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27" name="Line 113">
                <a:extLst>
                  <a:ext uri="{FF2B5EF4-FFF2-40B4-BE49-F238E27FC236}">
                    <a16:creationId xmlns:a16="http://schemas.microsoft.com/office/drawing/2014/main" id="{A17D7284-D142-4782-B7FB-8FEE414E2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8225" y="1482725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28" name="Line 114">
                <a:extLst>
                  <a:ext uri="{FF2B5EF4-FFF2-40B4-BE49-F238E27FC236}">
                    <a16:creationId xmlns:a16="http://schemas.microsoft.com/office/drawing/2014/main" id="{62225E22-53D8-419C-BC42-F4F227A6C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1725" y="1466850"/>
                <a:ext cx="0" cy="33338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29" name="Line 115">
                <a:extLst>
                  <a:ext uri="{FF2B5EF4-FFF2-40B4-BE49-F238E27FC236}">
                    <a16:creationId xmlns:a16="http://schemas.microsoft.com/office/drawing/2014/main" id="{8C7FD315-BB47-4FEE-9D45-4DBD6EC71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675" y="1482725"/>
                <a:ext cx="42863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30" name="Line 116">
                <a:extLst>
                  <a:ext uri="{FF2B5EF4-FFF2-40B4-BE49-F238E27FC236}">
                    <a16:creationId xmlns:a16="http://schemas.microsoft.com/office/drawing/2014/main" id="{F09DAD2C-894D-434A-93F3-8D50B8706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0938" y="1466850"/>
                <a:ext cx="0" cy="33338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31" name="Line 118">
                <a:extLst>
                  <a:ext uri="{FF2B5EF4-FFF2-40B4-BE49-F238E27FC236}">
                    <a16:creationId xmlns:a16="http://schemas.microsoft.com/office/drawing/2014/main" id="{DDAD1A99-B0F5-4A02-96A6-B6172E922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0938" y="1482725"/>
                <a:ext cx="0" cy="30163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32" name="Line 120">
                <a:extLst>
                  <a:ext uri="{FF2B5EF4-FFF2-40B4-BE49-F238E27FC236}">
                    <a16:creationId xmlns:a16="http://schemas.microsoft.com/office/drawing/2014/main" id="{28D4E60C-8EBA-4681-9E4D-C67790B7C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4750" y="1525588"/>
                <a:ext cx="0" cy="30163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33" name="Line 121">
                <a:extLst>
                  <a:ext uri="{FF2B5EF4-FFF2-40B4-BE49-F238E27FC236}">
                    <a16:creationId xmlns:a16="http://schemas.microsoft.com/office/drawing/2014/main" id="{93AED292-3C84-43A1-B12F-1952983A4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5700" y="1541463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34" name="Line 122">
                <a:extLst>
                  <a:ext uri="{FF2B5EF4-FFF2-40B4-BE49-F238E27FC236}">
                    <a16:creationId xmlns:a16="http://schemas.microsoft.com/office/drawing/2014/main" id="{BF3AB46F-2225-40EF-8F59-9D2B2E7C7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8888" y="1541463"/>
                <a:ext cx="0" cy="33338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35" name="Line 123">
                <a:extLst>
                  <a:ext uri="{FF2B5EF4-FFF2-40B4-BE49-F238E27FC236}">
                    <a16:creationId xmlns:a16="http://schemas.microsoft.com/office/drawing/2014/main" id="{1EC9591C-7EF2-493C-9C4B-11C6DF31FB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9838" y="1558925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36" name="Line 124">
                <a:extLst>
                  <a:ext uri="{FF2B5EF4-FFF2-40B4-BE49-F238E27FC236}">
                    <a16:creationId xmlns:a16="http://schemas.microsoft.com/office/drawing/2014/main" id="{59F7107C-FCB1-47CE-9428-C0AE4B475F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5900" y="1676400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37" name="Line 125">
                <a:extLst>
                  <a:ext uri="{FF2B5EF4-FFF2-40B4-BE49-F238E27FC236}">
                    <a16:creationId xmlns:a16="http://schemas.microsoft.com/office/drawing/2014/main" id="{A6A771CD-F6DE-4D8B-9DC3-1B149F8EE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850" y="1692275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38" name="Line 126">
                <a:extLst>
                  <a:ext uri="{FF2B5EF4-FFF2-40B4-BE49-F238E27FC236}">
                    <a16:creationId xmlns:a16="http://schemas.microsoft.com/office/drawing/2014/main" id="{6E51B9EE-40DD-44A3-B9B0-8BA459BBE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6063" y="1701800"/>
                <a:ext cx="0" cy="30163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39" name="Line 127">
                <a:extLst>
                  <a:ext uri="{FF2B5EF4-FFF2-40B4-BE49-F238E27FC236}">
                    <a16:creationId xmlns:a16="http://schemas.microsoft.com/office/drawing/2014/main" id="{E565B592-E3ED-4950-BB22-48DB23E47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425" y="1716088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40" name="Line 128">
                <a:extLst>
                  <a:ext uri="{FF2B5EF4-FFF2-40B4-BE49-F238E27FC236}">
                    <a16:creationId xmlns:a16="http://schemas.microsoft.com/office/drawing/2014/main" id="{F9676621-4B00-4A3A-8200-B486A799D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7050" y="1846263"/>
                <a:ext cx="0" cy="30163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41" name="Line 129">
                <a:extLst>
                  <a:ext uri="{FF2B5EF4-FFF2-40B4-BE49-F238E27FC236}">
                    <a16:creationId xmlns:a16="http://schemas.microsoft.com/office/drawing/2014/main" id="{BCAB02A5-A1E2-4EBA-8539-99D7BB818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6413" y="1858963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42" name="Line 130">
                <a:extLst>
                  <a:ext uri="{FF2B5EF4-FFF2-40B4-BE49-F238E27FC236}">
                    <a16:creationId xmlns:a16="http://schemas.microsoft.com/office/drawing/2014/main" id="{3EA2C803-396B-4B0C-A5F1-8E64D394B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5150" y="1846263"/>
                <a:ext cx="0" cy="30163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43" name="Line 131">
                <a:extLst>
                  <a:ext uri="{FF2B5EF4-FFF2-40B4-BE49-F238E27FC236}">
                    <a16:creationId xmlns:a16="http://schemas.microsoft.com/office/drawing/2014/main" id="{66B183E7-4DEB-40DE-9139-533C0EE16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6100" y="1858963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44" name="Line 132">
                <a:extLst>
                  <a:ext uri="{FF2B5EF4-FFF2-40B4-BE49-F238E27FC236}">
                    <a16:creationId xmlns:a16="http://schemas.microsoft.com/office/drawing/2014/main" id="{F47A7224-A9AE-4684-BE46-2C00F5E82F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3575" y="2012950"/>
                <a:ext cx="0" cy="30163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45" name="Line 133">
                <a:extLst>
                  <a:ext uri="{FF2B5EF4-FFF2-40B4-BE49-F238E27FC236}">
                    <a16:creationId xmlns:a16="http://schemas.microsoft.com/office/drawing/2014/main" id="{7BBCF901-5CB4-45DF-B449-C1AFA7A29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2028825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46" name="Line 134">
                <a:extLst>
                  <a:ext uri="{FF2B5EF4-FFF2-40B4-BE49-F238E27FC236}">
                    <a16:creationId xmlns:a16="http://schemas.microsoft.com/office/drawing/2014/main" id="{73842D14-029C-47CD-B0B0-FC1933347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5988" y="2157413"/>
                <a:ext cx="0" cy="28575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47" name="Line 135">
                <a:extLst>
                  <a:ext uri="{FF2B5EF4-FFF2-40B4-BE49-F238E27FC236}">
                    <a16:creationId xmlns:a16="http://schemas.microsoft.com/office/drawing/2014/main" id="{A9441389-49C3-418C-BD4F-3DBDB5F80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350" y="2173288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48" name="Line 136">
                <a:extLst>
                  <a:ext uri="{FF2B5EF4-FFF2-40B4-BE49-F238E27FC236}">
                    <a16:creationId xmlns:a16="http://schemas.microsoft.com/office/drawing/2014/main" id="{27441E29-C1B3-48A7-8DD3-AF0167A821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0438" y="2157413"/>
                <a:ext cx="0" cy="28575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49" name="Line 137">
                <a:extLst>
                  <a:ext uri="{FF2B5EF4-FFF2-40B4-BE49-F238E27FC236}">
                    <a16:creationId xmlns:a16="http://schemas.microsoft.com/office/drawing/2014/main" id="{0AE698ED-04E8-4038-96D4-D0B734C14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9800" y="2173288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50" name="Line 138">
                <a:extLst>
                  <a:ext uri="{FF2B5EF4-FFF2-40B4-BE49-F238E27FC236}">
                    <a16:creationId xmlns:a16="http://schemas.microsoft.com/office/drawing/2014/main" id="{4C3C543D-1469-4FD6-92F2-10BADF7C0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863" y="2206625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51" name="Line 139">
                <a:extLst>
                  <a:ext uri="{FF2B5EF4-FFF2-40B4-BE49-F238E27FC236}">
                    <a16:creationId xmlns:a16="http://schemas.microsoft.com/office/drawing/2014/main" id="{F8E83D97-AB74-4B66-B219-C2DAD14AD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8225" y="2222500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52" name="Line 140">
                <a:extLst>
                  <a:ext uri="{FF2B5EF4-FFF2-40B4-BE49-F238E27FC236}">
                    <a16:creationId xmlns:a16="http://schemas.microsoft.com/office/drawing/2014/main" id="{E46EAD8E-1DC5-449E-B5BF-CDA34E5EB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2838" y="2225675"/>
                <a:ext cx="0" cy="30163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53" name="Line 141">
                <a:extLst>
                  <a:ext uri="{FF2B5EF4-FFF2-40B4-BE49-F238E27FC236}">
                    <a16:creationId xmlns:a16="http://schemas.microsoft.com/office/drawing/2014/main" id="{106F46DE-1E31-4D11-939A-7D538DAA6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2200" y="2241550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54" name="Line 142">
                <a:extLst>
                  <a:ext uri="{FF2B5EF4-FFF2-40B4-BE49-F238E27FC236}">
                    <a16:creationId xmlns:a16="http://schemas.microsoft.com/office/drawing/2014/main" id="{F2BC3678-E2CD-4961-AA0F-19E734D1D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7288" y="2225675"/>
                <a:ext cx="0" cy="30163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55" name="Line 143">
                <a:extLst>
                  <a:ext uri="{FF2B5EF4-FFF2-40B4-BE49-F238E27FC236}">
                    <a16:creationId xmlns:a16="http://schemas.microsoft.com/office/drawing/2014/main" id="{133BAFA7-96A0-40F3-A33C-DED1BC204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1888" y="2241550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56" name="Line 144">
                <a:extLst>
                  <a:ext uri="{FF2B5EF4-FFF2-40B4-BE49-F238E27FC236}">
                    <a16:creationId xmlns:a16="http://schemas.microsoft.com/office/drawing/2014/main" id="{230990C7-EEB3-4493-A20B-3B208D55B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525" y="2327275"/>
                <a:ext cx="0" cy="33338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57" name="Line 145">
                <a:extLst>
                  <a:ext uri="{FF2B5EF4-FFF2-40B4-BE49-F238E27FC236}">
                    <a16:creationId xmlns:a16="http://schemas.microsoft.com/office/drawing/2014/main" id="{4D736BA7-269F-4AEB-BDA4-69521610B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0475" y="2343150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58" name="Line 146">
                <a:extLst>
                  <a:ext uri="{FF2B5EF4-FFF2-40B4-BE49-F238E27FC236}">
                    <a16:creationId xmlns:a16="http://schemas.microsoft.com/office/drawing/2014/main" id="{C43D40D5-893E-409D-B985-5E92A5BE6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4450" y="2349500"/>
                <a:ext cx="0" cy="33338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59" name="Line 147">
                <a:extLst>
                  <a:ext uri="{FF2B5EF4-FFF2-40B4-BE49-F238E27FC236}">
                    <a16:creationId xmlns:a16="http://schemas.microsoft.com/office/drawing/2014/main" id="{B89301B2-1AA4-40AB-B34C-3B46FA735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5400" y="2366963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60" name="Line 148">
                <a:extLst>
                  <a:ext uri="{FF2B5EF4-FFF2-40B4-BE49-F238E27FC236}">
                    <a16:creationId xmlns:a16="http://schemas.microsoft.com/office/drawing/2014/main" id="{BF0694F1-B420-4163-AEEB-116FD8B5E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7488" y="2428875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61" name="Line 149">
                <a:extLst>
                  <a:ext uri="{FF2B5EF4-FFF2-40B4-BE49-F238E27FC236}">
                    <a16:creationId xmlns:a16="http://schemas.microsoft.com/office/drawing/2014/main" id="{0AA0D0C2-7A01-4CFE-9B96-277C0BF54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6850" y="2444750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62" name="Line 150">
                <a:extLst>
                  <a:ext uri="{FF2B5EF4-FFF2-40B4-BE49-F238E27FC236}">
                    <a16:creationId xmlns:a16="http://schemas.microsoft.com/office/drawing/2014/main" id="{F13800C8-2162-4E4B-B0BE-5EB76F0DC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7838" y="2503488"/>
                <a:ext cx="0" cy="30163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63" name="Line 151">
                <a:extLst>
                  <a:ext uri="{FF2B5EF4-FFF2-40B4-BE49-F238E27FC236}">
                    <a16:creationId xmlns:a16="http://schemas.microsoft.com/office/drawing/2014/main" id="{CAC44A9A-81AB-4B45-9337-20A1B020D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4025" y="2520950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64" name="Line 152">
                <a:extLst>
                  <a:ext uri="{FF2B5EF4-FFF2-40B4-BE49-F238E27FC236}">
                    <a16:creationId xmlns:a16="http://schemas.microsoft.com/office/drawing/2014/main" id="{8B9E669B-5076-4E5E-B717-F09C1A081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750" y="2611438"/>
                <a:ext cx="0" cy="33338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65" name="Line 153">
                <a:extLst>
                  <a:ext uri="{FF2B5EF4-FFF2-40B4-BE49-F238E27FC236}">
                    <a16:creationId xmlns:a16="http://schemas.microsoft.com/office/drawing/2014/main" id="{ACC642F3-3522-4E3A-B4B6-0747349C8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3113" y="2628900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66" name="Line 154">
                <a:extLst>
                  <a:ext uri="{FF2B5EF4-FFF2-40B4-BE49-F238E27FC236}">
                    <a16:creationId xmlns:a16="http://schemas.microsoft.com/office/drawing/2014/main" id="{ED15E197-3863-4B2C-A799-B7BED35E4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8675" y="2614613"/>
                <a:ext cx="0" cy="30163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67" name="Line 155">
                <a:extLst>
                  <a:ext uri="{FF2B5EF4-FFF2-40B4-BE49-F238E27FC236}">
                    <a16:creationId xmlns:a16="http://schemas.microsoft.com/office/drawing/2014/main" id="{89475C5E-F1D5-4A2E-9656-939DDFC69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3275" y="2632075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68" name="Line 156">
                <a:extLst>
                  <a:ext uri="{FF2B5EF4-FFF2-40B4-BE49-F238E27FC236}">
                    <a16:creationId xmlns:a16="http://schemas.microsoft.com/office/drawing/2014/main" id="{4FCBAD25-CB62-48CA-97D3-54B899EAC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9925" y="2582863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69" name="Line 157">
                <a:extLst>
                  <a:ext uri="{FF2B5EF4-FFF2-40B4-BE49-F238E27FC236}">
                    <a16:creationId xmlns:a16="http://schemas.microsoft.com/office/drawing/2014/main" id="{79E80301-5530-4C21-99A7-100F6452D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6113" y="2598738"/>
                <a:ext cx="49213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70" name="Line 158">
                <a:extLst>
                  <a:ext uri="{FF2B5EF4-FFF2-40B4-BE49-F238E27FC236}">
                    <a16:creationId xmlns:a16="http://schemas.microsoft.com/office/drawing/2014/main" id="{60C6A692-DCCA-4DBC-B121-8F50BAE8E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5950" y="2582863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71" name="Line 159">
                <a:extLst>
                  <a:ext uri="{FF2B5EF4-FFF2-40B4-BE49-F238E27FC236}">
                    <a16:creationId xmlns:a16="http://schemas.microsoft.com/office/drawing/2014/main" id="{28592104-5BC0-4482-B28F-6D3864A38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2138" y="2598738"/>
                <a:ext cx="49213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72" name="Line 160">
                <a:extLst>
                  <a:ext uri="{FF2B5EF4-FFF2-40B4-BE49-F238E27FC236}">
                    <a16:creationId xmlns:a16="http://schemas.microsoft.com/office/drawing/2014/main" id="{CDCA1821-EEFE-4F19-B800-E761A35C2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6150" y="2647950"/>
                <a:ext cx="0" cy="28575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73" name="Line 161">
                <a:extLst>
                  <a:ext uri="{FF2B5EF4-FFF2-40B4-BE49-F238E27FC236}">
                    <a16:creationId xmlns:a16="http://schemas.microsoft.com/office/drawing/2014/main" id="{91FADCB7-AA92-42C9-B590-EC5F02E29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7100" y="2663825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74" name="Line 162">
                <a:extLst>
                  <a:ext uri="{FF2B5EF4-FFF2-40B4-BE49-F238E27FC236}">
                    <a16:creationId xmlns:a16="http://schemas.microsoft.com/office/drawing/2014/main" id="{23270989-AF5F-4004-9F1D-319B1D267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4575" y="2716213"/>
                <a:ext cx="0" cy="33338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75" name="Line 163">
                <a:extLst>
                  <a:ext uri="{FF2B5EF4-FFF2-40B4-BE49-F238E27FC236}">
                    <a16:creationId xmlns:a16="http://schemas.microsoft.com/office/drawing/2014/main" id="{2B014B6D-311E-4BB2-B7B3-AB09E563F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5525" y="2732088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76" name="Line 164">
                <a:extLst>
                  <a:ext uri="{FF2B5EF4-FFF2-40B4-BE49-F238E27FC236}">
                    <a16:creationId xmlns:a16="http://schemas.microsoft.com/office/drawing/2014/main" id="{82190983-3D13-441A-9F42-7AAD5409E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7613" y="2795588"/>
                <a:ext cx="0" cy="3175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77" name="Line 165">
                <a:extLst>
                  <a:ext uri="{FF2B5EF4-FFF2-40B4-BE49-F238E27FC236}">
                    <a16:creationId xmlns:a16="http://schemas.microsoft.com/office/drawing/2014/main" id="{72AD2191-FE43-43F0-BC60-3FFCDB367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6975" y="2811463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78" name="Line 166">
                <a:extLst>
                  <a:ext uri="{FF2B5EF4-FFF2-40B4-BE49-F238E27FC236}">
                    <a16:creationId xmlns:a16="http://schemas.microsoft.com/office/drawing/2014/main" id="{5C701CEB-4BDE-46B3-BB27-612B7465E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0563" y="2955925"/>
                <a:ext cx="0" cy="28575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79" name="Line 167">
                <a:extLst>
                  <a:ext uri="{FF2B5EF4-FFF2-40B4-BE49-F238E27FC236}">
                    <a16:creationId xmlns:a16="http://schemas.microsoft.com/office/drawing/2014/main" id="{3BCCC226-B47C-4224-BD44-23B34D41A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6750" y="2971800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80" name="Line 168">
                <a:extLst>
                  <a:ext uri="{FF2B5EF4-FFF2-40B4-BE49-F238E27FC236}">
                    <a16:creationId xmlns:a16="http://schemas.microsoft.com/office/drawing/2014/main" id="{A7077564-B420-4D48-BC3C-E0BAB3AE5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3013" y="3046413"/>
                <a:ext cx="0" cy="30163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81" name="Line 169">
                <a:extLst>
                  <a:ext uri="{FF2B5EF4-FFF2-40B4-BE49-F238E27FC236}">
                    <a16:creationId xmlns:a16="http://schemas.microsoft.com/office/drawing/2014/main" id="{0A697E41-EFE5-44E0-8052-D5A312CBD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3963" y="3060700"/>
                <a:ext cx="42863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82" name="Line 170">
                <a:extLst>
                  <a:ext uri="{FF2B5EF4-FFF2-40B4-BE49-F238E27FC236}">
                    <a16:creationId xmlns:a16="http://schemas.microsoft.com/office/drawing/2014/main" id="{151F533F-C04A-4829-A886-CAA842EDEC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8375" y="3108325"/>
                <a:ext cx="0" cy="30163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83" name="Line 171">
                <a:extLst>
                  <a:ext uri="{FF2B5EF4-FFF2-40B4-BE49-F238E27FC236}">
                    <a16:creationId xmlns:a16="http://schemas.microsoft.com/office/drawing/2014/main" id="{2FF40B86-B0BF-4CB4-A5D9-E2ADFBFAA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7738" y="3122613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84" name="Line 172">
                <a:extLst>
                  <a:ext uri="{FF2B5EF4-FFF2-40B4-BE49-F238E27FC236}">
                    <a16:creationId xmlns:a16="http://schemas.microsoft.com/office/drawing/2014/main" id="{1206C5CC-E49B-4ACD-87B1-6045C4BF6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46963" y="3108325"/>
                <a:ext cx="0" cy="30163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sp>
            <p:nvSpPr>
              <p:cNvPr id="185" name="Line 173">
                <a:extLst>
                  <a:ext uri="{FF2B5EF4-FFF2-40B4-BE49-F238E27FC236}">
                    <a16:creationId xmlns:a16="http://schemas.microsoft.com/office/drawing/2014/main" id="{7411FB09-BBD2-4DA5-9283-7A98C8E89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26325" y="3122613"/>
                <a:ext cx="44450" cy="0"/>
              </a:xfrm>
              <a:prstGeom prst="line">
                <a:avLst/>
              </a:prstGeom>
              <a:noFill/>
              <a:ln w="12700" cap="flat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</p:grp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121C892-D4AE-4D25-BABF-9DD3123317B6}"/>
              </a:ext>
            </a:extLst>
          </p:cNvPr>
          <p:cNvGrpSpPr/>
          <p:nvPr/>
        </p:nvGrpSpPr>
        <p:grpSpPr>
          <a:xfrm>
            <a:off x="1235113" y="1583855"/>
            <a:ext cx="10276910" cy="3692580"/>
            <a:chOff x="691527" y="936964"/>
            <a:chExt cx="7707682" cy="2769435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29568AD8-8B45-4048-831A-71DA65942A49}"/>
                </a:ext>
              </a:extLst>
            </p:cNvPr>
            <p:cNvSpPr txBox="1"/>
            <p:nvPr/>
          </p:nvSpPr>
          <p:spPr>
            <a:xfrm>
              <a:off x="961761" y="936964"/>
              <a:ext cx="857206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609585"/>
              <a:r>
                <a:rPr lang="en-GB" sz="1600" dirty="0">
                  <a:latin typeface="Arial Narrow"/>
                  <a:cs typeface="Arial Narrow"/>
                </a:rPr>
                <a:t>+ </a:t>
              </a:r>
              <a:r>
                <a:rPr lang="cs-CZ" sz="1600" dirty="0">
                  <a:latin typeface="Arial Narrow"/>
                  <a:cs typeface="Arial Narrow"/>
                </a:rPr>
                <a:t>Cenzorováno</a:t>
              </a:r>
              <a:endParaRPr lang="en-GB" sz="1600" dirty="0">
                <a:latin typeface="Arial Narrow"/>
                <a:cs typeface="Arial Narrow"/>
              </a:endParaRP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4B334CA2-430D-4F64-A479-7DBF9B01A241}"/>
                </a:ext>
              </a:extLst>
            </p:cNvPr>
            <p:cNvGrpSpPr/>
            <p:nvPr/>
          </p:nvGrpSpPr>
          <p:grpSpPr>
            <a:xfrm>
              <a:off x="691527" y="1081028"/>
              <a:ext cx="7707682" cy="2625371"/>
              <a:chOff x="691527" y="1081028"/>
              <a:chExt cx="7707682" cy="2625371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F9D7A95-F4AC-42D0-BBB3-30E102DB9FB2}"/>
                  </a:ext>
                </a:extLst>
              </p:cNvPr>
              <p:cNvSpPr txBox="1"/>
              <p:nvPr/>
            </p:nvSpPr>
            <p:spPr>
              <a:xfrm rot="16200000">
                <a:off x="783835" y="2096175"/>
                <a:ext cx="4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defTabSz="609585"/>
                <a:endParaRPr lang="en-GB" sz="1600" b="1" dirty="0">
                  <a:latin typeface="Arial Narrow"/>
                  <a:cs typeface="Arial Narrow"/>
                </a:endParaRPr>
              </a:p>
            </p:txBody>
          </p: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FB3841E5-FE72-48A5-B546-E0BC441EAAC4}"/>
                  </a:ext>
                </a:extLst>
              </p:cNvPr>
              <p:cNvGrpSpPr/>
              <p:nvPr/>
            </p:nvGrpSpPr>
            <p:grpSpPr>
              <a:xfrm>
                <a:off x="963286" y="1081028"/>
                <a:ext cx="7435923" cy="2449237"/>
                <a:chOff x="963286" y="1081028"/>
                <a:chExt cx="7435923" cy="2449237"/>
              </a:xfrm>
            </p:grpSpPr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493E953B-5328-4E6E-AA5D-47E6ECC4BEA4}"/>
                    </a:ext>
                  </a:extLst>
                </p:cNvPr>
                <p:cNvGrpSpPr/>
                <p:nvPr/>
              </p:nvGrpSpPr>
              <p:grpSpPr>
                <a:xfrm>
                  <a:off x="1183130" y="1122829"/>
                  <a:ext cx="7216079" cy="2210762"/>
                  <a:chOff x="1183130" y="1122829"/>
                  <a:chExt cx="7216079" cy="2210762"/>
                </a:xfrm>
              </p:grpSpPr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6972551C-D32F-4B5A-99A9-E6FB41420C3E}"/>
                      </a:ext>
                    </a:extLst>
                  </p:cNvPr>
                  <p:cNvCxnSpPr/>
                  <p:nvPr/>
                </p:nvCxnSpPr>
                <p:spPr>
                  <a:xfrm>
                    <a:off x="1237130" y="1122829"/>
                    <a:ext cx="0" cy="2131359"/>
                  </a:xfrm>
                  <a:prstGeom prst="line">
                    <a:avLst/>
                  </a:prstGeom>
                  <a:ln w="28575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ED3A49E1-D946-4CEB-B8EC-F45C7B8604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37131" y="3254187"/>
                    <a:ext cx="7162078" cy="1"/>
                  </a:xfrm>
                  <a:prstGeom prst="line">
                    <a:avLst/>
                  </a:prstGeom>
                  <a:ln w="28575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7449E4FC-49DB-4A8A-97E9-035035B11BAE}"/>
                      </a:ext>
                    </a:extLst>
                  </p:cNvPr>
                  <p:cNvGrpSpPr/>
                  <p:nvPr/>
                </p:nvGrpSpPr>
                <p:grpSpPr>
                  <a:xfrm>
                    <a:off x="1183130" y="1176815"/>
                    <a:ext cx="54000" cy="2077373"/>
                    <a:chOff x="1183130" y="1176815"/>
                    <a:chExt cx="54000" cy="2077373"/>
                  </a:xfrm>
                </p:grpSpPr>
                <p:cxnSp>
                  <p:nvCxnSpPr>
                    <p:cNvPr id="224" name="Straight Connector 223">
                      <a:extLst>
                        <a:ext uri="{FF2B5EF4-FFF2-40B4-BE49-F238E27FC236}">
                          <a16:creationId xmlns:a16="http://schemas.microsoft.com/office/drawing/2014/main" id="{CAAFC843-DC1D-4D91-9133-1560FCC9B1E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1176815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" name="Straight Connector 224">
                      <a:extLst>
                        <a:ext uri="{FF2B5EF4-FFF2-40B4-BE49-F238E27FC236}">
                          <a16:creationId xmlns:a16="http://schemas.microsoft.com/office/drawing/2014/main" id="{E95D04C2-292D-4F69-841D-E0C018180F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1592289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225">
                      <a:extLst>
                        <a:ext uri="{FF2B5EF4-FFF2-40B4-BE49-F238E27FC236}">
                          <a16:creationId xmlns:a16="http://schemas.microsoft.com/office/drawing/2014/main" id="{A583B390-0224-4D4E-BB0A-8BE6D6B6FA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2007763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Straight Connector 226">
                      <a:extLst>
                        <a:ext uri="{FF2B5EF4-FFF2-40B4-BE49-F238E27FC236}">
                          <a16:creationId xmlns:a16="http://schemas.microsoft.com/office/drawing/2014/main" id="{6C5D3746-D2B9-49F5-85D2-E0E3636146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242323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227">
                      <a:extLst>
                        <a:ext uri="{FF2B5EF4-FFF2-40B4-BE49-F238E27FC236}">
                          <a16:creationId xmlns:a16="http://schemas.microsoft.com/office/drawing/2014/main" id="{533D11F8-04A6-4F2A-B432-311496CBE1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2838711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" name="Straight Connector 228">
                      <a:extLst>
                        <a:ext uri="{FF2B5EF4-FFF2-40B4-BE49-F238E27FC236}">
                          <a16:creationId xmlns:a16="http://schemas.microsoft.com/office/drawing/2014/main" id="{937D1830-3AC8-4592-B292-FC5F1973C8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3254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5" name="Group 214">
                    <a:extLst>
                      <a:ext uri="{FF2B5EF4-FFF2-40B4-BE49-F238E27FC236}">
                        <a16:creationId xmlns:a16="http://schemas.microsoft.com/office/drawing/2014/main" id="{7D5F9F95-38F9-4EB3-9A76-DABA73D2C6B4}"/>
                      </a:ext>
                    </a:extLst>
                  </p:cNvPr>
                  <p:cNvGrpSpPr/>
                  <p:nvPr/>
                </p:nvGrpSpPr>
                <p:grpSpPr>
                  <a:xfrm>
                    <a:off x="1237131" y="3254188"/>
                    <a:ext cx="6408073" cy="79403"/>
                    <a:chOff x="1237131" y="3254188"/>
                    <a:chExt cx="6408073" cy="79403"/>
                  </a:xfrm>
                </p:grpSpPr>
                <p:cxnSp>
                  <p:nvCxnSpPr>
                    <p:cNvPr id="216" name="Straight Connector 215">
                      <a:extLst>
                        <a:ext uri="{FF2B5EF4-FFF2-40B4-BE49-F238E27FC236}">
                          <a16:creationId xmlns:a16="http://schemas.microsoft.com/office/drawing/2014/main" id="{8D2A2487-5D30-45D4-8ADC-782EACBF30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1210132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" name="Straight Connector 216">
                      <a:extLst>
                        <a:ext uri="{FF2B5EF4-FFF2-40B4-BE49-F238E27FC236}">
                          <a16:creationId xmlns:a16="http://schemas.microsoft.com/office/drawing/2014/main" id="{DD14A6CE-EABE-4D03-BFDC-65C7554E33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1844341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Straight Connector 217">
                      <a:extLst>
                        <a:ext uri="{FF2B5EF4-FFF2-40B4-BE49-F238E27FC236}">
                          <a16:creationId xmlns:a16="http://schemas.microsoft.com/office/drawing/2014/main" id="{E39D9228-22CF-4E6A-8B16-EC8D0E7492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2478550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" name="Straight Connector 218">
                      <a:extLst>
                        <a:ext uri="{FF2B5EF4-FFF2-40B4-BE49-F238E27FC236}">
                          <a16:creationId xmlns:a16="http://schemas.microsoft.com/office/drawing/2014/main" id="{9F31FEEF-BA39-4F9B-8297-A89EB39703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3112759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Connector 219">
                      <a:extLst>
                        <a:ext uri="{FF2B5EF4-FFF2-40B4-BE49-F238E27FC236}">
                          <a16:creationId xmlns:a16="http://schemas.microsoft.com/office/drawing/2014/main" id="{EBFA1528-69A3-4FAF-BC16-406957A37B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7618204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" name="Straight Connector 220">
                      <a:extLst>
                        <a:ext uri="{FF2B5EF4-FFF2-40B4-BE49-F238E27FC236}">
                          <a16:creationId xmlns:a16="http://schemas.microsoft.com/office/drawing/2014/main" id="{4CE6AED7-2567-4287-BD44-C790E7C6F0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6327790" y="3306588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Straight Connector 221">
                      <a:extLst>
                        <a:ext uri="{FF2B5EF4-FFF2-40B4-BE49-F238E27FC236}">
                          <a16:creationId xmlns:a16="http://schemas.microsoft.com/office/drawing/2014/main" id="{E87B41E4-42E1-48A1-A424-A0B96F12C8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5037378" y="3306589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Straight Connector 222">
                      <a:extLst>
                        <a:ext uri="{FF2B5EF4-FFF2-40B4-BE49-F238E27FC236}">
                          <a16:creationId xmlns:a16="http://schemas.microsoft.com/office/drawing/2014/main" id="{9783C09C-8290-4753-8E44-26A4E22DFB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3746966" y="3306590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B3EBD11F-9008-4F02-A1BB-79F857F7C243}"/>
                    </a:ext>
                  </a:extLst>
                </p:cNvPr>
                <p:cNvGrpSpPr/>
                <p:nvPr/>
              </p:nvGrpSpPr>
              <p:grpSpPr>
                <a:xfrm>
                  <a:off x="963286" y="1081028"/>
                  <a:ext cx="176330" cy="2268259"/>
                  <a:chOff x="963286" y="1081028"/>
                  <a:chExt cx="176330" cy="2268259"/>
                </a:xfrm>
              </p:grpSpPr>
              <p:sp>
                <p:nvSpPr>
                  <p:cNvPr id="206" name="TextBox 205">
                    <a:extLst>
                      <a:ext uri="{FF2B5EF4-FFF2-40B4-BE49-F238E27FC236}">
                        <a16:creationId xmlns:a16="http://schemas.microsoft.com/office/drawing/2014/main" id="{58189CDE-9C58-4748-9DB9-46B3D2BF39A9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1081028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1,0</a:t>
                    </a:r>
                  </a:p>
                </p:txBody>
              </p:sp>
              <p:sp>
                <p:nvSpPr>
                  <p:cNvPr id="207" name="TextBox 206">
                    <a:extLst>
                      <a:ext uri="{FF2B5EF4-FFF2-40B4-BE49-F238E27FC236}">
                        <a16:creationId xmlns:a16="http://schemas.microsoft.com/office/drawing/2014/main" id="{816F67C2-0EE7-4131-AE56-CC219FB36C47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1497747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0,8</a:t>
                    </a:r>
                  </a:p>
                </p:txBody>
              </p:sp>
              <p:sp>
                <p:nvSpPr>
                  <p:cNvPr id="208" name="TextBox 207">
                    <a:extLst>
                      <a:ext uri="{FF2B5EF4-FFF2-40B4-BE49-F238E27FC236}">
                        <a16:creationId xmlns:a16="http://schemas.microsoft.com/office/drawing/2014/main" id="{1D67748C-F408-416F-AA94-8971012CC041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1914466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0,6</a:t>
                    </a:r>
                  </a:p>
                </p:txBody>
              </p:sp>
              <p:sp>
                <p:nvSpPr>
                  <p:cNvPr id="209" name="TextBox 208">
                    <a:extLst>
                      <a:ext uri="{FF2B5EF4-FFF2-40B4-BE49-F238E27FC236}">
                        <a16:creationId xmlns:a16="http://schemas.microsoft.com/office/drawing/2014/main" id="{52839CFE-9D3D-408F-AA9E-F9BAD7897B4D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2331185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0,4</a:t>
                    </a:r>
                  </a:p>
                </p:txBody>
              </p:sp>
              <p:sp>
                <p:nvSpPr>
                  <p:cNvPr id="210" name="TextBox 209">
                    <a:extLst>
                      <a:ext uri="{FF2B5EF4-FFF2-40B4-BE49-F238E27FC236}">
                        <a16:creationId xmlns:a16="http://schemas.microsoft.com/office/drawing/2014/main" id="{34E09930-210A-400A-B2BC-548BD666DF3E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2747904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0,2</a:t>
                    </a:r>
                  </a:p>
                </p:txBody>
              </p:sp>
              <p:sp>
                <p:nvSpPr>
                  <p:cNvPr id="211" name="TextBox 210">
                    <a:extLst>
                      <a:ext uri="{FF2B5EF4-FFF2-40B4-BE49-F238E27FC236}">
                        <a16:creationId xmlns:a16="http://schemas.microsoft.com/office/drawing/2014/main" id="{6AFBED65-D108-4F0A-A9F4-20F362AACCB1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3164621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0,0</a:t>
                    </a:r>
                  </a:p>
                </p:txBody>
              </p:sp>
            </p:grpSp>
            <p:grpSp>
              <p:nvGrpSpPr>
                <p:cNvPr id="197" name="Group 196">
                  <a:extLst>
                    <a:ext uri="{FF2B5EF4-FFF2-40B4-BE49-F238E27FC236}">
                      <a16:creationId xmlns:a16="http://schemas.microsoft.com/office/drawing/2014/main" id="{14FB7AB7-377B-4B76-ABBC-7ACD04BD2EBC}"/>
                    </a:ext>
                  </a:extLst>
                </p:cNvPr>
                <p:cNvGrpSpPr/>
                <p:nvPr/>
              </p:nvGrpSpPr>
              <p:grpSpPr>
                <a:xfrm>
                  <a:off x="1148968" y="3345599"/>
                  <a:ext cx="6584402" cy="184666"/>
                  <a:chOff x="1148968" y="3345599"/>
                  <a:chExt cx="6584402" cy="184666"/>
                </a:xfrm>
              </p:grpSpPr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6B97CB54-D0DF-41EB-BB5E-0641AAE101B8}"/>
                      </a:ext>
                    </a:extLst>
                  </p:cNvPr>
                  <p:cNvSpPr txBox="1"/>
                  <p:nvPr/>
                </p:nvSpPr>
                <p:spPr>
                  <a:xfrm>
                    <a:off x="1148968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0</a:t>
                    </a:r>
                  </a:p>
                </p:txBody>
              </p:sp>
              <p:sp>
                <p:nvSpPr>
                  <p:cNvPr id="199" name="TextBox 198">
                    <a:extLst>
                      <a:ext uri="{FF2B5EF4-FFF2-40B4-BE49-F238E27FC236}">
                        <a16:creationId xmlns:a16="http://schemas.microsoft.com/office/drawing/2014/main" id="{AB856C7A-1D29-4F47-8115-E9B8D8A3A1F5}"/>
                      </a:ext>
                    </a:extLst>
                  </p:cNvPr>
                  <p:cNvSpPr txBox="1"/>
                  <p:nvPr/>
                </p:nvSpPr>
                <p:spPr>
                  <a:xfrm>
                    <a:off x="1783177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3</a:t>
                    </a:r>
                  </a:p>
                </p:txBody>
              </p:sp>
              <p:sp>
                <p:nvSpPr>
                  <p:cNvPr id="200" name="TextBox 199">
                    <a:extLst>
                      <a:ext uri="{FF2B5EF4-FFF2-40B4-BE49-F238E27FC236}">
                        <a16:creationId xmlns:a16="http://schemas.microsoft.com/office/drawing/2014/main" id="{6C5574D5-5762-4CF4-900C-524B997EE92C}"/>
                      </a:ext>
                    </a:extLst>
                  </p:cNvPr>
                  <p:cNvSpPr txBox="1"/>
                  <p:nvPr/>
                </p:nvSpPr>
                <p:spPr>
                  <a:xfrm>
                    <a:off x="2417385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6</a:t>
                    </a:r>
                  </a:p>
                </p:txBody>
              </p:sp>
              <p:sp>
                <p:nvSpPr>
                  <p:cNvPr id="201" name="TextBox 200">
                    <a:extLst>
                      <a:ext uri="{FF2B5EF4-FFF2-40B4-BE49-F238E27FC236}">
                        <a16:creationId xmlns:a16="http://schemas.microsoft.com/office/drawing/2014/main" id="{D8D3A07D-A6EB-412C-A2EB-ACE418B2D2E3}"/>
                      </a:ext>
                    </a:extLst>
                  </p:cNvPr>
                  <p:cNvSpPr txBox="1"/>
                  <p:nvPr/>
                </p:nvSpPr>
                <p:spPr>
                  <a:xfrm>
                    <a:off x="3051593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9</a:t>
                    </a:r>
                  </a:p>
                </p:txBody>
              </p:sp>
              <p:sp>
                <p:nvSpPr>
                  <p:cNvPr id="202" name="TextBox 201">
                    <a:extLst>
                      <a:ext uri="{FF2B5EF4-FFF2-40B4-BE49-F238E27FC236}">
                        <a16:creationId xmlns:a16="http://schemas.microsoft.com/office/drawing/2014/main" id="{CE69A1EF-BF49-4433-B262-48F209428E64}"/>
                      </a:ext>
                    </a:extLst>
                  </p:cNvPr>
                  <p:cNvSpPr txBox="1"/>
                  <p:nvPr/>
                </p:nvSpPr>
                <p:spPr>
                  <a:xfrm>
                    <a:off x="3685802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12</a:t>
                    </a:r>
                  </a:p>
                </p:txBody>
              </p:sp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50613E7B-9424-450B-98DF-F782048200CE}"/>
                      </a:ext>
                    </a:extLst>
                  </p:cNvPr>
                  <p:cNvSpPr txBox="1"/>
                  <p:nvPr/>
                </p:nvSpPr>
                <p:spPr>
                  <a:xfrm>
                    <a:off x="4976214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18</a:t>
                    </a:r>
                  </a:p>
                </p:txBody>
              </p:sp>
              <p:sp>
                <p:nvSpPr>
                  <p:cNvPr id="204" name="TextBox 203">
                    <a:extLst>
                      <a:ext uri="{FF2B5EF4-FFF2-40B4-BE49-F238E27FC236}">
                        <a16:creationId xmlns:a16="http://schemas.microsoft.com/office/drawing/2014/main" id="{1D69D14F-5129-4919-9ED4-B8707A612170}"/>
                      </a:ext>
                    </a:extLst>
                  </p:cNvPr>
                  <p:cNvSpPr txBox="1"/>
                  <p:nvPr/>
                </p:nvSpPr>
                <p:spPr>
                  <a:xfrm>
                    <a:off x="6266626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24</a:t>
                    </a:r>
                  </a:p>
                </p:txBody>
              </p:sp>
              <p:sp>
                <p:nvSpPr>
                  <p:cNvPr id="205" name="TextBox 204">
                    <a:extLst>
                      <a:ext uri="{FF2B5EF4-FFF2-40B4-BE49-F238E27FC236}">
                        <a16:creationId xmlns:a16="http://schemas.microsoft.com/office/drawing/2014/main" id="{5683D136-9289-464C-AAB0-CDD0D089B155}"/>
                      </a:ext>
                    </a:extLst>
                  </p:cNvPr>
                  <p:cNvSpPr txBox="1"/>
                  <p:nvPr/>
                </p:nvSpPr>
                <p:spPr>
                  <a:xfrm>
                    <a:off x="7557040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30</a:t>
                    </a:r>
                  </a:p>
                </p:txBody>
              </p:sp>
            </p:grpSp>
          </p:grp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6BF13E42-EB72-4A94-8C95-4775583C7027}"/>
                  </a:ext>
                </a:extLst>
              </p:cNvPr>
              <p:cNvSpPr txBox="1"/>
              <p:nvPr/>
            </p:nvSpPr>
            <p:spPr>
              <a:xfrm>
                <a:off x="4455089" y="3521733"/>
                <a:ext cx="7261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defTabSz="609585"/>
                <a:r>
                  <a:rPr lang="cs-CZ" sz="1600" b="1" dirty="0">
                    <a:latin typeface="Arial Narrow"/>
                    <a:cs typeface="Arial Narrow"/>
                  </a:rPr>
                  <a:t>Čas, měsíce</a:t>
                </a:r>
                <a:endParaRPr lang="en-GB" sz="1600" b="1" dirty="0">
                  <a:latin typeface="Arial Narrow"/>
                  <a:cs typeface="Arial Narrow"/>
                </a:endParaRPr>
              </a:p>
            </p:txBody>
          </p:sp>
        </p:grpSp>
      </p:grpSp>
      <p:sp>
        <p:nvSpPr>
          <p:cNvPr id="231" name="Obdélník 230">
            <a:extLst>
              <a:ext uri="{FF2B5EF4-FFF2-40B4-BE49-F238E27FC236}">
                <a16:creationId xmlns:a16="http://schemas.microsoft.com/office/drawing/2014/main" id="{CF895730-350D-4E9A-96CF-E8720703DD91}"/>
              </a:ext>
            </a:extLst>
          </p:cNvPr>
          <p:cNvSpPr/>
          <p:nvPr/>
        </p:nvSpPr>
        <p:spPr>
          <a:xfrm>
            <a:off x="5447928" y="6593903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232" name="Obdélník 231">
            <a:extLst>
              <a:ext uri="{FF2B5EF4-FFF2-40B4-BE49-F238E27FC236}">
                <a16:creationId xmlns:a16="http://schemas.microsoft.com/office/drawing/2014/main" id="{41FBB3A3-01EE-449A-92ED-DD09F7594084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67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délník 105"/>
          <p:cNvSpPr/>
          <p:nvPr/>
        </p:nvSpPr>
        <p:spPr>
          <a:xfrm>
            <a:off x="404043" y="1222306"/>
            <a:ext cx="11360467" cy="535490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7A2DF-E433-47EA-B259-F8578D68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43" y="339461"/>
            <a:ext cx="11022409" cy="553999"/>
          </a:xfrm>
          <a:noFill/>
        </p:spPr>
        <p:txBody>
          <a:bodyPr/>
          <a:lstStyle/>
          <a:p>
            <a:r>
              <a:rPr lang="cs-CZ" sz="3400" b="1" dirty="0">
                <a:solidFill>
                  <a:srgbClr val="003399"/>
                </a:solidFill>
                <a:latin typeface="+mn-lt"/>
              </a:rPr>
              <a:t>Přežití bez progrese (PFS)</a:t>
            </a:r>
            <a:endParaRPr lang="en-GB" sz="34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D3A3ED-C119-42F7-81F5-37CF2C87F3DA}"/>
              </a:ext>
            </a:extLst>
          </p:cNvPr>
          <p:cNvSpPr txBox="1"/>
          <p:nvPr/>
        </p:nvSpPr>
        <p:spPr>
          <a:xfrm>
            <a:off x="626480" y="6279758"/>
            <a:ext cx="1097118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b="1" dirty="0">
                <a:cs typeface="Arial Narrow"/>
              </a:rPr>
              <a:t>PFS: radiologic or symptomatic progression or death from any cause.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B74D79-08AF-44E0-89AC-F829D342B782}"/>
              </a:ext>
            </a:extLst>
          </p:cNvPr>
          <p:cNvGrpSpPr/>
          <p:nvPr/>
        </p:nvGrpSpPr>
        <p:grpSpPr>
          <a:xfrm>
            <a:off x="1983280" y="1675419"/>
            <a:ext cx="9474201" cy="2782528"/>
            <a:chOff x="1228726" y="1176338"/>
            <a:chExt cx="7105651" cy="20954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384C18-7814-4036-8B91-8D5DED42BC9F}"/>
                </a:ext>
              </a:extLst>
            </p:cNvPr>
            <p:cNvGrpSpPr/>
            <p:nvPr/>
          </p:nvGrpSpPr>
          <p:grpSpPr>
            <a:xfrm>
              <a:off x="1271589" y="1188961"/>
              <a:ext cx="7062788" cy="2067098"/>
              <a:chOff x="1271589" y="1188961"/>
              <a:chExt cx="7062788" cy="2067098"/>
            </a:xfrm>
          </p:grpSpPr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351C5491-CDCC-4F2B-B63B-6FCEBD9CB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589" y="1188961"/>
                <a:ext cx="7062788" cy="2051317"/>
              </a:xfrm>
              <a:custGeom>
                <a:avLst/>
                <a:gdLst>
                  <a:gd name="T0" fmla="*/ 31 w 2966"/>
                  <a:gd name="T1" fmla="*/ 13 h 1300"/>
                  <a:gd name="T2" fmla="*/ 50 w 2966"/>
                  <a:gd name="T3" fmla="*/ 33 h 1300"/>
                  <a:gd name="T4" fmla="*/ 130 w 2966"/>
                  <a:gd name="T5" fmla="*/ 50 h 1300"/>
                  <a:gd name="T6" fmla="*/ 161 w 2966"/>
                  <a:gd name="T7" fmla="*/ 77 h 1300"/>
                  <a:gd name="T8" fmla="*/ 218 w 2966"/>
                  <a:gd name="T9" fmla="*/ 87 h 1300"/>
                  <a:gd name="T10" fmla="*/ 235 w 2966"/>
                  <a:gd name="T11" fmla="*/ 120 h 1300"/>
                  <a:gd name="T12" fmla="*/ 253 w 2966"/>
                  <a:gd name="T13" fmla="*/ 130 h 1300"/>
                  <a:gd name="T14" fmla="*/ 255 w 2966"/>
                  <a:gd name="T15" fmla="*/ 138 h 1300"/>
                  <a:gd name="T16" fmla="*/ 300 w 2966"/>
                  <a:gd name="T17" fmla="*/ 161 h 1300"/>
                  <a:gd name="T18" fmla="*/ 311 w 2966"/>
                  <a:gd name="T19" fmla="*/ 194 h 1300"/>
                  <a:gd name="T20" fmla="*/ 329 w 2966"/>
                  <a:gd name="T21" fmla="*/ 204 h 1300"/>
                  <a:gd name="T22" fmla="*/ 333 w 2966"/>
                  <a:gd name="T23" fmla="*/ 291 h 1300"/>
                  <a:gd name="T24" fmla="*/ 348 w 2966"/>
                  <a:gd name="T25" fmla="*/ 340 h 1300"/>
                  <a:gd name="T26" fmla="*/ 354 w 2966"/>
                  <a:gd name="T27" fmla="*/ 408 h 1300"/>
                  <a:gd name="T28" fmla="*/ 366 w 2966"/>
                  <a:gd name="T29" fmla="*/ 431 h 1300"/>
                  <a:gd name="T30" fmla="*/ 370 w 2966"/>
                  <a:gd name="T31" fmla="*/ 492 h 1300"/>
                  <a:gd name="T32" fmla="*/ 399 w 2966"/>
                  <a:gd name="T33" fmla="*/ 503 h 1300"/>
                  <a:gd name="T34" fmla="*/ 405 w 2966"/>
                  <a:gd name="T35" fmla="*/ 538 h 1300"/>
                  <a:gd name="T36" fmla="*/ 453 w 2966"/>
                  <a:gd name="T37" fmla="*/ 550 h 1300"/>
                  <a:gd name="T38" fmla="*/ 465 w 2966"/>
                  <a:gd name="T39" fmla="*/ 571 h 1300"/>
                  <a:gd name="T40" fmla="*/ 529 w 2966"/>
                  <a:gd name="T41" fmla="*/ 581 h 1300"/>
                  <a:gd name="T42" fmla="*/ 533 w 2966"/>
                  <a:gd name="T43" fmla="*/ 643 h 1300"/>
                  <a:gd name="T44" fmla="*/ 551 w 2966"/>
                  <a:gd name="T45" fmla="*/ 667 h 1300"/>
                  <a:gd name="T46" fmla="*/ 598 w 2966"/>
                  <a:gd name="T47" fmla="*/ 700 h 1300"/>
                  <a:gd name="T48" fmla="*/ 611 w 2966"/>
                  <a:gd name="T49" fmla="*/ 711 h 1300"/>
                  <a:gd name="T50" fmla="*/ 631 w 2966"/>
                  <a:gd name="T51" fmla="*/ 735 h 1300"/>
                  <a:gd name="T52" fmla="*/ 656 w 2966"/>
                  <a:gd name="T53" fmla="*/ 746 h 1300"/>
                  <a:gd name="T54" fmla="*/ 662 w 2966"/>
                  <a:gd name="T55" fmla="*/ 781 h 1300"/>
                  <a:gd name="T56" fmla="*/ 693 w 2966"/>
                  <a:gd name="T57" fmla="*/ 803 h 1300"/>
                  <a:gd name="T58" fmla="*/ 707 w 2966"/>
                  <a:gd name="T59" fmla="*/ 830 h 1300"/>
                  <a:gd name="T60" fmla="*/ 753 w 2966"/>
                  <a:gd name="T61" fmla="*/ 845 h 1300"/>
                  <a:gd name="T62" fmla="*/ 773 w 2966"/>
                  <a:gd name="T63" fmla="*/ 865 h 1300"/>
                  <a:gd name="T64" fmla="*/ 849 w 2966"/>
                  <a:gd name="T65" fmla="*/ 877 h 1300"/>
                  <a:gd name="T66" fmla="*/ 855 w 2966"/>
                  <a:gd name="T67" fmla="*/ 904 h 1300"/>
                  <a:gd name="T68" fmla="*/ 919 w 2966"/>
                  <a:gd name="T69" fmla="*/ 917 h 1300"/>
                  <a:gd name="T70" fmla="*/ 923 w 2966"/>
                  <a:gd name="T71" fmla="*/ 939 h 1300"/>
                  <a:gd name="T72" fmla="*/ 970 w 2966"/>
                  <a:gd name="T73" fmla="*/ 950 h 1300"/>
                  <a:gd name="T74" fmla="*/ 987 w 2966"/>
                  <a:gd name="T75" fmla="*/ 978 h 1300"/>
                  <a:gd name="T76" fmla="*/ 1016 w 2966"/>
                  <a:gd name="T77" fmla="*/ 989 h 1300"/>
                  <a:gd name="T78" fmla="*/ 1022 w 2966"/>
                  <a:gd name="T79" fmla="*/ 1009 h 1300"/>
                  <a:gd name="T80" fmla="*/ 1042 w 2966"/>
                  <a:gd name="T81" fmla="*/ 1024 h 1300"/>
                  <a:gd name="T82" fmla="*/ 1053 w 2966"/>
                  <a:gd name="T83" fmla="*/ 1050 h 1300"/>
                  <a:gd name="T84" fmla="*/ 1116 w 2966"/>
                  <a:gd name="T85" fmla="*/ 1061 h 1300"/>
                  <a:gd name="T86" fmla="*/ 1135 w 2966"/>
                  <a:gd name="T87" fmla="*/ 1090 h 1300"/>
                  <a:gd name="T88" fmla="*/ 1233 w 2966"/>
                  <a:gd name="T89" fmla="*/ 1102 h 1300"/>
                  <a:gd name="T90" fmla="*/ 1268 w 2966"/>
                  <a:gd name="T91" fmla="*/ 1125 h 1300"/>
                  <a:gd name="T92" fmla="*/ 1297 w 2966"/>
                  <a:gd name="T93" fmla="*/ 1141 h 1300"/>
                  <a:gd name="T94" fmla="*/ 1404 w 2966"/>
                  <a:gd name="T95" fmla="*/ 1164 h 1300"/>
                  <a:gd name="T96" fmla="*/ 1729 w 2966"/>
                  <a:gd name="T97" fmla="*/ 1182 h 1300"/>
                  <a:gd name="T98" fmla="*/ 1795 w 2966"/>
                  <a:gd name="T99" fmla="*/ 1215 h 1300"/>
                  <a:gd name="T100" fmla="*/ 1994 w 2966"/>
                  <a:gd name="T101" fmla="*/ 1232 h 1300"/>
                  <a:gd name="T102" fmla="*/ 2495 w 2966"/>
                  <a:gd name="T103" fmla="*/ 1267 h 1300"/>
                  <a:gd name="T104" fmla="*/ 2857 w 2966"/>
                  <a:gd name="T105" fmla="*/ 1281 h 1300"/>
                  <a:gd name="T106" fmla="*/ 2947 w 2966"/>
                  <a:gd name="T107" fmla="*/ 1300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66" h="1300">
                    <a:moveTo>
                      <a:pt x="0" y="0"/>
                    </a:moveTo>
                    <a:lnTo>
                      <a:pt x="0" y="13"/>
                    </a:lnTo>
                    <a:lnTo>
                      <a:pt x="31" y="13"/>
                    </a:lnTo>
                    <a:lnTo>
                      <a:pt x="31" y="25"/>
                    </a:lnTo>
                    <a:lnTo>
                      <a:pt x="50" y="25"/>
                    </a:lnTo>
                    <a:lnTo>
                      <a:pt x="50" y="33"/>
                    </a:lnTo>
                    <a:lnTo>
                      <a:pt x="72" y="33"/>
                    </a:lnTo>
                    <a:lnTo>
                      <a:pt x="72" y="50"/>
                    </a:lnTo>
                    <a:lnTo>
                      <a:pt x="130" y="50"/>
                    </a:lnTo>
                    <a:lnTo>
                      <a:pt x="130" y="64"/>
                    </a:lnTo>
                    <a:lnTo>
                      <a:pt x="161" y="64"/>
                    </a:lnTo>
                    <a:lnTo>
                      <a:pt x="161" y="77"/>
                    </a:lnTo>
                    <a:lnTo>
                      <a:pt x="189" y="77"/>
                    </a:lnTo>
                    <a:lnTo>
                      <a:pt x="189" y="87"/>
                    </a:lnTo>
                    <a:lnTo>
                      <a:pt x="218" y="87"/>
                    </a:lnTo>
                    <a:lnTo>
                      <a:pt x="218" y="110"/>
                    </a:lnTo>
                    <a:lnTo>
                      <a:pt x="235" y="110"/>
                    </a:lnTo>
                    <a:lnTo>
                      <a:pt x="235" y="120"/>
                    </a:lnTo>
                    <a:lnTo>
                      <a:pt x="247" y="120"/>
                    </a:lnTo>
                    <a:lnTo>
                      <a:pt x="247" y="130"/>
                    </a:lnTo>
                    <a:lnTo>
                      <a:pt x="253" y="130"/>
                    </a:lnTo>
                    <a:lnTo>
                      <a:pt x="253" y="132"/>
                    </a:lnTo>
                    <a:lnTo>
                      <a:pt x="255" y="132"/>
                    </a:lnTo>
                    <a:lnTo>
                      <a:pt x="255" y="138"/>
                    </a:lnTo>
                    <a:lnTo>
                      <a:pt x="280" y="138"/>
                    </a:lnTo>
                    <a:lnTo>
                      <a:pt x="280" y="161"/>
                    </a:lnTo>
                    <a:lnTo>
                      <a:pt x="300" y="161"/>
                    </a:lnTo>
                    <a:lnTo>
                      <a:pt x="300" y="169"/>
                    </a:lnTo>
                    <a:lnTo>
                      <a:pt x="311" y="169"/>
                    </a:lnTo>
                    <a:lnTo>
                      <a:pt x="311" y="194"/>
                    </a:lnTo>
                    <a:lnTo>
                      <a:pt x="323" y="194"/>
                    </a:lnTo>
                    <a:lnTo>
                      <a:pt x="323" y="204"/>
                    </a:lnTo>
                    <a:lnTo>
                      <a:pt x="329" y="204"/>
                    </a:lnTo>
                    <a:lnTo>
                      <a:pt x="329" y="233"/>
                    </a:lnTo>
                    <a:lnTo>
                      <a:pt x="333" y="233"/>
                    </a:lnTo>
                    <a:lnTo>
                      <a:pt x="333" y="291"/>
                    </a:lnTo>
                    <a:lnTo>
                      <a:pt x="342" y="291"/>
                    </a:lnTo>
                    <a:lnTo>
                      <a:pt x="342" y="340"/>
                    </a:lnTo>
                    <a:lnTo>
                      <a:pt x="348" y="340"/>
                    </a:lnTo>
                    <a:lnTo>
                      <a:pt x="348" y="375"/>
                    </a:lnTo>
                    <a:lnTo>
                      <a:pt x="354" y="375"/>
                    </a:lnTo>
                    <a:lnTo>
                      <a:pt x="354" y="408"/>
                    </a:lnTo>
                    <a:lnTo>
                      <a:pt x="360" y="408"/>
                    </a:lnTo>
                    <a:lnTo>
                      <a:pt x="360" y="431"/>
                    </a:lnTo>
                    <a:lnTo>
                      <a:pt x="366" y="431"/>
                    </a:lnTo>
                    <a:lnTo>
                      <a:pt x="366" y="480"/>
                    </a:lnTo>
                    <a:lnTo>
                      <a:pt x="370" y="480"/>
                    </a:lnTo>
                    <a:lnTo>
                      <a:pt x="370" y="492"/>
                    </a:lnTo>
                    <a:lnTo>
                      <a:pt x="377" y="492"/>
                    </a:lnTo>
                    <a:lnTo>
                      <a:pt x="377" y="503"/>
                    </a:lnTo>
                    <a:lnTo>
                      <a:pt x="399" y="503"/>
                    </a:lnTo>
                    <a:lnTo>
                      <a:pt x="399" y="527"/>
                    </a:lnTo>
                    <a:lnTo>
                      <a:pt x="405" y="527"/>
                    </a:lnTo>
                    <a:lnTo>
                      <a:pt x="405" y="538"/>
                    </a:lnTo>
                    <a:lnTo>
                      <a:pt x="440" y="538"/>
                    </a:lnTo>
                    <a:lnTo>
                      <a:pt x="440" y="550"/>
                    </a:lnTo>
                    <a:lnTo>
                      <a:pt x="453" y="550"/>
                    </a:lnTo>
                    <a:lnTo>
                      <a:pt x="453" y="560"/>
                    </a:lnTo>
                    <a:lnTo>
                      <a:pt x="465" y="560"/>
                    </a:lnTo>
                    <a:lnTo>
                      <a:pt x="465" y="571"/>
                    </a:lnTo>
                    <a:lnTo>
                      <a:pt x="504" y="571"/>
                    </a:lnTo>
                    <a:lnTo>
                      <a:pt x="504" y="581"/>
                    </a:lnTo>
                    <a:lnTo>
                      <a:pt x="529" y="581"/>
                    </a:lnTo>
                    <a:lnTo>
                      <a:pt x="529" y="616"/>
                    </a:lnTo>
                    <a:lnTo>
                      <a:pt x="533" y="616"/>
                    </a:lnTo>
                    <a:lnTo>
                      <a:pt x="533" y="643"/>
                    </a:lnTo>
                    <a:lnTo>
                      <a:pt x="541" y="643"/>
                    </a:lnTo>
                    <a:lnTo>
                      <a:pt x="541" y="667"/>
                    </a:lnTo>
                    <a:lnTo>
                      <a:pt x="551" y="667"/>
                    </a:lnTo>
                    <a:lnTo>
                      <a:pt x="551" y="690"/>
                    </a:lnTo>
                    <a:lnTo>
                      <a:pt x="598" y="690"/>
                    </a:lnTo>
                    <a:lnTo>
                      <a:pt x="598" y="700"/>
                    </a:lnTo>
                    <a:lnTo>
                      <a:pt x="603" y="700"/>
                    </a:lnTo>
                    <a:lnTo>
                      <a:pt x="603" y="711"/>
                    </a:lnTo>
                    <a:lnTo>
                      <a:pt x="611" y="711"/>
                    </a:lnTo>
                    <a:lnTo>
                      <a:pt x="611" y="725"/>
                    </a:lnTo>
                    <a:lnTo>
                      <a:pt x="631" y="725"/>
                    </a:lnTo>
                    <a:lnTo>
                      <a:pt x="631" y="735"/>
                    </a:lnTo>
                    <a:lnTo>
                      <a:pt x="644" y="735"/>
                    </a:lnTo>
                    <a:lnTo>
                      <a:pt x="644" y="746"/>
                    </a:lnTo>
                    <a:lnTo>
                      <a:pt x="656" y="746"/>
                    </a:lnTo>
                    <a:lnTo>
                      <a:pt x="656" y="758"/>
                    </a:lnTo>
                    <a:lnTo>
                      <a:pt x="662" y="758"/>
                    </a:lnTo>
                    <a:lnTo>
                      <a:pt x="662" y="781"/>
                    </a:lnTo>
                    <a:lnTo>
                      <a:pt x="677" y="781"/>
                    </a:lnTo>
                    <a:lnTo>
                      <a:pt x="677" y="803"/>
                    </a:lnTo>
                    <a:lnTo>
                      <a:pt x="693" y="803"/>
                    </a:lnTo>
                    <a:lnTo>
                      <a:pt x="693" y="818"/>
                    </a:lnTo>
                    <a:lnTo>
                      <a:pt x="707" y="818"/>
                    </a:lnTo>
                    <a:lnTo>
                      <a:pt x="707" y="830"/>
                    </a:lnTo>
                    <a:lnTo>
                      <a:pt x="728" y="830"/>
                    </a:lnTo>
                    <a:lnTo>
                      <a:pt x="728" y="845"/>
                    </a:lnTo>
                    <a:lnTo>
                      <a:pt x="753" y="845"/>
                    </a:lnTo>
                    <a:lnTo>
                      <a:pt x="753" y="853"/>
                    </a:lnTo>
                    <a:lnTo>
                      <a:pt x="773" y="853"/>
                    </a:lnTo>
                    <a:lnTo>
                      <a:pt x="773" y="865"/>
                    </a:lnTo>
                    <a:lnTo>
                      <a:pt x="818" y="865"/>
                    </a:lnTo>
                    <a:lnTo>
                      <a:pt x="818" y="877"/>
                    </a:lnTo>
                    <a:lnTo>
                      <a:pt x="849" y="877"/>
                    </a:lnTo>
                    <a:lnTo>
                      <a:pt x="849" y="888"/>
                    </a:lnTo>
                    <a:lnTo>
                      <a:pt x="855" y="888"/>
                    </a:lnTo>
                    <a:lnTo>
                      <a:pt x="855" y="904"/>
                    </a:lnTo>
                    <a:lnTo>
                      <a:pt x="878" y="904"/>
                    </a:lnTo>
                    <a:lnTo>
                      <a:pt x="878" y="917"/>
                    </a:lnTo>
                    <a:lnTo>
                      <a:pt x="919" y="917"/>
                    </a:lnTo>
                    <a:lnTo>
                      <a:pt x="919" y="927"/>
                    </a:lnTo>
                    <a:lnTo>
                      <a:pt x="923" y="927"/>
                    </a:lnTo>
                    <a:lnTo>
                      <a:pt x="923" y="939"/>
                    </a:lnTo>
                    <a:lnTo>
                      <a:pt x="954" y="939"/>
                    </a:lnTo>
                    <a:lnTo>
                      <a:pt x="954" y="950"/>
                    </a:lnTo>
                    <a:lnTo>
                      <a:pt x="970" y="950"/>
                    </a:lnTo>
                    <a:lnTo>
                      <a:pt x="970" y="960"/>
                    </a:lnTo>
                    <a:lnTo>
                      <a:pt x="987" y="960"/>
                    </a:lnTo>
                    <a:lnTo>
                      <a:pt x="987" y="978"/>
                    </a:lnTo>
                    <a:lnTo>
                      <a:pt x="1001" y="978"/>
                    </a:lnTo>
                    <a:lnTo>
                      <a:pt x="1001" y="989"/>
                    </a:lnTo>
                    <a:lnTo>
                      <a:pt x="1016" y="989"/>
                    </a:lnTo>
                    <a:lnTo>
                      <a:pt x="1016" y="1001"/>
                    </a:lnTo>
                    <a:lnTo>
                      <a:pt x="1022" y="1001"/>
                    </a:lnTo>
                    <a:lnTo>
                      <a:pt x="1022" y="1009"/>
                    </a:lnTo>
                    <a:lnTo>
                      <a:pt x="1030" y="1009"/>
                    </a:lnTo>
                    <a:lnTo>
                      <a:pt x="1030" y="1024"/>
                    </a:lnTo>
                    <a:lnTo>
                      <a:pt x="1042" y="1024"/>
                    </a:lnTo>
                    <a:lnTo>
                      <a:pt x="1042" y="1040"/>
                    </a:lnTo>
                    <a:lnTo>
                      <a:pt x="1053" y="1040"/>
                    </a:lnTo>
                    <a:lnTo>
                      <a:pt x="1053" y="1050"/>
                    </a:lnTo>
                    <a:lnTo>
                      <a:pt x="1061" y="1050"/>
                    </a:lnTo>
                    <a:lnTo>
                      <a:pt x="1061" y="1061"/>
                    </a:lnTo>
                    <a:lnTo>
                      <a:pt x="1116" y="1061"/>
                    </a:lnTo>
                    <a:lnTo>
                      <a:pt x="1116" y="1075"/>
                    </a:lnTo>
                    <a:lnTo>
                      <a:pt x="1135" y="1075"/>
                    </a:lnTo>
                    <a:lnTo>
                      <a:pt x="1135" y="1090"/>
                    </a:lnTo>
                    <a:lnTo>
                      <a:pt x="1205" y="1090"/>
                    </a:lnTo>
                    <a:lnTo>
                      <a:pt x="1205" y="1102"/>
                    </a:lnTo>
                    <a:lnTo>
                      <a:pt x="1233" y="1102"/>
                    </a:lnTo>
                    <a:lnTo>
                      <a:pt x="1233" y="1112"/>
                    </a:lnTo>
                    <a:lnTo>
                      <a:pt x="1268" y="1112"/>
                    </a:lnTo>
                    <a:lnTo>
                      <a:pt x="1268" y="1125"/>
                    </a:lnTo>
                    <a:lnTo>
                      <a:pt x="1287" y="1125"/>
                    </a:lnTo>
                    <a:lnTo>
                      <a:pt x="1287" y="1141"/>
                    </a:lnTo>
                    <a:lnTo>
                      <a:pt x="1297" y="1141"/>
                    </a:lnTo>
                    <a:lnTo>
                      <a:pt x="1297" y="1151"/>
                    </a:lnTo>
                    <a:lnTo>
                      <a:pt x="1404" y="1151"/>
                    </a:lnTo>
                    <a:lnTo>
                      <a:pt x="1404" y="1164"/>
                    </a:lnTo>
                    <a:lnTo>
                      <a:pt x="1433" y="1164"/>
                    </a:lnTo>
                    <a:lnTo>
                      <a:pt x="1433" y="1182"/>
                    </a:lnTo>
                    <a:lnTo>
                      <a:pt x="1729" y="1182"/>
                    </a:lnTo>
                    <a:lnTo>
                      <a:pt x="1729" y="1197"/>
                    </a:lnTo>
                    <a:lnTo>
                      <a:pt x="1795" y="1197"/>
                    </a:lnTo>
                    <a:lnTo>
                      <a:pt x="1795" y="1215"/>
                    </a:lnTo>
                    <a:lnTo>
                      <a:pt x="1959" y="1215"/>
                    </a:lnTo>
                    <a:lnTo>
                      <a:pt x="1959" y="1232"/>
                    </a:lnTo>
                    <a:lnTo>
                      <a:pt x="1994" y="1232"/>
                    </a:lnTo>
                    <a:lnTo>
                      <a:pt x="1994" y="1246"/>
                    </a:lnTo>
                    <a:lnTo>
                      <a:pt x="2495" y="1246"/>
                    </a:lnTo>
                    <a:lnTo>
                      <a:pt x="2495" y="1267"/>
                    </a:lnTo>
                    <a:lnTo>
                      <a:pt x="2586" y="1267"/>
                    </a:lnTo>
                    <a:lnTo>
                      <a:pt x="2586" y="1281"/>
                    </a:lnTo>
                    <a:lnTo>
                      <a:pt x="2857" y="1281"/>
                    </a:lnTo>
                    <a:lnTo>
                      <a:pt x="2857" y="1300"/>
                    </a:lnTo>
                    <a:lnTo>
                      <a:pt x="2966" y="1300"/>
                    </a:lnTo>
                    <a:lnTo>
                      <a:pt x="2947" y="1300"/>
                    </a:lnTo>
                  </a:path>
                </a:pathLst>
              </a:custGeom>
              <a:noFill/>
              <a:ln w="1905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465C4BE-F147-4C4A-AA10-7E4CFDB8CF10}"/>
                  </a:ext>
                </a:extLst>
              </p:cNvPr>
              <p:cNvGrpSpPr/>
              <p:nvPr/>
            </p:nvGrpSpPr>
            <p:grpSpPr>
              <a:xfrm>
                <a:off x="2031208" y="1540842"/>
                <a:ext cx="6284118" cy="1715217"/>
                <a:chOff x="2735263" y="1887538"/>
                <a:chExt cx="4189412" cy="1725613"/>
              </a:xfrm>
            </p:grpSpPr>
            <p:sp>
              <p:nvSpPr>
                <p:cNvPr id="40" name="Line 5">
                  <a:extLst>
                    <a:ext uri="{FF2B5EF4-FFF2-40B4-BE49-F238E27FC236}">
                      <a16:creationId xmlns:a16="http://schemas.microsoft.com/office/drawing/2014/main" id="{80BB7B57-B735-4140-8BCD-CAC2752420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51138" y="1887538"/>
                  <a:ext cx="0" cy="28575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1" name="Line 6">
                  <a:extLst>
                    <a:ext uri="{FF2B5EF4-FFF2-40B4-BE49-F238E27FC236}">
                      <a16:creationId xmlns:a16="http://schemas.microsoft.com/office/drawing/2014/main" id="{3CD12632-21F7-4015-8167-9020A3EF99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5263" y="1900238"/>
                  <a:ext cx="33338" cy="0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2" name="Line 7">
                  <a:extLst>
                    <a:ext uri="{FF2B5EF4-FFF2-40B4-BE49-F238E27FC236}">
                      <a16:creationId xmlns:a16="http://schemas.microsoft.com/office/drawing/2014/main" id="{B247B42D-BDFC-4F3A-994F-1DC586AE09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0663" y="1978025"/>
                  <a:ext cx="0" cy="30163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3" name="Line 8">
                  <a:extLst>
                    <a:ext uri="{FF2B5EF4-FFF2-40B4-BE49-F238E27FC236}">
                      <a16:creationId xmlns:a16="http://schemas.microsoft.com/office/drawing/2014/main" id="{51BB35A0-E5AA-41F6-9E13-CF2C43E793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44788" y="1992313"/>
                  <a:ext cx="30163" cy="0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4" name="Line 9">
                  <a:extLst>
                    <a:ext uri="{FF2B5EF4-FFF2-40B4-BE49-F238E27FC236}">
                      <a16:creationId xmlns:a16="http://schemas.microsoft.com/office/drawing/2014/main" id="{CE51CB5A-4EE0-4FB0-BFC5-275B083EFC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01963" y="2422525"/>
                  <a:ext cx="0" cy="30163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5" name="Line 10">
                  <a:extLst>
                    <a:ext uri="{FF2B5EF4-FFF2-40B4-BE49-F238E27FC236}">
                      <a16:creationId xmlns:a16="http://schemas.microsoft.com/office/drawing/2014/main" id="{39D29E9D-0DCF-47DD-A1F8-E59C4B6409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088" y="2436813"/>
                  <a:ext cx="30163" cy="0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6" name="Line 11">
                  <a:extLst>
                    <a:ext uri="{FF2B5EF4-FFF2-40B4-BE49-F238E27FC236}">
                      <a16:creationId xmlns:a16="http://schemas.microsoft.com/office/drawing/2014/main" id="{DE962F42-2F32-40A5-A883-FED63D6501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13088" y="2613025"/>
                  <a:ext cx="0" cy="28575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7" name="Line 12">
                  <a:extLst>
                    <a:ext uri="{FF2B5EF4-FFF2-40B4-BE49-F238E27FC236}">
                      <a16:creationId xmlns:a16="http://schemas.microsoft.com/office/drawing/2014/main" id="{50A485D5-9A6A-4FF3-9D80-929DD95409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00388" y="2625725"/>
                  <a:ext cx="30163" cy="0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8" name="Line 13">
                  <a:extLst>
                    <a:ext uri="{FF2B5EF4-FFF2-40B4-BE49-F238E27FC236}">
                      <a16:creationId xmlns:a16="http://schemas.microsoft.com/office/drawing/2014/main" id="{45031F3B-1871-4ABA-8DE3-D5B20E20E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33738" y="2684463"/>
                  <a:ext cx="0" cy="33338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49" name="Line 14">
                  <a:extLst>
                    <a:ext uri="{FF2B5EF4-FFF2-40B4-BE49-F238E27FC236}">
                      <a16:creationId xmlns:a16="http://schemas.microsoft.com/office/drawing/2014/main" id="{CAB814B7-4C8C-4DF6-BC19-D9DAF2A245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863" y="2700338"/>
                  <a:ext cx="33338" cy="0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50" name="Line 15">
                  <a:extLst>
                    <a:ext uri="{FF2B5EF4-FFF2-40B4-BE49-F238E27FC236}">
                      <a16:creationId xmlns:a16="http://schemas.microsoft.com/office/drawing/2014/main" id="{B2C83D94-E076-46A9-8E1A-56EA442FDD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9775" y="2740025"/>
                  <a:ext cx="0" cy="30163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51" name="Line 16">
                  <a:extLst>
                    <a:ext uri="{FF2B5EF4-FFF2-40B4-BE49-F238E27FC236}">
                      <a16:creationId xmlns:a16="http://schemas.microsoft.com/office/drawing/2014/main" id="{1BB4575C-86FB-484E-B4FA-564D5B4517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3900" y="2755900"/>
                  <a:ext cx="31750" cy="0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52" name="Line 17">
                  <a:extLst>
                    <a:ext uri="{FF2B5EF4-FFF2-40B4-BE49-F238E27FC236}">
                      <a16:creationId xmlns:a16="http://schemas.microsoft.com/office/drawing/2014/main" id="{A98EA738-9DF0-4215-94B7-A422411DD7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09938" y="2776538"/>
                  <a:ext cx="0" cy="28575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53" name="Line 18">
                  <a:extLst>
                    <a:ext uri="{FF2B5EF4-FFF2-40B4-BE49-F238E27FC236}">
                      <a16:creationId xmlns:a16="http://schemas.microsoft.com/office/drawing/2014/main" id="{ADDC06BC-C8C8-4D6A-A2ED-4AA464E54B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2475" y="2789238"/>
                  <a:ext cx="30163" cy="0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54" name="Line 19">
                  <a:extLst>
                    <a:ext uri="{FF2B5EF4-FFF2-40B4-BE49-F238E27FC236}">
                      <a16:creationId xmlns:a16="http://schemas.microsoft.com/office/drawing/2014/main" id="{2A4188D3-2F33-4F84-AEEC-0E787636DF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54388" y="2835275"/>
                  <a:ext cx="0" cy="31750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55" name="Line 20">
                  <a:extLst>
                    <a:ext uri="{FF2B5EF4-FFF2-40B4-BE49-F238E27FC236}">
                      <a16:creationId xmlns:a16="http://schemas.microsoft.com/office/drawing/2014/main" id="{2CC7E468-1C33-4782-8E0E-E7AF95C394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8513" y="2851150"/>
                  <a:ext cx="30163" cy="0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56" name="Line 21">
                  <a:extLst>
                    <a:ext uri="{FF2B5EF4-FFF2-40B4-BE49-F238E27FC236}">
                      <a16:creationId xmlns:a16="http://schemas.microsoft.com/office/drawing/2014/main" id="{52352C29-0B48-4334-81AE-D857DE467B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3975" y="3141663"/>
                  <a:ext cx="0" cy="30163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57" name="Line 22">
                  <a:extLst>
                    <a:ext uri="{FF2B5EF4-FFF2-40B4-BE49-F238E27FC236}">
                      <a16:creationId xmlns:a16="http://schemas.microsoft.com/office/drawing/2014/main" id="{D996C88C-91F2-458C-8671-F292A7B4A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51275" y="3155950"/>
                  <a:ext cx="28575" cy="0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58" name="Line 23">
                  <a:extLst>
                    <a:ext uri="{FF2B5EF4-FFF2-40B4-BE49-F238E27FC236}">
                      <a16:creationId xmlns:a16="http://schemas.microsoft.com/office/drawing/2014/main" id="{2B67EB29-0FC2-4E68-88AD-948696E54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2300" y="3344863"/>
                  <a:ext cx="0" cy="30163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59" name="Line 24">
                  <a:extLst>
                    <a:ext uri="{FF2B5EF4-FFF2-40B4-BE49-F238E27FC236}">
                      <a16:creationId xmlns:a16="http://schemas.microsoft.com/office/drawing/2014/main" id="{0A5131D9-FA68-4281-8F5F-2D7C35403F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4838" y="3360738"/>
                  <a:ext cx="33338" cy="0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0" name="Line 25">
                  <a:extLst>
                    <a:ext uri="{FF2B5EF4-FFF2-40B4-BE49-F238E27FC236}">
                      <a16:creationId xmlns:a16="http://schemas.microsoft.com/office/drawing/2014/main" id="{D8948F56-84E9-42AF-8D03-746DB8C14D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4213" y="3363913"/>
                  <a:ext cx="0" cy="33338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1" name="Line 26">
                  <a:extLst>
                    <a:ext uri="{FF2B5EF4-FFF2-40B4-BE49-F238E27FC236}">
                      <a16:creationId xmlns:a16="http://schemas.microsoft.com/office/drawing/2014/main" id="{96BB3D6B-4824-437A-8A5A-8F8486FEF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79925" y="3381375"/>
                  <a:ext cx="30163" cy="0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2" name="Line 27">
                  <a:extLst>
                    <a:ext uri="{FF2B5EF4-FFF2-40B4-BE49-F238E27FC236}">
                      <a16:creationId xmlns:a16="http://schemas.microsoft.com/office/drawing/2014/main" id="{D3F9FA89-F19A-409A-A46F-9F7F9203C4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2950" y="3394075"/>
                  <a:ext cx="0" cy="28575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3" name="Line 28">
                  <a:extLst>
                    <a:ext uri="{FF2B5EF4-FFF2-40B4-BE49-F238E27FC236}">
                      <a16:creationId xmlns:a16="http://schemas.microsoft.com/office/drawing/2014/main" id="{863266BB-D005-4F03-9C57-A9DB711A19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35488" y="3406775"/>
                  <a:ext cx="33338" cy="0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64" name="Line 29">
                  <a:extLst>
                    <a:ext uri="{FF2B5EF4-FFF2-40B4-BE49-F238E27FC236}">
                      <a16:creationId xmlns:a16="http://schemas.microsoft.com/office/drawing/2014/main" id="{FCF83C72-608B-4BFD-B072-C1FD94BC09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24675" y="3582988"/>
                  <a:ext cx="0" cy="30163"/>
                </a:xfrm>
                <a:prstGeom prst="line">
                  <a:avLst/>
                </a:prstGeom>
                <a:noFill/>
                <a:ln w="1270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7275F2E-A710-4041-BC02-63F15D9F6065}"/>
                </a:ext>
              </a:extLst>
            </p:cNvPr>
            <p:cNvGrpSpPr/>
            <p:nvPr/>
          </p:nvGrpSpPr>
          <p:grpSpPr>
            <a:xfrm>
              <a:off x="1228726" y="1176338"/>
              <a:ext cx="5460207" cy="2095499"/>
              <a:chOff x="1228726" y="1176338"/>
              <a:chExt cx="5460207" cy="2095499"/>
            </a:xfrm>
          </p:grpSpPr>
          <p:sp>
            <p:nvSpPr>
              <p:cNvPr id="16" name="Freeform 51">
                <a:extLst>
                  <a:ext uri="{FF2B5EF4-FFF2-40B4-BE49-F238E27FC236}">
                    <a16:creationId xmlns:a16="http://schemas.microsoft.com/office/drawing/2014/main" id="{994BBF0F-3336-41E5-B789-59C4A636D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776" y="1188961"/>
                <a:ext cx="5441157" cy="2082876"/>
              </a:xfrm>
              <a:custGeom>
                <a:avLst/>
                <a:gdLst>
                  <a:gd name="T0" fmla="*/ 0 w 1112"/>
                  <a:gd name="T1" fmla="*/ 6 h 641"/>
                  <a:gd name="T2" fmla="*/ 6 w 1112"/>
                  <a:gd name="T3" fmla="*/ 11 h 641"/>
                  <a:gd name="T4" fmla="*/ 28 w 1112"/>
                  <a:gd name="T5" fmla="*/ 18 h 641"/>
                  <a:gd name="T6" fmla="*/ 35 w 1112"/>
                  <a:gd name="T7" fmla="*/ 23 h 641"/>
                  <a:gd name="T8" fmla="*/ 38 w 1112"/>
                  <a:gd name="T9" fmla="*/ 30 h 641"/>
                  <a:gd name="T10" fmla="*/ 40 w 1112"/>
                  <a:gd name="T11" fmla="*/ 32 h 641"/>
                  <a:gd name="T12" fmla="*/ 41 w 1112"/>
                  <a:gd name="T13" fmla="*/ 47 h 641"/>
                  <a:gd name="T14" fmla="*/ 43 w 1112"/>
                  <a:gd name="T15" fmla="*/ 53 h 641"/>
                  <a:gd name="T16" fmla="*/ 46 w 1112"/>
                  <a:gd name="T17" fmla="*/ 59 h 641"/>
                  <a:gd name="T18" fmla="*/ 54 w 1112"/>
                  <a:gd name="T19" fmla="*/ 72 h 641"/>
                  <a:gd name="T20" fmla="*/ 69 w 1112"/>
                  <a:gd name="T21" fmla="*/ 78 h 641"/>
                  <a:gd name="T22" fmla="*/ 75 w 1112"/>
                  <a:gd name="T23" fmla="*/ 82 h 641"/>
                  <a:gd name="T24" fmla="*/ 84 w 1112"/>
                  <a:gd name="T25" fmla="*/ 107 h 641"/>
                  <a:gd name="T26" fmla="*/ 86 w 1112"/>
                  <a:gd name="T27" fmla="*/ 132 h 641"/>
                  <a:gd name="T28" fmla="*/ 88 w 1112"/>
                  <a:gd name="T29" fmla="*/ 140 h 641"/>
                  <a:gd name="T30" fmla="*/ 91 w 1112"/>
                  <a:gd name="T31" fmla="*/ 146 h 641"/>
                  <a:gd name="T32" fmla="*/ 94 w 1112"/>
                  <a:gd name="T33" fmla="*/ 151 h 641"/>
                  <a:gd name="T34" fmla="*/ 98 w 1112"/>
                  <a:gd name="T35" fmla="*/ 161 h 641"/>
                  <a:gd name="T36" fmla="*/ 103 w 1112"/>
                  <a:gd name="T37" fmla="*/ 175 h 641"/>
                  <a:gd name="T38" fmla="*/ 112 w 1112"/>
                  <a:gd name="T39" fmla="*/ 187 h 641"/>
                  <a:gd name="T40" fmla="*/ 123 w 1112"/>
                  <a:gd name="T41" fmla="*/ 195 h 641"/>
                  <a:gd name="T42" fmla="*/ 129 w 1112"/>
                  <a:gd name="T43" fmla="*/ 200 h 641"/>
                  <a:gd name="T44" fmla="*/ 132 w 1112"/>
                  <a:gd name="T45" fmla="*/ 220 h 641"/>
                  <a:gd name="T46" fmla="*/ 137 w 1112"/>
                  <a:gd name="T47" fmla="*/ 223 h 641"/>
                  <a:gd name="T48" fmla="*/ 141 w 1112"/>
                  <a:gd name="T49" fmla="*/ 229 h 641"/>
                  <a:gd name="T50" fmla="*/ 146 w 1112"/>
                  <a:gd name="T51" fmla="*/ 258 h 641"/>
                  <a:gd name="T52" fmla="*/ 152 w 1112"/>
                  <a:gd name="T53" fmla="*/ 269 h 641"/>
                  <a:gd name="T54" fmla="*/ 154 w 1112"/>
                  <a:gd name="T55" fmla="*/ 289 h 641"/>
                  <a:gd name="T56" fmla="*/ 156 w 1112"/>
                  <a:gd name="T57" fmla="*/ 294 h 641"/>
                  <a:gd name="T58" fmla="*/ 164 w 1112"/>
                  <a:gd name="T59" fmla="*/ 304 h 641"/>
                  <a:gd name="T60" fmla="*/ 166 w 1112"/>
                  <a:gd name="T61" fmla="*/ 317 h 641"/>
                  <a:gd name="T62" fmla="*/ 168 w 1112"/>
                  <a:gd name="T63" fmla="*/ 346 h 641"/>
                  <a:gd name="T64" fmla="*/ 172 w 1112"/>
                  <a:gd name="T65" fmla="*/ 384 h 641"/>
                  <a:gd name="T66" fmla="*/ 177 w 1112"/>
                  <a:gd name="T67" fmla="*/ 399 h 641"/>
                  <a:gd name="T68" fmla="*/ 180 w 1112"/>
                  <a:gd name="T69" fmla="*/ 409 h 641"/>
                  <a:gd name="T70" fmla="*/ 192 w 1112"/>
                  <a:gd name="T71" fmla="*/ 420 h 641"/>
                  <a:gd name="T72" fmla="*/ 200 w 1112"/>
                  <a:gd name="T73" fmla="*/ 426 h 641"/>
                  <a:gd name="T74" fmla="*/ 211 w 1112"/>
                  <a:gd name="T75" fmla="*/ 436 h 641"/>
                  <a:gd name="T76" fmla="*/ 234 w 1112"/>
                  <a:gd name="T77" fmla="*/ 451 h 641"/>
                  <a:gd name="T78" fmla="*/ 253 w 1112"/>
                  <a:gd name="T79" fmla="*/ 461 h 641"/>
                  <a:gd name="T80" fmla="*/ 256 w 1112"/>
                  <a:gd name="T81" fmla="*/ 471 h 641"/>
                  <a:gd name="T82" fmla="*/ 259 w 1112"/>
                  <a:gd name="T83" fmla="*/ 478 h 641"/>
                  <a:gd name="T84" fmla="*/ 282 w 1112"/>
                  <a:gd name="T85" fmla="*/ 488 h 641"/>
                  <a:gd name="T86" fmla="*/ 290 w 1112"/>
                  <a:gd name="T87" fmla="*/ 494 h 641"/>
                  <a:gd name="T88" fmla="*/ 302 w 1112"/>
                  <a:gd name="T89" fmla="*/ 505 h 641"/>
                  <a:gd name="T90" fmla="*/ 308 w 1112"/>
                  <a:gd name="T91" fmla="*/ 510 h 641"/>
                  <a:gd name="T92" fmla="*/ 319 w 1112"/>
                  <a:gd name="T93" fmla="*/ 521 h 641"/>
                  <a:gd name="T94" fmla="*/ 339 w 1112"/>
                  <a:gd name="T95" fmla="*/ 527 h 641"/>
                  <a:gd name="T96" fmla="*/ 348 w 1112"/>
                  <a:gd name="T97" fmla="*/ 533 h 641"/>
                  <a:gd name="T98" fmla="*/ 409 w 1112"/>
                  <a:gd name="T99" fmla="*/ 541 h 641"/>
                  <a:gd name="T100" fmla="*/ 427 w 1112"/>
                  <a:gd name="T101" fmla="*/ 546 h 641"/>
                  <a:gd name="T102" fmla="*/ 452 w 1112"/>
                  <a:gd name="T103" fmla="*/ 559 h 641"/>
                  <a:gd name="T104" fmla="*/ 520 w 1112"/>
                  <a:gd name="T105" fmla="*/ 566 h 641"/>
                  <a:gd name="T106" fmla="*/ 523 w 1112"/>
                  <a:gd name="T107" fmla="*/ 573 h 641"/>
                  <a:gd name="T108" fmla="*/ 543 w 1112"/>
                  <a:gd name="T109" fmla="*/ 579 h 641"/>
                  <a:gd name="T110" fmla="*/ 553 w 1112"/>
                  <a:gd name="T111" fmla="*/ 587 h 641"/>
                  <a:gd name="T112" fmla="*/ 591 w 1112"/>
                  <a:gd name="T113" fmla="*/ 596 h 641"/>
                  <a:gd name="T114" fmla="*/ 671 w 1112"/>
                  <a:gd name="T115" fmla="*/ 601 h 641"/>
                  <a:gd name="T116" fmla="*/ 708 w 1112"/>
                  <a:gd name="T117" fmla="*/ 610 h 641"/>
                  <a:gd name="T118" fmla="*/ 1112 w 1112"/>
                  <a:gd name="T119" fmla="*/ 62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12" h="641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75" y="78"/>
                      <a:pt x="75" y="78"/>
                      <a:pt x="75" y="78"/>
                    </a:cubicBezTo>
                    <a:cubicBezTo>
                      <a:pt x="75" y="82"/>
                      <a:pt x="75" y="82"/>
                      <a:pt x="75" y="82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86" y="107"/>
                      <a:pt x="86" y="107"/>
                      <a:pt x="86" y="107"/>
                    </a:cubicBezTo>
                    <a:cubicBezTo>
                      <a:pt x="86" y="132"/>
                      <a:pt x="86" y="132"/>
                      <a:pt x="86" y="132"/>
                    </a:cubicBezTo>
                    <a:cubicBezTo>
                      <a:pt x="88" y="132"/>
                      <a:pt x="88" y="132"/>
                      <a:pt x="88" y="132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91" y="140"/>
                      <a:pt x="91" y="140"/>
                      <a:pt x="91" y="140"/>
                    </a:cubicBezTo>
                    <a:cubicBezTo>
                      <a:pt x="91" y="146"/>
                      <a:pt x="91" y="146"/>
                      <a:pt x="91" y="146"/>
                    </a:cubicBezTo>
                    <a:cubicBezTo>
                      <a:pt x="94" y="146"/>
                      <a:pt x="94" y="146"/>
                      <a:pt x="94" y="146"/>
                    </a:cubicBezTo>
                    <a:cubicBezTo>
                      <a:pt x="94" y="151"/>
                      <a:pt x="94" y="151"/>
                      <a:pt x="94" y="151"/>
                    </a:cubicBezTo>
                    <a:cubicBezTo>
                      <a:pt x="98" y="151"/>
                      <a:pt x="98" y="151"/>
                      <a:pt x="98" y="151"/>
                    </a:cubicBezTo>
                    <a:cubicBezTo>
                      <a:pt x="98" y="161"/>
                      <a:pt x="98" y="161"/>
                      <a:pt x="98" y="161"/>
                    </a:cubicBezTo>
                    <a:cubicBezTo>
                      <a:pt x="103" y="161"/>
                      <a:pt x="103" y="161"/>
                      <a:pt x="103" y="161"/>
                    </a:cubicBezTo>
                    <a:cubicBezTo>
                      <a:pt x="103" y="175"/>
                      <a:pt x="103" y="175"/>
                      <a:pt x="103" y="175"/>
                    </a:cubicBezTo>
                    <a:cubicBezTo>
                      <a:pt x="112" y="175"/>
                      <a:pt x="112" y="175"/>
                      <a:pt x="112" y="175"/>
                    </a:cubicBezTo>
                    <a:cubicBezTo>
                      <a:pt x="112" y="187"/>
                      <a:pt x="112" y="187"/>
                      <a:pt x="112" y="187"/>
                    </a:cubicBezTo>
                    <a:cubicBezTo>
                      <a:pt x="123" y="187"/>
                      <a:pt x="123" y="187"/>
                      <a:pt x="123" y="187"/>
                    </a:cubicBezTo>
                    <a:cubicBezTo>
                      <a:pt x="123" y="195"/>
                      <a:pt x="123" y="195"/>
                      <a:pt x="123" y="195"/>
                    </a:cubicBezTo>
                    <a:cubicBezTo>
                      <a:pt x="129" y="195"/>
                      <a:pt x="129" y="195"/>
                      <a:pt x="129" y="195"/>
                    </a:cubicBezTo>
                    <a:cubicBezTo>
                      <a:pt x="129" y="200"/>
                      <a:pt x="129" y="200"/>
                      <a:pt x="129" y="200"/>
                    </a:cubicBezTo>
                    <a:cubicBezTo>
                      <a:pt x="132" y="200"/>
                      <a:pt x="132" y="200"/>
                      <a:pt x="132" y="200"/>
                    </a:cubicBezTo>
                    <a:cubicBezTo>
                      <a:pt x="132" y="220"/>
                      <a:pt x="132" y="220"/>
                      <a:pt x="132" y="220"/>
                    </a:cubicBezTo>
                    <a:cubicBezTo>
                      <a:pt x="132" y="223"/>
                      <a:pt x="132" y="223"/>
                      <a:pt x="132" y="223"/>
                    </a:cubicBezTo>
                    <a:cubicBezTo>
                      <a:pt x="137" y="223"/>
                      <a:pt x="137" y="223"/>
                      <a:pt x="137" y="223"/>
                    </a:cubicBezTo>
                    <a:cubicBezTo>
                      <a:pt x="137" y="229"/>
                      <a:pt x="137" y="229"/>
                      <a:pt x="137" y="229"/>
                    </a:cubicBezTo>
                    <a:cubicBezTo>
                      <a:pt x="141" y="229"/>
                      <a:pt x="141" y="229"/>
                      <a:pt x="141" y="229"/>
                    </a:cubicBezTo>
                    <a:cubicBezTo>
                      <a:pt x="141" y="258"/>
                      <a:pt x="141" y="258"/>
                      <a:pt x="141" y="258"/>
                    </a:cubicBezTo>
                    <a:cubicBezTo>
                      <a:pt x="146" y="258"/>
                      <a:pt x="146" y="258"/>
                      <a:pt x="146" y="258"/>
                    </a:cubicBezTo>
                    <a:cubicBezTo>
                      <a:pt x="146" y="269"/>
                      <a:pt x="146" y="269"/>
                      <a:pt x="146" y="269"/>
                    </a:cubicBezTo>
                    <a:cubicBezTo>
                      <a:pt x="152" y="269"/>
                      <a:pt x="152" y="269"/>
                      <a:pt x="152" y="26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4" y="289"/>
                      <a:pt x="154" y="289"/>
                      <a:pt x="154" y="289"/>
                    </a:cubicBezTo>
                    <a:cubicBezTo>
                      <a:pt x="154" y="294"/>
                      <a:pt x="154" y="294"/>
                      <a:pt x="154" y="294"/>
                    </a:cubicBezTo>
                    <a:cubicBezTo>
                      <a:pt x="156" y="294"/>
                      <a:pt x="156" y="294"/>
                      <a:pt x="156" y="294"/>
                    </a:cubicBezTo>
                    <a:cubicBezTo>
                      <a:pt x="156" y="304"/>
                      <a:pt x="156" y="304"/>
                      <a:pt x="156" y="304"/>
                    </a:cubicBezTo>
                    <a:cubicBezTo>
                      <a:pt x="164" y="304"/>
                      <a:pt x="164" y="304"/>
                      <a:pt x="164" y="304"/>
                    </a:cubicBezTo>
                    <a:cubicBezTo>
                      <a:pt x="164" y="317"/>
                      <a:pt x="164" y="317"/>
                      <a:pt x="164" y="317"/>
                    </a:cubicBezTo>
                    <a:cubicBezTo>
                      <a:pt x="166" y="317"/>
                      <a:pt x="166" y="317"/>
                      <a:pt x="166" y="317"/>
                    </a:cubicBezTo>
                    <a:cubicBezTo>
                      <a:pt x="166" y="346"/>
                      <a:pt x="166" y="346"/>
                      <a:pt x="166" y="346"/>
                    </a:cubicBezTo>
                    <a:cubicBezTo>
                      <a:pt x="168" y="346"/>
                      <a:pt x="168" y="346"/>
                      <a:pt x="168" y="346"/>
                    </a:cubicBezTo>
                    <a:cubicBezTo>
                      <a:pt x="168" y="384"/>
                      <a:pt x="168" y="384"/>
                      <a:pt x="168" y="384"/>
                    </a:cubicBezTo>
                    <a:cubicBezTo>
                      <a:pt x="172" y="384"/>
                      <a:pt x="172" y="384"/>
                      <a:pt x="172" y="384"/>
                    </a:cubicBezTo>
                    <a:cubicBezTo>
                      <a:pt x="172" y="399"/>
                      <a:pt x="172" y="399"/>
                      <a:pt x="172" y="399"/>
                    </a:cubicBezTo>
                    <a:cubicBezTo>
                      <a:pt x="177" y="399"/>
                      <a:pt x="177" y="399"/>
                      <a:pt x="177" y="399"/>
                    </a:cubicBezTo>
                    <a:cubicBezTo>
                      <a:pt x="177" y="409"/>
                      <a:pt x="177" y="409"/>
                      <a:pt x="177" y="409"/>
                    </a:cubicBezTo>
                    <a:cubicBezTo>
                      <a:pt x="180" y="409"/>
                      <a:pt x="180" y="409"/>
                      <a:pt x="180" y="409"/>
                    </a:cubicBezTo>
                    <a:cubicBezTo>
                      <a:pt x="180" y="420"/>
                      <a:pt x="180" y="420"/>
                      <a:pt x="180" y="420"/>
                    </a:cubicBezTo>
                    <a:cubicBezTo>
                      <a:pt x="192" y="420"/>
                      <a:pt x="192" y="420"/>
                      <a:pt x="192" y="420"/>
                    </a:cubicBezTo>
                    <a:cubicBezTo>
                      <a:pt x="192" y="426"/>
                      <a:pt x="192" y="426"/>
                      <a:pt x="192" y="426"/>
                    </a:cubicBezTo>
                    <a:cubicBezTo>
                      <a:pt x="200" y="426"/>
                      <a:pt x="200" y="426"/>
                      <a:pt x="200" y="426"/>
                    </a:cubicBezTo>
                    <a:cubicBezTo>
                      <a:pt x="200" y="436"/>
                      <a:pt x="200" y="436"/>
                      <a:pt x="200" y="436"/>
                    </a:cubicBezTo>
                    <a:cubicBezTo>
                      <a:pt x="211" y="436"/>
                      <a:pt x="211" y="436"/>
                      <a:pt x="211" y="436"/>
                    </a:cubicBezTo>
                    <a:cubicBezTo>
                      <a:pt x="211" y="451"/>
                      <a:pt x="211" y="451"/>
                      <a:pt x="211" y="451"/>
                    </a:cubicBezTo>
                    <a:cubicBezTo>
                      <a:pt x="234" y="451"/>
                      <a:pt x="234" y="451"/>
                      <a:pt x="234" y="451"/>
                    </a:cubicBezTo>
                    <a:cubicBezTo>
                      <a:pt x="234" y="461"/>
                      <a:pt x="234" y="461"/>
                      <a:pt x="234" y="461"/>
                    </a:cubicBezTo>
                    <a:cubicBezTo>
                      <a:pt x="253" y="461"/>
                      <a:pt x="253" y="461"/>
                      <a:pt x="253" y="461"/>
                    </a:cubicBezTo>
                    <a:cubicBezTo>
                      <a:pt x="253" y="471"/>
                      <a:pt x="253" y="471"/>
                      <a:pt x="253" y="471"/>
                    </a:cubicBezTo>
                    <a:cubicBezTo>
                      <a:pt x="256" y="471"/>
                      <a:pt x="256" y="471"/>
                      <a:pt x="256" y="471"/>
                    </a:cubicBezTo>
                    <a:cubicBezTo>
                      <a:pt x="256" y="478"/>
                      <a:pt x="256" y="478"/>
                      <a:pt x="256" y="478"/>
                    </a:cubicBezTo>
                    <a:cubicBezTo>
                      <a:pt x="259" y="478"/>
                      <a:pt x="259" y="478"/>
                      <a:pt x="259" y="478"/>
                    </a:cubicBezTo>
                    <a:cubicBezTo>
                      <a:pt x="259" y="488"/>
                      <a:pt x="259" y="488"/>
                      <a:pt x="259" y="488"/>
                    </a:cubicBezTo>
                    <a:cubicBezTo>
                      <a:pt x="282" y="488"/>
                      <a:pt x="282" y="488"/>
                      <a:pt x="282" y="488"/>
                    </a:cubicBezTo>
                    <a:cubicBezTo>
                      <a:pt x="282" y="494"/>
                      <a:pt x="282" y="494"/>
                      <a:pt x="282" y="494"/>
                    </a:cubicBezTo>
                    <a:cubicBezTo>
                      <a:pt x="290" y="494"/>
                      <a:pt x="290" y="494"/>
                      <a:pt x="290" y="494"/>
                    </a:cubicBezTo>
                    <a:cubicBezTo>
                      <a:pt x="290" y="505"/>
                      <a:pt x="290" y="505"/>
                      <a:pt x="290" y="505"/>
                    </a:cubicBezTo>
                    <a:cubicBezTo>
                      <a:pt x="302" y="505"/>
                      <a:pt x="302" y="505"/>
                      <a:pt x="302" y="505"/>
                    </a:cubicBezTo>
                    <a:cubicBezTo>
                      <a:pt x="302" y="510"/>
                      <a:pt x="302" y="510"/>
                      <a:pt x="302" y="510"/>
                    </a:cubicBezTo>
                    <a:cubicBezTo>
                      <a:pt x="308" y="510"/>
                      <a:pt x="308" y="510"/>
                      <a:pt x="308" y="510"/>
                    </a:cubicBezTo>
                    <a:cubicBezTo>
                      <a:pt x="308" y="521"/>
                      <a:pt x="308" y="521"/>
                      <a:pt x="308" y="521"/>
                    </a:cubicBezTo>
                    <a:cubicBezTo>
                      <a:pt x="319" y="521"/>
                      <a:pt x="319" y="521"/>
                      <a:pt x="319" y="521"/>
                    </a:cubicBezTo>
                    <a:cubicBezTo>
                      <a:pt x="319" y="521"/>
                      <a:pt x="319" y="527"/>
                      <a:pt x="319" y="527"/>
                    </a:cubicBezTo>
                    <a:cubicBezTo>
                      <a:pt x="339" y="527"/>
                      <a:pt x="339" y="527"/>
                      <a:pt x="339" y="527"/>
                    </a:cubicBezTo>
                    <a:cubicBezTo>
                      <a:pt x="339" y="533"/>
                      <a:pt x="339" y="533"/>
                      <a:pt x="339" y="533"/>
                    </a:cubicBezTo>
                    <a:cubicBezTo>
                      <a:pt x="348" y="533"/>
                      <a:pt x="348" y="533"/>
                      <a:pt x="348" y="533"/>
                    </a:cubicBezTo>
                    <a:cubicBezTo>
                      <a:pt x="348" y="541"/>
                      <a:pt x="348" y="541"/>
                      <a:pt x="348" y="541"/>
                    </a:cubicBezTo>
                    <a:cubicBezTo>
                      <a:pt x="409" y="541"/>
                      <a:pt x="409" y="541"/>
                      <a:pt x="409" y="541"/>
                    </a:cubicBezTo>
                    <a:cubicBezTo>
                      <a:pt x="409" y="546"/>
                      <a:pt x="409" y="546"/>
                      <a:pt x="409" y="546"/>
                    </a:cubicBezTo>
                    <a:cubicBezTo>
                      <a:pt x="427" y="546"/>
                      <a:pt x="427" y="546"/>
                      <a:pt x="427" y="546"/>
                    </a:cubicBezTo>
                    <a:cubicBezTo>
                      <a:pt x="427" y="559"/>
                      <a:pt x="427" y="559"/>
                      <a:pt x="427" y="559"/>
                    </a:cubicBezTo>
                    <a:cubicBezTo>
                      <a:pt x="452" y="559"/>
                      <a:pt x="452" y="559"/>
                      <a:pt x="452" y="559"/>
                    </a:cubicBezTo>
                    <a:cubicBezTo>
                      <a:pt x="452" y="566"/>
                      <a:pt x="452" y="566"/>
                      <a:pt x="452" y="566"/>
                    </a:cubicBezTo>
                    <a:cubicBezTo>
                      <a:pt x="520" y="566"/>
                      <a:pt x="520" y="566"/>
                      <a:pt x="520" y="566"/>
                    </a:cubicBezTo>
                    <a:cubicBezTo>
                      <a:pt x="520" y="573"/>
                      <a:pt x="520" y="573"/>
                      <a:pt x="520" y="573"/>
                    </a:cubicBezTo>
                    <a:cubicBezTo>
                      <a:pt x="523" y="573"/>
                      <a:pt x="523" y="573"/>
                      <a:pt x="523" y="573"/>
                    </a:cubicBezTo>
                    <a:cubicBezTo>
                      <a:pt x="523" y="579"/>
                      <a:pt x="523" y="579"/>
                      <a:pt x="523" y="579"/>
                    </a:cubicBezTo>
                    <a:cubicBezTo>
                      <a:pt x="543" y="579"/>
                      <a:pt x="543" y="579"/>
                      <a:pt x="543" y="579"/>
                    </a:cubicBezTo>
                    <a:cubicBezTo>
                      <a:pt x="543" y="587"/>
                      <a:pt x="543" y="587"/>
                      <a:pt x="543" y="587"/>
                    </a:cubicBezTo>
                    <a:cubicBezTo>
                      <a:pt x="553" y="587"/>
                      <a:pt x="553" y="587"/>
                      <a:pt x="553" y="587"/>
                    </a:cubicBezTo>
                    <a:cubicBezTo>
                      <a:pt x="553" y="596"/>
                      <a:pt x="553" y="596"/>
                      <a:pt x="553" y="596"/>
                    </a:cubicBezTo>
                    <a:cubicBezTo>
                      <a:pt x="591" y="596"/>
                      <a:pt x="591" y="596"/>
                      <a:pt x="591" y="596"/>
                    </a:cubicBezTo>
                    <a:cubicBezTo>
                      <a:pt x="591" y="601"/>
                      <a:pt x="591" y="601"/>
                      <a:pt x="591" y="601"/>
                    </a:cubicBezTo>
                    <a:cubicBezTo>
                      <a:pt x="671" y="601"/>
                      <a:pt x="671" y="601"/>
                      <a:pt x="671" y="601"/>
                    </a:cubicBezTo>
                    <a:cubicBezTo>
                      <a:pt x="671" y="610"/>
                      <a:pt x="671" y="610"/>
                      <a:pt x="671" y="610"/>
                    </a:cubicBezTo>
                    <a:cubicBezTo>
                      <a:pt x="708" y="610"/>
                      <a:pt x="708" y="610"/>
                      <a:pt x="708" y="610"/>
                    </a:cubicBezTo>
                    <a:cubicBezTo>
                      <a:pt x="708" y="621"/>
                      <a:pt x="708" y="621"/>
                      <a:pt x="708" y="621"/>
                    </a:cubicBezTo>
                    <a:cubicBezTo>
                      <a:pt x="1112" y="621"/>
                      <a:pt x="1112" y="621"/>
                      <a:pt x="1112" y="621"/>
                    </a:cubicBezTo>
                    <a:cubicBezTo>
                      <a:pt x="1112" y="641"/>
                      <a:pt x="1112" y="641"/>
                      <a:pt x="1112" y="641"/>
                    </a:cubicBezTo>
                  </a:path>
                </a:pathLst>
              </a:custGeom>
              <a:noFill/>
              <a:ln w="19050" cap="sq">
                <a:solidFill>
                  <a:srgbClr val="AB2F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FDF36F3-574A-4286-B0C6-F22CCC6E4C89}"/>
                  </a:ext>
                </a:extLst>
              </p:cNvPr>
              <p:cNvGrpSpPr/>
              <p:nvPr/>
            </p:nvGrpSpPr>
            <p:grpSpPr>
              <a:xfrm>
                <a:off x="1228726" y="1176338"/>
                <a:ext cx="4243389" cy="2043428"/>
                <a:chOff x="2200275" y="1520825"/>
                <a:chExt cx="2828926" cy="2055813"/>
              </a:xfrm>
            </p:grpSpPr>
            <p:sp>
              <p:nvSpPr>
                <p:cNvPr id="18" name="Line 31">
                  <a:extLst>
                    <a:ext uri="{FF2B5EF4-FFF2-40B4-BE49-F238E27FC236}">
                      <a16:creationId xmlns:a16="http://schemas.microsoft.com/office/drawing/2014/main" id="{3DEF0587-EFD2-4BC7-BFF2-58D7EF98A8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12975" y="1520825"/>
                  <a:ext cx="0" cy="30163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19" name="Line 32">
                  <a:extLst>
                    <a:ext uri="{FF2B5EF4-FFF2-40B4-BE49-F238E27FC236}">
                      <a16:creationId xmlns:a16="http://schemas.microsoft.com/office/drawing/2014/main" id="{13CA80FB-EFD7-4B0B-8B08-F56D5E0272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275" y="1536700"/>
                  <a:ext cx="28575" cy="0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20" name="Line 33">
                  <a:extLst>
                    <a:ext uri="{FF2B5EF4-FFF2-40B4-BE49-F238E27FC236}">
                      <a16:creationId xmlns:a16="http://schemas.microsoft.com/office/drawing/2014/main" id="{13D3F13C-8A93-4348-8E18-2B5968A812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44788" y="2514600"/>
                  <a:ext cx="0" cy="30163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21" name="Line 34">
                  <a:extLst>
                    <a:ext uri="{FF2B5EF4-FFF2-40B4-BE49-F238E27FC236}">
                      <a16:creationId xmlns:a16="http://schemas.microsoft.com/office/drawing/2014/main" id="{B82DAF82-7A45-4138-B1CA-F317D9951E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8913" y="2527300"/>
                  <a:ext cx="28575" cy="0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22" name="Line 35">
                  <a:extLst>
                    <a:ext uri="{FF2B5EF4-FFF2-40B4-BE49-F238E27FC236}">
                      <a16:creationId xmlns:a16="http://schemas.microsoft.com/office/drawing/2014/main" id="{E53BAD4E-E36D-45E6-9689-EAA9138D64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2125" y="3024188"/>
                  <a:ext cx="0" cy="33338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23" name="Line 36">
                  <a:extLst>
                    <a:ext uri="{FF2B5EF4-FFF2-40B4-BE49-F238E27FC236}">
                      <a16:creationId xmlns:a16="http://schemas.microsoft.com/office/drawing/2014/main" id="{CE984AC7-F4AF-46B2-9DE4-AA6E14F614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6250" y="3041650"/>
                  <a:ext cx="28575" cy="0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24" name="Line 37">
                  <a:extLst>
                    <a:ext uri="{FF2B5EF4-FFF2-40B4-BE49-F238E27FC236}">
                      <a16:creationId xmlns:a16="http://schemas.microsoft.com/office/drawing/2014/main" id="{F5718B19-D0F5-4879-878A-579F1EC351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4688" y="3208338"/>
                  <a:ext cx="0" cy="28575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25" name="Line 38">
                  <a:extLst>
                    <a:ext uri="{FF2B5EF4-FFF2-40B4-BE49-F238E27FC236}">
                      <a16:creationId xmlns:a16="http://schemas.microsoft.com/office/drawing/2014/main" id="{7B8BCE45-0036-4B31-A2D1-0BAC1BE54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01988" y="3221038"/>
                  <a:ext cx="28575" cy="0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26" name="Line 39">
                  <a:extLst>
                    <a:ext uri="{FF2B5EF4-FFF2-40B4-BE49-F238E27FC236}">
                      <a16:creationId xmlns:a16="http://schemas.microsoft.com/office/drawing/2014/main" id="{9473A126-6B09-4AFA-8F83-1DF59F01C3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54375" y="3221038"/>
                  <a:ext cx="0" cy="28575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27" name="Line 40">
                  <a:extLst>
                    <a:ext uri="{FF2B5EF4-FFF2-40B4-BE49-F238E27FC236}">
                      <a16:creationId xmlns:a16="http://schemas.microsoft.com/office/drawing/2014/main" id="{ECAE38B3-55DB-4FD1-9C49-064FB1FC4A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36913" y="3236913"/>
                  <a:ext cx="30163" cy="0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28" name="Line 41">
                  <a:extLst>
                    <a:ext uri="{FF2B5EF4-FFF2-40B4-BE49-F238E27FC236}">
                      <a16:creationId xmlns:a16="http://schemas.microsoft.com/office/drawing/2014/main" id="{BA9FD838-9910-48AC-8C20-73140D0973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57550" y="3243263"/>
                  <a:ext cx="0" cy="30163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29" name="Line 42">
                  <a:extLst>
                    <a:ext uri="{FF2B5EF4-FFF2-40B4-BE49-F238E27FC236}">
                      <a16:creationId xmlns:a16="http://schemas.microsoft.com/office/drawing/2014/main" id="{47EC0D0F-46E8-4D07-B94E-98031816B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4850" y="3255963"/>
                  <a:ext cx="28575" cy="0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30" name="Line 43">
                  <a:extLst>
                    <a:ext uri="{FF2B5EF4-FFF2-40B4-BE49-F238E27FC236}">
                      <a16:creationId xmlns:a16="http://schemas.microsoft.com/office/drawing/2014/main" id="{C4967F52-77F6-44F6-BDB1-A27505245D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51250" y="3344863"/>
                  <a:ext cx="0" cy="33338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31" name="Line 44">
                  <a:extLst>
                    <a:ext uri="{FF2B5EF4-FFF2-40B4-BE49-F238E27FC236}">
                      <a16:creationId xmlns:a16="http://schemas.microsoft.com/office/drawing/2014/main" id="{4271FDA4-67CE-4901-A0B7-75456234F5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35375" y="3360738"/>
                  <a:ext cx="30163" cy="0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32" name="Line 45">
                  <a:extLst>
                    <a:ext uri="{FF2B5EF4-FFF2-40B4-BE49-F238E27FC236}">
                      <a16:creationId xmlns:a16="http://schemas.microsoft.com/office/drawing/2014/main" id="{B87DB845-5684-4333-AFF1-8E0D90A675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19538" y="3409950"/>
                  <a:ext cx="0" cy="33338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33" name="Line 46">
                  <a:extLst>
                    <a:ext uri="{FF2B5EF4-FFF2-40B4-BE49-F238E27FC236}">
                      <a16:creationId xmlns:a16="http://schemas.microsoft.com/office/drawing/2014/main" id="{E630F707-01EF-41DA-B925-C4DD68B22C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03663" y="3425825"/>
                  <a:ext cx="31750" cy="0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34" name="Line 47">
                  <a:extLst>
                    <a:ext uri="{FF2B5EF4-FFF2-40B4-BE49-F238E27FC236}">
                      <a16:creationId xmlns:a16="http://schemas.microsoft.com/office/drawing/2014/main" id="{C0A9400D-FA3C-4ED9-BB6C-5A76F3661B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87863" y="3511550"/>
                  <a:ext cx="0" cy="30163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35" name="Line 48">
                  <a:extLst>
                    <a:ext uri="{FF2B5EF4-FFF2-40B4-BE49-F238E27FC236}">
                      <a16:creationId xmlns:a16="http://schemas.microsoft.com/office/drawing/2014/main" id="{5ED8B5AD-20EC-4CBA-99D2-04FF18C254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70400" y="3524250"/>
                  <a:ext cx="30163" cy="0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36" name="Line 49">
                  <a:extLst>
                    <a:ext uri="{FF2B5EF4-FFF2-40B4-BE49-F238E27FC236}">
                      <a16:creationId xmlns:a16="http://schemas.microsoft.com/office/drawing/2014/main" id="{FE66EB44-F795-4020-99A0-604643ED23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14913" y="3548063"/>
                  <a:ext cx="0" cy="28575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37" name="Line 50">
                  <a:extLst>
                    <a:ext uri="{FF2B5EF4-FFF2-40B4-BE49-F238E27FC236}">
                      <a16:creationId xmlns:a16="http://schemas.microsoft.com/office/drawing/2014/main" id="{294D7CCC-AC5D-41D4-A2EA-845A2CA6ED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9038" y="3560763"/>
                  <a:ext cx="30163" cy="0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</p:grp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BB625B5-0F38-4CD7-A8C3-0AAFAD8AD1FE}"/>
              </a:ext>
            </a:extLst>
          </p:cNvPr>
          <p:cNvGrpSpPr/>
          <p:nvPr/>
        </p:nvGrpSpPr>
        <p:grpSpPr>
          <a:xfrm>
            <a:off x="1267023" y="1371205"/>
            <a:ext cx="10394570" cy="3692580"/>
            <a:chOff x="691536" y="936964"/>
            <a:chExt cx="7795926" cy="276943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F190ECC-A9B7-4981-A9B0-4E2A26DC508B}"/>
                </a:ext>
              </a:extLst>
            </p:cNvPr>
            <p:cNvSpPr txBox="1"/>
            <p:nvPr/>
          </p:nvSpPr>
          <p:spPr>
            <a:xfrm>
              <a:off x="961761" y="936964"/>
              <a:ext cx="857207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609585"/>
              <a:r>
                <a:rPr lang="en-GB" sz="1600" dirty="0">
                  <a:latin typeface="Arial Narrow"/>
                  <a:cs typeface="Arial Narrow"/>
                </a:rPr>
                <a:t>+ Cen</a:t>
              </a:r>
              <a:r>
                <a:rPr lang="cs-CZ" sz="1600" dirty="0" err="1">
                  <a:latin typeface="Arial Narrow"/>
                  <a:cs typeface="Arial Narrow"/>
                </a:rPr>
                <a:t>zorováno</a:t>
              </a:r>
              <a:endParaRPr lang="en-GB" sz="1600" dirty="0">
                <a:latin typeface="Arial Narrow"/>
                <a:cs typeface="Arial Narrow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012989D-53BB-45C2-BB2A-5FB3EF791364}"/>
                </a:ext>
              </a:extLst>
            </p:cNvPr>
            <p:cNvGrpSpPr/>
            <p:nvPr/>
          </p:nvGrpSpPr>
          <p:grpSpPr>
            <a:xfrm>
              <a:off x="691536" y="1081028"/>
              <a:ext cx="7795926" cy="2625371"/>
              <a:chOff x="691536" y="1081028"/>
              <a:chExt cx="7795926" cy="2625371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2AD077E-037B-43DB-9524-1D677158E1E5}"/>
                  </a:ext>
                </a:extLst>
              </p:cNvPr>
              <p:cNvSpPr txBox="1"/>
              <p:nvPr/>
            </p:nvSpPr>
            <p:spPr>
              <a:xfrm rot="16200000">
                <a:off x="-82697" y="2039927"/>
                <a:ext cx="1733132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09585"/>
                <a:r>
                  <a:rPr lang="cs-CZ" sz="1600" b="1" dirty="0">
                    <a:latin typeface="Arial Narrow"/>
                    <a:cs typeface="Arial Narrow"/>
                  </a:rPr>
                  <a:t>Kaplanova-</a:t>
                </a:r>
                <a:r>
                  <a:rPr lang="cs-CZ" sz="1600" b="1" dirty="0" err="1">
                    <a:latin typeface="Arial Narrow"/>
                    <a:cs typeface="Arial Narrow"/>
                  </a:rPr>
                  <a:t>Meierova</a:t>
                </a:r>
                <a:r>
                  <a:rPr lang="cs-CZ" sz="1600" b="1" dirty="0">
                    <a:latin typeface="Arial Narrow"/>
                    <a:cs typeface="Arial Narrow"/>
                  </a:rPr>
                  <a:t> křivka</a:t>
                </a:r>
                <a:endParaRPr lang="en-GB" sz="1600" b="1" dirty="0">
                  <a:latin typeface="Arial Narrow"/>
                  <a:cs typeface="Arial Narrow"/>
                </a:endParaRP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5FA06C1-2651-4371-8C3C-F6B9E8197F93}"/>
                  </a:ext>
                </a:extLst>
              </p:cNvPr>
              <p:cNvGrpSpPr/>
              <p:nvPr/>
            </p:nvGrpSpPr>
            <p:grpSpPr>
              <a:xfrm>
                <a:off x="953761" y="1081028"/>
                <a:ext cx="7533701" cy="2449238"/>
                <a:chOff x="953761" y="1081028"/>
                <a:chExt cx="7533701" cy="2449238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A36623CE-89E4-4285-BCA2-DB5947DC0ADA}"/>
                    </a:ext>
                  </a:extLst>
                </p:cNvPr>
                <p:cNvGrpSpPr/>
                <p:nvPr/>
              </p:nvGrpSpPr>
              <p:grpSpPr>
                <a:xfrm>
                  <a:off x="1183130" y="1122829"/>
                  <a:ext cx="7216079" cy="2210762"/>
                  <a:chOff x="1183130" y="1122829"/>
                  <a:chExt cx="7216079" cy="2210762"/>
                </a:xfrm>
              </p:grpSpPr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DA8FB3E1-4673-41FF-8857-B8E3DF95F013}"/>
                      </a:ext>
                    </a:extLst>
                  </p:cNvPr>
                  <p:cNvCxnSpPr/>
                  <p:nvPr/>
                </p:nvCxnSpPr>
                <p:spPr>
                  <a:xfrm>
                    <a:off x="1237130" y="1122829"/>
                    <a:ext cx="0" cy="2131359"/>
                  </a:xfrm>
                  <a:prstGeom prst="line">
                    <a:avLst/>
                  </a:prstGeom>
                  <a:ln w="28575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6687CB48-0CF1-428E-8425-3534E5D420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37131" y="3254187"/>
                    <a:ext cx="7162078" cy="1"/>
                  </a:xfrm>
                  <a:prstGeom prst="line">
                    <a:avLst/>
                  </a:prstGeom>
                  <a:ln w="28575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9" name="Group 88">
                    <a:extLst>
                      <a:ext uri="{FF2B5EF4-FFF2-40B4-BE49-F238E27FC236}">
                        <a16:creationId xmlns:a16="http://schemas.microsoft.com/office/drawing/2014/main" id="{1DE5CCCD-6200-40A6-B63B-82286F4AE937}"/>
                      </a:ext>
                    </a:extLst>
                  </p:cNvPr>
                  <p:cNvGrpSpPr/>
                  <p:nvPr/>
                </p:nvGrpSpPr>
                <p:grpSpPr>
                  <a:xfrm>
                    <a:off x="1183130" y="1176815"/>
                    <a:ext cx="54000" cy="2077373"/>
                    <a:chOff x="1183130" y="1176815"/>
                    <a:chExt cx="54000" cy="2077373"/>
                  </a:xfrm>
                </p:grpSpPr>
                <p:cxnSp>
                  <p:nvCxnSpPr>
                    <p:cNvPr id="98" name="Straight Connector 97">
                      <a:extLst>
                        <a:ext uri="{FF2B5EF4-FFF2-40B4-BE49-F238E27FC236}">
                          <a16:creationId xmlns:a16="http://schemas.microsoft.com/office/drawing/2014/main" id="{18F5EEE3-E7B5-4B80-9B61-357A84AA92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1176815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Connector 98">
                      <a:extLst>
                        <a:ext uri="{FF2B5EF4-FFF2-40B4-BE49-F238E27FC236}">
                          <a16:creationId xmlns:a16="http://schemas.microsoft.com/office/drawing/2014/main" id="{38750551-1094-473F-8BA9-5A3BFEBF54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1592289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99">
                      <a:extLst>
                        <a:ext uri="{FF2B5EF4-FFF2-40B4-BE49-F238E27FC236}">
                          <a16:creationId xmlns:a16="http://schemas.microsoft.com/office/drawing/2014/main" id="{EA0B7592-87B3-412F-BAE5-1E6B30E440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2007763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100">
                      <a:extLst>
                        <a:ext uri="{FF2B5EF4-FFF2-40B4-BE49-F238E27FC236}">
                          <a16:creationId xmlns:a16="http://schemas.microsoft.com/office/drawing/2014/main" id="{6BFD4A9B-555F-457B-9686-7BE8D40A63F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242323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894D61F4-836F-4C3B-A81F-7BAFB79640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2838711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1C05CC74-D4E6-440A-8D77-506D1D3042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3254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B9E9291A-C69C-4113-868B-27CF57935A0A}"/>
                      </a:ext>
                    </a:extLst>
                  </p:cNvPr>
                  <p:cNvGrpSpPr/>
                  <p:nvPr/>
                </p:nvGrpSpPr>
                <p:grpSpPr>
                  <a:xfrm>
                    <a:off x="1237131" y="3254188"/>
                    <a:ext cx="7162077" cy="79403"/>
                    <a:chOff x="1237131" y="3254188"/>
                    <a:chExt cx="7162077" cy="79403"/>
                  </a:xfrm>
                </p:grpSpPr>
                <p:cxnSp>
                  <p:nvCxnSpPr>
                    <p:cNvPr id="91" name="Straight Connector 90">
                      <a:extLst>
                        <a:ext uri="{FF2B5EF4-FFF2-40B4-BE49-F238E27FC236}">
                          <a16:creationId xmlns:a16="http://schemas.microsoft.com/office/drawing/2014/main" id="{94DFB700-D52E-418D-8DF4-E288EE60F9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1210132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91">
                      <a:extLst>
                        <a:ext uri="{FF2B5EF4-FFF2-40B4-BE49-F238E27FC236}">
                          <a16:creationId xmlns:a16="http://schemas.microsoft.com/office/drawing/2014/main" id="{6C1C3A78-BC89-40DD-9532-6A856BFC5B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2117545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Connector 92">
                      <a:extLst>
                        <a:ext uri="{FF2B5EF4-FFF2-40B4-BE49-F238E27FC236}">
                          <a16:creationId xmlns:a16="http://schemas.microsoft.com/office/drawing/2014/main" id="{77C44BF6-155C-4787-9FE5-4AA5BC619F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3011378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>
                      <a:extLst>
                        <a:ext uri="{FF2B5EF4-FFF2-40B4-BE49-F238E27FC236}">
                          <a16:creationId xmlns:a16="http://schemas.microsoft.com/office/drawing/2014/main" id="{F3884CC0-4871-45E2-B85D-B8E732C598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8372208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6F3D4D4D-93C7-4BFE-BA4B-AACE9ECB25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6584632" y="3306589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>
                      <a:extLst>
                        <a:ext uri="{FF2B5EF4-FFF2-40B4-BE49-F238E27FC236}">
                          <a16:creationId xmlns:a16="http://schemas.microsoft.com/office/drawing/2014/main" id="{E740C357-B177-4219-B673-6F99454F88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4807176" y="3306589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5B77C360-1E0A-4A22-AD58-FC85717B34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3906854" y="3306590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60DF5F7E-DC04-4F14-A329-3217D2D65831}"/>
                    </a:ext>
                  </a:extLst>
                </p:cNvPr>
                <p:cNvGrpSpPr/>
                <p:nvPr/>
              </p:nvGrpSpPr>
              <p:grpSpPr>
                <a:xfrm>
                  <a:off x="953761" y="1081028"/>
                  <a:ext cx="185855" cy="2268259"/>
                  <a:chOff x="953761" y="1081028"/>
                  <a:chExt cx="185855" cy="2268259"/>
                </a:xfrm>
              </p:grpSpPr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B747D12B-1F3C-4141-ABA2-4951C4356F58}"/>
                      </a:ext>
                    </a:extLst>
                  </p:cNvPr>
                  <p:cNvSpPr txBox="1"/>
                  <p:nvPr/>
                </p:nvSpPr>
                <p:spPr>
                  <a:xfrm>
                    <a:off x="953761" y="1081028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1,0</a:t>
                    </a:r>
                  </a:p>
                </p:txBody>
              </p:sp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77E4E80D-72DA-4A32-96BD-F9334A906867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1497747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0,8</a:t>
                    </a: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BFC13235-B392-4C14-BEAD-22206F478E61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1914466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0,6</a:t>
                    </a:r>
                  </a:p>
                </p:txBody>
              </p: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A814BC38-1575-4FD0-BC48-4DD2C0767F68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2331185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0,4</a:t>
                    </a: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4D1123A0-DCB8-48BD-98C9-222E4707F1C9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2747904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0,2</a:t>
                    </a: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98E2C52F-5E37-42AC-BAEA-2FDE4495DF2D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3164621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0,0</a:t>
                    </a:r>
                  </a:p>
                </p:txBody>
              </p: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96441AAA-93CF-462B-BAB0-EF8390D4FF75}"/>
                    </a:ext>
                  </a:extLst>
                </p:cNvPr>
                <p:cNvGrpSpPr/>
                <p:nvPr/>
              </p:nvGrpSpPr>
              <p:grpSpPr>
                <a:xfrm>
                  <a:off x="1148968" y="3345599"/>
                  <a:ext cx="7338494" cy="184667"/>
                  <a:chOff x="1148968" y="3345599"/>
                  <a:chExt cx="7338494" cy="184667"/>
                </a:xfrm>
              </p:grpSpPr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C0F4DCCC-9BE1-4B09-8B84-59F03DFADD8F}"/>
                      </a:ext>
                    </a:extLst>
                  </p:cNvPr>
                  <p:cNvSpPr txBox="1"/>
                  <p:nvPr/>
                </p:nvSpPr>
                <p:spPr>
                  <a:xfrm>
                    <a:off x="1148968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0</a:t>
                    </a: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F383A537-1089-4053-BC41-DC61A2B4B7FF}"/>
                      </a:ext>
                    </a:extLst>
                  </p:cNvPr>
                  <p:cNvSpPr txBox="1"/>
                  <p:nvPr/>
                </p:nvSpPr>
                <p:spPr>
                  <a:xfrm>
                    <a:off x="2056380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3</a:t>
                    </a:r>
                  </a:p>
                </p:txBody>
              </p: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D0083CE0-8E37-48B2-8430-E26064009C20}"/>
                      </a:ext>
                    </a:extLst>
                  </p:cNvPr>
                  <p:cNvSpPr txBox="1"/>
                  <p:nvPr/>
                </p:nvSpPr>
                <p:spPr>
                  <a:xfrm>
                    <a:off x="2950212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6</a:t>
                    </a:r>
                  </a:p>
                </p:txBody>
              </p:sp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6D045ED9-4E38-4551-8E21-06FAFA58B1F9}"/>
                      </a:ext>
                    </a:extLst>
                  </p:cNvPr>
                  <p:cNvSpPr txBox="1"/>
                  <p:nvPr/>
                </p:nvSpPr>
                <p:spPr>
                  <a:xfrm>
                    <a:off x="3845690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9</a:t>
                    </a:r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4EFF345B-5387-4266-9B47-D4FE33AB8E69}"/>
                      </a:ext>
                    </a:extLst>
                  </p:cNvPr>
                  <p:cNvSpPr txBox="1"/>
                  <p:nvPr/>
                </p:nvSpPr>
                <p:spPr>
                  <a:xfrm>
                    <a:off x="4746012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12</a:t>
                    </a:r>
                  </a:p>
                </p:txBody>
              </p:sp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A324A73-40B8-4A74-AC5E-5346936732BA}"/>
                      </a:ext>
                    </a:extLst>
                  </p:cNvPr>
                  <p:cNvSpPr txBox="1"/>
                  <p:nvPr/>
                </p:nvSpPr>
                <p:spPr>
                  <a:xfrm>
                    <a:off x="6523468" y="3345600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18</a:t>
                    </a:r>
                  </a:p>
                </p:txBody>
              </p:sp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F5434E7-4B18-45EE-9860-399BFD09DE29}"/>
                      </a:ext>
                    </a:extLst>
                  </p:cNvPr>
                  <p:cNvSpPr txBox="1"/>
                  <p:nvPr/>
                </p:nvSpPr>
                <p:spPr>
                  <a:xfrm>
                    <a:off x="8311132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24</a:t>
                    </a:r>
                  </a:p>
                </p:txBody>
              </p:sp>
            </p:grp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198789F-ECD1-4958-A444-B40FE99DCA6C}"/>
                  </a:ext>
                </a:extLst>
              </p:cNvPr>
              <p:cNvSpPr txBox="1"/>
              <p:nvPr/>
            </p:nvSpPr>
            <p:spPr>
              <a:xfrm>
                <a:off x="4410487" y="3521733"/>
                <a:ext cx="81536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defTabSz="609585"/>
                <a:r>
                  <a:rPr lang="en-GB" sz="1600" b="1" dirty="0">
                    <a:latin typeface="Arial Narrow"/>
                    <a:cs typeface="Arial Narrow"/>
                  </a:rPr>
                  <a:t>Time, months</a:t>
                </a:r>
              </a:p>
            </p:txBody>
          </p:sp>
        </p:grpSp>
      </p:grpSp>
      <p:graphicFrame>
        <p:nvGraphicFramePr>
          <p:cNvPr id="104" name="Table 103">
            <a:extLst>
              <a:ext uri="{FF2B5EF4-FFF2-40B4-BE49-F238E27FC236}">
                <a16:creationId xmlns:a16="http://schemas.microsoft.com/office/drawing/2014/main" id="{E2018470-9ED9-4F84-9640-DF74B40E7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730457"/>
              </p:ext>
            </p:extLst>
          </p:nvPr>
        </p:nvGraphicFramePr>
        <p:xfrm>
          <a:off x="281667" y="5000872"/>
          <a:ext cx="11782596" cy="10329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43966">
                  <a:extLst>
                    <a:ext uri="{9D8B030D-6E8A-4147-A177-3AD203B41FA5}">
                      <a16:colId xmlns:a16="http://schemas.microsoft.com/office/drawing/2014/main" val="1235197506"/>
                    </a:ext>
                  </a:extLst>
                </a:gridCol>
                <a:gridCol w="890630">
                  <a:extLst>
                    <a:ext uri="{9D8B030D-6E8A-4147-A177-3AD203B41FA5}">
                      <a16:colId xmlns:a16="http://schemas.microsoft.com/office/drawing/2014/main" val="3191887878"/>
                    </a:ext>
                  </a:extLst>
                </a:gridCol>
                <a:gridCol w="1632000">
                  <a:extLst>
                    <a:ext uri="{9D8B030D-6E8A-4147-A177-3AD203B41FA5}">
                      <a16:colId xmlns:a16="http://schemas.microsoft.com/office/drawing/2014/main" val="2224865828"/>
                    </a:ext>
                  </a:extLst>
                </a:gridCol>
                <a:gridCol w="768000">
                  <a:extLst>
                    <a:ext uri="{9D8B030D-6E8A-4147-A177-3AD203B41FA5}">
                      <a16:colId xmlns:a16="http://schemas.microsoft.com/office/drawing/2014/main" val="3931252264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78289201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153878082"/>
                    </a:ext>
                  </a:extLst>
                </a:gridCol>
                <a:gridCol w="3840000">
                  <a:extLst>
                    <a:ext uri="{9D8B030D-6E8A-4147-A177-3AD203B41FA5}">
                      <a16:colId xmlns:a16="http://schemas.microsoft.com/office/drawing/2014/main" val="3039996646"/>
                    </a:ext>
                  </a:extLst>
                </a:gridCol>
                <a:gridCol w="960000">
                  <a:extLst>
                    <a:ext uri="{9D8B030D-6E8A-4147-A177-3AD203B41FA5}">
                      <a16:colId xmlns:a16="http://schemas.microsoft.com/office/drawing/2014/main" val="440650782"/>
                    </a:ext>
                  </a:extLst>
                </a:gridCol>
              </a:tblGrid>
              <a:tr h="263040">
                <a:tc gridSpan="8"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Počet v riziku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24000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460539"/>
                  </a:ext>
                </a:extLst>
              </a:tr>
              <a:tr h="506880">
                <a:tc>
                  <a:txBody>
                    <a:bodyPr/>
                    <a:lstStyle/>
                    <a:p>
                      <a:r>
                        <a:rPr lang="cs-CZ" sz="1600" dirty="0" err="1">
                          <a:solidFill>
                            <a:srgbClr val="0070C0"/>
                          </a:solidFill>
                        </a:rPr>
                        <a:t>Ka</a:t>
                      </a:r>
                      <a:r>
                        <a:rPr lang="en-GB" sz="1600" dirty="0" err="1">
                          <a:solidFill>
                            <a:srgbClr val="0070C0"/>
                          </a:solidFill>
                        </a:rPr>
                        <a:t>bazitaxel</a:t>
                      </a:r>
                      <a:endParaRPr lang="en-GB" sz="1600" dirty="0">
                        <a:solidFill>
                          <a:srgbClr val="0070C0"/>
                        </a:solidFill>
                      </a:endParaRPr>
                    </a:p>
                  </a:txBody>
                  <a:tcPr marL="24000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129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82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39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20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141029"/>
                  </a:ext>
                </a:extLst>
              </a:tr>
              <a:tr h="172808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Abi</a:t>
                      </a:r>
                      <a:r>
                        <a:rPr lang="cs-CZ" sz="1600" dirty="0">
                          <a:solidFill>
                            <a:srgbClr val="AB2F7C"/>
                          </a:solidFill>
                        </a:rPr>
                        <a:t>/</a:t>
                      </a:r>
                      <a:r>
                        <a:rPr lang="en-GB" sz="1600" dirty="0" err="1">
                          <a:solidFill>
                            <a:srgbClr val="AB2F7C"/>
                          </a:solidFill>
                        </a:rPr>
                        <a:t>enz</a:t>
                      </a:r>
                      <a:r>
                        <a:rPr lang="cs-CZ" sz="1600" dirty="0">
                          <a:solidFill>
                            <a:srgbClr val="AB2F7C"/>
                          </a:solidFill>
                        </a:rPr>
                        <a:t>a</a:t>
                      </a:r>
                      <a:endParaRPr lang="en-GB" sz="1600" dirty="0">
                        <a:solidFill>
                          <a:srgbClr val="AB2F7C"/>
                        </a:solidFill>
                      </a:endParaRPr>
                    </a:p>
                  </a:txBody>
                  <a:tcPr marL="24000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126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42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16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7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2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1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0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760239"/>
                  </a:ext>
                </a:extLst>
              </a:tr>
            </a:tbl>
          </a:graphicData>
        </a:graphic>
      </p:graphicFrame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id="{BF11DDA9-5D8A-4D54-B3C9-6DF2597E5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309609"/>
              </p:ext>
            </p:extLst>
          </p:nvPr>
        </p:nvGraphicFramePr>
        <p:xfrm>
          <a:off x="5181601" y="1222305"/>
          <a:ext cx="6536940" cy="1950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58373">
                  <a:extLst>
                    <a:ext uri="{9D8B030D-6E8A-4147-A177-3AD203B41FA5}">
                      <a16:colId xmlns:a16="http://schemas.microsoft.com/office/drawing/2014/main" val="1235197506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3191887878"/>
                    </a:ext>
                  </a:extLst>
                </a:gridCol>
                <a:gridCol w="2832087">
                  <a:extLst>
                    <a:ext uri="{9D8B030D-6E8A-4147-A177-3AD203B41FA5}">
                      <a16:colId xmlns:a16="http://schemas.microsoft.com/office/drawing/2014/main" val="222486582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Počet</a:t>
                      </a:r>
                    </a:p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pacientů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Medi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á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n PFS,</a:t>
                      </a:r>
                      <a:br>
                        <a:rPr lang="en-GB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měsíce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(95% CI)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0284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solidFill>
                            <a:srgbClr val="0070C0"/>
                          </a:solidFill>
                        </a:rPr>
                        <a:t>K</a:t>
                      </a:r>
                      <a:r>
                        <a:rPr lang="en-GB" sz="1600" b="1" dirty="0" err="1">
                          <a:solidFill>
                            <a:srgbClr val="0070C0"/>
                          </a:solidFill>
                        </a:rPr>
                        <a:t>abazitaxel</a:t>
                      </a:r>
                      <a:endParaRPr lang="en-GB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129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4,4 (3,6–5,4)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1410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rgbClr val="AB2F7C"/>
                          </a:solidFill>
                        </a:rPr>
                        <a:t>Abi</a:t>
                      </a:r>
                      <a:r>
                        <a:rPr lang="cs-CZ" sz="1600" b="1" dirty="0">
                          <a:solidFill>
                            <a:srgbClr val="AB2F7C"/>
                          </a:solidFill>
                        </a:rPr>
                        <a:t>/</a:t>
                      </a:r>
                      <a:r>
                        <a:rPr lang="en-GB" sz="1600" b="1" dirty="0" err="1">
                          <a:solidFill>
                            <a:srgbClr val="AB2F7C"/>
                          </a:solidFill>
                        </a:rPr>
                        <a:t>enz</a:t>
                      </a:r>
                      <a:r>
                        <a:rPr lang="cs-CZ" sz="1600" b="1" dirty="0">
                          <a:solidFill>
                            <a:srgbClr val="AB2F7C"/>
                          </a:solidFill>
                        </a:rPr>
                        <a:t>a</a:t>
                      </a:r>
                      <a:endParaRPr lang="en-GB" sz="1600" b="1" dirty="0">
                        <a:solidFill>
                          <a:srgbClr val="AB2F7C"/>
                        </a:solidFill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126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2,7 (2,4–2,8)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76023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AB2F7C"/>
                        </a:solidFill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HR (95% CI): 0,52 (0,40–0,68)</a:t>
                      </a:r>
                      <a:br>
                        <a:rPr lang="en-GB" sz="16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p &lt; 0,0001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AB2F7C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940678"/>
                  </a:ext>
                </a:extLst>
              </a:tr>
            </a:tbl>
          </a:graphicData>
        </a:graphic>
      </p:graphicFrame>
      <p:sp>
        <p:nvSpPr>
          <p:cNvPr id="107" name="TextBox 284">
            <a:extLst>
              <a:ext uri="{FF2B5EF4-FFF2-40B4-BE49-F238E27FC236}">
                <a16:creationId xmlns:a16="http://schemas.microsoft.com/office/drawing/2014/main" id="{DF26571F-CEBB-4ECB-AF02-AEE996E34B6E}"/>
              </a:ext>
            </a:extLst>
          </p:cNvPr>
          <p:cNvSpPr txBox="1"/>
          <p:nvPr/>
        </p:nvSpPr>
        <p:spPr>
          <a:xfrm>
            <a:off x="6069204" y="4847708"/>
            <a:ext cx="124790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defTabSz="609585"/>
            <a:r>
              <a:rPr lang="cs-CZ" sz="1600" b="1" dirty="0">
                <a:latin typeface="Arial Narrow"/>
                <a:cs typeface="Arial Narrow"/>
              </a:rPr>
              <a:t>Čas, měsíce</a:t>
            </a:r>
            <a:endParaRPr lang="en-GB" sz="1600" b="1" dirty="0">
              <a:latin typeface="Arial Narrow"/>
              <a:cs typeface="Arial Narrow"/>
            </a:endParaRPr>
          </a:p>
        </p:txBody>
      </p:sp>
      <p:sp>
        <p:nvSpPr>
          <p:cNvPr id="108" name="Obdélník 107">
            <a:extLst>
              <a:ext uri="{FF2B5EF4-FFF2-40B4-BE49-F238E27FC236}">
                <a16:creationId xmlns:a16="http://schemas.microsoft.com/office/drawing/2014/main" id="{C9A00BD0-0BF7-48C2-A469-81CFA655B6CA}"/>
              </a:ext>
            </a:extLst>
          </p:cNvPr>
          <p:cNvSpPr/>
          <p:nvPr/>
        </p:nvSpPr>
        <p:spPr>
          <a:xfrm>
            <a:off x="5447928" y="6593903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109" name="Obdélník 108">
            <a:extLst>
              <a:ext uri="{FF2B5EF4-FFF2-40B4-BE49-F238E27FC236}">
                <a16:creationId xmlns:a16="http://schemas.microsoft.com/office/drawing/2014/main" id="{484868E5-212D-4ABF-8BE2-5AB35270633F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1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élník 28"/>
          <p:cNvSpPr/>
          <p:nvPr/>
        </p:nvSpPr>
        <p:spPr>
          <a:xfrm>
            <a:off x="496476" y="1183281"/>
            <a:ext cx="11360467" cy="54269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FF4BA0-6DD1-4A19-ABFE-1B9CAA427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43" y="339461"/>
            <a:ext cx="11022409" cy="553999"/>
          </a:xfrm>
          <a:noFill/>
        </p:spPr>
        <p:txBody>
          <a:bodyPr/>
          <a:lstStyle/>
          <a:p>
            <a:r>
              <a:rPr lang="en-GB" sz="3400" b="1" dirty="0">
                <a:solidFill>
                  <a:srgbClr val="003399"/>
                </a:solidFill>
                <a:latin typeface="+mn-lt"/>
              </a:rPr>
              <a:t>PSA, </a:t>
            </a:r>
            <a:r>
              <a:rPr lang="cs-CZ" sz="3400" b="1" dirty="0">
                <a:solidFill>
                  <a:srgbClr val="003399"/>
                </a:solidFill>
                <a:latin typeface="+mn-lt"/>
              </a:rPr>
              <a:t>tumor a bolest – Léčebná </a:t>
            </a:r>
            <a:r>
              <a:rPr lang="cs-CZ" sz="3400" b="1" dirty="0" err="1">
                <a:solidFill>
                  <a:srgbClr val="003399"/>
                </a:solidFill>
                <a:latin typeface="+mn-lt"/>
              </a:rPr>
              <a:t>odpověĎ</a:t>
            </a:r>
            <a:r>
              <a:rPr lang="cs-CZ" sz="3400" b="1" dirty="0">
                <a:solidFill>
                  <a:srgbClr val="003399"/>
                </a:solidFill>
                <a:latin typeface="+mn-lt"/>
              </a:rPr>
              <a:t> </a:t>
            </a:r>
            <a:endParaRPr lang="en-GB" sz="34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EDC3C-162D-4660-999A-A36FDD2CB5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353" y="6421279"/>
            <a:ext cx="11097696" cy="227999"/>
          </a:xfrm>
        </p:spPr>
        <p:txBody>
          <a:bodyPr/>
          <a:lstStyle/>
          <a:p>
            <a:pPr algn="l">
              <a:spcBef>
                <a:spcPts val="267"/>
              </a:spcBef>
            </a:pPr>
            <a:r>
              <a:rPr lang="cs-CZ" sz="1200" dirty="0"/>
              <a:t>n</a:t>
            </a:r>
            <a:r>
              <a:rPr lang="en-GB" sz="1200" dirty="0"/>
              <a:t>, </a:t>
            </a:r>
            <a:r>
              <a:rPr lang="cs-CZ" sz="1200" dirty="0"/>
              <a:t>pacienti hodnocení podle odpovědi v PSA, tumoru a ORR</a:t>
            </a:r>
            <a:r>
              <a:rPr lang="en-GB" sz="1200" dirty="0"/>
              <a:t>e.</a:t>
            </a:r>
          </a:p>
          <a:p>
            <a:pPr algn="l">
              <a:spcBef>
                <a:spcPts val="267"/>
              </a:spcBef>
            </a:pPr>
            <a:r>
              <a:rPr lang="en-GB" sz="1200" i="1" dirty="0"/>
              <a:t>BPI-SF, Brief Pain Inventory </a:t>
            </a:r>
            <a:r>
              <a:rPr lang="cs-CZ" sz="1200" i="1" dirty="0"/>
              <a:t>–</a:t>
            </a:r>
            <a:r>
              <a:rPr lang="en-GB" sz="1200" i="1" dirty="0"/>
              <a:t> Short Form.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C4BC7-D42A-46E7-800B-50F8812CA253}"/>
              </a:ext>
            </a:extLst>
          </p:cNvPr>
          <p:cNvSpPr txBox="1"/>
          <p:nvPr/>
        </p:nvSpPr>
        <p:spPr>
          <a:xfrm>
            <a:off x="456352" y="5515500"/>
            <a:ext cx="11239171" cy="70769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cs-CZ" sz="1333" b="1" dirty="0">
                <a:cs typeface="Arial Narrow"/>
              </a:rPr>
              <a:t>Definice odpovědi: </a:t>
            </a:r>
            <a:endParaRPr lang="en-GB" sz="1333" b="1" dirty="0">
              <a:cs typeface="Arial Narrow"/>
            </a:endParaRPr>
          </a:p>
          <a:p>
            <a:r>
              <a:rPr lang="en-GB" sz="1333" b="1" dirty="0">
                <a:cs typeface="Arial Narrow"/>
              </a:rPr>
              <a:t>PSA: PSA </a:t>
            </a:r>
            <a:r>
              <a:rPr lang="en-GB" sz="1333" b="1" dirty="0" err="1">
                <a:cs typeface="Arial Narrow"/>
              </a:rPr>
              <a:t>redu</a:t>
            </a:r>
            <a:r>
              <a:rPr lang="cs-CZ" sz="1333" b="1" dirty="0" err="1">
                <a:cs typeface="Arial Narrow"/>
              </a:rPr>
              <a:t>kce</a:t>
            </a:r>
            <a:r>
              <a:rPr lang="cs-CZ" sz="1333" b="1" dirty="0">
                <a:cs typeface="Arial Narrow"/>
              </a:rPr>
              <a:t> </a:t>
            </a:r>
            <a:r>
              <a:rPr lang="en-GB" sz="1333" b="1" dirty="0">
                <a:cs typeface="Arial Narrow"/>
              </a:rPr>
              <a:t>≥ 50</a:t>
            </a:r>
            <a:r>
              <a:rPr lang="cs-CZ" sz="1333" b="1" dirty="0">
                <a:cs typeface="Arial Narrow"/>
              </a:rPr>
              <a:t> </a:t>
            </a:r>
            <a:r>
              <a:rPr lang="en-GB" sz="1333" b="1" dirty="0">
                <a:cs typeface="Arial Narrow"/>
              </a:rPr>
              <a:t>% </a:t>
            </a:r>
            <a:r>
              <a:rPr lang="cs-CZ" sz="1333" b="1" dirty="0">
                <a:cs typeface="Arial Narrow"/>
              </a:rPr>
              <a:t>od</a:t>
            </a:r>
            <a:r>
              <a:rPr lang="en-GB" sz="1333" b="1" dirty="0">
                <a:cs typeface="Arial Narrow"/>
              </a:rPr>
              <a:t> baseline, </a:t>
            </a:r>
            <a:r>
              <a:rPr lang="cs-CZ" sz="1333" b="1" dirty="0">
                <a:cs typeface="Arial Narrow"/>
              </a:rPr>
              <a:t>potvrzená druhou hodnotou o </a:t>
            </a:r>
            <a:r>
              <a:rPr lang="en-GB" sz="1333" b="1" dirty="0">
                <a:cs typeface="Arial Narrow"/>
              </a:rPr>
              <a:t>3 </a:t>
            </a:r>
            <a:r>
              <a:rPr lang="cs-CZ" sz="1333" b="1" dirty="0">
                <a:cs typeface="Arial Narrow"/>
              </a:rPr>
              <a:t>týdny později</a:t>
            </a:r>
            <a:r>
              <a:rPr lang="en-GB" sz="1333" b="1" dirty="0">
                <a:cs typeface="Arial Narrow"/>
              </a:rPr>
              <a:t>. </a:t>
            </a:r>
            <a:r>
              <a:rPr lang="cs-CZ" sz="1333" b="1" dirty="0">
                <a:cs typeface="Arial Narrow"/>
              </a:rPr>
              <a:t>Tumor</a:t>
            </a:r>
            <a:r>
              <a:rPr lang="en-GB" sz="1333" b="1" dirty="0">
                <a:cs typeface="Arial Narrow"/>
              </a:rPr>
              <a:t>: </a:t>
            </a:r>
            <a:r>
              <a:rPr lang="cs-CZ" sz="1333" b="1" dirty="0">
                <a:cs typeface="Arial Narrow"/>
              </a:rPr>
              <a:t>kompletní nebo parciální odpověď podle </a:t>
            </a:r>
            <a:r>
              <a:rPr lang="en-GB" sz="1333" b="1" dirty="0">
                <a:cs typeface="Arial Narrow"/>
              </a:rPr>
              <a:t>RECIST 1.1 </a:t>
            </a:r>
            <a:r>
              <a:rPr lang="cs-CZ" sz="1333" b="1" dirty="0">
                <a:cs typeface="Arial Narrow"/>
              </a:rPr>
              <a:t>kritérií</a:t>
            </a:r>
            <a:r>
              <a:rPr lang="en-GB" sz="1333" b="1" dirty="0">
                <a:cs typeface="Arial Narrow"/>
              </a:rPr>
              <a:t>. </a:t>
            </a:r>
          </a:p>
          <a:p>
            <a:r>
              <a:rPr lang="cs-CZ" sz="1333" b="1" dirty="0">
                <a:cs typeface="Arial Narrow"/>
              </a:rPr>
              <a:t>Bolest: pokles o</a:t>
            </a:r>
            <a:r>
              <a:rPr lang="en-GB" sz="1333" b="1" dirty="0">
                <a:cs typeface="Arial Narrow"/>
              </a:rPr>
              <a:t> ≥ 30</a:t>
            </a:r>
            <a:r>
              <a:rPr lang="cs-CZ" sz="1333" b="1" dirty="0">
                <a:cs typeface="Arial Narrow"/>
              </a:rPr>
              <a:t> </a:t>
            </a:r>
            <a:r>
              <a:rPr lang="en-GB" sz="1333" b="1" dirty="0">
                <a:cs typeface="Arial Narrow"/>
              </a:rPr>
              <a:t>% </a:t>
            </a:r>
            <a:r>
              <a:rPr lang="cs-CZ" sz="1333" b="1" dirty="0">
                <a:cs typeface="Arial Narrow"/>
              </a:rPr>
              <a:t>od</a:t>
            </a:r>
            <a:r>
              <a:rPr lang="en-GB" sz="1333" b="1" dirty="0">
                <a:cs typeface="Arial Narrow"/>
              </a:rPr>
              <a:t> baseline</a:t>
            </a:r>
            <a:r>
              <a:rPr lang="cs-CZ" sz="1333" b="1" dirty="0">
                <a:cs typeface="Arial Narrow"/>
              </a:rPr>
              <a:t>, průměrné </a:t>
            </a:r>
            <a:r>
              <a:rPr lang="en-GB" sz="1333" b="1" dirty="0">
                <a:cs typeface="Arial Narrow"/>
              </a:rPr>
              <a:t>BPI-Sf</a:t>
            </a:r>
            <a:r>
              <a:rPr lang="cs-CZ" sz="1333" b="1" dirty="0">
                <a:cs typeface="Arial Narrow"/>
              </a:rPr>
              <a:t> skóre bolesti – 2 různá měření </a:t>
            </a:r>
            <a:r>
              <a:rPr lang="en-GB" sz="1333" b="1" dirty="0">
                <a:cs typeface="Arial Narrow"/>
              </a:rPr>
              <a:t>≥ 3 </a:t>
            </a:r>
            <a:r>
              <a:rPr lang="cs-CZ" sz="1333" b="1" dirty="0">
                <a:cs typeface="Arial Narrow"/>
              </a:rPr>
              <a:t>týdny bez zvýšení bolesti dle analgetického skóre.</a:t>
            </a:r>
            <a:endParaRPr lang="en-GB" sz="1333" b="1" dirty="0">
              <a:cs typeface="Arial Narrow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63681BE-4E8B-460C-A5DD-F0BD12B1BC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112067"/>
              </p:ext>
            </p:extLst>
          </p:nvPr>
        </p:nvGraphicFramePr>
        <p:xfrm>
          <a:off x="1332429" y="1846614"/>
          <a:ext cx="3215095" cy="367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5BE0521-CA8C-4228-BDF7-207020F52C4F}"/>
              </a:ext>
            </a:extLst>
          </p:cNvPr>
          <p:cNvSpPr/>
          <p:nvPr/>
        </p:nvSpPr>
        <p:spPr>
          <a:xfrm>
            <a:off x="2380205" y="1455551"/>
            <a:ext cx="1444636" cy="489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67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 = 0,0002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CEB5B9F-A44E-4C05-A5E3-4184E6A7A3E1}"/>
              </a:ext>
            </a:extLst>
          </p:cNvPr>
          <p:cNvSpPr/>
          <p:nvPr/>
        </p:nvSpPr>
        <p:spPr>
          <a:xfrm rot="5400000">
            <a:off x="2969352" y="1455347"/>
            <a:ext cx="266345" cy="1246620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09935-80F1-4786-90A1-D26E76230460}"/>
              </a:ext>
            </a:extLst>
          </p:cNvPr>
          <p:cNvSpPr/>
          <p:nvPr/>
        </p:nvSpPr>
        <p:spPr>
          <a:xfrm rot="16200000">
            <a:off x="71798" y="3048610"/>
            <a:ext cx="1819923" cy="489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67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</a:t>
            </a:r>
            <a:r>
              <a:rPr lang="cs-CZ" sz="1867" b="1" dirty="0" err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acienti</a:t>
            </a:r>
            <a:r>
              <a:rPr lang="en-GB" sz="1867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916B13-3EA0-4608-9316-67EF0ED03249}"/>
              </a:ext>
            </a:extLst>
          </p:cNvPr>
          <p:cNvSpPr txBox="1"/>
          <p:nvPr/>
        </p:nvSpPr>
        <p:spPr>
          <a:xfrm>
            <a:off x="1953471" y="3194186"/>
            <a:ext cx="934871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67" b="1" dirty="0">
                <a:solidFill>
                  <a:schemeClr val="bg1"/>
                </a:solidFill>
              </a:rPr>
              <a:t>35,7</a:t>
            </a:r>
            <a:r>
              <a:rPr lang="cs-CZ" sz="1867" b="1" dirty="0">
                <a:solidFill>
                  <a:schemeClr val="bg1"/>
                </a:solidFill>
              </a:rPr>
              <a:t> </a:t>
            </a:r>
            <a:r>
              <a:rPr lang="fr-FR" sz="1867" b="1" dirty="0">
                <a:solidFill>
                  <a:schemeClr val="bg1"/>
                </a:solidFill>
              </a:rPr>
              <a:t>%</a:t>
            </a:r>
          </a:p>
          <a:p>
            <a:pPr algn="ctr"/>
            <a:r>
              <a:rPr lang="fr-FR" sz="1867" b="1" dirty="0">
                <a:solidFill>
                  <a:schemeClr val="bg1"/>
                </a:solidFill>
              </a:rPr>
              <a:t>(n = 41)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A8A84-8664-439F-B586-94FAF31D9E7A}"/>
              </a:ext>
            </a:extLst>
          </p:cNvPr>
          <p:cNvSpPr txBox="1"/>
          <p:nvPr/>
        </p:nvSpPr>
        <p:spPr>
          <a:xfrm>
            <a:off x="3275197" y="4078025"/>
            <a:ext cx="934871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67" b="1" dirty="0">
                <a:solidFill>
                  <a:schemeClr val="bg1"/>
                </a:solidFill>
              </a:rPr>
              <a:t>13,5</a:t>
            </a:r>
            <a:r>
              <a:rPr lang="cs-CZ" sz="1867" b="1" dirty="0">
                <a:solidFill>
                  <a:schemeClr val="bg1"/>
                </a:solidFill>
              </a:rPr>
              <a:t> </a:t>
            </a:r>
            <a:r>
              <a:rPr lang="fr-FR" sz="1867" b="1" dirty="0">
                <a:solidFill>
                  <a:schemeClr val="bg1"/>
                </a:solidFill>
              </a:rPr>
              <a:t>%</a:t>
            </a:r>
          </a:p>
          <a:p>
            <a:pPr algn="ctr"/>
            <a:r>
              <a:rPr lang="fr-FR" sz="1867" b="1" dirty="0">
                <a:solidFill>
                  <a:schemeClr val="bg1"/>
                </a:solidFill>
              </a:rPr>
              <a:t>(n = 15)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F49D2DC-691F-4662-A48E-81B8B2A98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624133"/>
              </p:ext>
            </p:extLst>
          </p:nvPr>
        </p:nvGraphicFramePr>
        <p:xfrm>
          <a:off x="4869740" y="1846614"/>
          <a:ext cx="3238645" cy="367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7D11B67-142A-40BC-912E-D457EF32A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632790"/>
              </p:ext>
            </p:extLst>
          </p:nvPr>
        </p:nvGraphicFramePr>
        <p:xfrm>
          <a:off x="8456877" y="1836800"/>
          <a:ext cx="3238647" cy="368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9C3B297-1021-4EA8-A21E-AB639C3E3183}"/>
              </a:ext>
            </a:extLst>
          </p:cNvPr>
          <p:cNvSpPr txBox="1"/>
          <p:nvPr/>
        </p:nvSpPr>
        <p:spPr>
          <a:xfrm>
            <a:off x="9085344" y="3194186"/>
            <a:ext cx="934871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67" b="1" dirty="0">
                <a:solidFill>
                  <a:schemeClr val="bg1"/>
                </a:solidFill>
              </a:rPr>
              <a:t>45,0</a:t>
            </a:r>
            <a:r>
              <a:rPr lang="cs-CZ" sz="1867" b="1" dirty="0">
                <a:solidFill>
                  <a:schemeClr val="bg1"/>
                </a:solidFill>
              </a:rPr>
              <a:t> </a:t>
            </a:r>
            <a:r>
              <a:rPr lang="fr-FR" sz="1867" b="1" dirty="0">
                <a:solidFill>
                  <a:schemeClr val="bg1"/>
                </a:solidFill>
              </a:rPr>
              <a:t>%</a:t>
            </a:r>
          </a:p>
          <a:p>
            <a:pPr algn="ctr"/>
            <a:r>
              <a:rPr lang="fr-FR" sz="1867" b="1" dirty="0">
                <a:solidFill>
                  <a:schemeClr val="bg1"/>
                </a:solidFill>
              </a:rPr>
              <a:t>(n = 50)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D1DC4C-152B-4504-AF50-AA04694CFBB7}"/>
              </a:ext>
            </a:extLst>
          </p:cNvPr>
          <p:cNvSpPr txBox="1"/>
          <p:nvPr/>
        </p:nvSpPr>
        <p:spPr>
          <a:xfrm>
            <a:off x="10412392" y="4078025"/>
            <a:ext cx="934871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67" b="1" dirty="0">
                <a:solidFill>
                  <a:schemeClr val="bg1"/>
                </a:solidFill>
              </a:rPr>
              <a:t>19,3</a:t>
            </a:r>
            <a:r>
              <a:rPr lang="cs-CZ" sz="1867" b="1" dirty="0">
                <a:solidFill>
                  <a:schemeClr val="bg1"/>
                </a:solidFill>
              </a:rPr>
              <a:t> </a:t>
            </a:r>
            <a:r>
              <a:rPr lang="fr-FR" sz="1867" b="1" dirty="0">
                <a:solidFill>
                  <a:schemeClr val="bg1"/>
                </a:solidFill>
              </a:rPr>
              <a:t>%</a:t>
            </a:r>
          </a:p>
          <a:p>
            <a:pPr algn="ctr"/>
            <a:r>
              <a:rPr lang="fr-FR" sz="1867" b="1" dirty="0">
                <a:solidFill>
                  <a:schemeClr val="bg1"/>
                </a:solidFill>
              </a:rPr>
              <a:t>(n = 21)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C994E2-853E-4981-8D31-EEA867D5E66B}"/>
              </a:ext>
            </a:extLst>
          </p:cNvPr>
          <p:cNvSpPr txBox="1"/>
          <p:nvPr/>
        </p:nvSpPr>
        <p:spPr>
          <a:xfrm>
            <a:off x="5508269" y="3194186"/>
            <a:ext cx="934871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67" b="1" dirty="0">
                <a:solidFill>
                  <a:schemeClr val="bg1"/>
                </a:solidFill>
              </a:rPr>
              <a:t>36,5</a:t>
            </a:r>
            <a:r>
              <a:rPr lang="cs-CZ" sz="1867" b="1" dirty="0">
                <a:solidFill>
                  <a:schemeClr val="bg1"/>
                </a:solidFill>
              </a:rPr>
              <a:t> </a:t>
            </a:r>
            <a:r>
              <a:rPr lang="fr-FR" sz="1867" b="1" dirty="0">
                <a:solidFill>
                  <a:schemeClr val="bg1"/>
                </a:solidFill>
              </a:rPr>
              <a:t>%</a:t>
            </a:r>
          </a:p>
          <a:p>
            <a:pPr algn="ctr"/>
            <a:r>
              <a:rPr lang="fr-FR" sz="1867" b="1" dirty="0">
                <a:solidFill>
                  <a:schemeClr val="bg1"/>
                </a:solidFill>
              </a:rPr>
              <a:t>(n = 23)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D7CE43-067B-44BE-AC96-C47FCBFB398C}"/>
              </a:ext>
            </a:extLst>
          </p:cNvPr>
          <p:cNvSpPr txBox="1"/>
          <p:nvPr/>
        </p:nvSpPr>
        <p:spPr>
          <a:xfrm>
            <a:off x="6864742" y="4078025"/>
            <a:ext cx="841898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67" b="1" dirty="0">
                <a:solidFill>
                  <a:schemeClr val="bg1"/>
                </a:solidFill>
              </a:rPr>
              <a:t>11,5</a:t>
            </a:r>
            <a:r>
              <a:rPr lang="cs-CZ" sz="1867" b="1" dirty="0">
                <a:solidFill>
                  <a:schemeClr val="bg1"/>
                </a:solidFill>
              </a:rPr>
              <a:t> </a:t>
            </a:r>
            <a:r>
              <a:rPr lang="fr-FR" sz="1867" b="1" dirty="0">
                <a:solidFill>
                  <a:schemeClr val="bg1"/>
                </a:solidFill>
              </a:rPr>
              <a:t>%</a:t>
            </a:r>
          </a:p>
          <a:p>
            <a:pPr algn="ctr"/>
            <a:r>
              <a:rPr lang="fr-FR" sz="1867" b="1" dirty="0">
                <a:solidFill>
                  <a:schemeClr val="bg1"/>
                </a:solidFill>
              </a:rPr>
              <a:t>(n = 6)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E4C37E-6684-4E8B-AD9D-E52A6A8371C0}"/>
              </a:ext>
            </a:extLst>
          </p:cNvPr>
          <p:cNvSpPr txBox="1"/>
          <p:nvPr/>
        </p:nvSpPr>
        <p:spPr>
          <a:xfrm>
            <a:off x="1659295" y="1167568"/>
            <a:ext cx="290002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133" b="1" dirty="0"/>
              <a:t>Potvrzená PSA odpověď</a:t>
            </a:r>
            <a:endParaRPr lang="en-GB" sz="2133" b="1" dirty="0">
              <a:cs typeface="Arial Narrow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9C8865-8279-4A19-9E4A-CBEE05C0DA6F}"/>
              </a:ext>
            </a:extLst>
          </p:cNvPr>
          <p:cNvSpPr txBox="1"/>
          <p:nvPr/>
        </p:nvSpPr>
        <p:spPr>
          <a:xfrm>
            <a:off x="6333858" y="1167568"/>
            <a:ext cx="67678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133" b="1" dirty="0"/>
              <a:t>ORR</a:t>
            </a:r>
            <a:endParaRPr lang="en-GB" sz="2133" b="1" dirty="0">
              <a:cs typeface="Arial Narrow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601E00-A58D-4820-9602-522886A1532C}"/>
              </a:ext>
            </a:extLst>
          </p:cNvPr>
          <p:cNvSpPr txBox="1"/>
          <p:nvPr/>
        </p:nvSpPr>
        <p:spPr>
          <a:xfrm>
            <a:off x="9812638" y="1167568"/>
            <a:ext cx="89171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133" b="1" dirty="0"/>
              <a:t>Bolest</a:t>
            </a:r>
            <a:endParaRPr lang="en-GB" sz="2133" b="1" dirty="0">
              <a:cs typeface="Arial Narrow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64551D-0329-484C-86E5-1605B38DA610}"/>
              </a:ext>
            </a:extLst>
          </p:cNvPr>
          <p:cNvSpPr/>
          <p:nvPr/>
        </p:nvSpPr>
        <p:spPr>
          <a:xfrm>
            <a:off x="5965234" y="1455547"/>
            <a:ext cx="1444636" cy="489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67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 = 0,004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B30077B-3466-433B-909D-5AFC657B958C}"/>
              </a:ext>
            </a:extLst>
          </p:cNvPr>
          <p:cNvSpPr/>
          <p:nvPr/>
        </p:nvSpPr>
        <p:spPr>
          <a:xfrm rot="5400000">
            <a:off x="6554381" y="1455343"/>
            <a:ext cx="266345" cy="1246620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47FD73-3498-4D71-932F-9A298AB9402A}"/>
              </a:ext>
            </a:extLst>
          </p:cNvPr>
          <p:cNvSpPr/>
          <p:nvPr/>
        </p:nvSpPr>
        <p:spPr>
          <a:xfrm>
            <a:off x="9535743" y="1455551"/>
            <a:ext cx="1444636" cy="489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67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 &lt; 0,0001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E9673487-4C1E-4C0F-B6AF-EE7D06FF7E1A}"/>
              </a:ext>
            </a:extLst>
          </p:cNvPr>
          <p:cNvSpPr/>
          <p:nvPr/>
        </p:nvSpPr>
        <p:spPr>
          <a:xfrm rot="5400000">
            <a:off x="10124890" y="1455347"/>
            <a:ext cx="266345" cy="1246620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079D169C-5EAA-4D9F-A9F9-B30A59E2CFE3}"/>
              </a:ext>
            </a:extLst>
          </p:cNvPr>
          <p:cNvSpPr/>
          <p:nvPr/>
        </p:nvSpPr>
        <p:spPr>
          <a:xfrm>
            <a:off x="5447928" y="6593903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2981AA56-D6F7-4ACD-929D-D9CE99BB0EF3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7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Obdélník 320"/>
          <p:cNvSpPr/>
          <p:nvPr/>
        </p:nvSpPr>
        <p:spPr>
          <a:xfrm>
            <a:off x="404043" y="1057437"/>
            <a:ext cx="11360467" cy="564794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89C68-EB13-443E-BED8-B66B13E5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43" y="339461"/>
            <a:ext cx="11022409" cy="553999"/>
          </a:xfrm>
          <a:noFill/>
        </p:spPr>
        <p:txBody>
          <a:bodyPr/>
          <a:lstStyle/>
          <a:p>
            <a:r>
              <a:rPr lang="cs-CZ" sz="3400" b="1" dirty="0">
                <a:solidFill>
                  <a:srgbClr val="003399"/>
                </a:solidFill>
                <a:latin typeface="+mn-lt"/>
              </a:rPr>
              <a:t>Doba do SRE</a:t>
            </a:r>
            <a:endParaRPr lang="en-GB" sz="34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D0C71-9046-4D15-B9AC-0E7E3C608B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279" y="6477379"/>
            <a:ext cx="11097696" cy="227999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GB" sz="1200" i="1" dirty="0"/>
              <a:t>NR, n</a:t>
            </a:r>
            <a:r>
              <a:rPr lang="cs-CZ" sz="1200" i="1" dirty="0" err="1"/>
              <a:t>edosaženo</a:t>
            </a:r>
            <a:r>
              <a:rPr lang="en-GB" sz="1200" i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C4F23-9AC0-499C-8CA5-281EBE4F38B9}"/>
              </a:ext>
            </a:extLst>
          </p:cNvPr>
          <p:cNvSpPr txBox="1"/>
          <p:nvPr/>
        </p:nvSpPr>
        <p:spPr>
          <a:xfrm>
            <a:off x="690278" y="5980060"/>
            <a:ext cx="11097696" cy="5025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333" b="1" dirty="0">
                <a:cs typeface="Arial Narrow"/>
              </a:rPr>
              <a:t>Symptomatic</a:t>
            </a:r>
            <a:r>
              <a:rPr lang="cs-CZ" sz="1333" b="1" dirty="0" err="1">
                <a:cs typeface="Arial Narrow"/>
              </a:rPr>
              <a:t>ká</a:t>
            </a:r>
            <a:r>
              <a:rPr lang="cs-CZ" sz="1333" b="1" dirty="0">
                <a:cs typeface="Arial Narrow"/>
              </a:rPr>
              <a:t> skeletální událost: nová symptomatická patologická fraktura nebo analgetické ozáření nebo míšní komprese nebo s nádorem související ortopedická intervence.</a:t>
            </a:r>
            <a:endParaRPr lang="en-GB" sz="1333" b="1" dirty="0">
              <a:cs typeface="Arial Narrow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8732DD-095B-47B5-AD84-67E940EE7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95554"/>
              </p:ext>
            </p:extLst>
          </p:nvPr>
        </p:nvGraphicFramePr>
        <p:xfrm>
          <a:off x="334832" y="4863562"/>
          <a:ext cx="11734596" cy="10329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61383">
                  <a:extLst>
                    <a:ext uri="{9D8B030D-6E8A-4147-A177-3AD203B41FA5}">
                      <a16:colId xmlns:a16="http://schemas.microsoft.com/office/drawing/2014/main" val="1235197506"/>
                    </a:ext>
                  </a:extLst>
                </a:gridCol>
                <a:gridCol w="873213">
                  <a:extLst>
                    <a:ext uri="{9D8B030D-6E8A-4147-A177-3AD203B41FA5}">
                      <a16:colId xmlns:a16="http://schemas.microsoft.com/office/drawing/2014/main" val="319188787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224865828"/>
                    </a:ext>
                  </a:extLst>
                </a:gridCol>
                <a:gridCol w="768000">
                  <a:extLst>
                    <a:ext uri="{9D8B030D-6E8A-4147-A177-3AD203B41FA5}">
                      <a16:colId xmlns:a16="http://schemas.microsoft.com/office/drawing/2014/main" val="3931252264"/>
                    </a:ext>
                  </a:extLst>
                </a:gridCol>
                <a:gridCol w="912000">
                  <a:extLst>
                    <a:ext uri="{9D8B030D-6E8A-4147-A177-3AD203B41FA5}">
                      <a16:colId xmlns:a16="http://schemas.microsoft.com/office/drawing/2014/main" val="278289201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153878082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3039996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40650782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298192022"/>
                    </a:ext>
                  </a:extLst>
                </a:gridCol>
              </a:tblGrid>
              <a:tr h="263040">
                <a:tc gridSpan="9"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Počet v riziku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24000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460539"/>
                  </a:ext>
                </a:extLst>
              </a:tr>
              <a:tr h="50688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K</a:t>
                      </a:r>
                      <a:r>
                        <a:rPr lang="en-GB" sz="1600" dirty="0" err="1">
                          <a:solidFill>
                            <a:srgbClr val="0070C0"/>
                          </a:solidFill>
                        </a:rPr>
                        <a:t>abazitaxel</a:t>
                      </a:r>
                      <a:endParaRPr lang="en-GB" sz="1600" dirty="0">
                        <a:solidFill>
                          <a:srgbClr val="0070C0"/>
                        </a:solidFill>
                      </a:endParaRPr>
                    </a:p>
                  </a:txBody>
                  <a:tcPr marL="24000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129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108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75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51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37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14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141029"/>
                  </a:ext>
                </a:extLst>
              </a:tr>
              <a:tr h="2630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Abi</a:t>
                      </a:r>
                      <a:r>
                        <a:rPr lang="cs-CZ" sz="1600" dirty="0">
                          <a:solidFill>
                            <a:srgbClr val="AB2F7C"/>
                          </a:solidFill>
                        </a:rPr>
                        <a:t>/</a:t>
                      </a:r>
                      <a:r>
                        <a:rPr lang="en-GB" sz="1600" dirty="0" err="1">
                          <a:solidFill>
                            <a:srgbClr val="AB2F7C"/>
                          </a:solidFill>
                        </a:rPr>
                        <a:t>enz</a:t>
                      </a:r>
                      <a:r>
                        <a:rPr lang="cs-CZ" sz="1600" dirty="0">
                          <a:solidFill>
                            <a:srgbClr val="AB2F7C"/>
                          </a:solidFill>
                        </a:rPr>
                        <a:t>a</a:t>
                      </a:r>
                      <a:endParaRPr lang="en-GB" sz="1600" dirty="0">
                        <a:solidFill>
                          <a:srgbClr val="AB2F7C"/>
                        </a:solidFill>
                      </a:endParaRPr>
                    </a:p>
                  </a:txBody>
                  <a:tcPr marL="24000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126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89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54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35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18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5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1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0</a:t>
                      </a:r>
                    </a:p>
                  </a:txBody>
                  <a:tcPr marL="0" marR="0" marT="9600" marB="9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76023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222B5B-82F6-4CA2-9C05-5351B7AB1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082098"/>
              </p:ext>
            </p:extLst>
          </p:nvPr>
        </p:nvGraphicFramePr>
        <p:xfrm>
          <a:off x="4699599" y="1057437"/>
          <a:ext cx="7422987" cy="15356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44420">
                  <a:extLst>
                    <a:ext uri="{9D8B030D-6E8A-4147-A177-3AD203B41FA5}">
                      <a16:colId xmlns:a16="http://schemas.microsoft.com/office/drawing/2014/main" val="1235197506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3191887878"/>
                    </a:ext>
                  </a:extLst>
                </a:gridCol>
                <a:gridCol w="2832087">
                  <a:extLst>
                    <a:ext uri="{9D8B030D-6E8A-4147-A177-3AD203B41FA5}">
                      <a16:colId xmlns:a16="http://schemas.microsoft.com/office/drawing/2014/main" val="2224865828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Počet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 pacientů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Medi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án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 doby do SRE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,</a:t>
                      </a:r>
                      <a:br>
                        <a:rPr lang="en-GB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</a:rPr>
                        <a:t>ěsíce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(95% CI)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02847"/>
                  </a:ext>
                </a:extLst>
              </a:tr>
              <a:tr h="280135"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solidFill>
                            <a:srgbClr val="0070C0"/>
                          </a:solidFill>
                        </a:rPr>
                        <a:t>K</a:t>
                      </a:r>
                      <a:r>
                        <a:rPr lang="en-GB" sz="1600" b="1" dirty="0" err="1">
                          <a:solidFill>
                            <a:srgbClr val="0070C0"/>
                          </a:solidFill>
                        </a:rPr>
                        <a:t>abazitaxel</a:t>
                      </a:r>
                      <a:endParaRPr lang="en-GB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129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NR (20,0–NR)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141029"/>
                  </a:ext>
                </a:extLst>
              </a:tr>
              <a:tr h="280135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AB2F7C"/>
                          </a:solidFill>
                        </a:rPr>
                        <a:t>Abi</a:t>
                      </a:r>
                      <a:r>
                        <a:rPr lang="cs-CZ" sz="1600" b="1" dirty="0">
                          <a:solidFill>
                            <a:srgbClr val="AB2F7C"/>
                          </a:solidFill>
                        </a:rPr>
                        <a:t>/</a:t>
                      </a:r>
                      <a:r>
                        <a:rPr lang="en-GB" sz="1600" b="1" dirty="0" err="1">
                          <a:solidFill>
                            <a:srgbClr val="AB2F7C"/>
                          </a:solidFill>
                        </a:rPr>
                        <a:t>enz</a:t>
                      </a:r>
                      <a:r>
                        <a:rPr lang="cs-CZ" sz="1600" b="1" dirty="0">
                          <a:solidFill>
                            <a:srgbClr val="AB2F7C"/>
                          </a:solidFill>
                        </a:rPr>
                        <a:t>a</a:t>
                      </a:r>
                      <a:endParaRPr lang="en-GB" sz="1600" b="1" dirty="0">
                        <a:solidFill>
                          <a:srgbClr val="AB2F7C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AB2F7C"/>
                          </a:solidFill>
                        </a:rPr>
                        <a:t>16,7 (10,8–NR)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760239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AB2F7C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HR (95% CI): 0,59 (0,35–1,01)</a:t>
                      </a:r>
                      <a:br>
                        <a:rPr lang="en-GB" sz="16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p = 0,05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AB2F7C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940678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A54A5BE6-7972-49C2-9D5C-E9D53F13DE06}"/>
              </a:ext>
            </a:extLst>
          </p:cNvPr>
          <p:cNvGrpSpPr/>
          <p:nvPr/>
        </p:nvGrpSpPr>
        <p:grpSpPr>
          <a:xfrm>
            <a:off x="2062951" y="1664972"/>
            <a:ext cx="8553451" cy="1411816"/>
            <a:chOff x="1981200" y="2160588"/>
            <a:chExt cx="4243388" cy="108743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52C66E-C723-40C3-8541-CFDD3AF43644}"/>
                </a:ext>
              </a:extLst>
            </p:cNvPr>
            <p:cNvGrpSpPr/>
            <p:nvPr/>
          </p:nvGrpSpPr>
          <p:grpSpPr>
            <a:xfrm>
              <a:off x="2003425" y="2160588"/>
              <a:ext cx="4221163" cy="804862"/>
              <a:chOff x="2003425" y="2160588"/>
              <a:chExt cx="4221163" cy="804862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A9451EDF-B14C-4F63-A494-552FBCB138AD}"/>
                  </a:ext>
                </a:extLst>
              </p:cNvPr>
              <p:cNvGrpSpPr/>
              <p:nvPr/>
            </p:nvGrpSpPr>
            <p:grpSpPr>
              <a:xfrm>
                <a:off x="2003425" y="2179638"/>
                <a:ext cx="4221163" cy="785812"/>
                <a:chOff x="2003425" y="2179638"/>
                <a:chExt cx="4221163" cy="785812"/>
              </a:xfrm>
            </p:grpSpPr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075B8E32-1508-4382-B941-EBA157F29D22}"/>
                    </a:ext>
                  </a:extLst>
                </p:cNvPr>
                <p:cNvGrpSpPr/>
                <p:nvPr/>
              </p:nvGrpSpPr>
              <p:grpSpPr>
                <a:xfrm>
                  <a:off x="5627688" y="2935288"/>
                  <a:ext cx="596900" cy="30162"/>
                  <a:chOff x="5627688" y="2935288"/>
                  <a:chExt cx="596900" cy="30162"/>
                </a:xfrm>
              </p:grpSpPr>
              <p:sp>
                <p:nvSpPr>
                  <p:cNvPr id="274" name="Line 141">
                    <a:extLst>
                      <a:ext uri="{FF2B5EF4-FFF2-40B4-BE49-F238E27FC236}">
                        <a16:creationId xmlns:a16="http://schemas.microsoft.com/office/drawing/2014/main" id="{85BB9FD6-B389-48A9-AFC0-A59E84A8AE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643563" y="2935288"/>
                    <a:ext cx="0" cy="30162"/>
                  </a:xfrm>
                  <a:prstGeom prst="line">
                    <a:avLst/>
                  </a:prstGeom>
                  <a:noFill/>
                  <a:ln w="7938" cap="flat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75" name="Line 142">
                    <a:extLst>
                      <a:ext uri="{FF2B5EF4-FFF2-40B4-BE49-F238E27FC236}">
                        <a16:creationId xmlns:a16="http://schemas.microsoft.com/office/drawing/2014/main" id="{9458FA5A-C88E-4F42-9535-E6475E305F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627688" y="2949575"/>
                    <a:ext cx="31750" cy="0"/>
                  </a:xfrm>
                  <a:prstGeom prst="line">
                    <a:avLst/>
                  </a:prstGeom>
                  <a:noFill/>
                  <a:ln w="7938" cap="flat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76" name="Line 143">
                    <a:extLst>
                      <a:ext uri="{FF2B5EF4-FFF2-40B4-BE49-F238E27FC236}">
                        <a16:creationId xmlns:a16="http://schemas.microsoft.com/office/drawing/2014/main" id="{8D7A8008-A2DD-443B-8308-E53BED166B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940425" y="2935288"/>
                    <a:ext cx="0" cy="30162"/>
                  </a:xfrm>
                  <a:prstGeom prst="line">
                    <a:avLst/>
                  </a:prstGeom>
                  <a:noFill/>
                  <a:ln w="7938" cap="flat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77" name="Line 144">
                    <a:extLst>
                      <a:ext uri="{FF2B5EF4-FFF2-40B4-BE49-F238E27FC236}">
                        <a16:creationId xmlns:a16="http://schemas.microsoft.com/office/drawing/2014/main" id="{A859AC6A-700F-4C4C-B7C9-2F9B4942A6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924550" y="2949575"/>
                    <a:ext cx="28575" cy="0"/>
                  </a:xfrm>
                  <a:prstGeom prst="line">
                    <a:avLst/>
                  </a:prstGeom>
                  <a:noFill/>
                  <a:ln w="7938" cap="flat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78" name="Line 145">
                    <a:extLst>
                      <a:ext uri="{FF2B5EF4-FFF2-40B4-BE49-F238E27FC236}">
                        <a16:creationId xmlns:a16="http://schemas.microsoft.com/office/drawing/2014/main" id="{E5CDB1BD-66A7-48EE-AF4D-DBF9E986BA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208713" y="2935288"/>
                    <a:ext cx="0" cy="30162"/>
                  </a:xfrm>
                  <a:prstGeom prst="line">
                    <a:avLst/>
                  </a:prstGeom>
                  <a:noFill/>
                  <a:ln w="7938" cap="flat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79" name="Line 146">
                    <a:extLst>
                      <a:ext uri="{FF2B5EF4-FFF2-40B4-BE49-F238E27FC236}">
                        <a16:creationId xmlns:a16="http://schemas.microsoft.com/office/drawing/2014/main" id="{F4DA56F0-3DEE-4756-8FF5-88D6C4AA13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192838" y="2949575"/>
                    <a:ext cx="31750" cy="0"/>
                  </a:xfrm>
                  <a:prstGeom prst="line">
                    <a:avLst/>
                  </a:prstGeom>
                  <a:noFill/>
                  <a:ln w="7938" cap="flat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</p:grp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FF0610AB-225B-4809-BE7C-DBDC2E4D50FF}"/>
                    </a:ext>
                  </a:extLst>
                </p:cNvPr>
                <p:cNvGrpSpPr/>
                <p:nvPr/>
              </p:nvGrpSpPr>
              <p:grpSpPr>
                <a:xfrm>
                  <a:off x="2003425" y="2179638"/>
                  <a:ext cx="3368675" cy="785812"/>
                  <a:chOff x="2003425" y="2179638"/>
                  <a:chExt cx="3368675" cy="785812"/>
                </a:xfrm>
              </p:grpSpPr>
              <p:sp>
                <p:nvSpPr>
                  <p:cNvPr id="130" name="Line 5">
                    <a:extLst>
                      <a:ext uri="{FF2B5EF4-FFF2-40B4-BE49-F238E27FC236}">
                        <a16:creationId xmlns:a16="http://schemas.microsoft.com/office/drawing/2014/main" id="{6DDBA96C-FB64-4FA7-A2B9-8977C66AE7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20888" y="217963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31" name="Line 6">
                    <a:extLst>
                      <a:ext uri="{FF2B5EF4-FFF2-40B4-BE49-F238E27FC236}">
                        <a16:creationId xmlns:a16="http://schemas.microsoft.com/office/drawing/2014/main" id="{F579DC05-2E4D-45D1-A4DD-56B2A3922F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03425" y="2197100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32" name="Line 7">
                    <a:extLst>
                      <a:ext uri="{FF2B5EF4-FFF2-40B4-BE49-F238E27FC236}">
                        <a16:creationId xmlns:a16="http://schemas.microsoft.com/office/drawing/2014/main" id="{5E50E523-AA36-4919-9EB9-F388392A68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43113" y="217963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33" name="Line 8">
                    <a:extLst>
                      <a:ext uri="{FF2B5EF4-FFF2-40B4-BE49-F238E27FC236}">
                        <a16:creationId xmlns:a16="http://schemas.microsoft.com/office/drawing/2014/main" id="{576FF38A-571A-44BD-94B6-B5E6E77056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27238" y="2197100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34" name="Line 9">
                    <a:extLst>
                      <a:ext uri="{FF2B5EF4-FFF2-40B4-BE49-F238E27FC236}">
                        <a16:creationId xmlns:a16="http://schemas.microsoft.com/office/drawing/2014/main" id="{1050167C-CEFA-4300-A0E5-DABA1847E1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17750" y="2252663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35" name="Line 10">
                    <a:extLst>
                      <a:ext uri="{FF2B5EF4-FFF2-40B4-BE49-F238E27FC236}">
                        <a16:creationId xmlns:a16="http://schemas.microsoft.com/office/drawing/2014/main" id="{254DB348-FF36-4349-9DDB-2274A53A85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01875" y="2265363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36" name="Line 11">
                    <a:extLst>
                      <a:ext uri="{FF2B5EF4-FFF2-40B4-BE49-F238E27FC236}">
                        <a16:creationId xmlns:a16="http://schemas.microsoft.com/office/drawing/2014/main" id="{AE4944B5-4022-4E56-89EC-BBA2126AE0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90763" y="2252663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37" name="Line 12">
                    <a:extLst>
                      <a:ext uri="{FF2B5EF4-FFF2-40B4-BE49-F238E27FC236}">
                        <a16:creationId xmlns:a16="http://schemas.microsoft.com/office/drawing/2014/main" id="{0646B8FF-6DEA-4872-BDC8-F26EAF13B2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74888" y="2265363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38" name="Line 13">
                    <a:extLst>
                      <a:ext uri="{FF2B5EF4-FFF2-40B4-BE49-F238E27FC236}">
                        <a16:creationId xmlns:a16="http://schemas.microsoft.com/office/drawing/2014/main" id="{A4AB2948-C258-4D1C-9C00-50D9082FAB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95538" y="229870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39" name="Line 14">
                    <a:extLst>
                      <a:ext uri="{FF2B5EF4-FFF2-40B4-BE49-F238E27FC236}">
                        <a16:creationId xmlns:a16="http://schemas.microsoft.com/office/drawing/2014/main" id="{107A87CF-A465-43A1-AEA9-872679F687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79663" y="2314575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40" name="Line 15">
                    <a:extLst>
                      <a:ext uri="{FF2B5EF4-FFF2-40B4-BE49-F238E27FC236}">
                        <a16:creationId xmlns:a16="http://schemas.microsoft.com/office/drawing/2014/main" id="{355B2FB6-38AA-43EB-B98E-AD136E0843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5063" y="229870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41" name="Line 16">
                    <a:extLst>
                      <a:ext uri="{FF2B5EF4-FFF2-40B4-BE49-F238E27FC236}">
                        <a16:creationId xmlns:a16="http://schemas.microsoft.com/office/drawing/2014/main" id="{DF4BE7C3-444D-42FD-B260-8527F62585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89188" y="2314575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42" name="Line 17">
                    <a:extLst>
                      <a:ext uri="{FF2B5EF4-FFF2-40B4-BE49-F238E27FC236}">
                        <a16:creationId xmlns:a16="http://schemas.microsoft.com/office/drawing/2014/main" id="{CD334DD9-CCBF-4999-ADB2-41A67C5019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14588" y="229870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43" name="Line 18">
                    <a:extLst>
                      <a:ext uri="{FF2B5EF4-FFF2-40B4-BE49-F238E27FC236}">
                        <a16:creationId xmlns:a16="http://schemas.microsoft.com/office/drawing/2014/main" id="{09446E11-EDDC-43E5-A7D0-6136260BD0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98713" y="2314575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44" name="Line 19">
                    <a:extLst>
                      <a:ext uri="{FF2B5EF4-FFF2-40B4-BE49-F238E27FC236}">
                        <a16:creationId xmlns:a16="http://schemas.microsoft.com/office/drawing/2014/main" id="{2C1CC583-01A7-43C8-8478-CC7DBE4154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28875" y="2308225"/>
                    <a:ext cx="0" cy="33337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45" name="Line 20">
                    <a:extLst>
                      <a:ext uri="{FF2B5EF4-FFF2-40B4-BE49-F238E27FC236}">
                        <a16:creationId xmlns:a16="http://schemas.microsoft.com/office/drawing/2014/main" id="{1F8A2B84-D6BC-403C-94B2-A2BA08F2D5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11413" y="2324100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46" name="Line 21">
                    <a:extLst>
                      <a:ext uri="{FF2B5EF4-FFF2-40B4-BE49-F238E27FC236}">
                        <a16:creationId xmlns:a16="http://schemas.microsoft.com/office/drawing/2014/main" id="{E0ADBF9D-F027-4C19-97A5-55ECA27B2D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28875" y="231775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47" name="Line 22">
                    <a:extLst>
                      <a:ext uri="{FF2B5EF4-FFF2-40B4-BE49-F238E27FC236}">
                        <a16:creationId xmlns:a16="http://schemas.microsoft.com/office/drawing/2014/main" id="{0DC36FC2-9511-4205-875B-778CDEE97D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11413" y="2332038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48" name="Line 23">
                    <a:extLst>
                      <a:ext uri="{FF2B5EF4-FFF2-40B4-BE49-F238E27FC236}">
                        <a16:creationId xmlns:a16="http://schemas.microsoft.com/office/drawing/2014/main" id="{C4A0D3C5-3DE6-4004-A2D8-03D4B803D4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28875" y="232410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49" name="Line 24">
                    <a:extLst>
                      <a:ext uri="{FF2B5EF4-FFF2-40B4-BE49-F238E27FC236}">
                        <a16:creationId xmlns:a16="http://schemas.microsoft.com/office/drawing/2014/main" id="{3637A2B3-6B0D-44D1-864A-CA93A4C653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11413" y="2341563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50" name="Line 25">
                    <a:extLst>
                      <a:ext uri="{FF2B5EF4-FFF2-40B4-BE49-F238E27FC236}">
                        <a16:creationId xmlns:a16="http://schemas.microsoft.com/office/drawing/2014/main" id="{902EE06D-C40F-4BAD-80B1-8FBB6082BB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03488" y="237013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51" name="Line 26">
                    <a:extLst>
                      <a:ext uri="{FF2B5EF4-FFF2-40B4-BE49-F238E27FC236}">
                        <a16:creationId xmlns:a16="http://schemas.microsoft.com/office/drawing/2014/main" id="{9B6B54A4-95D8-4340-9824-EC5ED55104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90788" y="2387600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52" name="Line 27">
                    <a:extLst>
                      <a:ext uri="{FF2B5EF4-FFF2-40B4-BE49-F238E27FC236}">
                        <a16:creationId xmlns:a16="http://schemas.microsoft.com/office/drawing/2014/main" id="{7244833A-9375-4FBB-B719-46E58C4C04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13013" y="237013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53" name="Line 28">
                    <a:extLst>
                      <a:ext uri="{FF2B5EF4-FFF2-40B4-BE49-F238E27FC236}">
                        <a16:creationId xmlns:a16="http://schemas.microsoft.com/office/drawing/2014/main" id="{340296DE-918B-4B34-8BBE-8AA5475774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00313" y="2387600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54" name="Line 29">
                    <a:extLst>
                      <a:ext uri="{FF2B5EF4-FFF2-40B4-BE49-F238E27FC236}">
                        <a16:creationId xmlns:a16="http://schemas.microsoft.com/office/drawing/2014/main" id="{B4D36330-DD3A-402C-9B99-7391452E45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25713" y="237013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55" name="Line 30">
                    <a:extLst>
                      <a:ext uri="{FF2B5EF4-FFF2-40B4-BE49-F238E27FC236}">
                        <a16:creationId xmlns:a16="http://schemas.microsoft.com/office/drawing/2014/main" id="{EAF5DAE2-C491-4605-A6D6-D1CC14D6F8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09838" y="2387600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56" name="Line 31">
                    <a:extLst>
                      <a:ext uri="{FF2B5EF4-FFF2-40B4-BE49-F238E27FC236}">
                        <a16:creationId xmlns:a16="http://schemas.microsoft.com/office/drawing/2014/main" id="{E1A81EF1-7A09-4855-83FC-AB1651A4C7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81275" y="237013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57" name="Line 32">
                    <a:extLst>
                      <a:ext uri="{FF2B5EF4-FFF2-40B4-BE49-F238E27FC236}">
                        <a16:creationId xmlns:a16="http://schemas.microsoft.com/office/drawing/2014/main" id="{067A91F4-AEEF-4578-8B35-DFA8F4FBB6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65400" y="2387600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58" name="Line 33">
                    <a:extLst>
                      <a:ext uri="{FF2B5EF4-FFF2-40B4-BE49-F238E27FC236}">
                        <a16:creationId xmlns:a16="http://schemas.microsoft.com/office/drawing/2014/main" id="{6CBF90C8-89C2-44D5-9456-1368185BB9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49525" y="237013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59" name="Line 34">
                    <a:extLst>
                      <a:ext uri="{FF2B5EF4-FFF2-40B4-BE49-F238E27FC236}">
                        <a16:creationId xmlns:a16="http://schemas.microsoft.com/office/drawing/2014/main" id="{DC073906-AB37-454E-B056-B4F1D79E3E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32063" y="2387600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60" name="Line 35">
                    <a:extLst>
                      <a:ext uri="{FF2B5EF4-FFF2-40B4-BE49-F238E27FC236}">
                        <a16:creationId xmlns:a16="http://schemas.microsoft.com/office/drawing/2014/main" id="{A5D96923-9679-4DE9-BAD3-ED224DD272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01913" y="239395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61" name="Line 36">
                    <a:extLst>
                      <a:ext uri="{FF2B5EF4-FFF2-40B4-BE49-F238E27FC236}">
                        <a16:creationId xmlns:a16="http://schemas.microsoft.com/office/drawing/2014/main" id="{659EEBBF-55B6-4EB7-83E4-68082EDBD3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87625" y="2409825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62" name="Line 37">
                    <a:extLst>
                      <a:ext uri="{FF2B5EF4-FFF2-40B4-BE49-F238E27FC236}">
                        <a16:creationId xmlns:a16="http://schemas.microsoft.com/office/drawing/2014/main" id="{5A3B0796-ECCE-40F3-83DB-E258E5B6BA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46363" y="239395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63" name="Line 38">
                    <a:extLst>
                      <a:ext uri="{FF2B5EF4-FFF2-40B4-BE49-F238E27FC236}">
                        <a16:creationId xmlns:a16="http://schemas.microsoft.com/office/drawing/2014/main" id="{06481C6F-2CD0-468C-B335-736D0E8082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30488" y="2409825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64" name="Line 39">
                    <a:extLst>
                      <a:ext uri="{FF2B5EF4-FFF2-40B4-BE49-F238E27FC236}">
                        <a16:creationId xmlns:a16="http://schemas.microsoft.com/office/drawing/2014/main" id="{A8C5C4E5-C606-489A-BD29-93D890784A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67000" y="239395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65" name="Line 40">
                    <a:extLst>
                      <a:ext uri="{FF2B5EF4-FFF2-40B4-BE49-F238E27FC236}">
                        <a16:creationId xmlns:a16="http://schemas.microsoft.com/office/drawing/2014/main" id="{A6F400A0-0747-4E7B-B7C9-625040486C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51125" y="2409825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66" name="Line 41">
                    <a:extLst>
                      <a:ext uri="{FF2B5EF4-FFF2-40B4-BE49-F238E27FC236}">
                        <a16:creationId xmlns:a16="http://schemas.microsoft.com/office/drawing/2014/main" id="{8B3FE7B0-8C7D-461B-A064-0F154B46F8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14613" y="239395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67" name="Line 42">
                    <a:extLst>
                      <a:ext uri="{FF2B5EF4-FFF2-40B4-BE49-F238E27FC236}">
                        <a16:creationId xmlns:a16="http://schemas.microsoft.com/office/drawing/2014/main" id="{7067C4C5-8D7A-4B1D-A66F-D175085EBD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01913" y="2409825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68" name="Line 43">
                    <a:extLst>
                      <a:ext uri="{FF2B5EF4-FFF2-40B4-BE49-F238E27FC236}">
                        <a16:creationId xmlns:a16="http://schemas.microsoft.com/office/drawing/2014/main" id="{19B10912-139E-441F-A6A7-8E66237D36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79700" y="2416175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69" name="Line 44">
                    <a:extLst>
                      <a:ext uri="{FF2B5EF4-FFF2-40B4-BE49-F238E27FC236}">
                        <a16:creationId xmlns:a16="http://schemas.microsoft.com/office/drawing/2014/main" id="{03631C12-BF22-43BC-8368-32E0FF9E12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63825" y="2433638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70" name="Line 45">
                    <a:extLst>
                      <a:ext uri="{FF2B5EF4-FFF2-40B4-BE49-F238E27FC236}">
                        <a16:creationId xmlns:a16="http://schemas.microsoft.com/office/drawing/2014/main" id="{5AD26053-0F8E-47B8-9A21-A2ED5A82BD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25738" y="2430463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71" name="Line 46">
                    <a:extLst>
                      <a:ext uri="{FF2B5EF4-FFF2-40B4-BE49-F238E27FC236}">
                        <a16:creationId xmlns:a16="http://schemas.microsoft.com/office/drawing/2014/main" id="{4FAB59A0-5E5F-42F5-AB19-B4E16F9AD5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09863" y="2446338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72" name="Line 47">
                    <a:extLst>
                      <a:ext uri="{FF2B5EF4-FFF2-40B4-BE49-F238E27FC236}">
                        <a16:creationId xmlns:a16="http://schemas.microsoft.com/office/drawing/2014/main" id="{00CB95D3-15AA-4312-829B-15B0D048FF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44788" y="2430463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73" name="Line 48">
                    <a:extLst>
                      <a:ext uri="{FF2B5EF4-FFF2-40B4-BE49-F238E27FC236}">
                        <a16:creationId xmlns:a16="http://schemas.microsoft.com/office/drawing/2014/main" id="{2216B90F-02ED-43BF-AF3D-5987C3B2CC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28913" y="2446338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74" name="Line 49">
                    <a:extLst>
                      <a:ext uri="{FF2B5EF4-FFF2-40B4-BE49-F238E27FC236}">
                        <a16:creationId xmlns:a16="http://schemas.microsoft.com/office/drawing/2014/main" id="{11182E34-877F-448F-8E26-37106DE875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78125" y="2430463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75" name="Line 50">
                    <a:extLst>
                      <a:ext uri="{FF2B5EF4-FFF2-40B4-BE49-F238E27FC236}">
                        <a16:creationId xmlns:a16="http://schemas.microsoft.com/office/drawing/2014/main" id="{B82471B0-0625-4559-9842-899D08BBEE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60663" y="2446338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76" name="Line 51">
                    <a:extLst>
                      <a:ext uri="{FF2B5EF4-FFF2-40B4-BE49-F238E27FC236}">
                        <a16:creationId xmlns:a16="http://schemas.microsoft.com/office/drawing/2014/main" id="{9188417F-3F04-414F-A870-5F885D47CC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24163" y="2430463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77" name="Line 52">
                    <a:extLst>
                      <a:ext uri="{FF2B5EF4-FFF2-40B4-BE49-F238E27FC236}">
                        <a16:creationId xmlns:a16="http://schemas.microsoft.com/office/drawing/2014/main" id="{3C88DF36-6C39-4637-A4CE-DC482146CF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06700" y="2446338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78" name="Line 53">
                    <a:extLst>
                      <a:ext uri="{FF2B5EF4-FFF2-40B4-BE49-F238E27FC236}">
                        <a16:creationId xmlns:a16="http://schemas.microsoft.com/office/drawing/2014/main" id="{B6F62CF9-5C00-4EF9-92E9-520BE24A2E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55913" y="2455863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79" name="Line 54">
                    <a:extLst>
                      <a:ext uri="{FF2B5EF4-FFF2-40B4-BE49-F238E27FC236}">
                        <a16:creationId xmlns:a16="http://schemas.microsoft.com/office/drawing/2014/main" id="{BDA10AB0-CC47-499E-9282-15C58310C0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40038" y="2470150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80" name="Line 55">
                    <a:extLst>
                      <a:ext uri="{FF2B5EF4-FFF2-40B4-BE49-F238E27FC236}">
                        <a16:creationId xmlns:a16="http://schemas.microsoft.com/office/drawing/2014/main" id="{B49ADACC-550F-4AA5-9C96-8F61B76A85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65438" y="2455863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81" name="Line 56">
                    <a:extLst>
                      <a:ext uri="{FF2B5EF4-FFF2-40B4-BE49-F238E27FC236}">
                        <a16:creationId xmlns:a16="http://schemas.microsoft.com/office/drawing/2014/main" id="{416BFA3E-273E-43A7-A10C-DA9828C2B6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49563" y="2470150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82" name="Line 57">
                    <a:extLst>
                      <a:ext uri="{FF2B5EF4-FFF2-40B4-BE49-F238E27FC236}">
                        <a16:creationId xmlns:a16="http://schemas.microsoft.com/office/drawing/2014/main" id="{F2BFAF1D-2A87-4EDA-B660-562DEAAB9C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74963" y="2455863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83" name="Line 58">
                    <a:extLst>
                      <a:ext uri="{FF2B5EF4-FFF2-40B4-BE49-F238E27FC236}">
                        <a16:creationId xmlns:a16="http://schemas.microsoft.com/office/drawing/2014/main" id="{3A4F05CD-B983-4781-A429-ACE2CD86B9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62263" y="2470150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84" name="Line 59">
                    <a:extLst>
                      <a:ext uri="{FF2B5EF4-FFF2-40B4-BE49-F238E27FC236}">
                        <a16:creationId xmlns:a16="http://schemas.microsoft.com/office/drawing/2014/main" id="{267D372F-39B9-4697-9A8C-17B25AE99F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30525" y="2455863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85" name="Line 60">
                    <a:extLst>
                      <a:ext uri="{FF2B5EF4-FFF2-40B4-BE49-F238E27FC236}">
                        <a16:creationId xmlns:a16="http://schemas.microsoft.com/office/drawing/2014/main" id="{D56F8C97-FE1A-497A-B3BB-D0BA12C006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17825" y="2470150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86" name="Line 61">
                    <a:extLst>
                      <a:ext uri="{FF2B5EF4-FFF2-40B4-BE49-F238E27FC236}">
                        <a16:creationId xmlns:a16="http://schemas.microsoft.com/office/drawing/2014/main" id="{08671E94-B3CC-4943-933A-E8DB2B3FAA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76563" y="2455863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87" name="Line 62">
                    <a:extLst>
                      <a:ext uri="{FF2B5EF4-FFF2-40B4-BE49-F238E27FC236}">
                        <a16:creationId xmlns:a16="http://schemas.microsoft.com/office/drawing/2014/main" id="{C6DC671B-BA1B-49CF-AD19-66B8BF83F7D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60688" y="2470150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147CF4A0-8CCB-4261-AFFB-9CAA603D64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95613" y="248920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89" name="Line 64">
                    <a:extLst>
                      <a:ext uri="{FF2B5EF4-FFF2-40B4-BE49-F238E27FC236}">
                        <a16:creationId xmlns:a16="http://schemas.microsoft.com/office/drawing/2014/main" id="{C15FAB2A-F208-4C9E-A836-95731A2967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82913" y="2501900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90" name="Line 65">
                    <a:extLst>
                      <a:ext uri="{FF2B5EF4-FFF2-40B4-BE49-F238E27FC236}">
                        <a16:creationId xmlns:a16="http://schemas.microsoft.com/office/drawing/2014/main" id="{0301D68F-974D-4FC6-943F-10D170E53D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41650" y="248920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91" name="Line 66">
                    <a:extLst>
                      <a:ext uri="{FF2B5EF4-FFF2-40B4-BE49-F238E27FC236}">
                        <a16:creationId xmlns:a16="http://schemas.microsoft.com/office/drawing/2014/main" id="{3D9659FD-5C6D-423B-A8A4-7CB220F08C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25775" y="2501900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92" name="Line 67">
                    <a:extLst>
                      <a:ext uri="{FF2B5EF4-FFF2-40B4-BE49-F238E27FC236}">
                        <a16:creationId xmlns:a16="http://schemas.microsoft.com/office/drawing/2014/main" id="{C360DE14-4CCC-4E09-976C-A45C1CDD65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74988" y="248920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93" name="Line 68">
                    <a:extLst>
                      <a:ext uri="{FF2B5EF4-FFF2-40B4-BE49-F238E27FC236}">
                        <a16:creationId xmlns:a16="http://schemas.microsoft.com/office/drawing/2014/main" id="{FEAB9C45-4B43-46C0-98A2-CA15A930BD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59113" y="2501900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94" name="Line 69">
                    <a:extLst>
                      <a:ext uri="{FF2B5EF4-FFF2-40B4-BE49-F238E27FC236}">
                        <a16:creationId xmlns:a16="http://schemas.microsoft.com/office/drawing/2014/main" id="{B9C94355-EDAC-495F-B8CE-679D762FDB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06738" y="248920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95" name="Line 70">
                    <a:extLst>
                      <a:ext uri="{FF2B5EF4-FFF2-40B4-BE49-F238E27FC236}">
                        <a16:creationId xmlns:a16="http://schemas.microsoft.com/office/drawing/2014/main" id="{A8B531D3-401F-4B6F-9770-8C0EA8DA0D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90863" y="2501900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96" name="Line 71">
                    <a:extLst>
                      <a:ext uri="{FF2B5EF4-FFF2-40B4-BE49-F238E27FC236}">
                        <a16:creationId xmlns:a16="http://schemas.microsoft.com/office/drawing/2014/main" id="{B932CCA7-DFE1-4E23-A538-65E0FAA17D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40075" y="248920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97" name="Line 72">
                    <a:extLst>
                      <a:ext uri="{FF2B5EF4-FFF2-40B4-BE49-F238E27FC236}">
                        <a16:creationId xmlns:a16="http://schemas.microsoft.com/office/drawing/2014/main" id="{E1603F62-F594-47C5-8C04-B7A4F2BE8B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24200" y="2501900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98" name="Line 73">
                    <a:extLst>
                      <a:ext uri="{FF2B5EF4-FFF2-40B4-BE49-F238E27FC236}">
                        <a16:creationId xmlns:a16="http://schemas.microsoft.com/office/drawing/2014/main" id="{A089590D-DE81-4A74-A8B1-39AB0CF722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62300" y="248920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99" name="Line 74">
                    <a:extLst>
                      <a:ext uri="{FF2B5EF4-FFF2-40B4-BE49-F238E27FC236}">
                        <a16:creationId xmlns:a16="http://schemas.microsoft.com/office/drawing/2014/main" id="{19C2612E-EF27-4805-AB86-E4B6650F1B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49600" y="2501900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00" name="Line 75">
                    <a:extLst>
                      <a:ext uri="{FF2B5EF4-FFF2-40B4-BE49-F238E27FC236}">
                        <a16:creationId xmlns:a16="http://schemas.microsoft.com/office/drawing/2014/main" id="{BA305EDE-7D2D-433D-9DC3-1412818EA4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73413" y="2511425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01" name="Line 76">
                    <a:extLst>
                      <a:ext uri="{FF2B5EF4-FFF2-40B4-BE49-F238E27FC236}">
                        <a16:creationId xmlns:a16="http://schemas.microsoft.com/office/drawing/2014/main" id="{C82728F3-B03D-4201-92F8-F723BFEAB0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55950" y="2528888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02" name="Line 77">
                    <a:extLst>
                      <a:ext uri="{FF2B5EF4-FFF2-40B4-BE49-F238E27FC236}">
                        <a16:creationId xmlns:a16="http://schemas.microsoft.com/office/drawing/2014/main" id="{E60FAF2F-9BEB-4990-952B-3846DDDDB3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95638" y="2511425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03" name="Line 78">
                    <a:extLst>
                      <a:ext uri="{FF2B5EF4-FFF2-40B4-BE49-F238E27FC236}">
                        <a16:creationId xmlns:a16="http://schemas.microsoft.com/office/drawing/2014/main" id="{7E012AA7-481C-4682-8043-FF01E3E16E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79763" y="2528888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04" name="Line 79">
                    <a:extLst>
                      <a:ext uri="{FF2B5EF4-FFF2-40B4-BE49-F238E27FC236}">
                        <a16:creationId xmlns:a16="http://schemas.microsoft.com/office/drawing/2014/main" id="{9E35C164-AF11-428D-8D2D-F128CEE695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05163" y="2511425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05" name="Line 80">
                    <a:extLst>
                      <a:ext uri="{FF2B5EF4-FFF2-40B4-BE49-F238E27FC236}">
                        <a16:creationId xmlns:a16="http://schemas.microsoft.com/office/drawing/2014/main" id="{4E85D632-B727-46C8-8FA7-59D03ED6FA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92463" y="2528888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06" name="Line 81">
                    <a:extLst>
                      <a:ext uri="{FF2B5EF4-FFF2-40B4-BE49-F238E27FC236}">
                        <a16:creationId xmlns:a16="http://schemas.microsoft.com/office/drawing/2014/main" id="{FC031FE0-F7D7-40B1-83B8-6B3A4FE34D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27388" y="2511425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07" name="Line 82">
                    <a:extLst>
                      <a:ext uri="{FF2B5EF4-FFF2-40B4-BE49-F238E27FC236}">
                        <a16:creationId xmlns:a16="http://schemas.microsoft.com/office/drawing/2014/main" id="{FC276C47-6732-4E34-BDC5-DAAF69097E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14688" y="2528888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08" name="Line 83">
                    <a:extLst>
                      <a:ext uri="{FF2B5EF4-FFF2-40B4-BE49-F238E27FC236}">
                        <a16:creationId xmlns:a16="http://schemas.microsoft.com/office/drawing/2014/main" id="{DE62DC40-C0F4-424B-B1E2-F1E049C1E0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38500" y="2511425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09" name="Line 84">
                    <a:extLst>
                      <a:ext uri="{FF2B5EF4-FFF2-40B4-BE49-F238E27FC236}">
                        <a16:creationId xmlns:a16="http://schemas.microsoft.com/office/drawing/2014/main" id="{5A441291-EB9B-485F-A546-43B724CACE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21038" y="2528888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10" name="Line 85">
                    <a:extLst>
                      <a:ext uri="{FF2B5EF4-FFF2-40B4-BE49-F238E27FC236}">
                        <a16:creationId xmlns:a16="http://schemas.microsoft.com/office/drawing/2014/main" id="{0DB1789E-4A86-43DF-9904-62388882B6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60725" y="2511425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11" name="Line 86">
                    <a:extLst>
                      <a:ext uri="{FF2B5EF4-FFF2-40B4-BE49-F238E27FC236}">
                        <a16:creationId xmlns:a16="http://schemas.microsoft.com/office/drawing/2014/main" id="{C1010F0A-C321-4551-85BB-BFEF4F08D4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44850" y="2528888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12" name="Line 87">
                    <a:extLst>
                      <a:ext uri="{FF2B5EF4-FFF2-40B4-BE49-F238E27FC236}">
                        <a16:creationId xmlns:a16="http://schemas.microsoft.com/office/drawing/2014/main" id="{7307F957-1D06-41BB-8299-EE3E0327C3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06763" y="2511425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13" name="Line 88">
                    <a:extLst>
                      <a:ext uri="{FF2B5EF4-FFF2-40B4-BE49-F238E27FC236}">
                        <a16:creationId xmlns:a16="http://schemas.microsoft.com/office/drawing/2014/main" id="{AEAA8B0D-F23D-4FE7-A4DB-9F8D5B244D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90888" y="2528888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14" name="Line 89">
                    <a:extLst>
                      <a:ext uri="{FF2B5EF4-FFF2-40B4-BE49-F238E27FC236}">
                        <a16:creationId xmlns:a16="http://schemas.microsoft.com/office/drawing/2014/main" id="{F7262371-1985-4A22-86B0-809A065554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28988" y="2511425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15" name="Line 90">
                    <a:extLst>
                      <a:ext uri="{FF2B5EF4-FFF2-40B4-BE49-F238E27FC236}">
                        <a16:creationId xmlns:a16="http://schemas.microsoft.com/office/drawing/2014/main" id="{0DD53AAA-49D4-45F6-A20E-2BB416A747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13113" y="2528888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16" name="Line 91">
                    <a:extLst>
                      <a:ext uri="{FF2B5EF4-FFF2-40B4-BE49-F238E27FC236}">
                        <a16:creationId xmlns:a16="http://schemas.microsoft.com/office/drawing/2014/main" id="{21EF45F8-2794-4688-AFEF-92544329BD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90900" y="254793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17" name="Line 92">
                    <a:extLst>
                      <a:ext uri="{FF2B5EF4-FFF2-40B4-BE49-F238E27FC236}">
                        <a16:creationId xmlns:a16="http://schemas.microsoft.com/office/drawing/2014/main" id="{2CEB1F59-49A2-4FCE-B770-AB6B044159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78200" y="2562225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18" name="Line 93">
                    <a:extLst>
                      <a:ext uri="{FF2B5EF4-FFF2-40B4-BE49-F238E27FC236}">
                        <a16:creationId xmlns:a16="http://schemas.microsoft.com/office/drawing/2014/main" id="{8B789977-E261-40D7-9EDB-6217FA8A7B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92500" y="259715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19" name="Line 94">
                    <a:extLst>
                      <a:ext uri="{FF2B5EF4-FFF2-40B4-BE49-F238E27FC236}">
                        <a16:creationId xmlns:a16="http://schemas.microsoft.com/office/drawing/2014/main" id="{605DD99D-90FF-4C42-BC27-447AF6321D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76625" y="2611438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20" name="Line 95">
                    <a:extLst>
                      <a:ext uri="{FF2B5EF4-FFF2-40B4-BE49-F238E27FC236}">
                        <a16:creationId xmlns:a16="http://schemas.microsoft.com/office/drawing/2014/main" id="{4E87839D-2ED7-4F0E-961F-A8E48AC426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22675" y="259715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21" name="Line 96">
                    <a:extLst>
                      <a:ext uri="{FF2B5EF4-FFF2-40B4-BE49-F238E27FC236}">
                        <a16:creationId xmlns:a16="http://schemas.microsoft.com/office/drawing/2014/main" id="{D9EB33C6-F210-4C9F-9BE4-50BB9533B4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6800" y="2611438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22" name="Line 97">
                    <a:extLst>
                      <a:ext uri="{FF2B5EF4-FFF2-40B4-BE49-F238E27FC236}">
                        <a16:creationId xmlns:a16="http://schemas.microsoft.com/office/drawing/2014/main" id="{1915A3AF-FD52-4CF8-8D02-A87259946E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56013" y="259715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23" name="Line 98">
                    <a:extLst>
                      <a:ext uri="{FF2B5EF4-FFF2-40B4-BE49-F238E27FC236}">
                        <a16:creationId xmlns:a16="http://schemas.microsoft.com/office/drawing/2014/main" id="{3B405417-BB91-46FE-8101-35E2027A8C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40138" y="2611438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24" name="Line 99">
                    <a:extLst>
                      <a:ext uri="{FF2B5EF4-FFF2-40B4-BE49-F238E27FC236}">
                        <a16:creationId xmlns:a16="http://schemas.microsoft.com/office/drawing/2014/main" id="{ABA6785F-BE63-4F1B-AB01-63046A67CA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54438" y="26304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25" name="Line 100">
                    <a:extLst>
                      <a:ext uri="{FF2B5EF4-FFF2-40B4-BE49-F238E27FC236}">
                        <a16:creationId xmlns:a16="http://schemas.microsoft.com/office/drawing/2014/main" id="{6C130AB6-20C9-4843-9EF5-53A9E12BBE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40150" y="2643188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26" name="Line 101">
                    <a:extLst>
                      <a:ext uri="{FF2B5EF4-FFF2-40B4-BE49-F238E27FC236}">
                        <a16:creationId xmlns:a16="http://schemas.microsoft.com/office/drawing/2014/main" id="{4ABC2696-5387-4B74-A72D-922836EA2D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89363" y="26304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27" name="Line 102">
                    <a:extLst>
                      <a:ext uri="{FF2B5EF4-FFF2-40B4-BE49-F238E27FC236}">
                        <a16:creationId xmlns:a16="http://schemas.microsoft.com/office/drawing/2014/main" id="{9489EE82-1327-420F-817B-E398B4FC2D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73488" y="2643188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28" name="Line 103">
                    <a:extLst>
                      <a:ext uri="{FF2B5EF4-FFF2-40B4-BE49-F238E27FC236}">
                        <a16:creationId xmlns:a16="http://schemas.microsoft.com/office/drawing/2014/main" id="{635E887C-0D10-41F7-8384-CD6888A9AE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54450" y="26304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29" name="Line 104">
                    <a:extLst>
                      <a:ext uri="{FF2B5EF4-FFF2-40B4-BE49-F238E27FC236}">
                        <a16:creationId xmlns:a16="http://schemas.microsoft.com/office/drawing/2014/main" id="{5CDA978B-409E-494C-8DFD-390B0F81D8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38575" y="2643188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30" name="Line 105">
                    <a:extLst>
                      <a:ext uri="{FF2B5EF4-FFF2-40B4-BE49-F238E27FC236}">
                        <a16:creationId xmlns:a16="http://schemas.microsoft.com/office/drawing/2014/main" id="{8D28B11E-E0F2-4E60-A5E6-DFA13B32AC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97313" y="26304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31" name="Line 106">
                    <a:extLst>
                      <a:ext uri="{FF2B5EF4-FFF2-40B4-BE49-F238E27FC236}">
                        <a16:creationId xmlns:a16="http://schemas.microsoft.com/office/drawing/2014/main" id="{48863749-DD1A-4769-A805-C9FD3E04FE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84613" y="2643188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32" name="Line 107">
                    <a:extLst>
                      <a:ext uri="{FF2B5EF4-FFF2-40B4-BE49-F238E27FC236}">
                        <a16:creationId xmlns:a16="http://schemas.microsoft.com/office/drawing/2014/main" id="{FA4D2D3C-35E4-4F85-B2C7-70B0943DD8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19538" y="26304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33" name="Line 108">
                    <a:extLst>
                      <a:ext uri="{FF2B5EF4-FFF2-40B4-BE49-F238E27FC236}">
                        <a16:creationId xmlns:a16="http://schemas.microsoft.com/office/drawing/2014/main" id="{0C351492-0C38-458A-A82E-73F82F28F2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03663" y="2643188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34" name="Line 109">
                    <a:extLst>
                      <a:ext uri="{FF2B5EF4-FFF2-40B4-BE49-F238E27FC236}">
                        <a16:creationId xmlns:a16="http://schemas.microsoft.com/office/drawing/2014/main" id="{C6425667-504F-48E8-8541-F4EBC2A7E3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08438" y="26304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35" name="Line 110">
                    <a:extLst>
                      <a:ext uri="{FF2B5EF4-FFF2-40B4-BE49-F238E27FC236}">
                        <a16:creationId xmlns:a16="http://schemas.microsoft.com/office/drawing/2014/main" id="{38F6C573-5629-4DD5-827D-F3B3E1B9E0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92563" y="2643188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36" name="Line 111">
                    <a:extLst>
                      <a:ext uri="{FF2B5EF4-FFF2-40B4-BE49-F238E27FC236}">
                        <a16:creationId xmlns:a16="http://schemas.microsoft.com/office/drawing/2014/main" id="{E07F24E2-EBD9-40AC-B9FA-331DC272C1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86225" y="26304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37" name="Line 112">
                    <a:extLst>
                      <a:ext uri="{FF2B5EF4-FFF2-40B4-BE49-F238E27FC236}">
                        <a16:creationId xmlns:a16="http://schemas.microsoft.com/office/drawing/2014/main" id="{B36505D1-A006-4485-958F-7317E7EC90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70350" y="2643188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38" name="Line 113">
                    <a:extLst>
                      <a:ext uri="{FF2B5EF4-FFF2-40B4-BE49-F238E27FC236}">
                        <a16:creationId xmlns:a16="http://schemas.microsoft.com/office/drawing/2014/main" id="{E2749BE8-837C-4D67-BF3B-80D11571CD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51313" y="2689225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39" name="Line 114">
                    <a:extLst>
                      <a:ext uri="{FF2B5EF4-FFF2-40B4-BE49-F238E27FC236}">
                        <a16:creationId xmlns:a16="http://schemas.microsoft.com/office/drawing/2014/main" id="{B531BFE0-F006-4B8A-8D42-D36D74D87B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35438" y="2703513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40" name="Line 115">
                    <a:extLst>
                      <a:ext uri="{FF2B5EF4-FFF2-40B4-BE49-F238E27FC236}">
                        <a16:creationId xmlns:a16="http://schemas.microsoft.com/office/drawing/2014/main" id="{63EC0EA6-AA49-43F6-8934-B4323062B5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62425" y="2689225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41" name="Line 116">
                    <a:extLst>
                      <a:ext uri="{FF2B5EF4-FFF2-40B4-BE49-F238E27FC236}">
                        <a16:creationId xmlns:a16="http://schemas.microsoft.com/office/drawing/2014/main" id="{4C018C03-26B4-454D-A9B2-E6BFB8894F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44963" y="2703513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42" name="Line 117">
                    <a:extLst>
                      <a:ext uri="{FF2B5EF4-FFF2-40B4-BE49-F238E27FC236}">
                        <a16:creationId xmlns:a16="http://schemas.microsoft.com/office/drawing/2014/main" id="{4132050C-EA83-45E1-9E6B-1C3F1F211F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43388" y="2762250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43" name="Line 118">
                    <a:extLst>
                      <a:ext uri="{FF2B5EF4-FFF2-40B4-BE49-F238E27FC236}">
                        <a16:creationId xmlns:a16="http://schemas.microsoft.com/office/drawing/2014/main" id="{9EF0908D-17E2-4EAF-9A4C-707933F227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7513" y="2774950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44" name="Line 119">
                    <a:extLst>
                      <a:ext uri="{FF2B5EF4-FFF2-40B4-BE49-F238E27FC236}">
                        <a16:creationId xmlns:a16="http://schemas.microsoft.com/office/drawing/2014/main" id="{2A0A95F1-41F5-4930-BC40-74541A5859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38638" y="2762250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45" name="Line 120">
                    <a:extLst>
                      <a:ext uri="{FF2B5EF4-FFF2-40B4-BE49-F238E27FC236}">
                        <a16:creationId xmlns:a16="http://schemas.microsoft.com/office/drawing/2014/main" id="{B49267E8-85FA-471B-9271-656B81DE7D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21175" y="2774950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46" name="Line 121">
                    <a:extLst>
                      <a:ext uri="{FF2B5EF4-FFF2-40B4-BE49-F238E27FC236}">
                        <a16:creationId xmlns:a16="http://schemas.microsoft.com/office/drawing/2014/main" id="{ADAA4038-9CA5-4484-ADBF-A68B18E15F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48163" y="2762250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47" name="Line 122">
                    <a:extLst>
                      <a:ext uri="{FF2B5EF4-FFF2-40B4-BE49-F238E27FC236}">
                        <a16:creationId xmlns:a16="http://schemas.microsoft.com/office/drawing/2014/main" id="{953C4243-249F-4000-B1C8-44DF1E412C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30700" y="2774950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48" name="Line 123">
                    <a:extLst>
                      <a:ext uri="{FF2B5EF4-FFF2-40B4-BE49-F238E27FC236}">
                        <a16:creationId xmlns:a16="http://schemas.microsoft.com/office/drawing/2014/main" id="{59432E37-0A9C-40AF-B1C7-7596C8957F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89438" y="2762250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49" name="Line 124">
                    <a:extLst>
                      <a:ext uri="{FF2B5EF4-FFF2-40B4-BE49-F238E27FC236}">
                        <a16:creationId xmlns:a16="http://schemas.microsoft.com/office/drawing/2014/main" id="{8274E5A1-B99F-4A3E-B8C0-8C43D747E8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76738" y="2774950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50" name="Line 125">
                    <a:extLst>
                      <a:ext uri="{FF2B5EF4-FFF2-40B4-BE49-F238E27FC236}">
                        <a16:creationId xmlns:a16="http://schemas.microsoft.com/office/drawing/2014/main" id="{269BF77E-E39B-40BE-9343-5E8AD5F667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38650" y="2762250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51" name="Line 126">
                    <a:extLst>
                      <a:ext uri="{FF2B5EF4-FFF2-40B4-BE49-F238E27FC236}">
                        <a16:creationId xmlns:a16="http://schemas.microsoft.com/office/drawing/2014/main" id="{072E2F0A-EF8B-4EA0-B2BE-9C3FBB6327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25950" y="2774950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52" name="Line 127">
                    <a:extLst>
                      <a:ext uri="{FF2B5EF4-FFF2-40B4-BE49-F238E27FC236}">
                        <a16:creationId xmlns:a16="http://schemas.microsoft.com/office/drawing/2014/main" id="{A1F2C5D2-2AEC-44FB-91B8-CA7878C67E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68813" y="2762250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53" name="Line 128">
                    <a:extLst>
                      <a:ext uri="{FF2B5EF4-FFF2-40B4-BE49-F238E27FC236}">
                        <a16:creationId xmlns:a16="http://schemas.microsoft.com/office/drawing/2014/main" id="{13F6E517-6B5A-4160-B062-B44F6E8CD8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52938" y="2774950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54" name="Line 129">
                    <a:extLst>
                      <a:ext uri="{FF2B5EF4-FFF2-40B4-BE49-F238E27FC236}">
                        <a16:creationId xmlns:a16="http://schemas.microsoft.com/office/drawing/2014/main" id="{A6007FEF-A5FE-4F94-956B-74C87EF353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70425" y="2762250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55" name="Line 130">
                    <a:extLst>
                      <a:ext uri="{FF2B5EF4-FFF2-40B4-BE49-F238E27FC236}">
                        <a16:creationId xmlns:a16="http://schemas.microsoft.com/office/drawing/2014/main" id="{3C65A0AF-A5A9-43BF-81AA-AEDF22D830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57725" y="2774950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56" name="Line 131">
                    <a:extLst>
                      <a:ext uri="{FF2B5EF4-FFF2-40B4-BE49-F238E27FC236}">
                        <a16:creationId xmlns:a16="http://schemas.microsoft.com/office/drawing/2014/main" id="{D5354C99-F122-439F-8A99-997C2F81FC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56150" y="2762250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57" name="Line 132">
                    <a:extLst>
                      <a:ext uri="{FF2B5EF4-FFF2-40B4-BE49-F238E27FC236}">
                        <a16:creationId xmlns:a16="http://schemas.microsoft.com/office/drawing/2014/main" id="{8DF6946C-8624-4CDC-8C3A-E149747055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40275" y="2774950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58" name="Line 133">
                    <a:extLst>
                      <a:ext uri="{FF2B5EF4-FFF2-40B4-BE49-F238E27FC236}">
                        <a16:creationId xmlns:a16="http://schemas.microsoft.com/office/drawing/2014/main" id="{1A6B91C0-708E-47B7-BDAD-87DA463A18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29188" y="29352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59" name="Line 134">
                    <a:extLst>
                      <a:ext uri="{FF2B5EF4-FFF2-40B4-BE49-F238E27FC236}">
                        <a16:creationId xmlns:a16="http://schemas.microsoft.com/office/drawing/2014/main" id="{A661F94C-B85D-4D09-A1BE-CC87966141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16488" y="2949575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60" name="Line 135">
                    <a:extLst>
                      <a:ext uri="{FF2B5EF4-FFF2-40B4-BE49-F238E27FC236}">
                        <a16:creationId xmlns:a16="http://schemas.microsoft.com/office/drawing/2014/main" id="{235A5590-F4DA-4D96-86D2-69D97D9F16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51450" y="29352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61" name="Line 136">
                    <a:extLst>
                      <a:ext uri="{FF2B5EF4-FFF2-40B4-BE49-F238E27FC236}">
                        <a16:creationId xmlns:a16="http://schemas.microsoft.com/office/drawing/2014/main" id="{DD60F3E0-0D72-4058-A86F-DE00DF0F29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38750" y="2949575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62" name="Line 137">
                    <a:extLst>
                      <a:ext uri="{FF2B5EF4-FFF2-40B4-BE49-F238E27FC236}">
                        <a16:creationId xmlns:a16="http://schemas.microsoft.com/office/drawing/2014/main" id="{B3983AE2-EB04-46DD-9420-3AB126B156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37175" y="29352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63" name="Line 138">
                    <a:extLst>
                      <a:ext uri="{FF2B5EF4-FFF2-40B4-BE49-F238E27FC236}">
                        <a16:creationId xmlns:a16="http://schemas.microsoft.com/office/drawing/2014/main" id="{497DC673-2E1C-4D4E-AA9A-678532CFA3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21300" y="2949575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64" name="Line 139">
                    <a:extLst>
                      <a:ext uri="{FF2B5EF4-FFF2-40B4-BE49-F238E27FC236}">
                        <a16:creationId xmlns:a16="http://schemas.microsoft.com/office/drawing/2014/main" id="{8A2029A0-66DF-4B16-A505-BB6D5D5662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56225" y="29352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65" name="Line 140">
                    <a:extLst>
                      <a:ext uri="{FF2B5EF4-FFF2-40B4-BE49-F238E27FC236}">
                        <a16:creationId xmlns:a16="http://schemas.microsoft.com/office/drawing/2014/main" id="{803D3CDA-A165-420A-89A9-655E64C960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43525" y="2949575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66" name="Line 147">
                    <a:extLst>
                      <a:ext uri="{FF2B5EF4-FFF2-40B4-BE49-F238E27FC236}">
                        <a16:creationId xmlns:a16="http://schemas.microsoft.com/office/drawing/2014/main" id="{03B74073-FDDB-4CCC-844B-162F890657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00563" y="2762250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67" name="Line 148">
                    <a:extLst>
                      <a:ext uri="{FF2B5EF4-FFF2-40B4-BE49-F238E27FC236}">
                        <a16:creationId xmlns:a16="http://schemas.microsoft.com/office/drawing/2014/main" id="{9055FB03-6997-47E9-A412-05D963EFED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87863" y="2774950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68" name="Line 149">
                    <a:extLst>
                      <a:ext uri="{FF2B5EF4-FFF2-40B4-BE49-F238E27FC236}">
                        <a16:creationId xmlns:a16="http://schemas.microsoft.com/office/drawing/2014/main" id="{3385517F-65FA-4EA3-B042-B7CBC300F1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79938" y="2762250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69" name="Line 150">
                    <a:extLst>
                      <a:ext uri="{FF2B5EF4-FFF2-40B4-BE49-F238E27FC236}">
                        <a16:creationId xmlns:a16="http://schemas.microsoft.com/office/drawing/2014/main" id="{D47BEF05-B55A-4DA4-945D-0CF6711F62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2475" y="2774950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70" name="Line 151">
                    <a:extLst>
                      <a:ext uri="{FF2B5EF4-FFF2-40B4-BE49-F238E27FC236}">
                        <a16:creationId xmlns:a16="http://schemas.microsoft.com/office/drawing/2014/main" id="{9A75E9EC-A01E-44D5-87AA-6E27722380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89463" y="2762250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71" name="Line 152">
                    <a:extLst>
                      <a:ext uri="{FF2B5EF4-FFF2-40B4-BE49-F238E27FC236}">
                        <a16:creationId xmlns:a16="http://schemas.microsoft.com/office/drawing/2014/main" id="{5ACC3C45-C30C-45E2-81BE-379F593B7C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73588" y="2774950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72" name="Line 153">
                    <a:extLst>
                      <a:ext uri="{FF2B5EF4-FFF2-40B4-BE49-F238E27FC236}">
                        <a16:creationId xmlns:a16="http://schemas.microsoft.com/office/drawing/2014/main" id="{7246C682-1CEE-4D99-A28B-4CD9DD4B38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47925" y="2335213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73" name="Line 154">
                    <a:extLst>
                      <a:ext uri="{FF2B5EF4-FFF2-40B4-BE49-F238E27FC236}">
                        <a16:creationId xmlns:a16="http://schemas.microsoft.com/office/drawing/2014/main" id="{62EEB5E0-D40B-49A9-A314-E5A2DD43C2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35225" y="2347913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</p:grpSp>
          </p:grpSp>
          <p:sp>
            <p:nvSpPr>
              <p:cNvPr id="127" name="Freeform 155">
                <a:extLst>
                  <a:ext uri="{FF2B5EF4-FFF2-40B4-BE49-F238E27FC236}">
                    <a16:creationId xmlns:a16="http://schemas.microsoft.com/office/drawing/2014/main" id="{7024BC2D-0907-4E2C-9492-0349A3DD3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775" y="2160588"/>
                <a:ext cx="4198938" cy="788987"/>
              </a:xfrm>
              <a:custGeom>
                <a:avLst/>
                <a:gdLst>
                  <a:gd name="T0" fmla="*/ 0 w 2645"/>
                  <a:gd name="T1" fmla="*/ 0 h 497"/>
                  <a:gd name="T2" fmla="*/ 0 w 2645"/>
                  <a:gd name="T3" fmla="*/ 23 h 497"/>
                  <a:gd name="T4" fmla="*/ 77 w 2645"/>
                  <a:gd name="T5" fmla="*/ 23 h 497"/>
                  <a:gd name="T6" fmla="*/ 77 w 2645"/>
                  <a:gd name="T7" fmla="*/ 46 h 497"/>
                  <a:gd name="T8" fmla="*/ 97 w 2645"/>
                  <a:gd name="T9" fmla="*/ 46 h 497"/>
                  <a:gd name="T10" fmla="*/ 97 w 2645"/>
                  <a:gd name="T11" fmla="*/ 52 h 497"/>
                  <a:gd name="T12" fmla="*/ 126 w 2645"/>
                  <a:gd name="T13" fmla="*/ 52 h 497"/>
                  <a:gd name="T14" fmla="*/ 126 w 2645"/>
                  <a:gd name="T15" fmla="*/ 68 h 497"/>
                  <a:gd name="T16" fmla="*/ 221 w 2645"/>
                  <a:gd name="T17" fmla="*/ 68 h 497"/>
                  <a:gd name="T18" fmla="*/ 221 w 2645"/>
                  <a:gd name="T19" fmla="*/ 74 h 497"/>
                  <a:gd name="T20" fmla="*/ 235 w 2645"/>
                  <a:gd name="T21" fmla="*/ 74 h 497"/>
                  <a:gd name="T22" fmla="*/ 235 w 2645"/>
                  <a:gd name="T23" fmla="*/ 97 h 497"/>
                  <a:gd name="T24" fmla="*/ 264 w 2645"/>
                  <a:gd name="T25" fmla="*/ 97 h 497"/>
                  <a:gd name="T26" fmla="*/ 264 w 2645"/>
                  <a:gd name="T27" fmla="*/ 112 h 497"/>
                  <a:gd name="T28" fmla="*/ 276 w 2645"/>
                  <a:gd name="T29" fmla="*/ 112 h 497"/>
                  <a:gd name="T30" fmla="*/ 276 w 2645"/>
                  <a:gd name="T31" fmla="*/ 135 h 497"/>
                  <a:gd name="T32" fmla="*/ 297 w 2645"/>
                  <a:gd name="T33" fmla="*/ 135 h 497"/>
                  <a:gd name="T34" fmla="*/ 297 w 2645"/>
                  <a:gd name="T35" fmla="*/ 143 h 497"/>
                  <a:gd name="T36" fmla="*/ 373 w 2645"/>
                  <a:gd name="T37" fmla="*/ 143 h 497"/>
                  <a:gd name="T38" fmla="*/ 373 w 2645"/>
                  <a:gd name="T39" fmla="*/ 157 h 497"/>
                  <a:gd name="T40" fmla="*/ 422 w 2645"/>
                  <a:gd name="T41" fmla="*/ 157 h 497"/>
                  <a:gd name="T42" fmla="*/ 422 w 2645"/>
                  <a:gd name="T43" fmla="*/ 172 h 497"/>
                  <a:gd name="T44" fmla="*/ 428 w 2645"/>
                  <a:gd name="T45" fmla="*/ 172 h 497"/>
                  <a:gd name="T46" fmla="*/ 428 w 2645"/>
                  <a:gd name="T47" fmla="*/ 180 h 497"/>
                  <a:gd name="T48" fmla="*/ 527 w 2645"/>
                  <a:gd name="T49" fmla="*/ 180 h 497"/>
                  <a:gd name="T50" fmla="*/ 527 w 2645"/>
                  <a:gd name="T51" fmla="*/ 195 h 497"/>
                  <a:gd name="T52" fmla="*/ 615 w 2645"/>
                  <a:gd name="T53" fmla="*/ 195 h 497"/>
                  <a:gd name="T54" fmla="*/ 615 w 2645"/>
                  <a:gd name="T55" fmla="*/ 215 h 497"/>
                  <a:gd name="T56" fmla="*/ 726 w 2645"/>
                  <a:gd name="T57" fmla="*/ 215 h 497"/>
                  <a:gd name="T58" fmla="*/ 726 w 2645"/>
                  <a:gd name="T59" fmla="*/ 232 h 497"/>
                  <a:gd name="T60" fmla="*/ 829 w 2645"/>
                  <a:gd name="T61" fmla="*/ 232 h 497"/>
                  <a:gd name="T62" fmla="*/ 829 w 2645"/>
                  <a:gd name="T63" fmla="*/ 238 h 497"/>
                  <a:gd name="T64" fmla="*/ 837 w 2645"/>
                  <a:gd name="T65" fmla="*/ 238 h 497"/>
                  <a:gd name="T66" fmla="*/ 837 w 2645"/>
                  <a:gd name="T67" fmla="*/ 253 h 497"/>
                  <a:gd name="T68" fmla="*/ 899 w 2645"/>
                  <a:gd name="T69" fmla="*/ 253 h 497"/>
                  <a:gd name="T70" fmla="*/ 899 w 2645"/>
                  <a:gd name="T71" fmla="*/ 284 h 497"/>
                  <a:gd name="T72" fmla="*/ 1086 w 2645"/>
                  <a:gd name="T73" fmla="*/ 284 h 497"/>
                  <a:gd name="T74" fmla="*/ 1086 w 2645"/>
                  <a:gd name="T75" fmla="*/ 304 h 497"/>
                  <a:gd name="T76" fmla="*/ 1335 w 2645"/>
                  <a:gd name="T77" fmla="*/ 304 h 497"/>
                  <a:gd name="T78" fmla="*/ 1335 w 2645"/>
                  <a:gd name="T79" fmla="*/ 342 h 497"/>
                  <a:gd name="T80" fmla="*/ 1391 w 2645"/>
                  <a:gd name="T81" fmla="*/ 342 h 497"/>
                  <a:gd name="T82" fmla="*/ 1391 w 2645"/>
                  <a:gd name="T83" fmla="*/ 387 h 497"/>
                  <a:gd name="T84" fmla="*/ 1777 w 2645"/>
                  <a:gd name="T85" fmla="*/ 387 h 497"/>
                  <a:gd name="T86" fmla="*/ 1777 w 2645"/>
                  <a:gd name="T87" fmla="*/ 497 h 497"/>
                  <a:gd name="T88" fmla="*/ 2645 w 2645"/>
                  <a:gd name="T89" fmla="*/ 497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5" h="497">
                    <a:moveTo>
                      <a:pt x="0" y="0"/>
                    </a:moveTo>
                    <a:lnTo>
                      <a:pt x="0" y="23"/>
                    </a:lnTo>
                    <a:lnTo>
                      <a:pt x="77" y="23"/>
                    </a:lnTo>
                    <a:lnTo>
                      <a:pt x="77" y="46"/>
                    </a:lnTo>
                    <a:lnTo>
                      <a:pt x="97" y="46"/>
                    </a:lnTo>
                    <a:lnTo>
                      <a:pt x="97" y="52"/>
                    </a:lnTo>
                    <a:lnTo>
                      <a:pt x="126" y="52"/>
                    </a:lnTo>
                    <a:lnTo>
                      <a:pt x="126" y="68"/>
                    </a:lnTo>
                    <a:lnTo>
                      <a:pt x="221" y="68"/>
                    </a:lnTo>
                    <a:lnTo>
                      <a:pt x="221" y="74"/>
                    </a:lnTo>
                    <a:lnTo>
                      <a:pt x="235" y="74"/>
                    </a:lnTo>
                    <a:lnTo>
                      <a:pt x="235" y="97"/>
                    </a:lnTo>
                    <a:lnTo>
                      <a:pt x="264" y="97"/>
                    </a:lnTo>
                    <a:lnTo>
                      <a:pt x="264" y="112"/>
                    </a:lnTo>
                    <a:lnTo>
                      <a:pt x="276" y="112"/>
                    </a:lnTo>
                    <a:lnTo>
                      <a:pt x="276" y="135"/>
                    </a:lnTo>
                    <a:lnTo>
                      <a:pt x="297" y="135"/>
                    </a:lnTo>
                    <a:lnTo>
                      <a:pt x="297" y="143"/>
                    </a:lnTo>
                    <a:lnTo>
                      <a:pt x="373" y="143"/>
                    </a:lnTo>
                    <a:lnTo>
                      <a:pt x="373" y="157"/>
                    </a:lnTo>
                    <a:lnTo>
                      <a:pt x="422" y="157"/>
                    </a:lnTo>
                    <a:lnTo>
                      <a:pt x="422" y="172"/>
                    </a:lnTo>
                    <a:lnTo>
                      <a:pt x="428" y="172"/>
                    </a:lnTo>
                    <a:lnTo>
                      <a:pt x="428" y="180"/>
                    </a:lnTo>
                    <a:lnTo>
                      <a:pt x="527" y="180"/>
                    </a:lnTo>
                    <a:lnTo>
                      <a:pt x="527" y="195"/>
                    </a:lnTo>
                    <a:lnTo>
                      <a:pt x="615" y="195"/>
                    </a:lnTo>
                    <a:lnTo>
                      <a:pt x="615" y="215"/>
                    </a:lnTo>
                    <a:lnTo>
                      <a:pt x="726" y="215"/>
                    </a:lnTo>
                    <a:lnTo>
                      <a:pt x="726" y="232"/>
                    </a:lnTo>
                    <a:lnTo>
                      <a:pt x="829" y="232"/>
                    </a:lnTo>
                    <a:lnTo>
                      <a:pt x="829" y="238"/>
                    </a:lnTo>
                    <a:lnTo>
                      <a:pt x="837" y="238"/>
                    </a:lnTo>
                    <a:lnTo>
                      <a:pt x="837" y="253"/>
                    </a:lnTo>
                    <a:lnTo>
                      <a:pt x="899" y="253"/>
                    </a:lnTo>
                    <a:lnTo>
                      <a:pt x="899" y="284"/>
                    </a:lnTo>
                    <a:lnTo>
                      <a:pt x="1086" y="284"/>
                    </a:lnTo>
                    <a:lnTo>
                      <a:pt x="1086" y="304"/>
                    </a:lnTo>
                    <a:lnTo>
                      <a:pt x="1335" y="304"/>
                    </a:lnTo>
                    <a:lnTo>
                      <a:pt x="1335" y="342"/>
                    </a:lnTo>
                    <a:lnTo>
                      <a:pt x="1391" y="342"/>
                    </a:lnTo>
                    <a:lnTo>
                      <a:pt x="1391" y="387"/>
                    </a:lnTo>
                    <a:lnTo>
                      <a:pt x="1777" y="387"/>
                    </a:lnTo>
                    <a:lnTo>
                      <a:pt x="1777" y="497"/>
                    </a:lnTo>
                    <a:lnTo>
                      <a:pt x="2645" y="497"/>
                    </a:lnTo>
                  </a:path>
                </a:pathLst>
              </a:custGeom>
              <a:noFill/>
              <a:ln w="19050" cap="sq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FDECBC2-09A5-4C2B-8E8B-BA5AEE969FA4}"/>
                </a:ext>
              </a:extLst>
            </p:cNvPr>
            <p:cNvGrpSpPr/>
            <p:nvPr/>
          </p:nvGrpSpPr>
          <p:grpSpPr>
            <a:xfrm>
              <a:off x="1981200" y="2170113"/>
              <a:ext cx="4073525" cy="1077912"/>
              <a:chOff x="1981200" y="2170113"/>
              <a:chExt cx="4073525" cy="107791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EA8CCE8-DFE1-4F25-8CC0-4678F5845B78}"/>
                  </a:ext>
                </a:extLst>
              </p:cNvPr>
              <p:cNvGrpSpPr/>
              <p:nvPr/>
            </p:nvGrpSpPr>
            <p:grpSpPr>
              <a:xfrm>
                <a:off x="6022975" y="3219450"/>
                <a:ext cx="31750" cy="28575"/>
                <a:chOff x="6022975" y="3219450"/>
                <a:chExt cx="31750" cy="28575"/>
              </a:xfrm>
            </p:grpSpPr>
            <p:sp>
              <p:nvSpPr>
                <p:cNvPr id="124" name="Line 262">
                  <a:extLst>
                    <a:ext uri="{FF2B5EF4-FFF2-40B4-BE49-F238E27FC236}">
                      <a16:creationId xmlns:a16="http://schemas.microsoft.com/office/drawing/2014/main" id="{DF0B0509-ECD3-4B3A-A3EB-FE67F41B27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38850" y="3219450"/>
                  <a:ext cx="0" cy="28575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sp>
              <p:nvSpPr>
                <p:cNvPr id="125" name="Line 263">
                  <a:extLst>
                    <a:ext uri="{FF2B5EF4-FFF2-40B4-BE49-F238E27FC236}">
                      <a16:creationId xmlns:a16="http://schemas.microsoft.com/office/drawing/2014/main" id="{298478E5-A18C-4B67-AFDB-976D631E38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22975" y="3232150"/>
                  <a:ext cx="31750" cy="0"/>
                </a:xfrm>
                <a:prstGeom prst="line">
                  <a:avLst/>
                </a:prstGeom>
                <a:noFill/>
                <a:ln w="1270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9024A81-45B6-4082-BCDD-1EC23AD53AFE}"/>
                  </a:ext>
                </a:extLst>
              </p:cNvPr>
              <p:cNvGrpSpPr/>
              <p:nvPr/>
            </p:nvGrpSpPr>
            <p:grpSpPr>
              <a:xfrm>
                <a:off x="1981200" y="2170113"/>
                <a:ext cx="4057650" cy="1077912"/>
                <a:chOff x="1981200" y="2170113"/>
                <a:chExt cx="4057650" cy="1077912"/>
              </a:xfrm>
            </p:grpSpPr>
            <p:sp>
              <p:nvSpPr>
                <p:cNvPr id="18" name="Freeform 156">
                  <a:extLst>
                    <a:ext uri="{FF2B5EF4-FFF2-40B4-BE49-F238E27FC236}">
                      <a16:creationId xmlns:a16="http://schemas.microsoft.com/office/drawing/2014/main" id="{CBD01C8F-223C-4952-8DB0-90FD4BACE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7075" y="2182813"/>
                  <a:ext cx="4041775" cy="1049337"/>
                </a:xfrm>
                <a:custGeom>
                  <a:avLst/>
                  <a:gdLst>
                    <a:gd name="T0" fmla="*/ 0 w 2546"/>
                    <a:gd name="T1" fmla="*/ 0 h 661"/>
                    <a:gd name="T2" fmla="*/ 8 w 2546"/>
                    <a:gd name="T3" fmla="*/ 0 h 661"/>
                    <a:gd name="T4" fmla="*/ 8 w 2546"/>
                    <a:gd name="T5" fmla="*/ 9 h 661"/>
                    <a:gd name="T6" fmla="*/ 56 w 2546"/>
                    <a:gd name="T7" fmla="*/ 9 h 661"/>
                    <a:gd name="T8" fmla="*/ 56 w 2546"/>
                    <a:gd name="T9" fmla="*/ 23 h 661"/>
                    <a:gd name="T10" fmla="*/ 64 w 2546"/>
                    <a:gd name="T11" fmla="*/ 23 h 661"/>
                    <a:gd name="T12" fmla="*/ 64 w 2546"/>
                    <a:gd name="T13" fmla="*/ 46 h 661"/>
                    <a:gd name="T14" fmla="*/ 78 w 2546"/>
                    <a:gd name="T15" fmla="*/ 46 h 661"/>
                    <a:gd name="T16" fmla="*/ 78 w 2546"/>
                    <a:gd name="T17" fmla="*/ 83 h 661"/>
                    <a:gd name="T18" fmla="*/ 85 w 2546"/>
                    <a:gd name="T19" fmla="*/ 83 h 661"/>
                    <a:gd name="T20" fmla="*/ 85 w 2546"/>
                    <a:gd name="T21" fmla="*/ 98 h 661"/>
                    <a:gd name="T22" fmla="*/ 91 w 2546"/>
                    <a:gd name="T23" fmla="*/ 98 h 661"/>
                    <a:gd name="T24" fmla="*/ 91 w 2546"/>
                    <a:gd name="T25" fmla="*/ 106 h 661"/>
                    <a:gd name="T26" fmla="*/ 105 w 2546"/>
                    <a:gd name="T27" fmla="*/ 106 h 661"/>
                    <a:gd name="T28" fmla="*/ 105 w 2546"/>
                    <a:gd name="T29" fmla="*/ 112 h 661"/>
                    <a:gd name="T30" fmla="*/ 132 w 2546"/>
                    <a:gd name="T31" fmla="*/ 112 h 661"/>
                    <a:gd name="T32" fmla="*/ 132 w 2546"/>
                    <a:gd name="T33" fmla="*/ 135 h 661"/>
                    <a:gd name="T34" fmla="*/ 202 w 2546"/>
                    <a:gd name="T35" fmla="*/ 135 h 661"/>
                    <a:gd name="T36" fmla="*/ 202 w 2546"/>
                    <a:gd name="T37" fmla="*/ 158 h 661"/>
                    <a:gd name="T38" fmla="*/ 222 w 2546"/>
                    <a:gd name="T39" fmla="*/ 158 h 661"/>
                    <a:gd name="T40" fmla="*/ 222 w 2546"/>
                    <a:gd name="T41" fmla="*/ 178 h 661"/>
                    <a:gd name="T42" fmla="*/ 249 w 2546"/>
                    <a:gd name="T43" fmla="*/ 178 h 661"/>
                    <a:gd name="T44" fmla="*/ 249 w 2546"/>
                    <a:gd name="T45" fmla="*/ 210 h 661"/>
                    <a:gd name="T46" fmla="*/ 263 w 2546"/>
                    <a:gd name="T47" fmla="*/ 210 h 661"/>
                    <a:gd name="T48" fmla="*/ 263 w 2546"/>
                    <a:gd name="T49" fmla="*/ 239 h 661"/>
                    <a:gd name="T50" fmla="*/ 409 w 2546"/>
                    <a:gd name="T51" fmla="*/ 239 h 661"/>
                    <a:gd name="T52" fmla="*/ 409 w 2546"/>
                    <a:gd name="T53" fmla="*/ 261 h 661"/>
                    <a:gd name="T54" fmla="*/ 416 w 2546"/>
                    <a:gd name="T55" fmla="*/ 261 h 661"/>
                    <a:gd name="T56" fmla="*/ 416 w 2546"/>
                    <a:gd name="T57" fmla="*/ 284 h 661"/>
                    <a:gd name="T58" fmla="*/ 457 w 2546"/>
                    <a:gd name="T59" fmla="*/ 284 h 661"/>
                    <a:gd name="T60" fmla="*/ 457 w 2546"/>
                    <a:gd name="T61" fmla="*/ 299 h 661"/>
                    <a:gd name="T62" fmla="*/ 741 w 2546"/>
                    <a:gd name="T63" fmla="*/ 299 h 661"/>
                    <a:gd name="T64" fmla="*/ 741 w 2546"/>
                    <a:gd name="T65" fmla="*/ 359 h 661"/>
                    <a:gd name="T66" fmla="*/ 769 w 2546"/>
                    <a:gd name="T67" fmla="*/ 359 h 661"/>
                    <a:gd name="T68" fmla="*/ 769 w 2546"/>
                    <a:gd name="T69" fmla="*/ 410 h 661"/>
                    <a:gd name="T70" fmla="*/ 825 w 2546"/>
                    <a:gd name="T71" fmla="*/ 410 h 661"/>
                    <a:gd name="T72" fmla="*/ 825 w 2546"/>
                    <a:gd name="T73" fmla="*/ 433 h 661"/>
                    <a:gd name="T74" fmla="*/ 963 w 2546"/>
                    <a:gd name="T75" fmla="*/ 433 h 661"/>
                    <a:gd name="T76" fmla="*/ 963 w 2546"/>
                    <a:gd name="T77" fmla="*/ 483 h 661"/>
                    <a:gd name="T78" fmla="*/ 1454 w 2546"/>
                    <a:gd name="T79" fmla="*/ 483 h 661"/>
                    <a:gd name="T80" fmla="*/ 1454 w 2546"/>
                    <a:gd name="T81" fmla="*/ 559 h 661"/>
                    <a:gd name="T82" fmla="*/ 1481 w 2546"/>
                    <a:gd name="T83" fmla="*/ 559 h 661"/>
                    <a:gd name="T84" fmla="*/ 1481 w 2546"/>
                    <a:gd name="T85" fmla="*/ 661 h 661"/>
                    <a:gd name="T86" fmla="*/ 2546 w 2546"/>
                    <a:gd name="T87" fmla="*/ 661 h 6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546" h="66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8" y="9"/>
                      </a:lnTo>
                      <a:lnTo>
                        <a:pt x="56" y="9"/>
                      </a:lnTo>
                      <a:lnTo>
                        <a:pt x="56" y="23"/>
                      </a:lnTo>
                      <a:lnTo>
                        <a:pt x="64" y="23"/>
                      </a:lnTo>
                      <a:lnTo>
                        <a:pt x="64" y="46"/>
                      </a:lnTo>
                      <a:lnTo>
                        <a:pt x="78" y="46"/>
                      </a:lnTo>
                      <a:lnTo>
                        <a:pt x="78" y="83"/>
                      </a:lnTo>
                      <a:lnTo>
                        <a:pt x="85" y="83"/>
                      </a:lnTo>
                      <a:lnTo>
                        <a:pt x="85" y="98"/>
                      </a:lnTo>
                      <a:lnTo>
                        <a:pt x="91" y="98"/>
                      </a:lnTo>
                      <a:lnTo>
                        <a:pt x="91" y="106"/>
                      </a:lnTo>
                      <a:lnTo>
                        <a:pt x="105" y="106"/>
                      </a:lnTo>
                      <a:lnTo>
                        <a:pt x="105" y="112"/>
                      </a:lnTo>
                      <a:lnTo>
                        <a:pt x="132" y="112"/>
                      </a:lnTo>
                      <a:lnTo>
                        <a:pt x="132" y="135"/>
                      </a:lnTo>
                      <a:lnTo>
                        <a:pt x="202" y="135"/>
                      </a:lnTo>
                      <a:lnTo>
                        <a:pt x="202" y="158"/>
                      </a:lnTo>
                      <a:lnTo>
                        <a:pt x="222" y="158"/>
                      </a:lnTo>
                      <a:lnTo>
                        <a:pt x="222" y="178"/>
                      </a:lnTo>
                      <a:lnTo>
                        <a:pt x="249" y="178"/>
                      </a:lnTo>
                      <a:lnTo>
                        <a:pt x="249" y="210"/>
                      </a:lnTo>
                      <a:lnTo>
                        <a:pt x="263" y="210"/>
                      </a:lnTo>
                      <a:lnTo>
                        <a:pt x="263" y="239"/>
                      </a:lnTo>
                      <a:lnTo>
                        <a:pt x="409" y="239"/>
                      </a:lnTo>
                      <a:lnTo>
                        <a:pt x="409" y="261"/>
                      </a:lnTo>
                      <a:lnTo>
                        <a:pt x="416" y="261"/>
                      </a:lnTo>
                      <a:lnTo>
                        <a:pt x="416" y="284"/>
                      </a:lnTo>
                      <a:lnTo>
                        <a:pt x="457" y="284"/>
                      </a:lnTo>
                      <a:lnTo>
                        <a:pt x="457" y="299"/>
                      </a:lnTo>
                      <a:lnTo>
                        <a:pt x="741" y="299"/>
                      </a:lnTo>
                      <a:lnTo>
                        <a:pt x="741" y="359"/>
                      </a:lnTo>
                      <a:lnTo>
                        <a:pt x="769" y="359"/>
                      </a:lnTo>
                      <a:lnTo>
                        <a:pt x="769" y="410"/>
                      </a:lnTo>
                      <a:lnTo>
                        <a:pt x="825" y="410"/>
                      </a:lnTo>
                      <a:lnTo>
                        <a:pt x="825" y="433"/>
                      </a:lnTo>
                      <a:lnTo>
                        <a:pt x="963" y="433"/>
                      </a:lnTo>
                      <a:lnTo>
                        <a:pt x="963" y="483"/>
                      </a:lnTo>
                      <a:lnTo>
                        <a:pt x="1454" y="483"/>
                      </a:lnTo>
                      <a:lnTo>
                        <a:pt x="1454" y="559"/>
                      </a:lnTo>
                      <a:lnTo>
                        <a:pt x="1481" y="559"/>
                      </a:lnTo>
                      <a:lnTo>
                        <a:pt x="1481" y="661"/>
                      </a:lnTo>
                      <a:lnTo>
                        <a:pt x="2546" y="661"/>
                      </a:lnTo>
                    </a:path>
                  </a:pathLst>
                </a:custGeom>
                <a:noFill/>
                <a:ln w="1905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400" dirty="0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BBB4110C-F69D-4525-8CF7-36DCD44CFA59}"/>
                    </a:ext>
                  </a:extLst>
                </p:cNvPr>
                <p:cNvGrpSpPr/>
                <p:nvPr/>
              </p:nvGrpSpPr>
              <p:grpSpPr>
                <a:xfrm>
                  <a:off x="1981200" y="2170113"/>
                  <a:ext cx="3421063" cy="1077912"/>
                  <a:chOff x="1981200" y="2170113"/>
                  <a:chExt cx="3421063" cy="1077912"/>
                </a:xfrm>
              </p:grpSpPr>
              <p:sp>
                <p:nvSpPr>
                  <p:cNvPr id="20" name="Line 157">
                    <a:extLst>
                      <a:ext uri="{FF2B5EF4-FFF2-40B4-BE49-F238E27FC236}">
                        <a16:creationId xmlns:a16="http://schemas.microsoft.com/office/drawing/2014/main" id="{952EB10B-6D6C-4459-82D1-77BC37730D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7075" y="2170113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1" name="Line 158">
                    <a:extLst>
                      <a:ext uri="{FF2B5EF4-FFF2-40B4-BE49-F238E27FC236}">
                        <a16:creationId xmlns:a16="http://schemas.microsoft.com/office/drawing/2014/main" id="{101921D0-D625-401E-A366-DFFF2D8130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81200" y="2182813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2" name="Line 159">
                    <a:extLst>
                      <a:ext uri="{FF2B5EF4-FFF2-40B4-BE49-F238E27FC236}">
                        <a16:creationId xmlns:a16="http://schemas.microsoft.com/office/drawing/2014/main" id="{6230E378-6B27-452E-BDC8-EDC238C65D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20900" y="2243138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3" name="Line 160">
                    <a:extLst>
                      <a:ext uri="{FF2B5EF4-FFF2-40B4-BE49-F238E27FC236}">
                        <a16:creationId xmlns:a16="http://schemas.microsoft.com/office/drawing/2014/main" id="{CE7CD296-6894-4B9A-A732-EB2B384E85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05025" y="2255838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4" name="Line 161">
                    <a:extLst>
                      <a:ext uri="{FF2B5EF4-FFF2-40B4-BE49-F238E27FC236}">
                        <a16:creationId xmlns:a16="http://schemas.microsoft.com/office/drawing/2014/main" id="{915949D0-1BC3-4324-B940-A0A0F653B2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32013" y="229870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5" name="Line 162">
                    <a:extLst>
                      <a:ext uri="{FF2B5EF4-FFF2-40B4-BE49-F238E27FC236}">
                        <a16:creationId xmlns:a16="http://schemas.microsoft.com/office/drawing/2014/main" id="{309E1863-AE54-4437-AC3B-F304DDB6A1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14550" y="2314575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6" name="Line 163">
                    <a:extLst>
                      <a:ext uri="{FF2B5EF4-FFF2-40B4-BE49-F238E27FC236}">
                        <a16:creationId xmlns:a16="http://schemas.microsoft.com/office/drawing/2014/main" id="{3D00FB8A-9F23-4B08-94BB-97344A1990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9800" y="2384425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7" name="Line 164">
                    <a:extLst>
                      <a:ext uri="{FF2B5EF4-FFF2-40B4-BE49-F238E27FC236}">
                        <a16:creationId xmlns:a16="http://schemas.microsoft.com/office/drawing/2014/main" id="{107D13CC-1485-4850-8E0E-7BCDCB76A7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93925" y="2400300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8" name="Line 165">
                    <a:extLst>
                      <a:ext uri="{FF2B5EF4-FFF2-40B4-BE49-F238E27FC236}">
                        <a16:creationId xmlns:a16="http://schemas.microsoft.com/office/drawing/2014/main" id="{7A4CAAA4-51A5-44F0-BCE4-7EEB715168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6625" y="2357438"/>
                    <a:ext cx="0" cy="33337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29" name="Line 166">
                    <a:extLst>
                      <a:ext uri="{FF2B5EF4-FFF2-40B4-BE49-F238E27FC236}">
                        <a16:creationId xmlns:a16="http://schemas.microsoft.com/office/drawing/2014/main" id="{914A7FFD-203D-4A57-B995-080183FA1D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90750" y="2374900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30" name="Line 167">
                    <a:extLst>
                      <a:ext uri="{FF2B5EF4-FFF2-40B4-BE49-F238E27FC236}">
                        <a16:creationId xmlns:a16="http://schemas.microsoft.com/office/drawing/2014/main" id="{2629216F-1F88-408C-8518-7C4AB4B605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6625" y="2370138"/>
                    <a:ext cx="0" cy="33337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31" name="Line 168">
                    <a:extLst>
                      <a:ext uri="{FF2B5EF4-FFF2-40B4-BE49-F238E27FC236}">
                        <a16:creationId xmlns:a16="http://schemas.microsoft.com/office/drawing/2014/main" id="{6D42550B-3D83-439F-81D6-CDA939C5A1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90750" y="2387600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32" name="Line 169">
                    <a:extLst>
                      <a:ext uri="{FF2B5EF4-FFF2-40B4-BE49-F238E27FC236}">
                        <a16:creationId xmlns:a16="http://schemas.microsoft.com/office/drawing/2014/main" id="{8369CB39-438A-4223-9EAC-D374870BDA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17750" y="2403475"/>
                    <a:ext cx="0" cy="33337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33" name="Line 170">
                    <a:extLst>
                      <a:ext uri="{FF2B5EF4-FFF2-40B4-BE49-F238E27FC236}">
                        <a16:creationId xmlns:a16="http://schemas.microsoft.com/office/drawing/2014/main" id="{BB039D3E-905F-4539-A2E0-B2BC0C53B0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01875" y="2420938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34" name="Line 171">
                    <a:extLst>
                      <a:ext uri="{FF2B5EF4-FFF2-40B4-BE49-F238E27FC236}">
                        <a16:creationId xmlns:a16="http://schemas.microsoft.com/office/drawing/2014/main" id="{2A97148A-7A88-42AF-888D-B5BB376D5A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92363" y="2476500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35" name="Line 172">
                    <a:extLst>
                      <a:ext uri="{FF2B5EF4-FFF2-40B4-BE49-F238E27FC236}">
                        <a16:creationId xmlns:a16="http://schemas.microsoft.com/office/drawing/2014/main" id="{AB78FB6B-B42D-44DB-8A18-3840EFE0EC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79663" y="2492375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36" name="Line 173">
                    <a:extLst>
                      <a:ext uri="{FF2B5EF4-FFF2-40B4-BE49-F238E27FC236}">
                        <a16:creationId xmlns:a16="http://schemas.microsoft.com/office/drawing/2014/main" id="{DD812510-C0AB-4E74-943D-86EF2E579D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92363" y="2486025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37" name="Line 174">
                    <a:extLst>
                      <a:ext uri="{FF2B5EF4-FFF2-40B4-BE49-F238E27FC236}">
                        <a16:creationId xmlns:a16="http://schemas.microsoft.com/office/drawing/2014/main" id="{6480F275-A896-43B1-8151-66FA8D48EE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79663" y="2501900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38" name="Line 175">
                    <a:extLst>
                      <a:ext uri="{FF2B5EF4-FFF2-40B4-BE49-F238E27FC236}">
                        <a16:creationId xmlns:a16="http://schemas.microsoft.com/office/drawing/2014/main" id="{EF560731-814F-4978-8664-C59F88AF1C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38400" y="254793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39" name="Line 176">
                    <a:extLst>
                      <a:ext uri="{FF2B5EF4-FFF2-40B4-BE49-F238E27FC236}">
                        <a16:creationId xmlns:a16="http://schemas.microsoft.com/office/drawing/2014/main" id="{8DDE9FE9-4EB6-40E1-8C14-1DB2C16C57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22525" y="2562225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40" name="Line 177">
                    <a:extLst>
                      <a:ext uri="{FF2B5EF4-FFF2-40B4-BE49-F238E27FC236}">
                        <a16:creationId xmlns:a16="http://schemas.microsoft.com/office/drawing/2014/main" id="{0A520B2C-DE02-49E0-A69F-1DA444F6DA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70150" y="254793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41" name="Line 178">
                    <a:extLst>
                      <a:ext uri="{FF2B5EF4-FFF2-40B4-BE49-F238E27FC236}">
                        <a16:creationId xmlns:a16="http://schemas.microsoft.com/office/drawing/2014/main" id="{1D95D522-E489-497D-A6CA-EEC8C94BC2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57450" y="2562225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42" name="Line 179">
                    <a:extLst>
                      <a:ext uri="{FF2B5EF4-FFF2-40B4-BE49-F238E27FC236}">
                        <a16:creationId xmlns:a16="http://schemas.microsoft.com/office/drawing/2014/main" id="{51E68F6C-49C4-4F71-983C-BED520A243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03488" y="254793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43" name="Line 180">
                    <a:extLst>
                      <a:ext uri="{FF2B5EF4-FFF2-40B4-BE49-F238E27FC236}">
                        <a16:creationId xmlns:a16="http://schemas.microsoft.com/office/drawing/2014/main" id="{E8F38A84-C613-4F70-AB18-6CB5799BF6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87613" y="2562225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44" name="Line 181">
                    <a:extLst>
                      <a:ext uri="{FF2B5EF4-FFF2-40B4-BE49-F238E27FC236}">
                        <a16:creationId xmlns:a16="http://schemas.microsoft.com/office/drawing/2014/main" id="{CF039346-54C6-4E0D-847E-4546A4FACA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47925" y="254793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45" name="Line 182">
                    <a:extLst>
                      <a:ext uri="{FF2B5EF4-FFF2-40B4-BE49-F238E27FC236}">
                        <a16:creationId xmlns:a16="http://schemas.microsoft.com/office/drawing/2014/main" id="{15EC6A09-DB3E-4F0E-8F08-D93568B04B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32050" y="2562225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46" name="Line 183">
                    <a:extLst>
                      <a:ext uri="{FF2B5EF4-FFF2-40B4-BE49-F238E27FC236}">
                        <a16:creationId xmlns:a16="http://schemas.microsoft.com/office/drawing/2014/main" id="{55D20304-252C-4B3D-98DE-0F3C9C4F09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36825" y="254793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47" name="Line 184">
                    <a:extLst>
                      <a:ext uri="{FF2B5EF4-FFF2-40B4-BE49-F238E27FC236}">
                        <a16:creationId xmlns:a16="http://schemas.microsoft.com/office/drawing/2014/main" id="{00242B9C-BED9-4F5E-AAB2-86C3634AAB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22538" y="2562225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48" name="Line 185">
                    <a:extLst>
                      <a:ext uri="{FF2B5EF4-FFF2-40B4-BE49-F238E27FC236}">
                        <a16:creationId xmlns:a16="http://schemas.microsoft.com/office/drawing/2014/main" id="{66E6AADD-5376-408A-9BF8-E3012422F2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81275" y="254793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49" name="Line 186">
                    <a:extLst>
                      <a:ext uri="{FF2B5EF4-FFF2-40B4-BE49-F238E27FC236}">
                        <a16:creationId xmlns:a16="http://schemas.microsoft.com/office/drawing/2014/main" id="{F2AD8748-F6D3-4C20-B893-2BE29737A9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65400" y="2562225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50" name="Line 187">
                    <a:extLst>
                      <a:ext uri="{FF2B5EF4-FFF2-40B4-BE49-F238E27FC236}">
                        <a16:creationId xmlns:a16="http://schemas.microsoft.com/office/drawing/2014/main" id="{46A1DB2C-9648-4B9D-8326-1B3F0F6C0F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24138" y="254793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51" name="Line 188">
                    <a:extLst>
                      <a:ext uri="{FF2B5EF4-FFF2-40B4-BE49-F238E27FC236}">
                        <a16:creationId xmlns:a16="http://schemas.microsoft.com/office/drawing/2014/main" id="{7C077EA1-1434-4270-8230-0B676573FF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08263" y="2562225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52" name="Line 189">
                    <a:extLst>
                      <a:ext uri="{FF2B5EF4-FFF2-40B4-BE49-F238E27FC236}">
                        <a16:creationId xmlns:a16="http://schemas.microsoft.com/office/drawing/2014/main" id="{E2A9E831-C548-48B7-BD0F-15210AE337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22563" y="2640013"/>
                    <a:ext cx="0" cy="33337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53" name="Line 190">
                    <a:extLst>
                      <a:ext uri="{FF2B5EF4-FFF2-40B4-BE49-F238E27FC236}">
                        <a16:creationId xmlns:a16="http://schemas.microsoft.com/office/drawing/2014/main" id="{AE0B56C6-A5F8-49C7-960D-9453F6136E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05100" y="2657475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54" name="Line 191">
                    <a:extLst>
                      <a:ext uri="{FF2B5EF4-FFF2-40B4-BE49-F238E27FC236}">
                        <a16:creationId xmlns:a16="http://schemas.microsoft.com/office/drawing/2014/main" id="{2F572924-C187-445A-91A6-E97FCC57B6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78125" y="2640013"/>
                    <a:ext cx="0" cy="33337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55" name="Line 192">
                    <a:extLst>
                      <a:ext uri="{FF2B5EF4-FFF2-40B4-BE49-F238E27FC236}">
                        <a16:creationId xmlns:a16="http://schemas.microsoft.com/office/drawing/2014/main" id="{BD01AC25-D1C4-457A-B2F5-DCCBCEA814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63838" y="2657475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56" name="Line 193">
                    <a:extLst>
                      <a:ext uri="{FF2B5EF4-FFF2-40B4-BE49-F238E27FC236}">
                        <a16:creationId xmlns:a16="http://schemas.microsoft.com/office/drawing/2014/main" id="{AC6ED9B9-4657-48CC-9E67-CCD55795EF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00350" y="2640013"/>
                    <a:ext cx="0" cy="33337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57" name="Line 194">
                    <a:extLst>
                      <a:ext uri="{FF2B5EF4-FFF2-40B4-BE49-F238E27FC236}">
                        <a16:creationId xmlns:a16="http://schemas.microsoft.com/office/drawing/2014/main" id="{714C7CA0-71CB-442D-952C-B6684F4B37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84475" y="2657475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58" name="Line 195">
                    <a:extLst>
                      <a:ext uri="{FF2B5EF4-FFF2-40B4-BE49-F238E27FC236}">
                        <a16:creationId xmlns:a16="http://schemas.microsoft.com/office/drawing/2014/main" id="{EBD2CE6E-355C-46E7-ACBC-C86E2BB307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24163" y="2640013"/>
                    <a:ext cx="0" cy="33337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59" name="Line 196">
                    <a:extLst>
                      <a:ext uri="{FF2B5EF4-FFF2-40B4-BE49-F238E27FC236}">
                        <a16:creationId xmlns:a16="http://schemas.microsoft.com/office/drawing/2014/main" id="{532577D4-868F-49B5-87CD-78B73B3B73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06700" y="2657475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60" name="Line 197">
                    <a:extLst>
                      <a:ext uri="{FF2B5EF4-FFF2-40B4-BE49-F238E27FC236}">
                        <a16:creationId xmlns:a16="http://schemas.microsoft.com/office/drawing/2014/main" id="{32A7082C-FC03-45BC-BB57-10B1948449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43213" y="2640013"/>
                    <a:ext cx="0" cy="33337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61" name="Line 198">
                    <a:extLst>
                      <a:ext uri="{FF2B5EF4-FFF2-40B4-BE49-F238E27FC236}">
                        <a16:creationId xmlns:a16="http://schemas.microsoft.com/office/drawing/2014/main" id="{9B4EBE3F-5A5A-487D-8B34-5D5A89C5EF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30513" y="2657475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62" name="Line 199">
                    <a:extLst>
                      <a:ext uri="{FF2B5EF4-FFF2-40B4-BE49-F238E27FC236}">
                        <a16:creationId xmlns:a16="http://schemas.microsoft.com/office/drawing/2014/main" id="{62E514BD-EABB-404B-A92E-6D00982A38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65438" y="2640013"/>
                    <a:ext cx="0" cy="33337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63" name="Line 200">
                    <a:extLst>
                      <a:ext uri="{FF2B5EF4-FFF2-40B4-BE49-F238E27FC236}">
                        <a16:creationId xmlns:a16="http://schemas.microsoft.com/office/drawing/2014/main" id="{9D4753C3-A6A1-468D-A605-E1298656BF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49563" y="2657475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64" name="Line 201">
                    <a:extLst>
                      <a:ext uri="{FF2B5EF4-FFF2-40B4-BE49-F238E27FC236}">
                        <a16:creationId xmlns:a16="http://schemas.microsoft.com/office/drawing/2014/main" id="{40292CF2-8546-4540-90B5-B25600ADCA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76563" y="2640013"/>
                    <a:ext cx="0" cy="33337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65" name="Line 202">
                    <a:extLst>
                      <a:ext uri="{FF2B5EF4-FFF2-40B4-BE49-F238E27FC236}">
                        <a16:creationId xmlns:a16="http://schemas.microsoft.com/office/drawing/2014/main" id="{8BE8CDB4-0FA0-4604-B932-4968F09847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60688" y="2657475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66" name="Line 203">
                    <a:extLst>
                      <a:ext uri="{FF2B5EF4-FFF2-40B4-BE49-F238E27FC236}">
                        <a16:creationId xmlns:a16="http://schemas.microsoft.com/office/drawing/2014/main" id="{829A7E10-8E5E-4B68-9C11-7D14E4429D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09900" y="2640013"/>
                    <a:ext cx="0" cy="33337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67" name="Line 204">
                    <a:extLst>
                      <a:ext uri="{FF2B5EF4-FFF2-40B4-BE49-F238E27FC236}">
                        <a16:creationId xmlns:a16="http://schemas.microsoft.com/office/drawing/2014/main" id="{E5667ED7-CA75-4C6B-A64A-41E833110F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92438" y="2657475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68" name="Line 206">
                    <a:extLst>
                      <a:ext uri="{FF2B5EF4-FFF2-40B4-BE49-F238E27FC236}">
                        <a16:creationId xmlns:a16="http://schemas.microsoft.com/office/drawing/2014/main" id="{BDA97CD2-46F5-442A-9D7C-1755CBFFA4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5463" y="2640013"/>
                    <a:ext cx="0" cy="33337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69" name="Line 207">
                    <a:extLst>
                      <a:ext uri="{FF2B5EF4-FFF2-40B4-BE49-F238E27FC236}">
                        <a16:creationId xmlns:a16="http://schemas.microsoft.com/office/drawing/2014/main" id="{D80B0129-0CA2-407D-97B4-5733D537F0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48000" y="2657475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70" name="Line 208">
                    <a:extLst>
                      <a:ext uri="{FF2B5EF4-FFF2-40B4-BE49-F238E27FC236}">
                        <a16:creationId xmlns:a16="http://schemas.microsoft.com/office/drawing/2014/main" id="{328CBBE7-2103-46C5-AF44-27E7DF4B33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30550" y="2640013"/>
                    <a:ext cx="0" cy="33337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71" name="Line 209">
                    <a:extLst>
                      <a:ext uri="{FF2B5EF4-FFF2-40B4-BE49-F238E27FC236}">
                        <a16:creationId xmlns:a16="http://schemas.microsoft.com/office/drawing/2014/main" id="{C567CA38-2A3F-42F0-B190-BE29DE5F22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17850" y="2657475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72" name="Line 210">
                    <a:extLst>
                      <a:ext uri="{FF2B5EF4-FFF2-40B4-BE49-F238E27FC236}">
                        <a16:creationId xmlns:a16="http://schemas.microsoft.com/office/drawing/2014/main" id="{ACBEC120-2983-4D69-813C-1C372BE3BB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40075" y="2640013"/>
                    <a:ext cx="0" cy="33337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73" name="Line 211">
                    <a:extLst>
                      <a:ext uri="{FF2B5EF4-FFF2-40B4-BE49-F238E27FC236}">
                        <a16:creationId xmlns:a16="http://schemas.microsoft.com/office/drawing/2014/main" id="{F33B20E1-47C3-4952-8C81-64C123D5AB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24200" y="2657475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74" name="Line 212">
                    <a:extLst>
                      <a:ext uri="{FF2B5EF4-FFF2-40B4-BE49-F238E27FC236}">
                        <a16:creationId xmlns:a16="http://schemas.microsoft.com/office/drawing/2014/main" id="{538484B7-367D-4AAE-8ED1-21B654751A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86113" y="2735263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75" name="Line 213">
                    <a:extLst>
                      <a:ext uri="{FF2B5EF4-FFF2-40B4-BE49-F238E27FC236}">
                        <a16:creationId xmlns:a16="http://schemas.microsoft.com/office/drawing/2014/main" id="{9D1A9B67-E3F3-4E3D-BF52-F4C366DA05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68650" y="2752725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76" name="Line 214">
                    <a:extLst>
                      <a:ext uri="{FF2B5EF4-FFF2-40B4-BE49-F238E27FC236}">
                        <a16:creationId xmlns:a16="http://schemas.microsoft.com/office/drawing/2014/main" id="{D40341E7-81AA-47C0-9AFF-9DF3A3799A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05163" y="2735263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77" name="Line 215">
                    <a:extLst>
                      <a:ext uri="{FF2B5EF4-FFF2-40B4-BE49-F238E27FC236}">
                        <a16:creationId xmlns:a16="http://schemas.microsoft.com/office/drawing/2014/main" id="{F34852EF-B16F-4067-A9D2-7CF40437A3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92463" y="2752725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78" name="Line 216">
                    <a:extLst>
                      <a:ext uri="{FF2B5EF4-FFF2-40B4-BE49-F238E27FC236}">
                        <a16:creationId xmlns:a16="http://schemas.microsoft.com/office/drawing/2014/main" id="{BEE041D2-E92B-41A9-BDAB-BE5CBF7AC4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41675" y="2817813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79" name="Line 217">
                    <a:extLst>
                      <a:ext uri="{FF2B5EF4-FFF2-40B4-BE49-F238E27FC236}">
                        <a16:creationId xmlns:a16="http://schemas.microsoft.com/office/drawing/2014/main" id="{5B235C6F-ABEB-40D4-8593-EFACCD4834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24213" y="2830513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80" name="Line 218">
                    <a:extLst>
                      <a:ext uri="{FF2B5EF4-FFF2-40B4-BE49-F238E27FC236}">
                        <a16:creationId xmlns:a16="http://schemas.microsoft.com/office/drawing/2014/main" id="{C5FF8F0F-8E9F-4D24-84B6-A24E91635D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82950" y="2817813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81" name="Line 219">
                    <a:extLst>
                      <a:ext uri="{FF2B5EF4-FFF2-40B4-BE49-F238E27FC236}">
                        <a16:creationId xmlns:a16="http://schemas.microsoft.com/office/drawing/2014/main" id="{A36353C2-8DEA-4BCF-BC44-6EEF1EB882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67075" y="2830513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82" name="Line 220">
                    <a:extLst>
                      <a:ext uri="{FF2B5EF4-FFF2-40B4-BE49-F238E27FC236}">
                        <a16:creationId xmlns:a16="http://schemas.microsoft.com/office/drawing/2014/main" id="{8560CEE1-4D36-4B3F-B95B-2593877FB3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60725" y="2817813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83" name="Line 221">
                    <a:extLst>
                      <a:ext uri="{FF2B5EF4-FFF2-40B4-BE49-F238E27FC236}">
                        <a16:creationId xmlns:a16="http://schemas.microsoft.com/office/drawing/2014/main" id="{7E193F90-C764-4F50-BB1E-DB479B13A2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48025" y="2830513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84" name="Line 222">
                    <a:extLst>
                      <a:ext uri="{FF2B5EF4-FFF2-40B4-BE49-F238E27FC236}">
                        <a16:creationId xmlns:a16="http://schemas.microsoft.com/office/drawing/2014/main" id="{1590E1E7-5FBD-40C2-86B2-3EAF380B6B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06763" y="2854325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85" name="Line 223">
                    <a:extLst>
                      <a:ext uri="{FF2B5EF4-FFF2-40B4-BE49-F238E27FC236}">
                        <a16:creationId xmlns:a16="http://schemas.microsoft.com/office/drawing/2014/main" id="{15B5ED6B-AB20-4774-98AC-99A116BBB4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90888" y="2870200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86" name="Line 224">
                    <a:extLst>
                      <a:ext uri="{FF2B5EF4-FFF2-40B4-BE49-F238E27FC236}">
                        <a16:creationId xmlns:a16="http://schemas.microsoft.com/office/drawing/2014/main" id="{F9E3EC76-DFE2-4CD2-8143-11208E35C0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71850" y="2854325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87" name="Line 225">
                    <a:extLst>
                      <a:ext uri="{FF2B5EF4-FFF2-40B4-BE49-F238E27FC236}">
                        <a16:creationId xmlns:a16="http://schemas.microsoft.com/office/drawing/2014/main" id="{598FCED4-3B32-4631-BDF7-50C2FA8C68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55975" y="2870200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88" name="Line 226">
                    <a:extLst>
                      <a:ext uri="{FF2B5EF4-FFF2-40B4-BE49-F238E27FC236}">
                        <a16:creationId xmlns:a16="http://schemas.microsoft.com/office/drawing/2014/main" id="{C16C8FD1-D514-4643-938B-543285CA09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32163" y="2854325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89" name="Line 227">
                    <a:extLst>
                      <a:ext uri="{FF2B5EF4-FFF2-40B4-BE49-F238E27FC236}">
                        <a16:creationId xmlns:a16="http://schemas.microsoft.com/office/drawing/2014/main" id="{BCC0126A-78D2-46AA-A38B-CD935729E0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16288" y="2870200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90" name="Line 228">
                    <a:extLst>
                      <a:ext uri="{FF2B5EF4-FFF2-40B4-BE49-F238E27FC236}">
                        <a16:creationId xmlns:a16="http://schemas.microsoft.com/office/drawing/2014/main" id="{AB833ABE-0823-4EBF-B41F-7549961B26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46463" y="2854325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91" name="Line 229">
                    <a:extLst>
                      <a:ext uri="{FF2B5EF4-FFF2-40B4-BE49-F238E27FC236}">
                        <a16:creationId xmlns:a16="http://schemas.microsoft.com/office/drawing/2014/main" id="{454EC432-F5DB-47EC-9B4B-5394B5E9C1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33763" y="2870200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92" name="Line 230">
                    <a:extLst>
                      <a:ext uri="{FF2B5EF4-FFF2-40B4-BE49-F238E27FC236}">
                        <a16:creationId xmlns:a16="http://schemas.microsoft.com/office/drawing/2014/main" id="{F87FEEA2-2F19-4615-827D-C57EB6D9FC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02025" y="2854325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93" name="Line 231">
                    <a:extLst>
                      <a:ext uri="{FF2B5EF4-FFF2-40B4-BE49-F238E27FC236}">
                        <a16:creationId xmlns:a16="http://schemas.microsoft.com/office/drawing/2014/main" id="{D7893E67-26C2-4291-AAA7-8961788AC9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89325" y="2870200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94" name="Line 232">
                    <a:extLst>
                      <a:ext uri="{FF2B5EF4-FFF2-40B4-BE49-F238E27FC236}">
                        <a16:creationId xmlns:a16="http://schemas.microsoft.com/office/drawing/2014/main" id="{2BA5FE33-ECC2-440F-B1FF-FA86EE5E4A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79800" y="2854325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95" name="Line 233">
                    <a:extLst>
                      <a:ext uri="{FF2B5EF4-FFF2-40B4-BE49-F238E27FC236}">
                        <a16:creationId xmlns:a16="http://schemas.microsoft.com/office/drawing/2014/main" id="{F87A1709-C330-4BE7-B94D-44864CC65F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67100" y="2870200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96" name="Line 234">
                    <a:extLst>
                      <a:ext uri="{FF2B5EF4-FFF2-40B4-BE49-F238E27FC236}">
                        <a16:creationId xmlns:a16="http://schemas.microsoft.com/office/drawing/2014/main" id="{3DDEC5DC-D096-40AA-83FF-2CC0B43B01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78238" y="29352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97" name="Line 235">
                    <a:extLst>
                      <a:ext uri="{FF2B5EF4-FFF2-40B4-BE49-F238E27FC236}">
                        <a16:creationId xmlns:a16="http://schemas.microsoft.com/office/drawing/2014/main" id="{98EEE751-2D0F-4509-81F8-08EA766EC6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62363" y="2949575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98" name="Line 236">
                    <a:extLst>
                      <a:ext uri="{FF2B5EF4-FFF2-40B4-BE49-F238E27FC236}">
                        <a16:creationId xmlns:a16="http://schemas.microsoft.com/office/drawing/2014/main" id="{8BB5C705-6483-4364-8548-351ECBB6F4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11575" y="29352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99" name="Line 237">
                    <a:extLst>
                      <a:ext uri="{FF2B5EF4-FFF2-40B4-BE49-F238E27FC236}">
                        <a16:creationId xmlns:a16="http://schemas.microsoft.com/office/drawing/2014/main" id="{C3671124-2501-4E7A-BF70-4AC21BF4F2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95700" y="2949575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00" name="Line 238">
                    <a:extLst>
                      <a:ext uri="{FF2B5EF4-FFF2-40B4-BE49-F238E27FC236}">
                        <a16:creationId xmlns:a16="http://schemas.microsoft.com/office/drawing/2014/main" id="{0EE2F712-D30A-44CE-9D8E-C4A8DBCAE7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33800" y="29352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01" name="Line 239">
                    <a:extLst>
                      <a:ext uri="{FF2B5EF4-FFF2-40B4-BE49-F238E27FC236}">
                        <a16:creationId xmlns:a16="http://schemas.microsoft.com/office/drawing/2014/main" id="{A82CF27C-002B-47F0-8EB6-9B5B75BC32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17925" y="2949575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02" name="Line 240">
                    <a:extLst>
                      <a:ext uri="{FF2B5EF4-FFF2-40B4-BE49-F238E27FC236}">
                        <a16:creationId xmlns:a16="http://schemas.microsoft.com/office/drawing/2014/main" id="{3AB3410C-6D17-4CE7-991F-1EFE75165D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54450" y="29352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03" name="Line 241">
                    <a:extLst>
                      <a:ext uri="{FF2B5EF4-FFF2-40B4-BE49-F238E27FC236}">
                        <a16:creationId xmlns:a16="http://schemas.microsoft.com/office/drawing/2014/main" id="{B26D3A71-1DE1-4B5F-B0A0-A05747A9E6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38575" y="2949575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04" name="Line 242">
                    <a:extLst>
                      <a:ext uri="{FF2B5EF4-FFF2-40B4-BE49-F238E27FC236}">
                        <a16:creationId xmlns:a16="http://schemas.microsoft.com/office/drawing/2014/main" id="{A00314EE-920C-4BA0-9813-424D1F7C28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87788" y="29352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05" name="Line 243">
                    <a:extLst>
                      <a:ext uri="{FF2B5EF4-FFF2-40B4-BE49-F238E27FC236}">
                        <a16:creationId xmlns:a16="http://schemas.microsoft.com/office/drawing/2014/main" id="{24F7395C-E0E4-4280-892F-8A3AC94A93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71913" y="2949575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06" name="Line 244">
                    <a:extLst>
                      <a:ext uri="{FF2B5EF4-FFF2-40B4-BE49-F238E27FC236}">
                        <a16:creationId xmlns:a16="http://schemas.microsoft.com/office/drawing/2014/main" id="{6DB4F39D-8CEA-4D1E-A799-E6E1502621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86213" y="29352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07" name="Line 245">
                    <a:extLst>
                      <a:ext uri="{FF2B5EF4-FFF2-40B4-BE49-F238E27FC236}">
                        <a16:creationId xmlns:a16="http://schemas.microsoft.com/office/drawing/2014/main" id="{6AB4C038-EE46-431C-8DAD-F1989EDB69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68750" y="2949575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08" name="Line 246">
                    <a:extLst>
                      <a:ext uri="{FF2B5EF4-FFF2-40B4-BE49-F238E27FC236}">
                        <a16:creationId xmlns:a16="http://schemas.microsoft.com/office/drawing/2014/main" id="{8F18E50F-76C1-424C-A3F8-E45C4F8E98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17963" y="29352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09" name="Line 247">
                    <a:extLst>
                      <a:ext uri="{FF2B5EF4-FFF2-40B4-BE49-F238E27FC236}">
                        <a16:creationId xmlns:a16="http://schemas.microsoft.com/office/drawing/2014/main" id="{7C937744-A290-4E89-9FAD-BDE95DFF98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05263" y="2949575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10" name="Line 248">
                    <a:extLst>
                      <a:ext uri="{FF2B5EF4-FFF2-40B4-BE49-F238E27FC236}">
                        <a16:creationId xmlns:a16="http://schemas.microsoft.com/office/drawing/2014/main" id="{F8DD8EE1-94F9-4702-B4CB-03E5041479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83050" y="2935288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11" name="Line 249">
                    <a:extLst>
                      <a:ext uri="{FF2B5EF4-FFF2-40B4-BE49-F238E27FC236}">
                        <a16:creationId xmlns:a16="http://schemas.microsoft.com/office/drawing/2014/main" id="{55BF570A-E588-4F2D-922C-D383F44714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70350" y="2949575"/>
                    <a:ext cx="28575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12" name="Line 250">
                    <a:extLst>
                      <a:ext uri="{FF2B5EF4-FFF2-40B4-BE49-F238E27FC236}">
                        <a16:creationId xmlns:a16="http://schemas.microsoft.com/office/drawing/2014/main" id="{EFB7185C-C722-459B-BC63-ECDA10846F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38638" y="3054350"/>
                    <a:ext cx="0" cy="30162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13" name="Line 251">
                    <a:extLst>
                      <a:ext uri="{FF2B5EF4-FFF2-40B4-BE49-F238E27FC236}">
                        <a16:creationId xmlns:a16="http://schemas.microsoft.com/office/drawing/2014/main" id="{06C92EBF-726E-4C1E-A1AA-8DBF660FAD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21175" y="3067050"/>
                    <a:ext cx="30163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14" name="Line 252">
                    <a:extLst>
                      <a:ext uri="{FF2B5EF4-FFF2-40B4-BE49-F238E27FC236}">
                        <a16:creationId xmlns:a16="http://schemas.microsoft.com/office/drawing/2014/main" id="{60171174-1C84-47AB-A20E-FD550277CA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41825" y="3219450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15" name="Line 253">
                    <a:extLst>
                      <a:ext uri="{FF2B5EF4-FFF2-40B4-BE49-F238E27FC236}">
                        <a16:creationId xmlns:a16="http://schemas.microsoft.com/office/drawing/2014/main" id="{C8D72426-51B9-46F3-AD3D-1EBDBE8675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25950" y="3232150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16" name="Line 254">
                    <a:extLst>
                      <a:ext uri="{FF2B5EF4-FFF2-40B4-BE49-F238E27FC236}">
                        <a16:creationId xmlns:a16="http://schemas.microsoft.com/office/drawing/2014/main" id="{E8102071-7A5F-46EE-8D0C-F4CBFCEB88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10113" y="3219450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17" name="Line 255">
                    <a:extLst>
                      <a:ext uri="{FF2B5EF4-FFF2-40B4-BE49-F238E27FC236}">
                        <a16:creationId xmlns:a16="http://schemas.microsoft.com/office/drawing/2014/main" id="{E38763C6-0F1D-43AF-8C23-DFA04CD681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94238" y="3232150"/>
                    <a:ext cx="3175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18" name="Line 256">
                    <a:extLst>
                      <a:ext uri="{FF2B5EF4-FFF2-40B4-BE49-F238E27FC236}">
                        <a16:creationId xmlns:a16="http://schemas.microsoft.com/office/drawing/2014/main" id="{FD8A138E-8A0C-415B-B835-5817288609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64100" y="3219450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19" name="Line 257">
                    <a:extLst>
                      <a:ext uri="{FF2B5EF4-FFF2-40B4-BE49-F238E27FC236}">
                        <a16:creationId xmlns:a16="http://schemas.microsoft.com/office/drawing/2014/main" id="{ED126F78-E61E-464B-A82D-7DF9034E5E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46638" y="3232150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20" name="Line 258">
                    <a:extLst>
                      <a:ext uri="{FF2B5EF4-FFF2-40B4-BE49-F238E27FC236}">
                        <a16:creationId xmlns:a16="http://schemas.microsoft.com/office/drawing/2014/main" id="{6EC12A58-8220-4D18-84F4-38FA784DA3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19663" y="3219450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21" name="Line 259">
                    <a:extLst>
                      <a:ext uri="{FF2B5EF4-FFF2-40B4-BE49-F238E27FC236}">
                        <a16:creationId xmlns:a16="http://schemas.microsoft.com/office/drawing/2014/main" id="{FB1DA642-836C-4D3E-8013-76F3BD90BB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02200" y="3232150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22" name="Line 260">
                    <a:extLst>
                      <a:ext uri="{FF2B5EF4-FFF2-40B4-BE49-F238E27FC236}">
                        <a16:creationId xmlns:a16="http://schemas.microsoft.com/office/drawing/2014/main" id="{2D5811E5-6313-46C2-847A-727E1407CC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86388" y="3219450"/>
                    <a:ext cx="0" cy="28575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  <p:sp>
                <p:nvSpPr>
                  <p:cNvPr id="123" name="Line 261">
                    <a:extLst>
                      <a:ext uri="{FF2B5EF4-FFF2-40B4-BE49-F238E27FC236}">
                        <a16:creationId xmlns:a16="http://schemas.microsoft.com/office/drawing/2014/main" id="{BC950486-85A4-4F1A-9803-43D46B8CE9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68925" y="3232150"/>
                    <a:ext cx="33338" cy="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400" dirty="0"/>
                  </a:p>
                </p:txBody>
              </p:sp>
            </p:grpSp>
          </p:grpSp>
        </p:grp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78E4CFBD-68EE-4856-9931-0644C35741BF}"/>
              </a:ext>
            </a:extLst>
          </p:cNvPr>
          <p:cNvGrpSpPr/>
          <p:nvPr/>
        </p:nvGrpSpPr>
        <p:grpSpPr>
          <a:xfrm>
            <a:off x="1330818" y="1371205"/>
            <a:ext cx="10276904" cy="3692580"/>
            <a:chOff x="691532" y="936964"/>
            <a:chExt cx="7707677" cy="2769435"/>
          </a:xfrm>
        </p:grpSpPr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E6A7660D-B53E-4CF1-8A10-5513CCC90086}"/>
                </a:ext>
              </a:extLst>
            </p:cNvPr>
            <p:cNvSpPr txBox="1"/>
            <p:nvPr/>
          </p:nvSpPr>
          <p:spPr>
            <a:xfrm>
              <a:off x="961761" y="936964"/>
              <a:ext cx="857206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609585"/>
              <a:r>
                <a:rPr lang="en-GB" sz="1600" dirty="0">
                  <a:latin typeface="Arial Narrow"/>
                  <a:cs typeface="Arial Narrow"/>
                </a:rPr>
                <a:t>+ Cen</a:t>
              </a:r>
              <a:r>
                <a:rPr lang="cs-CZ" sz="1600" dirty="0" err="1">
                  <a:latin typeface="Arial Narrow"/>
                  <a:cs typeface="Arial Narrow"/>
                </a:rPr>
                <a:t>zorováno</a:t>
              </a:r>
              <a:endParaRPr lang="en-GB" sz="1600" dirty="0">
                <a:latin typeface="Arial Narrow"/>
                <a:cs typeface="Arial Narrow"/>
              </a:endParaRPr>
            </a:p>
          </p:txBody>
        </p: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371098D0-44C4-4011-847E-72F1FDA3F16E}"/>
                </a:ext>
              </a:extLst>
            </p:cNvPr>
            <p:cNvGrpSpPr/>
            <p:nvPr/>
          </p:nvGrpSpPr>
          <p:grpSpPr>
            <a:xfrm>
              <a:off x="691532" y="1081028"/>
              <a:ext cx="7707677" cy="2625371"/>
              <a:chOff x="691532" y="1081028"/>
              <a:chExt cx="7707677" cy="2625371"/>
            </a:xfrm>
          </p:grpSpPr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92DC7D36-8A4E-42B3-B50D-D25E42DEEBA2}"/>
                  </a:ext>
                </a:extLst>
              </p:cNvPr>
              <p:cNvSpPr txBox="1"/>
              <p:nvPr/>
            </p:nvSpPr>
            <p:spPr>
              <a:xfrm rot="16200000">
                <a:off x="-26453" y="2096175"/>
                <a:ext cx="16206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defTabSz="609585"/>
                <a:r>
                  <a:rPr lang="en-GB" sz="1600" b="1" dirty="0" err="1">
                    <a:latin typeface="Arial Narrow"/>
                    <a:cs typeface="Arial Narrow"/>
                  </a:rPr>
                  <a:t>Kapla</a:t>
                </a:r>
                <a:r>
                  <a:rPr lang="cs-CZ" sz="1600" b="1" dirty="0">
                    <a:latin typeface="Arial Narrow"/>
                    <a:cs typeface="Arial Narrow"/>
                  </a:rPr>
                  <a:t>nova</a:t>
                </a:r>
                <a:r>
                  <a:rPr lang="en-GB" sz="1600" b="1" dirty="0">
                    <a:latin typeface="Arial Narrow"/>
                    <a:cs typeface="Arial Narrow"/>
                  </a:rPr>
                  <a:t>-Meier</a:t>
                </a:r>
                <a:r>
                  <a:rPr lang="cs-CZ" sz="1600" b="1" dirty="0">
                    <a:latin typeface="Arial Narrow"/>
                    <a:cs typeface="Arial Narrow"/>
                  </a:rPr>
                  <a:t>ova křivka</a:t>
                </a:r>
                <a:endParaRPr lang="en-GB" sz="1600" b="1" dirty="0">
                  <a:latin typeface="Arial Narrow"/>
                  <a:cs typeface="Arial Narrow"/>
                </a:endParaRPr>
              </a:p>
            </p:txBody>
          </p: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EFAA63F4-85BB-4139-B0DA-386FAF2390C3}"/>
                  </a:ext>
                </a:extLst>
              </p:cNvPr>
              <p:cNvGrpSpPr/>
              <p:nvPr/>
            </p:nvGrpSpPr>
            <p:grpSpPr>
              <a:xfrm>
                <a:off x="963286" y="1081028"/>
                <a:ext cx="7435923" cy="2449237"/>
                <a:chOff x="963286" y="1081028"/>
                <a:chExt cx="7435923" cy="2449237"/>
              </a:xfrm>
            </p:grpSpPr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6515E70B-8C23-45D6-8906-186DC0C551BA}"/>
                    </a:ext>
                  </a:extLst>
                </p:cNvPr>
                <p:cNvGrpSpPr/>
                <p:nvPr/>
              </p:nvGrpSpPr>
              <p:grpSpPr>
                <a:xfrm>
                  <a:off x="1183130" y="1122829"/>
                  <a:ext cx="7216079" cy="2210762"/>
                  <a:chOff x="1183130" y="1122829"/>
                  <a:chExt cx="7216079" cy="2210762"/>
                </a:xfrm>
              </p:grpSpPr>
              <p:cxnSp>
                <p:nvCxnSpPr>
                  <p:cNvPr id="303" name="Straight Connector 302">
                    <a:extLst>
                      <a:ext uri="{FF2B5EF4-FFF2-40B4-BE49-F238E27FC236}">
                        <a16:creationId xmlns:a16="http://schemas.microsoft.com/office/drawing/2014/main" id="{BAC784DD-7BCF-4A01-A8C1-89E960AC6F8C}"/>
                      </a:ext>
                    </a:extLst>
                  </p:cNvPr>
                  <p:cNvCxnSpPr/>
                  <p:nvPr/>
                </p:nvCxnSpPr>
                <p:spPr>
                  <a:xfrm>
                    <a:off x="1237130" y="1122829"/>
                    <a:ext cx="0" cy="2131359"/>
                  </a:xfrm>
                  <a:prstGeom prst="line">
                    <a:avLst/>
                  </a:prstGeom>
                  <a:ln w="28575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C060DA68-29DC-4019-92B2-53543B606C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37131" y="3254187"/>
                    <a:ext cx="7162078" cy="1"/>
                  </a:xfrm>
                  <a:prstGeom prst="line">
                    <a:avLst/>
                  </a:prstGeom>
                  <a:ln w="28575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BC19E9EB-5F44-4646-8AE0-B1D6820867EE}"/>
                      </a:ext>
                    </a:extLst>
                  </p:cNvPr>
                  <p:cNvGrpSpPr/>
                  <p:nvPr/>
                </p:nvGrpSpPr>
                <p:grpSpPr>
                  <a:xfrm>
                    <a:off x="1183130" y="1176815"/>
                    <a:ext cx="54000" cy="2077373"/>
                    <a:chOff x="1183130" y="1176815"/>
                    <a:chExt cx="54000" cy="2077373"/>
                  </a:xfrm>
                </p:grpSpPr>
                <p:cxnSp>
                  <p:nvCxnSpPr>
                    <p:cNvPr id="315" name="Straight Connector 314">
                      <a:extLst>
                        <a:ext uri="{FF2B5EF4-FFF2-40B4-BE49-F238E27FC236}">
                          <a16:creationId xmlns:a16="http://schemas.microsoft.com/office/drawing/2014/main" id="{6CAF8567-396A-4190-B450-1DE84E92F7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1176815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6" name="Straight Connector 315">
                      <a:extLst>
                        <a:ext uri="{FF2B5EF4-FFF2-40B4-BE49-F238E27FC236}">
                          <a16:creationId xmlns:a16="http://schemas.microsoft.com/office/drawing/2014/main" id="{03D747DC-0BF3-44B9-9135-A1AAA9378D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1592289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" name="Straight Connector 316">
                      <a:extLst>
                        <a:ext uri="{FF2B5EF4-FFF2-40B4-BE49-F238E27FC236}">
                          <a16:creationId xmlns:a16="http://schemas.microsoft.com/office/drawing/2014/main" id="{FB413A84-EBE3-4683-B36E-4149B5D13B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2007763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8" name="Straight Connector 317">
                      <a:extLst>
                        <a:ext uri="{FF2B5EF4-FFF2-40B4-BE49-F238E27FC236}">
                          <a16:creationId xmlns:a16="http://schemas.microsoft.com/office/drawing/2014/main" id="{DF69A64D-80F7-4B7E-83CC-934BF1B3461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242323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9" name="Straight Connector 318">
                      <a:extLst>
                        <a:ext uri="{FF2B5EF4-FFF2-40B4-BE49-F238E27FC236}">
                          <a16:creationId xmlns:a16="http://schemas.microsoft.com/office/drawing/2014/main" id="{D0E6A310-0342-4BAB-A276-93627CCD3F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2838711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0" name="Straight Connector 319">
                      <a:extLst>
                        <a:ext uri="{FF2B5EF4-FFF2-40B4-BE49-F238E27FC236}">
                          <a16:creationId xmlns:a16="http://schemas.microsoft.com/office/drawing/2014/main" id="{197EB7B4-5377-4C55-BDB2-7F803D4934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3130" y="3254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6" name="Group 305">
                    <a:extLst>
                      <a:ext uri="{FF2B5EF4-FFF2-40B4-BE49-F238E27FC236}">
                        <a16:creationId xmlns:a16="http://schemas.microsoft.com/office/drawing/2014/main" id="{AFB60860-B9FB-45F9-9322-7E84754B2335}"/>
                      </a:ext>
                    </a:extLst>
                  </p:cNvPr>
                  <p:cNvGrpSpPr/>
                  <p:nvPr/>
                </p:nvGrpSpPr>
                <p:grpSpPr>
                  <a:xfrm>
                    <a:off x="1237131" y="3254188"/>
                    <a:ext cx="6408073" cy="79403"/>
                    <a:chOff x="1237131" y="3254188"/>
                    <a:chExt cx="6408073" cy="79403"/>
                  </a:xfrm>
                </p:grpSpPr>
                <p:cxnSp>
                  <p:nvCxnSpPr>
                    <p:cNvPr id="307" name="Straight Connector 306">
                      <a:extLst>
                        <a:ext uri="{FF2B5EF4-FFF2-40B4-BE49-F238E27FC236}">
                          <a16:creationId xmlns:a16="http://schemas.microsoft.com/office/drawing/2014/main" id="{FDB54D66-4308-4F34-8540-A84B9ED59F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1210132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8" name="Straight Connector 307">
                      <a:extLst>
                        <a:ext uri="{FF2B5EF4-FFF2-40B4-BE49-F238E27FC236}">
                          <a16:creationId xmlns:a16="http://schemas.microsoft.com/office/drawing/2014/main" id="{D57220FB-B910-4F72-81BE-C1A758B805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1844341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9" name="Straight Connector 308">
                      <a:extLst>
                        <a:ext uri="{FF2B5EF4-FFF2-40B4-BE49-F238E27FC236}">
                          <a16:creationId xmlns:a16="http://schemas.microsoft.com/office/drawing/2014/main" id="{59583249-EB7F-487E-9E81-7D19A61C8A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2478550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0" name="Straight Connector 309">
                      <a:extLst>
                        <a:ext uri="{FF2B5EF4-FFF2-40B4-BE49-F238E27FC236}">
                          <a16:creationId xmlns:a16="http://schemas.microsoft.com/office/drawing/2014/main" id="{FC4252C1-0714-4D02-BA9F-B01467C1D3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3112759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" name="Straight Connector 310">
                      <a:extLst>
                        <a:ext uri="{FF2B5EF4-FFF2-40B4-BE49-F238E27FC236}">
                          <a16:creationId xmlns:a16="http://schemas.microsoft.com/office/drawing/2014/main" id="{FE70FABA-D3DD-45E7-B522-4188D886D3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7618204" y="3281187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Straight Connector 311">
                      <a:extLst>
                        <a:ext uri="{FF2B5EF4-FFF2-40B4-BE49-F238E27FC236}">
                          <a16:creationId xmlns:a16="http://schemas.microsoft.com/office/drawing/2014/main" id="{C18D0413-BBE8-42D7-B879-353466F0DA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6327790" y="3306588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" name="Straight Connector 312">
                      <a:extLst>
                        <a:ext uri="{FF2B5EF4-FFF2-40B4-BE49-F238E27FC236}">
                          <a16:creationId xmlns:a16="http://schemas.microsoft.com/office/drawing/2014/main" id="{5777CAA5-4B8C-43F7-94E5-4DDBDCF995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5037378" y="3306589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4" name="Straight Connector 313">
                      <a:extLst>
                        <a:ext uri="{FF2B5EF4-FFF2-40B4-BE49-F238E27FC236}">
                          <a16:creationId xmlns:a16="http://schemas.microsoft.com/office/drawing/2014/main" id="{008EAA8E-1318-4929-96B7-86C3B36B5E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3746966" y="3306590"/>
                      <a:ext cx="54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AF761C15-F8FC-4E67-AA49-F5296E5612DF}"/>
                    </a:ext>
                  </a:extLst>
                </p:cNvPr>
                <p:cNvGrpSpPr/>
                <p:nvPr/>
              </p:nvGrpSpPr>
              <p:grpSpPr>
                <a:xfrm>
                  <a:off x="963286" y="1081028"/>
                  <a:ext cx="176330" cy="2268259"/>
                  <a:chOff x="963286" y="1081028"/>
                  <a:chExt cx="176330" cy="2268259"/>
                </a:xfrm>
              </p:grpSpPr>
              <p:sp>
                <p:nvSpPr>
                  <p:cNvPr id="297" name="TextBox 296">
                    <a:extLst>
                      <a:ext uri="{FF2B5EF4-FFF2-40B4-BE49-F238E27FC236}">
                        <a16:creationId xmlns:a16="http://schemas.microsoft.com/office/drawing/2014/main" id="{590147BB-5A8A-4E92-8DCE-C7E35BE1FD03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1081028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1,0</a:t>
                    </a:r>
                  </a:p>
                </p:txBody>
              </p:sp>
              <p:sp>
                <p:nvSpPr>
                  <p:cNvPr id="298" name="TextBox 297">
                    <a:extLst>
                      <a:ext uri="{FF2B5EF4-FFF2-40B4-BE49-F238E27FC236}">
                        <a16:creationId xmlns:a16="http://schemas.microsoft.com/office/drawing/2014/main" id="{BDFC08D6-A31E-46BE-9A94-4DA9DD63A7F0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1497747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0,8</a:t>
                    </a:r>
                  </a:p>
                </p:txBody>
              </p:sp>
              <p:sp>
                <p:nvSpPr>
                  <p:cNvPr id="299" name="TextBox 298">
                    <a:extLst>
                      <a:ext uri="{FF2B5EF4-FFF2-40B4-BE49-F238E27FC236}">
                        <a16:creationId xmlns:a16="http://schemas.microsoft.com/office/drawing/2014/main" id="{695FB34C-ABCB-4D11-819B-CC9AD68B8BC9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1914466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0,6</a:t>
                    </a:r>
                  </a:p>
                </p:txBody>
              </p:sp>
              <p:sp>
                <p:nvSpPr>
                  <p:cNvPr id="300" name="TextBox 299">
                    <a:extLst>
                      <a:ext uri="{FF2B5EF4-FFF2-40B4-BE49-F238E27FC236}">
                        <a16:creationId xmlns:a16="http://schemas.microsoft.com/office/drawing/2014/main" id="{72768C50-0D7E-4F84-BD04-7DC94F40BCE4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2331185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0,4</a:t>
                    </a:r>
                  </a:p>
                </p:txBody>
              </p:sp>
              <p:sp>
                <p:nvSpPr>
                  <p:cNvPr id="301" name="TextBox 300">
                    <a:extLst>
                      <a:ext uri="{FF2B5EF4-FFF2-40B4-BE49-F238E27FC236}">
                        <a16:creationId xmlns:a16="http://schemas.microsoft.com/office/drawing/2014/main" id="{B8469B0D-A8A5-4205-A11E-681671A68968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2747904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0,2</a:t>
                    </a:r>
                  </a:p>
                </p:txBody>
              </p:sp>
              <p:sp>
                <p:nvSpPr>
                  <p:cNvPr id="302" name="TextBox 301">
                    <a:extLst>
                      <a:ext uri="{FF2B5EF4-FFF2-40B4-BE49-F238E27FC236}">
                        <a16:creationId xmlns:a16="http://schemas.microsoft.com/office/drawing/2014/main" id="{F687F691-5F3E-459C-9FD3-B9ADA4D06BEA}"/>
                      </a:ext>
                    </a:extLst>
                  </p:cNvPr>
                  <p:cNvSpPr txBox="1"/>
                  <p:nvPr/>
                </p:nvSpPr>
                <p:spPr>
                  <a:xfrm>
                    <a:off x="963286" y="3164621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0,0</a:t>
                    </a:r>
                  </a:p>
                </p:txBody>
              </p: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DC35D374-4689-4A2F-AE41-5B85207D4437}"/>
                    </a:ext>
                  </a:extLst>
                </p:cNvPr>
                <p:cNvGrpSpPr/>
                <p:nvPr/>
              </p:nvGrpSpPr>
              <p:grpSpPr>
                <a:xfrm>
                  <a:off x="1148968" y="3345599"/>
                  <a:ext cx="6584402" cy="184666"/>
                  <a:chOff x="1148968" y="3345599"/>
                  <a:chExt cx="6584402" cy="184666"/>
                </a:xfrm>
              </p:grpSpPr>
              <p:sp>
                <p:nvSpPr>
                  <p:cNvPr id="289" name="TextBox 288">
                    <a:extLst>
                      <a:ext uri="{FF2B5EF4-FFF2-40B4-BE49-F238E27FC236}">
                        <a16:creationId xmlns:a16="http://schemas.microsoft.com/office/drawing/2014/main" id="{318EA2B4-6643-4652-889B-9A60297FB7A7}"/>
                      </a:ext>
                    </a:extLst>
                  </p:cNvPr>
                  <p:cNvSpPr txBox="1"/>
                  <p:nvPr/>
                </p:nvSpPr>
                <p:spPr>
                  <a:xfrm>
                    <a:off x="1148968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0</a:t>
                    </a:r>
                  </a:p>
                </p:txBody>
              </p:sp>
              <p:sp>
                <p:nvSpPr>
                  <p:cNvPr id="290" name="TextBox 289">
                    <a:extLst>
                      <a:ext uri="{FF2B5EF4-FFF2-40B4-BE49-F238E27FC236}">
                        <a16:creationId xmlns:a16="http://schemas.microsoft.com/office/drawing/2014/main" id="{1EECBF62-C276-4A95-A12D-B2CEC36CAA35}"/>
                      </a:ext>
                    </a:extLst>
                  </p:cNvPr>
                  <p:cNvSpPr txBox="1"/>
                  <p:nvPr/>
                </p:nvSpPr>
                <p:spPr>
                  <a:xfrm>
                    <a:off x="1783177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3</a:t>
                    </a:r>
                  </a:p>
                </p:txBody>
              </p:sp>
              <p:sp>
                <p:nvSpPr>
                  <p:cNvPr id="291" name="TextBox 290">
                    <a:extLst>
                      <a:ext uri="{FF2B5EF4-FFF2-40B4-BE49-F238E27FC236}">
                        <a16:creationId xmlns:a16="http://schemas.microsoft.com/office/drawing/2014/main" id="{214586B4-4878-47B5-BC1C-CD18447E9175}"/>
                      </a:ext>
                    </a:extLst>
                  </p:cNvPr>
                  <p:cNvSpPr txBox="1"/>
                  <p:nvPr/>
                </p:nvSpPr>
                <p:spPr>
                  <a:xfrm>
                    <a:off x="2417385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6</a:t>
                    </a:r>
                  </a:p>
                </p:txBody>
              </p:sp>
              <p:sp>
                <p:nvSpPr>
                  <p:cNvPr id="292" name="TextBox 291">
                    <a:extLst>
                      <a:ext uri="{FF2B5EF4-FFF2-40B4-BE49-F238E27FC236}">
                        <a16:creationId xmlns:a16="http://schemas.microsoft.com/office/drawing/2014/main" id="{323CE9DB-C84E-4D2D-BDC1-25C3283176EB}"/>
                      </a:ext>
                    </a:extLst>
                  </p:cNvPr>
                  <p:cNvSpPr txBox="1"/>
                  <p:nvPr/>
                </p:nvSpPr>
                <p:spPr>
                  <a:xfrm>
                    <a:off x="3051593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9</a:t>
                    </a:r>
                  </a:p>
                </p:txBody>
              </p:sp>
              <p:sp>
                <p:nvSpPr>
                  <p:cNvPr id="293" name="TextBox 292">
                    <a:extLst>
                      <a:ext uri="{FF2B5EF4-FFF2-40B4-BE49-F238E27FC236}">
                        <a16:creationId xmlns:a16="http://schemas.microsoft.com/office/drawing/2014/main" id="{7CD87935-7641-4676-8D37-E201ECC3B62A}"/>
                      </a:ext>
                    </a:extLst>
                  </p:cNvPr>
                  <p:cNvSpPr txBox="1"/>
                  <p:nvPr/>
                </p:nvSpPr>
                <p:spPr>
                  <a:xfrm>
                    <a:off x="3685802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12</a:t>
                    </a:r>
                  </a:p>
                </p:txBody>
              </p:sp>
              <p:sp>
                <p:nvSpPr>
                  <p:cNvPr id="294" name="TextBox 293">
                    <a:extLst>
                      <a:ext uri="{FF2B5EF4-FFF2-40B4-BE49-F238E27FC236}">
                        <a16:creationId xmlns:a16="http://schemas.microsoft.com/office/drawing/2014/main" id="{0EFFECAC-518D-4118-87EF-A902F5AA6E7E}"/>
                      </a:ext>
                    </a:extLst>
                  </p:cNvPr>
                  <p:cNvSpPr txBox="1"/>
                  <p:nvPr/>
                </p:nvSpPr>
                <p:spPr>
                  <a:xfrm>
                    <a:off x="4976214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18</a:t>
                    </a:r>
                  </a:p>
                </p:txBody>
              </p:sp>
              <p:sp>
                <p:nvSpPr>
                  <p:cNvPr id="295" name="TextBox 294">
                    <a:extLst>
                      <a:ext uri="{FF2B5EF4-FFF2-40B4-BE49-F238E27FC236}">
                        <a16:creationId xmlns:a16="http://schemas.microsoft.com/office/drawing/2014/main" id="{C2EF9643-1A80-47D5-BD07-038DDE796BED}"/>
                      </a:ext>
                    </a:extLst>
                  </p:cNvPr>
                  <p:cNvSpPr txBox="1"/>
                  <p:nvPr/>
                </p:nvSpPr>
                <p:spPr>
                  <a:xfrm>
                    <a:off x="6266626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24</a:t>
                    </a:r>
                  </a:p>
                </p:txBody>
              </p:sp>
              <p:sp>
                <p:nvSpPr>
                  <p:cNvPr id="296" name="TextBox 295">
                    <a:extLst>
                      <a:ext uri="{FF2B5EF4-FFF2-40B4-BE49-F238E27FC236}">
                        <a16:creationId xmlns:a16="http://schemas.microsoft.com/office/drawing/2014/main" id="{B9DE3BF4-462F-4D11-80A0-B8AF65FF31C2}"/>
                      </a:ext>
                    </a:extLst>
                  </p:cNvPr>
                  <p:cNvSpPr txBox="1"/>
                  <p:nvPr/>
                </p:nvSpPr>
                <p:spPr>
                  <a:xfrm>
                    <a:off x="7557040" y="3345599"/>
                    <a:ext cx="176330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 defTabSz="609585"/>
                    <a:r>
                      <a:rPr lang="en-GB" sz="1600" dirty="0">
                        <a:latin typeface="Arial Narrow"/>
                        <a:cs typeface="Arial Narrow"/>
                      </a:rPr>
                      <a:t>30</a:t>
                    </a:r>
                  </a:p>
                </p:txBody>
              </p:sp>
            </p:grpSp>
          </p:grp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DF26571F-CEBB-4ECB-AF02-AEE996E34B6E}"/>
                  </a:ext>
                </a:extLst>
              </p:cNvPr>
              <p:cNvSpPr txBox="1"/>
              <p:nvPr/>
            </p:nvSpPr>
            <p:spPr>
              <a:xfrm>
                <a:off x="4455087" y="3521733"/>
                <a:ext cx="7261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defTabSz="609585"/>
                <a:r>
                  <a:rPr lang="cs-CZ" sz="1600" b="1" dirty="0">
                    <a:latin typeface="Arial Narrow"/>
                    <a:cs typeface="Arial Narrow"/>
                  </a:rPr>
                  <a:t>Čas, měsíce</a:t>
                </a:r>
                <a:endParaRPr lang="en-GB" sz="1600" b="1" dirty="0">
                  <a:latin typeface="Arial Narrow"/>
                  <a:cs typeface="Arial Narrow"/>
                </a:endParaRPr>
              </a:p>
            </p:txBody>
          </p:sp>
        </p:grpSp>
      </p:grpSp>
      <p:sp>
        <p:nvSpPr>
          <p:cNvPr id="322" name="Obdélník 321">
            <a:extLst>
              <a:ext uri="{FF2B5EF4-FFF2-40B4-BE49-F238E27FC236}">
                <a16:creationId xmlns:a16="http://schemas.microsoft.com/office/drawing/2014/main" id="{B269CF1C-C38F-4C2F-9CC8-E95C2AAFB525}"/>
              </a:ext>
            </a:extLst>
          </p:cNvPr>
          <p:cNvSpPr/>
          <p:nvPr/>
        </p:nvSpPr>
        <p:spPr>
          <a:xfrm>
            <a:off x="5417737" y="6454120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323" name="Obdélník 322">
            <a:extLst>
              <a:ext uri="{FF2B5EF4-FFF2-40B4-BE49-F238E27FC236}">
                <a16:creationId xmlns:a16="http://schemas.microsoft.com/office/drawing/2014/main" id="{5766E9C7-7D32-4D18-B487-8ED7B9B30781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46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053208" y="620689"/>
            <a:ext cx="8229600" cy="4765675"/>
          </a:xfrm>
        </p:spPr>
        <p:txBody>
          <a:bodyPr/>
          <a:lstStyle/>
          <a:p>
            <a:pPr algn="ctr"/>
            <a:r>
              <a:rPr lang="cs-CZ" sz="3200" b="1" dirty="0">
                <a:solidFill>
                  <a:schemeClr val="tx1"/>
                </a:solidFill>
                <a:cs typeface="Calibri" panose="020F0502020204030204" pitchFamily="34" charset="0"/>
              </a:rPr>
              <a:t>PŘEDNÁŠKA JE SPONZOROVÁNA SPOLEČNOSTÍ </a:t>
            </a:r>
          </a:p>
          <a:p>
            <a:pPr algn="ctr"/>
            <a:r>
              <a:rPr lang="cs-CZ" sz="3200" b="1" dirty="0">
                <a:solidFill>
                  <a:schemeClr val="tx1"/>
                </a:solidFill>
                <a:cs typeface="Calibri" panose="020F0502020204030204" pitchFamily="34" charset="0"/>
              </a:rPr>
              <a:t>sanofi-</a:t>
            </a:r>
            <a:r>
              <a:rPr lang="cs-CZ" sz="3200" b="1" dirty="0" err="1">
                <a:solidFill>
                  <a:schemeClr val="tx1"/>
                </a:solidFill>
                <a:cs typeface="Calibri" panose="020F0502020204030204" pitchFamily="34" charset="0"/>
              </a:rPr>
              <a:t>aventis</a:t>
            </a:r>
            <a:r>
              <a:rPr lang="cs-CZ" sz="3200" b="1" dirty="0">
                <a:solidFill>
                  <a:schemeClr val="tx1"/>
                </a:solidFill>
                <a:cs typeface="Calibri" panose="020F0502020204030204" pitchFamily="34" charset="0"/>
              </a:rPr>
              <a:t>, s.r.o.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447928" y="6584573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1000" dirty="0" err="1">
                <a:solidFill>
                  <a:prstClr val="black"/>
                </a:solidFill>
                <a:latin typeface="Calibri"/>
              </a:rPr>
              <a:t>For</a:t>
            </a:r>
            <a:r>
              <a:rPr lang="cs-CZ" sz="1000" dirty="0">
                <a:solidFill>
                  <a:prstClr val="black"/>
                </a:solidFill>
                <a:latin typeface="Calibri"/>
              </a:rPr>
              <a:t> HCP </a:t>
            </a:r>
            <a:r>
              <a:rPr lang="cs-CZ" sz="1000" dirty="0" err="1">
                <a:solidFill>
                  <a:prstClr val="black"/>
                </a:solidFill>
                <a:latin typeface="Calibri"/>
              </a:rPr>
              <a:t>only</a:t>
            </a:r>
            <a:endParaRPr lang="cs-CZ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8881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Obdélník 245"/>
          <p:cNvSpPr/>
          <p:nvPr/>
        </p:nvSpPr>
        <p:spPr>
          <a:xfrm>
            <a:off x="417194" y="1141426"/>
            <a:ext cx="11360467" cy="54269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D6EA0-6191-42A6-8380-77650ED3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94" y="360727"/>
            <a:ext cx="11009204" cy="553999"/>
          </a:xfrm>
          <a:noFill/>
        </p:spPr>
        <p:txBody>
          <a:bodyPr/>
          <a:lstStyle/>
          <a:p>
            <a:r>
              <a:rPr lang="cs-CZ" sz="3400" b="1" dirty="0">
                <a:solidFill>
                  <a:srgbClr val="003399"/>
                </a:solidFill>
                <a:latin typeface="+mn-lt"/>
              </a:rPr>
              <a:t>Doba do radiografické progrese</a:t>
            </a:r>
            <a:r>
              <a:rPr lang="en-GB" sz="3400" b="1" dirty="0">
                <a:solidFill>
                  <a:srgbClr val="003399"/>
                </a:solidFill>
                <a:latin typeface="+mn-lt"/>
              </a:rPr>
              <a:t>: </a:t>
            </a:r>
            <a:r>
              <a:rPr lang="cs-CZ" sz="3400" b="1" dirty="0">
                <a:solidFill>
                  <a:srgbClr val="003399"/>
                </a:solidFill>
                <a:latin typeface="+mn-lt"/>
              </a:rPr>
              <a:t>vliv na </a:t>
            </a:r>
            <a:r>
              <a:rPr lang="en-GB" sz="3400" b="1" dirty="0">
                <a:solidFill>
                  <a:srgbClr val="003399"/>
                </a:solidFill>
                <a:latin typeface="+mn-lt"/>
              </a:rPr>
              <a:t>Se</a:t>
            </a:r>
            <a:r>
              <a:rPr lang="cs-CZ" sz="3400" b="1" dirty="0" err="1">
                <a:solidFill>
                  <a:srgbClr val="003399"/>
                </a:solidFill>
                <a:latin typeface="+mn-lt"/>
              </a:rPr>
              <a:t>kvenci</a:t>
            </a:r>
            <a:r>
              <a:rPr lang="en-GB" sz="3400" b="1" dirty="0">
                <a:solidFill>
                  <a:srgbClr val="003399"/>
                </a:solidFill>
              </a:rPr>
              <a:t>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FCCA-FF7D-4F7A-B4A1-62F628A8C5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6607" y="6367203"/>
            <a:ext cx="10841239" cy="227999"/>
          </a:xfrm>
        </p:spPr>
        <p:txBody>
          <a:bodyPr/>
          <a:lstStyle/>
          <a:p>
            <a:pPr algn="l"/>
            <a:r>
              <a:rPr lang="en-GB" sz="1200" dirty="0"/>
              <a:t>*Post-hoc analysis.</a:t>
            </a:r>
          </a:p>
        </p:txBody>
      </p:sp>
      <p:graphicFrame>
        <p:nvGraphicFramePr>
          <p:cNvPr id="1025" name="Table 1024">
            <a:extLst>
              <a:ext uri="{FF2B5EF4-FFF2-40B4-BE49-F238E27FC236}">
                <a16:creationId xmlns:a16="http://schemas.microsoft.com/office/drawing/2014/main" id="{28005FE0-7309-4BCD-B57D-0D4EAE005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268260"/>
              </p:ext>
            </p:extLst>
          </p:nvPr>
        </p:nvGraphicFramePr>
        <p:xfrm>
          <a:off x="2304368" y="1990633"/>
          <a:ext cx="3997819" cy="1066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65461">
                  <a:extLst>
                    <a:ext uri="{9D8B030D-6E8A-4147-A177-3AD203B41FA5}">
                      <a16:colId xmlns:a16="http://schemas.microsoft.com/office/drawing/2014/main" val="520717548"/>
                    </a:ext>
                  </a:extLst>
                </a:gridCol>
                <a:gridCol w="1069473">
                  <a:extLst>
                    <a:ext uri="{9D8B030D-6E8A-4147-A177-3AD203B41FA5}">
                      <a16:colId xmlns:a16="http://schemas.microsoft.com/office/drawing/2014/main" val="1364162519"/>
                    </a:ext>
                  </a:extLst>
                </a:gridCol>
                <a:gridCol w="1862885">
                  <a:extLst>
                    <a:ext uri="{9D8B030D-6E8A-4147-A177-3AD203B41FA5}">
                      <a16:colId xmlns:a16="http://schemas.microsoft.com/office/drawing/2014/main" val="3296572361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Počet pacientů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Medi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á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n rPFS, m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</a:rPr>
                        <a:t>ěsíce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(95% CI)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34149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MS PGothic" panose="020B0600070205080204" pitchFamily="34" charset="-128"/>
                          <a:cs typeface="Arial Narrow"/>
                        </a:rPr>
                        <a:t>K</a:t>
                      </a:r>
                      <a:r>
                        <a:rPr kumimoji="0" lang="en-GB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MS PGothic" panose="020B0600070205080204" pitchFamily="34" charset="-128"/>
                          <a:cs typeface="Arial Narrow"/>
                        </a:rPr>
                        <a:t>abazitaxel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MS PGothic" panose="020B0600070205080204" pitchFamily="34" charset="-128"/>
                        <a:cs typeface="Arial Narrow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70C0"/>
                          </a:solidFill>
                        </a:rPr>
                        <a:t>56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70C0"/>
                          </a:solidFill>
                        </a:rPr>
                        <a:t>7,4 (5,4–14,1)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3662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B2F7C"/>
                          </a:solidFill>
                          <a:effectLst/>
                          <a:uLnTx/>
                          <a:uFillTx/>
                          <a:latin typeface="+mn-lt"/>
                          <a:ea typeface="MS PGothic" panose="020B0600070205080204" pitchFamily="34" charset="-128"/>
                          <a:cs typeface="Arial Narrow"/>
                        </a:rPr>
                        <a:t>Enzalutamid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AB2F7C"/>
                        </a:solidFill>
                        <a:effectLst/>
                        <a:uLnTx/>
                        <a:uFillTx/>
                        <a:latin typeface="+mn-lt"/>
                        <a:ea typeface="MS PGothic" panose="020B0600070205080204" pitchFamily="34" charset="-128"/>
                        <a:cs typeface="Arial Narrow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AB2F7C"/>
                          </a:solidFill>
                        </a:rPr>
                        <a:t>66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AB2F7C"/>
                          </a:solidFill>
                        </a:rPr>
                        <a:t>4,8 (2,8–6,6)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68591"/>
                  </a:ext>
                </a:extLst>
              </a:tr>
              <a:tr h="21336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HR (95% CI): 0,57 (0,36–0,90)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26832"/>
                  </a:ext>
                </a:extLst>
              </a:tr>
            </a:tbl>
          </a:graphicData>
        </a:graphic>
      </p:graphicFrame>
      <p:graphicFrame>
        <p:nvGraphicFramePr>
          <p:cNvPr id="303" name="Table 302">
            <a:extLst>
              <a:ext uri="{FF2B5EF4-FFF2-40B4-BE49-F238E27FC236}">
                <a16:creationId xmlns:a16="http://schemas.microsoft.com/office/drawing/2014/main" id="{D47F36A7-795F-42C1-A8A9-A2441E308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382655"/>
              </p:ext>
            </p:extLst>
          </p:nvPr>
        </p:nvGraphicFramePr>
        <p:xfrm>
          <a:off x="7834311" y="1990633"/>
          <a:ext cx="3997819" cy="1066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65461">
                  <a:extLst>
                    <a:ext uri="{9D8B030D-6E8A-4147-A177-3AD203B41FA5}">
                      <a16:colId xmlns:a16="http://schemas.microsoft.com/office/drawing/2014/main" val="520717548"/>
                    </a:ext>
                  </a:extLst>
                </a:gridCol>
                <a:gridCol w="1069473">
                  <a:extLst>
                    <a:ext uri="{9D8B030D-6E8A-4147-A177-3AD203B41FA5}">
                      <a16:colId xmlns:a16="http://schemas.microsoft.com/office/drawing/2014/main" val="1364162519"/>
                    </a:ext>
                  </a:extLst>
                </a:gridCol>
                <a:gridCol w="1862885">
                  <a:extLst>
                    <a:ext uri="{9D8B030D-6E8A-4147-A177-3AD203B41FA5}">
                      <a16:colId xmlns:a16="http://schemas.microsoft.com/office/drawing/2014/main" val="3296572361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Počet</a:t>
                      </a: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pacientů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Medi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á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n rPFS, m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</a:rPr>
                        <a:t>ěsíce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(95% CI)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34149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MS PGothic" panose="020B0600070205080204" pitchFamily="34" charset="-128"/>
                          <a:cs typeface="Arial Narrow"/>
                        </a:rPr>
                        <a:t>K</a:t>
                      </a:r>
                      <a:r>
                        <a:rPr kumimoji="0" lang="en-GB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MS PGothic" panose="020B0600070205080204" pitchFamily="34" charset="-128"/>
                          <a:cs typeface="Arial Narrow"/>
                        </a:rPr>
                        <a:t>abazitaxel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MS PGothic" panose="020B0600070205080204" pitchFamily="34" charset="-128"/>
                        <a:cs typeface="Arial Narrow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70C0"/>
                          </a:solidFill>
                        </a:rPr>
                        <a:t>72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70C0"/>
                          </a:solidFill>
                        </a:rPr>
                        <a:t>8,2 (5,3–9,2)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3662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B2F7C"/>
                          </a:solidFill>
                          <a:effectLst/>
                          <a:uLnTx/>
                          <a:uFillTx/>
                          <a:latin typeface="+mn-lt"/>
                          <a:ea typeface="MS PGothic" panose="020B0600070205080204" pitchFamily="34" charset="-128"/>
                          <a:cs typeface="Arial Narrow"/>
                        </a:rPr>
                        <a:t>Abirateron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AB2F7C"/>
                        </a:solidFill>
                        <a:effectLst/>
                        <a:uLnTx/>
                        <a:uFillTx/>
                        <a:latin typeface="+mn-lt"/>
                        <a:ea typeface="MS PGothic" panose="020B0600070205080204" pitchFamily="34" charset="-128"/>
                        <a:cs typeface="Arial Narrow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AB2F7C"/>
                          </a:solidFill>
                        </a:rPr>
                        <a:t>60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AB2F7C"/>
                          </a:solidFill>
                        </a:rPr>
                        <a:t>3,4 (2,8–5,0)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68591"/>
                  </a:ext>
                </a:extLst>
              </a:tr>
              <a:tr h="21336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HR (95% CI): 0,44 (0,29–0,67)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26832"/>
                  </a:ext>
                </a:extLst>
              </a:tr>
            </a:tbl>
          </a:graphicData>
        </a:graphic>
      </p:graphicFrame>
      <p:grpSp>
        <p:nvGrpSpPr>
          <p:cNvPr id="458" name="Group 457">
            <a:extLst>
              <a:ext uri="{FF2B5EF4-FFF2-40B4-BE49-F238E27FC236}">
                <a16:creationId xmlns:a16="http://schemas.microsoft.com/office/drawing/2014/main" id="{D934D4FE-D40D-4D5F-B915-61F27FDD8B5C}"/>
              </a:ext>
            </a:extLst>
          </p:cNvPr>
          <p:cNvGrpSpPr/>
          <p:nvPr/>
        </p:nvGrpSpPr>
        <p:grpSpPr>
          <a:xfrm>
            <a:off x="511957" y="1353784"/>
            <a:ext cx="5158779" cy="4557348"/>
            <a:chOff x="540222" y="975464"/>
            <a:chExt cx="3869084" cy="34180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452E79-5116-47F1-A112-E0C4A78F76B1}"/>
                </a:ext>
              </a:extLst>
            </p:cNvPr>
            <p:cNvSpPr txBox="1"/>
            <p:nvPr/>
          </p:nvSpPr>
          <p:spPr>
            <a:xfrm>
              <a:off x="1422043" y="975464"/>
              <a:ext cx="2927725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>
                <a:defRPr/>
              </a:pPr>
              <a:r>
                <a:rPr lang="en-GB" sz="1867" b="1" dirty="0" err="1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</a:rPr>
                <a:t>Enzalutamid</a:t>
              </a:r>
              <a:r>
                <a:rPr lang="en-GB" sz="1867" b="1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</a:rPr>
                <a:t> </a:t>
              </a:r>
              <a:r>
                <a:rPr lang="cs-CZ" sz="1867" b="1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</a:rPr>
                <a:t>po</a:t>
              </a:r>
              <a:r>
                <a:rPr lang="en-GB" sz="1867" b="1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</a:rPr>
                <a:t> </a:t>
              </a:r>
              <a:r>
                <a:rPr lang="en-GB" sz="1867" b="1" dirty="0" err="1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</a:rPr>
                <a:t>docetax</a:t>
              </a:r>
              <a:r>
                <a:rPr lang="cs-CZ" sz="1867" b="1" dirty="0" err="1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</a:rPr>
                <a:t>elu</a:t>
              </a:r>
              <a:r>
                <a:rPr lang="cs-CZ" sz="1867" b="1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</a:rPr>
                <a:t> + </a:t>
              </a:r>
              <a:r>
                <a:rPr lang="en-GB" sz="1867" b="1" dirty="0" err="1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</a:rPr>
                <a:t>abirateron</a:t>
              </a:r>
              <a:endParaRPr lang="en-GB" sz="1867" b="1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Arial Narrow"/>
              </a:endParaRP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C7E3F465-B4CD-4A67-8C9B-A5A226287665}"/>
                </a:ext>
              </a:extLst>
            </p:cNvPr>
            <p:cNvGrpSpPr/>
            <p:nvPr/>
          </p:nvGrpSpPr>
          <p:grpSpPr>
            <a:xfrm>
              <a:off x="738709" y="1489028"/>
              <a:ext cx="3670597" cy="2331132"/>
              <a:chOff x="746329" y="1489028"/>
              <a:chExt cx="3670597" cy="2331132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2736762-8CE7-42A3-835C-C862F6D26B15}"/>
                  </a:ext>
                </a:extLst>
              </p:cNvPr>
              <p:cNvSpPr txBox="1"/>
              <p:nvPr/>
            </p:nvSpPr>
            <p:spPr>
              <a:xfrm>
                <a:off x="1222373" y="1489028"/>
                <a:ext cx="574676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defTabSz="609585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+ Censored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F8B508CB-29D6-4FB6-827E-0EAB301BDF9A}"/>
                  </a:ext>
                </a:extLst>
              </p:cNvPr>
              <p:cNvSpPr txBox="1"/>
              <p:nvPr/>
            </p:nvSpPr>
            <p:spPr>
              <a:xfrm rot="16200000">
                <a:off x="50657" y="2258134"/>
                <a:ext cx="1552927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09585">
                  <a:defRPr/>
                </a:pPr>
                <a:r>
                  <a:rPr lang="en-GB" sz="1400" b="1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Kaplan</a:t>
                </a:r>
                <a:r>
                  <a:rPr lang="cs-CZ" sz="1400" b="1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ova</a:t>
                </a:r>
                <a:r>
                  <a:rPr lang="en-GB" sz="1400" b="1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-Meier</a:t>
                </a:r>
                <a:r>
                  <a:rPr lang="cs-CZ" sz="1400" b="1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ova křivka</a:t>
                </a:r>
                <a:endParaRPr lang="en-GB" sz="1400" b="1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  <a:cs typeface="Arial Narrow"/>
                </a:endParaRPr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13F60B39-8609-4EF7-A64B-74DA66F6B7C9}"/>
                  </a:ext>
                </a:extLst>
              </p:cNvPr>
              <p:cNvGrpSpPr/>
              <p:nvPr/>
            </p:nvGrpSpPr>
            <p:grpSpPr>
              <a:xfrm>
                <a:off x="1248023" y="1669704"/>
                <a:ext cx="3168903" cy="1759865"/>
                <a:chOff x="1248023" y="1669704"/>
                <a:chExt cx="3168903" cy="1759865"/>
              </a:xfrm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5B907D0B-EE2A-4BD7-88D3-A2E15F1B1929}"/>
                    </a:ext>
                  </a:extLst>
                </p:cNvPr>
                <p:cNvGrpSpPr/>
                <p:nvPr/>
              </p:nvGrpSpPr>
              <p:grpSpPr>
                <a:xfrm>
                  <a:off x="1248023" y="1669704"/>
                  <a:ext cx="82327" cy="1685088"/>
                  <a:chOff x="1248023" y="1669704"/>
                  <a:chExt cx="82327" cy="1685088"/>
                </a:xfrm>
              </p:grpSpPr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2001A36A-7814-4945-B525-FFF9563DD097}"/>
                      </a:ext>
                    </a:extLst>
                  </p:cNvPr>
                  <p:cNvCxnSpPr/>
                  <p:nvPr/>
                </p:nvCxnSpPr>
                <p:spPr>
                  <a:xfrm>
                    <a:off x="1330350" y="1669704"/>
                    <a:ext cx="0" cy="1685088"/>
                  </a:xfrm>
                  <a:prstGeom prst="line">
                    <a:avLst/>
                  </a:prstGeom>
                  <a:ln w="28575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id="{A514A87D-D623-459C-868C-53B61B32BA79}"/>
                      </a:ext>
                    </a:extLst>
                  </p:cNvPr>
                  <p:cNvGrpSpPr/>
                  <p:nvPr/>
                </p:nvGrpSpPr>
                <p:grpSpPr>
                  <a:xfrm>
                    <a:off x="1248023" y="1712386"/>
                    <a:ext cx="72000" cy="1642405"/>
                    <a:chOff x="1248023" y="1712386"/>
                    <a:chExt cx="72000" cy="1642405"/>
                  </a:xfrm>
                </p:grpSpPr>
                <p:cxnSp>
                  <p:nvCxnSpPr>
                    <p:cNvPr id="181" name="Straight Connector 180">
                      <a:extLst>
                        <a:ext uri="{FF2B5EF4-FFF2-40B4-BE49-F238E27FC236}">
                          <a16:creationId xmlns:a16="http://schemas.microsoft.com/office/drawing/2014/main" id="{6C4F438E-FA3D-452C-91BD-1D280C6BE7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248023" y="1712386"/>
                      <a:ext cx="72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>
                      <a:extLst>
                        <a:ext uri="{FF2B5EF4-FFF2-40B4-BE49-F238E27FC236}">
                          <a16:creationId xmlns:a16="http://schemas.microsoft.com/office/drawing/2014/main" id="{83AF96C0-7DC7-4A09-BDA4-FA99683CBA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248023" y="2040867"/>
                      <a:ext cx="72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182">
                      <a:extLst>
                        <a:ext uri="{FF2B5EF4-FFF2-40B4-BE49-F238E27FC236}">
                          <a16:creationId xmlns:a16="http://schemas.microsoft.com/office/drawing/2014/main" id="{0CD9B8C0-7182-49C9-9808-7E0B37C755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248023" y="2369347"/>
                      <a:ext cx="72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>
                      <a:extLst>
                        <a:ext uri="{FF2B5EF4-FFF2-40B4-BE49-F238E27FC236}">
                          <a16:creationId xmlns:a16="http://schemas.microsoft.com/office/drawing/2014/main" id="{4CDCC761-EEC7-4AC1-8B50-FEC87F9887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248023" y="2697828"/>
                      <a:ext cx="72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Straight Connector 184">
                      <a:extLst>
                        <a:ext uri="{FF2B5EF4-FFF2-40B4-BE49-F238E27FC236}">
                          <a16:creationId xmlns:a16="http://schemas.microsoft.com/office/drawing/2014/main" id="{721A4854-78D5-4D10-8FE5-2DCDB146A6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248023" y="3026308"/>
                      <a:ext cx="72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Connector 185">
                      <a:extLst>
                        <a:ext uri="{FF2B5EF4-FFF2-40B4-BE49-F238E27FC236}">
                          <a16:creationId xmlns:a16="http://schemas.microsoft.com/office/drawing/2014/main" id="{BBACD7EE-913A-464A-83E4-E304AE1E37E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248023" y="3354790"/>
                      <a:ext cx="72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9CF3BFEB-B9BA-45A5-BD9C-02E83FBB1678}"/>
                    </a:ext>
                  </a:extLst>
                </p:cNvPr>
                <p:cNvGrpSpPr/>
                <p:nvPr/>
              </p:nvGrpSpPr>
              <p:grpSpPr>
                <a:xfrm>
                  <a:off x="1330350" y="3354791"/>
                  <a:ext cx="3086576" cy="74778"/>
                  <a:chOff x="1330350" y="3354791"/>
                  <a:chExt cx="3086576" cy="74778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C1A6ADD4-886F-4243-910D-B6699A8754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330350" y="3354791"/>
                    <a:ext cx="3086576" cy="1"/>
                  </a:xfrm>
                  <a:prstGeom prst="line">
                    <a:avLst/>
                  </a:prstGeom>
                  <a:ln w="28575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B7E6B79D-C001-43CF-A160-4524F97A9779}"/>
                      </a:ext>
                    </a:extLst>
                  </p:cNvPr>
                  <p:cNvGrpSpPr/>
                  <p:nvPr/>
                </p:nvGrpSpPr>
                <p:grpSpPr>
                  <a:xfrm>
                    <a:off x="1330350" y="3357568"/>
                    <a:ext cx="2761628" cy="72001"/>
                    <a:chOff x="1330350" y="3325484"/>
                    <a:chExt cx="2761628" cy="72001"/>
                  </a:xfrm>
                </p:grpSpPr>
                <p:cxnSp>
                  <p:nvCxnSpPr>
                    <p:cNvPr id="171" name="Straight Connector 170">
                      <a:extLst>
                        <a:ext uri="{FF2B5EF4-FFF2-40B4-BE49-F238E27FC236}">
                          <a16:creationId xmlns:a16="http://schemas.microsoft.com/office/drawing/2014/main" id="{52EB1EFE-3FE7-4A6D-A495-EA7D77A355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1294350" y="3361484"/>
                      <a:ext cx="72000" cy="0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>
                      <a:extLst>
                        <a:ext uri="{FF2B5EF4-FFF2-40B4-BE49-F238E27FC236}">
                          <a16:creationId xmlns:a16="http://schemas.microsoft.com/office/drawing/2014/main" id="{4A9D422A-8A72-4581-90DD-7601B875CC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1567669" y="3361484"/>
                      <a:ext cx="72000" cy="0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>
                      <a:extLst>
                        <a:ext uri="{FF2B5EF4-FFF2-40B4-BE49-F238E27FC236}">
                          <a16:creationId xmlns:a16="http://schemas.microsoft.com/office/drawing/2014/main" id="{F12DBB13-4643-4B15-9187-FAECF097AA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1840988" y="3361484"/>
                      <a:ext cx="72000" cy="0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>
                      <a:extLst>
                        <a:ext uri="{FF2B5EF4-FFF2-40B4-BE49-F238E27FC236}">
                          <a16:creationId xmlns:a16="http://schemas.microsoft.com/office/drawing/2014/main" id="{0A32A790-AA96-4764-BE46-DEFB167351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2114308" y="3361485"/>
                      <a:ext cx="72000" cy="0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>
                      <a:extLst>
                        <a:ext uri="{FF2B5EF4-FFF2-40B4-BE49-F238E27FC236}">
                          <a16:creationId xmlns:a16="http://schemas.microsoft.com/office/drawing/2014/main" id="{433404E9-9F55-4B6C-BA20-422B86AE61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4055978" y="3361485"/>
                      <a:ext cx="72000" cy="0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>
                      <a:extLst>
                        <a:ext uri="{FF2B5EF4-FFF2-40B4-BE49-F238E27FC236}">
                          <a16:creationId xmlns:a16="http://schemas.microsoft.com/office/drawing/2014/main" id="{9D58FE3A-443A-4B43-8DF1-A8AC195128E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3499860" y="3361485"/>
                      <a:ext cx="72000" cy="0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>
                      <a:extLst>
                        <a:ext uri="{FF2B5EF4-FFF2-40B4-BE49-F238E27FC236}">
                          <a16:creationId xmlns:a16="http://schemas.microsoft.com/office/drawing/2014/main" id="{E27D1339-4E1C-4526-BE84-A075D67F2D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2943743" y="3361485"/>
                      <a:ext cx="72000" cy="0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>
                      <a:extLst>
                        <a:ext uri="{FF2B5EF4-FFF2-40B4-BE49-F238E27FC236}">
                          <a16:creationId xmlns:a16="http://schemas.microsoft.com/office/drawing/2014/main" id="{42547ECA-C8F3-4AC5-88FF-607C15FE82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2387626" y="3361485"/>
                      <a:ext cx="72000" cy="0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6B44AC6A-D8DB-4653-9B36-F9B47920358E}"/>
                  </a:ext>
                </a:extLst>
              </p:cNvPr>
              <p:cNvGrpSpPr/>
              <p:nvPr/>
            </p:nvGrpSpPr>
            <p:grpSpPr>
              <a:xfrm>
                <a:off x="1135597" y="1636655"/>
                <a:ext cx="75993" cy="1793323"/>
                <a:chOff x="-240297" y="1081028"/>
                <a:chExt cx="176334" cy="2268259"/>
              </a:xfrm>
            </p:grpSpPr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3ACD07BA-231F-4232-9E98-0FAE3E322191}"/>
                    </a:ext>
                  </a:extLst>
                </p:cNvPr>
                <p:cNvSpPr txBox="1"/>
                <p:nvPr/>
              </p:nvSpPr>
              <p:spPr>
                <a:xfrm>
                  <a:off x="-240292" y="1081028"/>
                  <a:ext cx="17632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1,0</a:t>
                  </a:r>
                </a:p>
              </p:txBody>
            </p: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319BB542-272E-469B-A5B0-7DD8BCB85783}"/>
                    </a:ext>
                  </a:extLst>
                </p:cNvPr>
                <p:cNvSpPr txBox="1"/>
                <p:nvPr/>
              </p:nvSpPr>
              <p:spPr>
                <a:xfrm>
                  <a:off x="-240292" y="1497747"/>
                  <a:ext cx="17632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0,8</a:t>
                  </a: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6CE6F214-6C62-40CC-8F31-1C6FCED783C9}"/>
                    </a:ext>
                  </a:extLst>
                </p:cNvPr>
                <p:cNvSpPr txBox="1"/>
                <p:nvPr/>
              </p:nvSpPr>
              <p:spPr>
                <a:xfrm>
                  <a:off x="-240292" y="1914466"/>
                  <a:ext cx="17632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0,6</a:t>
                  </a:r>
                </a:p>
              </p:txBody>
            </p:sp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883FD746-B0B4-42FD-A91E-0A99C1463A4D}"/>
                    </a:ext>
                  </a:extLst>
                </p:cNvPr>
                <p:cNvSpPr txBox="1"/>
                <p:nvPr/>
              </p:nvSpPr>
              <p:spPr>
                <a:xfrm>
                  <a:off x="-240292" y="2331185"/>
                  <a:ext cx="17632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0,4</a:t>
                  </a:r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35DFA346-E52A-4D7B-9FB4-487EBA7F1E5D}"/>
                    </a:ext>
                  </a:extLst>
                </p:cNvPr>
                <p:cNvSpPr txBox="1"/>
                <p:nvPr/>
              </p:nvSpPr>
              <p:spPr>
                <a:xfrm>
                  <a:off x="-240292" y="2747904"/>
                  <a:ext cx="17632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0,2</a:t>
                  </a:r>
                </a:p>
              </p:txBody>
            </p: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FDA775D8-14C2-4969-A3D9-6E54E55C53AA}"/>
                    </a:ext>
                  </a:extLst>
                </p:cNvPr>
                <p:cNvSpPr txBox="1"/>
                <p:nvPr/>
              </p:nvSpPr>
              <p:spPr>
                <a:xfrm>
                  <a:off x="-240297" y="3164621"/>
                  <a:ext cx="176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0,0</a:t>
                  </a: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3EF90401-CB0F-4089-8F24-A9A3BB5CC83E}"/>
                  </a:ext>
                </a:extLst>
              </p:cNvPr>
              <p:cNvGrpSpPr/>
              <p:nvPr/>
            </p:nvGrpSpPr>
            <p:grpSpPr>
              <a:xfrm>
                <a:off x="1292356" y="3448452"/>
                <a:ext cx="2837620" cy="146000"/>
                <a:chOff x="1148968" y="3345599"/>
                <a:chExt cx="6584402" cy="184666"/>
              </a:xfrm>
            </p:grpSpPr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E5237181-47E7-481F-A3FF-324CC03720EA}"/>
                    </a:ext>
                  </a:extLst>
                </p:cNvPr>
                <p:cNvSpPr txBox="1"/>
                <p:nvPr/>
              </p:nvSpPr>
              <p:spPr>
                <a:xfrm>
                  <a:off x="1148968" y="3345599"/>
                  <a:ext cx="176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0</a:t>
                  </a:r>
                </a:p>
              </p:txBody>
            </p:sp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48A1AA26-E8C9-4400-BD0F-06CA87E8D5E7}"/>
                    </a:ext>
                  </a:extLst>
                </p:cNvPr>
                <p:cNvSpPr txBox="1"/>
                <p:nvPr/>
              </p:nvSpPr>
              <p:spPr>
                <a:xfrm>
                  <a:off x="1783177" y="3345599"/>
                  <a:ext cx="176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3</a:t>
                  </a:r>
                </a:p>
              </p:txBody>
            </p: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38DCAD6A-B9AB-40D0-9470-39DF701BEFB8}"/>
                    </a:ext>
                  </a:extLst>
                </p:cNvPr>
                <p:cNvSpPr txBox="1"/>
                <p:nvPr/>
              </p:nvSpPr>
              <p:spPr>
                <a:xfrm>
                  <a:off x="2417385" y="3345599"/>
                  <a:ext cx="176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6</a:t>
                  </a:r>
                </a:p>
              </p:txBody>
            </p: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64F917C6-5363-4D70-B95A-8EEA75F11BA4}"/>
                    </a:ext>
                  </a:extLst>
                </p:cNvPr>
                <p:cNvSpPr txBox="1"/>
                <p:nvPr/>
              </p:nvSpPr>
              <p:spPr>
                <a:xfrm>
                  <a:off x="3051593" y="3345599"/>
                  <a:ext cx="176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9</a:t>
                  </a: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570232AD-CC7B-4162-BB14-A9B43DAC979B}"/>
                    </a:ext>
                  </a:extLst>
                </p:cNvPr>
                <p:cNvSpPr txBox="1"/>
                <p:nvPr/>
              </p:nvSpPr>
              <p:spPr>
                <a:xfrm>
                  <a:off x="3685802" y="3345599"/>
                  <a:ext cx="176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12</a:t>
                  </a:r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5D32393A-11A4-473D-89C9-A8B0B637411C}"/>
                    </a:ext>
                  </a:extLst>
                </p:cNvPr>
                <p:cNvSpPr txBox="1"/>
                <p:nvPr/>
              </p:nvSpPr>
              <p:spPr>
                <a:xfrm>
                  <a:off x="4976214" y="3345599"/>
                  <a:ext cx="176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18</a:t>
                  </a:r>
                </a:p>
              </p:txBody>
            </p: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2D999845-8F2A-4D32-87E5-F5960F11A06A}"/>
                    </a:ext>
                  </a:extLst>
                </p:cNvPr>
                <p:cNvSpPr txBox="1"/>
                <p:nvPr/>
              </p:nvSpPr>
              <p:spPr>
                <a:xfrm>
                  <a:off x="6266626" y="3345599"/>
                  <a:ext cx="176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24</a:t>
                  </a:r>
                </a:p>
              </p:txBody>
            </p: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F5929FB2-246D-4D66-A8AD-FAE20857C937}"/>
                    </a:ext>
                  </a:extLst>
                </p:cNvPr>
                <p:cNvSpPr txBox="1"/>
                <p:nvPr/>
              </p:nvSpPr>
              <p:spPr>
                <a:xfrm>
                  <a:off x="7557040" y="3345599"/>
                  <a:ext cx="176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30</a:t>
                  </a:r>
                </a:p>
              </p:txBody>
            </p:sp>
          </p:grp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6FD9EFD-B8F0-4C81-8FA0-D0A4DAA875DA}"/>
                  </a:ext>
                </a:extLst>
              </p:cNvPr>
              <p:cNvSpPr txBox="1"/>
              <p:nvPr/>
            </p:nvSpPr>
            <p:spPr>
              <a:xfrm>
                <a:off x="2219254" y="3658577"/>
                <a:ext cx="983820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09585">
                  <a:defRPr/>
                </a:pPr>
                <a:r>
                  <a:rPr lang="cs-CZ" sz="1400" b="1" dirty="0">
                    <a:solidFill>
                      <a:prstClr val="black"/>
                    </a:solidFill>
                    <a:latin typeface="Arial Narrow"/>
                    <a:cs typeface="Arial Narrow"/>
                  </a:rPr>
                  <a:t>Čas</a:t>
                </a:r>
                <a:r>
                  <a:rPr lang="en-GB" sz="1400" b="1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, m</a:t>
                </a:r>
                <a:r>
                  <a:rPr lang="cs-CZ" sz="1400" b="1" dirty="0" err="1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ěsíce</a:t>
                </a:r>
                <a:endParaRPr lang="en-GB" sz="1400" b="1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  <a:cs typeface="Arial Narrow"/>
                </a:endParaRPr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3DB4DF21-29E2-4ADC-BDE5-E3F22F5C39A0}"/>
                </a:ext>
              </a:extLst>
            </p:cNvPr>
            <p:cNvGrpSpPr/>
            <p:nvPr/>
          </p:nvGrpSpPr>
          <p:grpSpPr>
            <a:xfrm>
              <a:off x="540222" y="3863031"/>
              <a:ext cx="3686758" cy="530444"/>
              <a:chOff x="540222" y="3933788"/>
              <a:chExt cx="3686758" cy="530444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297028E9-458D-44D8-A654-6A360448476F}"/>
                  </a:ext>
                </a:extLst>
              </p:cNvPr>
              <p:cNvGrpSpPr/>
              <p:nvPr/>
            </p:nvGrpSpPr>
            <p:grpSpPr>
              <a:xfrm>
                <a:off x="540222" y="3933788"/>
                <a:ext cx="782507" cy="530444"/>
                <a:chOff x="121945" y="3099516"/>
                <a:chExt cx="782507" cy="684394"/>
              </a:xfrm>
            </p:grpSpPr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3CED745D-54A5-43E4-B82D-DAB2F7C79E11}"/>
                    </a:ext>
                  </a:extLst>
                </p:cNvPr>
                <p:cNvSpPr txBox="1"/>
                <p:nvPr/>
              </p:nvSpPr>
              <p:spPr>
                <a:xfrm>
                  <a:off x="121945" y="3099516"/>
                  <a:ext cx="782507" cy="2084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defTabSz="609585">
                    <a:defRPr/>
                  </a:pPr>
                  <a:r>
                    <a:rPr lang="cs-CZ" sz="1400" b="1" dirty="0">
                      <a:solidFill>
                        <a:prstClr val="black"/>
                      </a:solidFill>
                      <a:latin typeface="Arial Narrow"/>
                      <a:cs typeface="Arial Narrow"/>
                    </a:rPr>
                    <a:t>Počet v riziku</a:t>
                  </a:r>
                  <a:endParaRPr lang="en-GB" sz="1400" b="1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endParaRPr>
                </a:p>
              </p:txBody>
            </p: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BE251CFC-A3C8-4684-AA89-B34D089BEF19}"/>
                    </a:ext>
                  </a:extLst>
                </p:cNvPr>
                <p:cNvSpPr txBox="1"/>
                <p:nvPr/>
              </p:nvSpPr>
              <p:spPr>
                <a:xfrm>
                  <a:off x="121945" y="3337474"/>
                  <a:ext cx="681082" cy="2084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defTabSz="609585">
                    <a:defRPr/>
                  </a:pPr>
                  <a:r>
                    <a:rPr lang="cs-CZ" sz="1400" dirty="0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K</a:t>
                  </a:r>
                  <a:r>
                    <a:rPr lang="en-GB" sz="1400" dirty="0" err="1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abazitaxel</a:t>
                  </a:r>
                  <a:endParaRPr lang="en-GB" sz="1400" dirty="0">
                    <a:solidFill>
                      <a:srgbClr val="0070C0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endParaRPr>
                </a:p>
              </p:txBody>
            </p:sp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EEDE237C-E86E-4B71-BAE5-AEB423E6A382}"/>
                    </a:ext>
                  </a:extLst>
                </p:cNvPr>
                <p:cNvSpPr txBox="1"/>
                <p:nvPr/>
              </p:nvSpPr>
              <p:spPr>
                <a:xfrm>
                  <a:off x="121945" y="3575431"/>
                  <a:ext cx="681082" cy="2084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defTabSz="609585">
                    <a:defRPr/>
                  </a:pPr>
                  <a:r>
                    <a:rPr lang="en-GB" sz="1400" dirty="0" err="1">
                      <a:solidFill>
                        <a:srgbClr val="AB2F7C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Enzalutamid</a:t>
                  </a:r>
                  <a:endParaRPr lang="en-GB" sz="1400" dirty="0">
                    <a:solidFill>
                      <a:srgbClr val="AB2F7C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endParaRP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E020347-39B3-478F-B0CE-478250BEF1D7}"/>
                  </a:ext>
                </a:extLst>
              </p:cNvPr>
              <p:cNvGrpSpPr/>
              <p:nvPr/>
            </p:nvGrpSpPr>
            <p:grpSpPr>
              <a:xfrm>
                <a:off x="1188927" y="4118218"/>
                <a:ext cx="273466" cy="346014"/>
                <a:chOff x="3023074" y="4765249"/>
                <a:chExt cx="273466" cy="346014"/>
              </a:xfrm>
            </p:grpSpPr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39CE962F-F088-4728-908E-D1EFEBA43471}"/>
                    </a:ext>
                  </a:extLst>
                </p:cNvPr>
                <p:cNvSpPr txBox="1"/>
                <p:nvPr/>
              </p:nvSpPr>
              <p:spPr>
                <a:xfrm>
                  <a:off x="3023074" y="4765249"/>
                  <a:ext cx="273466" cy="161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56</a:t>
                  </a:r>
                </a:p>
              </p:txBody>
            </p:sp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A4751E24-8C7A-45C5-958C-6A81BCB9E288}"/>
                    </a:ext>
                  </a:extLst>
                </p:cNvPr>
                <p:cNvSpPr txBox="1"/>
                <p:nvPr/>
              </p:nvSpPr>
              <p:spPr>
                <a:xfrm>
                  <a:off x="3023074" y="4949680"/>
                  <a:ext cx="273466" cy="161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AB2F7C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66</a:t>
                  </a: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808FEA65-462A-4E4A-A135-276AEB058827}"/>
                  </a:ext>
                </a:extLst>
              </p:cNvPr>
              <p:cNvGrpSpPr/>
              <p:nvPr/>
            </p:nvGrpSpPr>
            <p:grpSpPr>
              <a:xfrm>
                <a:off x="1456294" y="4118218"/>
                <a:ext cx="273466" cy="346014"/>
                <a:chOff x="3023074" y="4765249"/>
                <a:chExt cx="273466" cy="346014"/>
              </a:xfrm>
            </p:grpSpPr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A4CB57E4-EC7A-42F1-AFE1-28ECB4530A13}"/>
                    </a:ext>
                  </a:extLst>
                </p:cNvPr>
                <p:cNvSpPr txBox="1"/>
                <p:nvPr/>
              </p:nvSpPr>
              <p:spPr>
                <a:xfrm>
                  <a:off x="3023074" y="4765249"/>
                  <a:ext cx="273466" cy="161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36</a:t>
                  </a:r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FEAF2089-1BCE-47DD-9259-4E41D4871633}"/>
                    </a:ext>
                  </a:extLst>
                </p:cNvPr>
                <p:cNvSpPr txBox="1"/>
                <p:nvPr/>
              </p:nvSpPr>
              <p:spPr>
                <a:xfrm>
                  <a:off x="3023074" y="4949680"/>
                  <a:ext cx="273466" cy="161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AB2F7C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32</a:t>
                  </a:r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A971D897-54F2-45E9-975F-09B6BC8E68C5}"/>
                  </a:ext>
                </a:extLst>
              </p:cNvPr>
              <p:cNvGrpSpPr/>
              <p:nvPr/>
            </p:nvGrpSpPr>
            <p:grpSpPr>
              <a:xfrm>
                <a:off x="1739705" y="4118218"/>
                <a:ext cx="273466" cy="346014"/>
                <a:chOff x="3023074" y="4765249"/>
                <a:chExt cx="273466" cy="346014"/>
              </a:xfrm>
            </p:grpSpPr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C26D950E-AC99-4A83-BC08-C9200F544957}"/>
                    </a:ext>
                  </a:extLst>
                </p:cNvPr>
                <p:cNvSpPr txBox="1"/>
                <p:nvPr/>
              </p:nvSpPr>
              <p:spPr>
                <a:xfrm>
                  <a:off x="3023074" y="4765249"/>
                  <a:ext cx="273466" cy="161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24</a:t>
                  </a:r>
                </a:p>
              </p:txBody>
            </p:sp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9333FCFA-018C-4C0F-BEB2-8F1998E719AB}"/>
                    </a:ext>
                  </a:extLst>
                </p:cNvPr>
                <p:cNvSpPr txBox="1"/>
                <p:nvPr/>
              </p:nvSpPr>
              <p:spPr>
                <a:xfrm>
                  <a:off x="3023074" y="4949680"/>
                  <a:ext cx="273466" cy="161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AB2F7C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19</a:t>
                  </a: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E663B0E1-2BA5-48A1-8B2D-D5BC232D5F9F}"/>
                  </a:ext>
                </a:extLst>
              </p:cNvPr>
              <p:cNvGrpSpPr/>
              <p:nvPr/>
            </p:nvGrpSpPr>
            <p:grpSpPr>
              <a:xfrm>
                <a:off x="2017768" y="4118218"/>
                <a:ext cx="273466" cy="346014"/>
                <a:chOff x="3023074" y="4765249"/>
                <a:chExt cx="273466" cy="346014"/>
              </a:xfrm>
            </p:grpSpPr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68B4D8B4-658A-42B9-A9E1-FCD38E7D0B15}"/>
                    </a:ext>
                  </a:extLst>
                </p:cNvPr>
                <p:cNvSpPr txBox="1"/>
                <p:nvPr/>
              </p:nvSpPr>
              <p:spPr>
                <a:xfrm>
                  <a:off x="3023074" y="4765249"/>
                  <a:ext cx="273466" cy="161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16</a:t>
                  </a:r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93468C37-9722-44B8-9133-F32195393268}"/>
                    </a:ext>
                  </a:extLst>
                </p:cNvPr>
                <p:cNvSpPr txBox="1"/>
                <p:nvPr/>
              </p:nvSpPr>
              <p:spPr>
                <a:xfrm>
                  <a:off x="3023074" y="4949680"/>
                  <a:ext cx="273466" cy="161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AB2F7C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9</a:t>
                  </a:r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2255D7DB-CA75-4690-9EE0-A13CCD91234D}"/>
                  </a:ext>
                </a:extLst>
              </p:cNvPr>
              <p:cNvGrpSpPr/>
              <p:nvPr/>
            </p:nvGrpSpPr>
            <p:grpSpPr>
              <a:xfrm>
                <a:off x="2290483" y="4118218"/>
                <a:ext cx="273466" cy="346014"/>
                <a:chOff x="3023074" y="4765249"/>
                <a:chExt cx="273466" cy="346014"/>
              </a:xfrm>
            </p:grpSpPr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7B45B5E9-CD16-4039-B730-C268EA03E6AA}"/>
                    </a:ext>
                  </a:extLst>
                </p:cNvPr>
                <p:cNvSpPr txBox="1"/>
                <p:nvPr/>
              </p:nvSpPr>
              <p:spPr>
                <a:xfrm>
                  <a:off x="3023074" y="4765249"/>
                  <a:ext cx="273466" cy="161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13</a:t>
                  </a:r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21D0152A-A305-46F0-A00E-B4405B14DB32}"/>
                    </a:ext>
                  </a:extLst>
                </p:cNvPr>
                <p:cNvSpPr txBox="1"/>
                <p:nvPr/>
              </p:nvSpPr>
              <p:spPr>
                <a:xfrm>
                  <a:off x="3023074" y="4949680"/>
                  <a:ext cx="273466" cy="161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AB2F7C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6</a:t>
                  </a:r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E80D94B2-C281-4E2F-9F90-8FD97ACFB1A6}"/>
                  </a:ext>
                </a:extLst>
              </p:cNvPr>
              <p:cNvGrpSpPr/>
              <p:nvPr/>
            </p:nvGrpSpPr>
            <p:grpSpPr>
              <a:xfrm>
                <a:off x="2846610" y="4118218"/>
                <a:ext cx="273466" cy="346014"/>
                <a:chOff x="3023074" y="4765249"/>
                <a:chExt cx="273466" cy="346014"/>
              </a:xfrm>
            </p:grpSpPr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8E1215A3-4972-4F2B-91F2-4A1968F9C002}"/>
                    </a:ext>
                  </a:extLst>
                </p:cNvPr>
                <p:cNvSpPr txBox="1"/>
                <p:nvPr/>
              </p:nvSpPr>
              <p:spPr>
                <a:xfrm>
                  <a:off x="3023074" y="4765249"/>
                  <a:ext cx="273466" cy="161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6</a:t>
                  </a:r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A6202869-F79C-4644-8114-00C6E941DFBD}"/>
                    </a:ext>
                  </a:extLst>
                </p:cNvPr>
                <p:cNvSpPr txBox="1"/>
                <p:nvPr/>
              </p:nvSpPr>
              <p:spPr>
                <a:xfrm>
                  <a:off x="3023074" y="4949680"/>
                  <a:ext cx="273466" cy="161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AB2F7C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3</a:t>
                  </a:r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CE7867A1-0401-477F-B6DD-CBA68A9AA533}"/>
                  </a:ext>
                </a:extLst>
              </p:cNvPr>
              <p:cNvGrpSpPr/>
              <p:nvPr/>
            </p:nvGrpSpPr>
            <p:grpSpPr>
              <a:xfrm>
                <a:off x="3397389" y="4118218"/>
                <a:ext cx="273466" cy="346014"/>
                <a:chOff x="3023074" y="4765249"/>
                <a:chExt cx="273466" cy="346014"/>
              </a:xfrm>
            </p:grpSpPr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C5715E3D-5683-4B1B-A729-C11F47FD7356}"/>
                    </a:ext>
                  </a:extLst>
                </p:cNvPr>
                <p:cNvSpPr txBox="1"/>
                <p:nvPr/>
              </p:nvSpPr>
              <p:spPr>
                <a:xfrm>
                  <a:off x="3023074" y="4765249"/>
                  <a:ext cx="273466" cy="161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2</a:t>
                  </a:r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47DCDDE6-1E46-4C34-8E3E-F9D80EF9C2B5}"/>
                    </a:ext>
                  </a:extLst>
                </p:cNvPr>
                <p:cNvSpPr txBox="1"/>
                <p:nvPr/>
              </p:nvSpPr>
              <p:spPr>
                <a:xfrm>
                  <a:off x="3023074" y="4949680"/>
                  <a:ext cx="273466" cy="161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AB2F7C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1</a:t>
                  </a: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E3DC3662-E8D3-47B4-9E71-23EDC61BDD72}"/>
                  </a:ext>
                </a:extLst>
              </p:cNvPr>
              <p:cNvGrpSpPr/>
              <p:nvPr/>
            </p:nvGrpSpPr>
            <p:grpSpPr>
              <a:xfrm>
                <a:off x="3953514" y="4118218"/>
                <a:ext cx="273466" cy="346014"/>
                <a:chOff x="3023074" y="4765249"/>
                <a:chExt cx="273466" cy="346014"/>
              </a:xfrm>
            </p:grpSpPr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ADF628D8-B679-4F5B-9AC7-AB45C288253E}"/>
                    </a:ext>
                  </a:extLst>
                </p:cNvPr>
                <p:cNvSpPr txBox="1"/>
                <p:nvPr/>
              </p:nvSpPr>
              <p:spPr>
                <a:xfrm>
                  <a:off x="3023074" y="4765249"/>
                  <a:ext cx="273466" cy="161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1</a:t>
                  </a: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90FB431D-8F32-45ED-9A90-8B97FC5C63ED}"/>
                    </a:ext>
                  </a:extLst>
                </p:cNvPr>
                <p:cNvSpPr txBox="1"/>
                <p:nvPr/>
              </p:nvSpPr>
              <p:spPr>
                <a:xfrm>
                  <a:off x="3023074" y="4949680"/>
                  <a:ext cx="273466" cy="161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AB2F7C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0</a:t>
                  </a:r>
                </a:p>
              </p:txBody>
            </p:sp>
          </p:grpSp>
        </p:grpSp>
        <p:grpSp>
          <p:nvGrpSpPr>
            <p:cNvPr id="1062" name="Group 1061">
              <a:extLst>
                <a:ext uri="{FF2B5EF4-FFF2-40B4-BE49-F238E27FC236}">
                  <a16:creationId xmlns:a16="http://schemas.microsoft.com/office/drawing/2014/main" id="{7201F93D-3C3C-416E-8976-36DE3B527356}"/>
                </a:ext>
              </a:extLst>
            </p:cNvPr>
            <p:cNvGrpSpPr/>
            <p:nvPr/>
          </p:nvGrpSpPr>
          <p:grpSpPr>
            <a:xfrm>
              <a:off x="1332050" y="1705403"/>
              <a:ext cx="3026792" cy="1592968"/>
              <a:chOff x="1332050" y="1705403"/>
              <a:chExt cx="3026792" cy="1592968"/>
            </a:xfrm>
          </p:grpSpPr>
          <p:grpSp>
            <p:nvGrpSpPr>
              <p:cNvPr id="1061" name="Group 1060">
                <a:extLst>
                  <a:ext uri="{FF2B5EF4-FFF2-40B4-BE49-F238E27FC236}">
                    <a16:creationId xmlns:a16="http://schemas.microsoft.com/office/drawing/2014/main" id="{BB8C0B4F-0937-43F3-A109-58AD54835D61}"/>
                  </a:ext>
                </a:extLst>
              </p:cNvPr>
              <p:cNvGrpSpPr/>
              <p:nvPr/>
            </p:nvGrpSpPr>
            <p:grpSpPr>
              <a:xfrm>
                <a:off x="1398493" y="1705403"/>
                <a:ext cx="2960349" cy="1592968"/>
                <a:chOff x="-3837012" y="475390"/>
                <a:chExt cx="3333750" cy="1483947"/>
              </a:xfrm>
            </p:grpSpPr>
            <p:grpSp>
              <p:nvGrpSpPr>
                <p:cNvPr id="1060" name="Group 1059">
                  <a:extLst>
                    <a:ext uri="{FF2B5EF4-FFF2-40B4-BE49-F238E27FC236}">
                      <a16:creationId xmlns:a16="http://schemas.microsoft.com/office/drawing/2014/main" id="{C86A27BC-6876-4F75-AC81-EAFF6C6B0982}"/>
                    </a:ext>
                  </a:extLst>
                </p:cNvPr>
                <p:cNvGrpSpPr/>
                <p:nvPr/>
              </p:nvGrpSpPr>
              <p:grpSpPr>
                <a:xfrm>
                  <a:off x="-3729332" y="475390"/>
                  <a:ext cx="2443496" cy="1387269"/>
                  <a:chOff x="-3729332" y="475390"/>
                  <a:chExt cx="2443496" cy="1387269"/>
                </a:xfrm>
              </p:grpSpPr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674F7E27-0320-4F95-9907-7D847376C178}"/>
                      </a:ext>
                    </a:extLst>
                  </p:cNvPr>
                  <p:cNvSpPr/>
                  <p:nvPr/>
                </p:nvSpPr>
                <p:spPr>
                  <a:xfrm>
                    <a:off x="-3718188" y="475390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76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765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7070AE39-9D83-43A4-A49B-FB45CA61367A}"/>
                      </a:ext>
                    </a:extLst>
                  </p:cNvPr>
                  <p:cNvSpPr/>
                  <p:nvPr/>
                </p:nvSpPr>
                <p:spPr>
                  <a:xfrm>
                    <a:off x="-3729332" y="486534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765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765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F5483760-EB70-493D-9367-D82B3560F391}"/>
                      </a:ext>
                    </a:extLst>
                  </p:cNvPr>
                  <p:cNvSpPr/>
                  <p:nvPr/>
                </p:nvSpPr>
                <p:spPr>
                  <a:xfrm>
                    <a:off x="-3630463" y="682464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860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860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C7818A93-D2D8-4C2F-B813-00A4257FB694}"/>
                      </a:ext>
                    </a:extLst>
                  </p:cNvPr>
                  <p:cNvSpPr/>
                  <p:nvPr/>
                </p:nvSpPr>
                <p:spPr>
                  <a:xfrm>
                    <a:off x="-3641607" y="693608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765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765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4FB460E1-F2FE-45E7-B649-67B62313F788}"/>
                      </a:ext>
                    </a:extLst>
                  </p:cNvPr>
                  <p:cNvSpPr/>
                  <p:nvPr/>
                </p:nvSpPr>
                <p:spPr>
                  <a:xfrm>
                    <a:off x="-3639797" y="627314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860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860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40167717-D1D2-4C3F-B004-10CFFBAA6F07}"/>
                      </a:ext>
                    </a:extLst>
                  </p:cNvPr>
                  <p:cNvSpPr/>
                  <p:nvPr/>
                </p:nvSpPr>
                <p:spPr>
                  <a:xfrm>
                    <a:off x="-3650941" y="638458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765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765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13EE65A1-4B3C-499A-A454-E8A85B00724D}"/>
                      </a:ext>
                    </a:extLst>
                  </p:cNvPr>
                  <p:cNvSpPr/>
                  <p:nvPr/>
                </p:nvSpPr>
                <p:spPr>
                  <a:xfrm>
                    <a:off x="-3630939" y="709229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860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860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D932708F-4630-4C63-AF0C-4FD5824BD306}"/>
                      </a:ext>
                    </a:extLst>
                  </p:cNvPr>
                  <p:cNvSpPr/>
                  <p:nvPr/>
                </p:nvSpPr>
                <p:spPr>
                  <a:xfrm>
                    <a:off x="-3642083" y="720373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860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860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:a16="http://schemas.microsoft.com/office/drawing/2014/main" id="{7363FB8E-DF91-4545-AF65-C83EB55CDDBC}"/>
                      </a:ext>
                    </a:extLst>
                  </p:cNvPr>
                  <p:cNvSpPr/>
                  <p:nvPr/>
                </p:nvSpPr>
                <p:spPr>
                  <a:xfrm>
                    <a:off x="-3370906" y="960498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76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765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305" name="Freeform: Shape 304">
                    <a:extLst>
                      <a:ext uri="{FF2B5EF4-FFF2-40B4-BE49-F238E27FC236}">
                        <a16:creationId xmlns:a16="http://schemas.microsoft.com/office/drawing/2014/main" id="{0D0B7126-4D55-4EA6-A86C-F930FCD9FAE8}"/>
                      </a:ext>
                    </a:extLst>
                  </p:cNvPr>
                  <p:cNvSpPr/>
                  <p:nvPr/>
                </p:nvSpPr>
                <p:spPr>
                  <a:xfrm>
                    <a:off x="-3381955" y="971643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765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765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A282256B-8B3F-4D8B-927F-B924A633EE4F}"/>
                      </a:ext>
                    </a:extLst>
                  </p:cNvPr>
                  <p:cNvSpPr/>
                  <p:nvPr/>
                </p:nvSpPr>
                <p:spPr>
                  <a:xfrm>
                    <a:off x="-3359762" y="987549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76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765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63715A4F-C71A-4EB9-8492-678A3569D621}"/>
                      </a:ext>
                    </a:extLst>
                  </p:cNvPr>
                  <p:cNvSpPr/>
                  <p:nvPr/>
                </p:nvSpPr>
                <p:spPr>
                  <a:xfrm>
                    <a:off x="-3370906" y="998598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765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765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8E8EC7CE-2B99-494D-93C0-291D0AAF2629}"/>
                      </a:ext>
                    </a:extLst>
                  </p:cNvPr>
                  <p:cNvSpPr/>
                  <p:nvPr/>
                </p:nvSpPr>
                <p:spPr>
                  <a:xfrm>
                    <a:off x="-3316519" y="1094325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76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765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90F75E52-74D5-4117-A630-C0CAF469BA0E}"/>
                      </a:ext>
                    </a:extLst>
                  </p:cNvPr>
                  <p:cNvSpPr/>
                  <p:nvPr/>
                </p:nvSpPr>
                <p:spPr>
                  <a:xfrm>
                    <a:off x="-3327568" y="1105374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765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765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BA30A72E-8080-4497-B345-AAEB6DC8A7DF}"/>
                      </a:ext>
                    </a:extLst>
                  </p:cNvPr>
                  <p:cNvSpPr/>
                  <p:nvPr/>
                </p:nvSpPr>
                <p:spPr>
                  <a:xfrm>
                    <a:off x="-3142783" y="1229008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76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765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879C36B-B1D5-4B61-9430-27E6CEE316F2}"/>
                      </a:ext>
                    </a:extLst>
                  </p:cNvPr>
                  <p:cNvSpPr/>
                  <p:nvPr/>
                </p:nvSpPr>
                <p:spPr>
                  <a:xfrm>
                    <a:off x="-3153927" y="1240057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765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765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312" name="Freeform: Shape 311">
                    <a:extLst>
                      <a:ext uri="{FF2B5EF4-FFF2-40B4-BE49-F238E27FC236}">
                        <a16:creationId xmlns:a16="http://schemas.microsoft.com/office/drawing/2014/main" id="{3512CB3B-B005-42D2-8D9F-F70B6188D5BE}"/>
                      </a:ext>
                    </a:extLst>
                  </p:cNvPr>
                  <p:cNvSpPr/>
                  <p:nvPr/>
                </p:nvSpPr>
                <p:spPr>
                  <a:xfrm>
                    <a:off x="-3019624" y="1298922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860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860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313" name="Freeform: Shape 312">
                    <a:extLst>
                      <a:ext uri="{FF2B5EF4-FFF2-40B4-BE49-F238E27FC236}">
                        <a16:creationId xmlns:a16="http://schemas.microsoft.com/office/drawing/2014/main" id="{035C540A-68F5-49A8-A500-7129BB420F45}"/>
                      </a:ext>
                    </a:extLst>
                  </p:cNvPr>
                  <p:cNvSpPr/>
                  <p:nvPr/>
                </p:nvSpPr>
                <p:spPr>
                  <a:xfrm>
                    <a:off x="-3030769" y="1310066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765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765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314" name="Freeform: Shape 313">
                    <a:extLst>
                      <a:ext uri="{FF2B5EF4-FFF2-40B4-BE49-F238E27FC236}">
                        <a16:creationId xmlns:a16="http://schemas.microsoft.com/office/drawing/2014/main" id="{3C3CA196-3F75-4924-88FC-AC20FCC3FB8D}"/>
                      </a:ext>
                    </a:extLst>
                  </p:cNvPr>
                  <p:cNvSpPr/>
                  <p:nvPr/>
                </p:nvSpPr>
                <p:spPr>
                  <a:xfrm>
                    <a:off x="-3001908" y="1298922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860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860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315" name="Freeform: Shape 314">
                    <a:extLst>
                      <a:ext uri="{FF2B5EF4-FFF2-40B4-BE49-F238E27FC236}">
                        <a16:creationId xmlns:a16="http://schemas.microsoft.com/office/drawing/2014/main" id="{173B0FE8-9264-4293-99CE-C61326B26262}"/>
                      </a:ext>
                    </a:extLst>
                  </p:cNvPr>
                  <p:cNvSpPr/>
                  <p:nvPr/>
                </p:nvSpPr>
                <p:spPr>
                  <a:xfrm>
                    <a:off x="-3013052" y="1310066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765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765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DA6D69D2-AE55-4CCA-82AE-096F82307D7D}"/>
                      </a:ext>
                    </a:extLst>
                  </p:cNvPr>
                  <p:cNvSpPr/>
                  <p:nvPr/>
                </p:nvSpPr>
                <p:spPr>
                  <a:xfrm>
                    <a:off x="-1962540" y="1658300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76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765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49C041AC-08EC-429A-A0ED-4E43C7AF8EB1}"/>
                      </a:ext>
                    </a:extLst>
                  </p:cNvPr>
                  <p:cNvSpPr/>
                  <p:nvPr/>
                </p:nvSpPr>
                <p:spPr>
                  <a:xfrm>
                    <a:off x="-1973589" y="1669349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765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765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7B8875B0-289D-4453-B1EB-3C527348A3C7}"/>
                      </a:ext>
                    </a:extLst>
                  </p:cNvPr>
                  <p:cNvSpPr/>
                  <p:nvPr/>
                </p:nvSpPr>
                <p:spPr>
                  <a:xfrm>
                    <a:off x="-1303362" y="1834084"/>
                    <a:ext cx="9525" cy="28575"/>
                  </a:xfrm>
                  <a:custGeom>
                    <a:avLst/>
                    <a:gdLst>
                      <a:gd name="connsiteX0" fmla="*/ 7144 w 9525"/>
                      <a:gd name="connsiteY0" fmla="*/ 7144 h 28575"/>
                      <a:gd name="connsiteX1" fmla="*/ 7144 w 9525"/>
                      <a:gd name="connsiteY1" fmla="*/ 29432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8575">
                        <a:moveTo>
                          <a:pt x="7144" y="7144"/>
                        </a:moveTo>
                        <a:lnTo>
                          <a:pt x="7144" y="2943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A86693E7-06B0-45EA-B3EE-75849BBBF0B3}"/>
                      </a:ext>
                    </a:extLst>
                  </p:cNvPr>
                  <p:cNvSpPr/>
                  <p:nvPr/>
                </p:nvSpPr>
                <p:spPr>
                  <a:xfrm>
                    <a:off x="-1314411" y="1845228"/>
                    <a:ext cx="28575" cy="9525"/>
                  </a:xfrm>
                  <a:custGeom>
                    <a:avLst/>
                    <a:gdLst>
                      <a:gd name="connsiteX0" fmla="*/ 7144 w 28575"/>
                      <a:gd name="connsiteY0" fmla="*/ 7144 h 9525"/>
                      <a:gd name="connsiteX1" fmla="*/ 29337 w 28575"/>
                      <a:gd name="connsiteY1" fmla="*/ 7144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9525">
                        <a:moveTo>
                          <a:pt x="7144" y="7144"/>
                        </a:moveTo>
                        <a:lnTo>
                          <a:pt x="29337" y="7144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91" name="Freeform: Shape 190">
                    <a:extLst>
                      <a:ext uri="{FF2B5EF4-FFF2-40B4-BE49-F238E27FC236}">
                        <a16:creationId xmlns:a16="http://schemas.microsoft.com/office/drawing/2014/main" id="{365FC2C9-CBF6-4192-A07D-FCB63A97CB17}"/>
                      </a:ext>
                    </a:extLst>
                  </p:cNvPr>
                  <p:cNvSpPr/>
                  <p:nvPr/>
                </p:nvSpPr>
                <p:spPr>
                  <a:xfrm>
                    <a:off x="-2638624" y="1426557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76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765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4B50912-9BF8-450F-86E7-542BD7C65E71}"/>
                      </a:ext>
                    </a:extLst>
                  </p:cNvPr>
                  <p:cNvSpPr/>
                  <p:nvPr/>
                </p:nvSpPr>
                <p:spPr>
                  <a:xfrm>
                    <a:off x="-2649769" y="1437701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860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860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218" name="Freeform: Shape 217">
                    <a:extLst>
                      <a:ext uri="{FF2B5EF4-FFF2-40B4-BE49-F238E27FC236}">
                        <a16:creationId xmlns:a16="http://schemas.microsoft.com/office/drawing/2014/main" id="{DCC0F716-91EB-41C9-B808-7152EF2216AC}"/>
                      </a:ext>
                    </a:extLst>
                  </p:cNvPr>
                  <p:cNvSpPr/>
                  <p:nvPr/>
                </p:nvSpPr>
                <p:spPr>
                  <a:xfrm>
                    <a:off x="-2355541" y="1516473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76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765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219" name="Freeform: Shape 218">
                    <a:extLst>
                      <a:ext uri="{FF2B5EF4-FFF2-40B4-BE49-F238E27FC236}">
                        <a16:creationId xmlns:a16="http://schemas.microsoft.com/office/drawing/2014/main" id="{74120F94-CE39-4752-900B-ED8007534652}"/>
                      </a:ext>
                    </a:extLst>
                  </p:cNvPr>
                  <p:cNvSpPr/>
                  <p:nvPr/>
                </p:nvSpPr>
                <p:spPr>
                  <a:xfrm>
                    <a:off x="-2366686" y="1527617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860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860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0070C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sp>
              <p:nvSpPr>
                <p:cNvPr id="1056" name="Freeform: Shape 1055">
                  <a:extLst>
                    <a:ext uri="{FF2B5EF4-FFF2-40B4-BE49-F238E27FC236}">
                      <a16:creationId xmlns:a16="http://schemas.microsoft.com/office/drawing/2014/main" id="{93D05DB0-A8E9-4FF3-B25A-37F74D474FC1}"/>
                    </a:ext>
                  </a:extLst>
                </p:cNvPr>
                <p:cNvSpPr/>
                <p:nvPr/>
              </p:nvSpPr>
              <p:spPr>
                <a:xfrm>
                  <a:off x="-3837012" y="482962"/>
                  <a:ext cx="3333750" cy="1476375"/>
                </a:xfrm>
                <a:custGeom>
                  <a:avLst/>
                  <a:gdLst>
                    <a:gd name="connsiteX0" fmla="*/ 7144 w 3333750"/>
                    <a:gd name="connsiteY0" fmla="*/ 7144 h 1476375"/>
                    <a:gd name="connsiteX1" fmla="*/ 157829 w 3333750"/>
                    <a:gd name="connsiteY1" fmla="*/ 7144 h 1476375"/>
                    <a:gd name="connsiteX2" fmla="*/ 157829 w 3333750"/>
                    <a:gd name="connsiteY2" fmla="*/ 44291 h 1476375"/>
                    <a:gd name="connsiteX3" fmla="*/ 165830 w 3333750"/>
                    <a:gd name="connsiteY3" fmla="*/ 44291 h 1476375"/>
                    <a:gd name="connsiteX4" fmla="*/ 165830 w 3333750"/>
                    <a:gd name="connsiteY4" fmla="*/ 61627 h 1476375"/>
                    <a:gd name="connsiteX5" fmla="*/ 175546 w 3333750"/>
                    <a:gd name="connsiteY5" fmla="*/ 61627 h 1476375"/>
                    <a:gd name="connsiteX6" fmla="*/ 175546 w 3333750"/>
                    <a:gd name="connsiteY6" fmla="*/ 71342 h 1476375"/>
                    <a:gd name="connsiteX7" fmla="*/ 183071 w 3333750"/>
                    <a:gd name="connsiteY7" fmla="*/ 71342 h 1476375"/>
                    <a:gd name="connsiteX8" fmla="*/ 183071 w 3333750"/>
                    <a:gd name="connsiteY8" fmla="*/ 97917 h 1476375"/>
                    <a:gd name="connsiteX9" fmla="*/ 192405 w 3333750"/>
                    <a:gd name="connsiteY9" fmla="*/ 97917 h 1476375"/>
                    <a:gd name="connsiteX10" fmla="*/ 192405 w 3333750"/>
                    <a:gd name="connsiteY10" fmla="*/ 125349 h 1476375"/>
                    <a:gd name="connsiteX11" fmla="*/ 200787 w 3333750"/>
                    <a:gd name="connsiteY11" fmla="*/ 125349 h 1476375"/>
                    <a:gd name="connsiteX12" fmla="*/ 200787 w 3333750"/>
                    <a:gd name="connsiteY12" fmla="*/ 170117 h 1476375"/>
                    <a:gd name="connsiteX13" fmla="*/ 209645 w 3333750"/>
                    <a:gd name="connsiteY13" fmla="*/ 170117 h 1476375"/>
                    <a:gd name="connsiteX14" fmla="*/ 209645 w 3333750"/>
                    <a:gd name="connsiteY14" fmla="*/ 268034 h 1476375"/>
                    <a:gd name="connsiteX15" fmla="*/ 218504 w 3333750"/>
                    <a:gd name="connsiteY15" fmla="*/ 268034 h 1476375"/>
                    <a:gd name="connsiteX16" fmla="*/ 218504 w 3333750"/>
                    <a:gd name="connsiteY16" fmla="*/ 339376 h 1476375"/>
                    <a:gd name="connsiteX17" fmla="*/ 235744 w 3333750"/>
                    <a:gd name="connsiteY17" fmla="*/ 339376 h 1476375"/>
                    <a:gd name="connsiteX18" fmla="*/ 235744 w 3333750"/>
                    <a:gd name="connsiteY18" fmla="*/ 420434 h 1476375"/>
                    <a:gd name="connsiteX19" fmla="*/ 245078 w 3333750"/>
                    <a:gd name="connsiteY19" fmla="*/ 420434 h 1476375"/>
                    <a:gd name="connsiteX20" fmla="*/ 245078 w 3333750"/>
                    <a:gd name="connsiteY20" fmla="*/ 429768 h 1476375"/>
                    <a:gd name="connsiteX21" fmla="*/ 271272 w 3333750"/>
                    <a:gd name="connsiteY21" fmla="*/ 429768 h 1476375"/>
                    <a:gd name="connsiteX22" fmla="*/ 271272 w 3333750"/>
                    <a:gd name="connsiteY22" fmla="*/ 456343 h 1476375"/>
                    <a:gd name="connsiteX23" fmla="*/ 366903 w 3333750"/>
                    <a:gd name="connsiteY23" fmla="*/ 456343 h 1476375"/>
                    <a:gd name="connsiteX24" fmla="*/ 366903 w 3333750"/>
                    <a:gd name="connsiteY24" fmla="*/ 492252 h 1476375"/>
                    <a:gd name="connsiteX25" fmla="*/ 480822 w 3333750"/>
                    <a:gd name="connsiteY25" fmla="*/ 492252 h 1476375"/>
                    <a:gd name="connsiteX26" fmla="*/ 480822 w 3333750"/>
                    <a:gd name="connsiteY26" fmla="*/ 528066 h 1476375"/>
                    <a:gd name="connsiteX27" fmla="*/ 489204 w 3333750"/>
                    <a:gd name="connsiteY27" fmla="*/ 528066 h 1476375"/>
                    <a:gd name="connsiteX28" fmla="*/ 489204 w 3333750"/>
                    <a:gd name="connsiteY28" fmla="*/ 555974 h 1476375"/>
                    <a:gd name="connsiteX29" fmla="*/ 524637 w 3333750"/>
                    <a:gd name="connsiteY29" fmla="*/ 555974 h 1476375"/>
                    <a:gd name="connsiteX30" fmla="*/ 524637 w 3333750"/>
                    <a:gd name="connsiteY30" fmla="*/ 625983 h 1476375"/>
                    <a:gd name="connsiteX31" fmla="*/ 532638 w 3333750"/>
                    <a:gd name="connsiteY31" fmla="*/ 625983 h 1476375"/>
                    <a:gd name="connsiteX32" fmla="*/ 532638 w 3333750"/>
                    <a:gd name="connsiteY32" fmla="*/ 653510 h 1476375"/>
                    <a:gd name="connsiteX33" fmla="*/ 576929 w 3333750"/>
                    <a:gd name="connsiteY33" fmla="*/ 653510 h 1476375"/>
                    <a:gd name="connsiteX34" fmla="*/ 576929 w 3333750"/>
                    <a:gd name="connsiteY34" fmla="*/ 689800 h 1476375"/>
                    <a:gd name="connsiteX35" fmla="*/ 628269 w 3333750"/>
                    <a:gd name="connsiteY35" fmla="*/ 689800 h 1476375"/>
                    <a:gd name="connsiteX36" fmla="*/ 628269 w 3333750"/>
                    <a:gd name="connsiteY36" fmla="*/ 725234 h 1476375"/>
                    <a:gd name="connsiteX37" fmla="*/ 690372 w 3333750"/>
                    <a:gd name="connsiteY37" fmla="*/ 725234 h 1476375"/>
                    <a:gd name="connsiteX38" fmla="*/ 690372 w 3333750"/>
                    <a:gd name="connsiteY38" fmla="*/ 760667 h 1476375"/>
                    <a:gd name="connsiteX39" fmla="*/ 724472 w 3333750"/>
                    <a:gd name="connsiteY39" fmla="*/ 760667 h 1476375"/>
                    <a:gd name="connsiteX40" fmla="*/ 724472 w 3333750"/>
                    <a:gd name="connsiteY40" fmla="*/ 796100 h 1476375"/>
                    <a:gd name="connsiteX41" fmla="*/ 795338 w 3333750"/>
                    <a:gd name="connsiteY41" fmla="*/ 796100 h 1476375"/>
                    <a:gd name="connsiteX42" fmla="*/ 795338 w 3333750"/>
                    <a:gd name="connsiteY42" fmla="*/ 831152 h 1476375"/>
                    <a:gd name="connsiteX43" fmla="*/ 979170 w 3333750"/>
                    <a:gd name="connsiteY43" fmla="*/ 831152 h 1476375"/>
                    <a:gd name="connsiteX44" fmla="*/ 979170 w 3333750"/>
                    <a:gd name="connsiteY44" fmla="*/ 876776 h 1476375"/>
                    <a:gd name="connsiteX45" fmla="*/ 1022128 w 3333750"/>
                    <a:gd name="connsiteY45" fmla="*/ 876776 h 1476375"/>
                    <a:gd name="connsiteX46" fmla="*/ 1022128 w 3333750"/>
                    <a:gd name="connsiteY46" fmla="*/ 914019 h 1476375"/>
                    <a:gd name="connsiteX47" fmla="*/ 1099661 w 3333750"/>
                    <a:gd name="connsiteY47" fmla="*/ 914019 h 1476375"/>
                    <a:gd name="connsiteX48" fmla="*/ 1099661 w 3333750"/>
                    <a:gd name="connsiteY48" fmla="*/ 958310 h 1476375"/>
                    <a:gd name="connsiteX49" fmla="*/ 1379982 w 3333750"/>
                    <a:gd name="connsiteY49" fmla="*/ 958310 h 1476375"/>
                    <a:gd name="connsiteX50" fmla="*/ 1379982 w 3333750"/>
                    <a:gd name="connsiteY50" fmla="*/ 1002602 h 1476375"/>
                    <a:gd name="connsiteX51" fmla="*/ 1406271 w 3333750"/>
                    <a:gd name="connsiteY51" fmla="*/ 1002602 h 1476375"/>
                    <a:gd name="connsiteX52" fmla="*/ 1406271 w 3333750"/>
                    <a:gd name="connsiteY52" fmla="*/ 1048703 h 1476375"/>
                    <a:gd name="connsiteX53" fmla="*/ 1501902 w 3333750"/>
                    <a:gd name="connsiteY53" fmla="*/ 1048703 h 1476375"/>
                    <a:gd name="connsiteX54" fmla="*/ 1501902 w 3333750"/>
                    <a:gd name="connsiteY54" fmla="*/ 1091660 h 1476375"/>
                    <a:gd name="connsiteX55" fmla="*/ 1590961 w 3333750"/>
                    <a:gd name="connsiteY55" fmla="*/ 1091660 h 1476375"/>
                    <a:gd name="connsiteX56" fmla="*/ 1590961 w 3333750"/>
                    <a:gd name="connsiteY56" fmla="*/ 1137666 h 1476375"/>
                    <a:gd name="connsiteX57" fmla="*/ 1668399 w 3333750"/>
                    <a:gd name="connsiteY57" fmla="*/ 1137666 h 1476375"/>
                    <a:gd name="connsiteX58" fmla="*/ 1668399 w 3333750"/>
                    <a:gd name="connsiteY58" fmla="*/ 1190435 h 1476375"/>
                    <a:gd name="connsiteX59" fmla="*/ 1903762 w 3333750"/>
                    <a:gd name="connsiteY59" fmla="*/ 1190435 h 1476375"/>
                    <a:gd name="connsiteX60" fmla="*/ 1903762 w 3333750"/>
                    <a:gd name="connsiteY60" fmla="*/ 1245394 h 1476375"/>
                    <a:gd name="connsiteX61" fmla="*/ 2018538 w 3333750"/>
                    <a:gd name="connsiteY61" fmla="*/ 1245394 h 1476375"/>
                    <a:gd name="connsiteX62" fmla="*/ 2018538 w 3333750"/>
                    <a:gd name="connsiteY62" fmla="*/ 1306449 h 1476375"/>
                    <a:gd name="connsiteX63" fmla="*/ 2280380 w 3333750"/>
                    <a:gd name="connsiteY63" fmla="*/ 1306449 h 1476375"/>
                    <a:gd name="connsiteX64" fmla="*/ 2280380 w 3333750"/>
                    <a:gd name="connsiteY64" fmla="*/ 1369886 h 1476375"/>
                    <a:gd name="connsiteX65" fmla="*/ 3336036 w 3333750"/>
                    <a:gd name="connsiteY65" fmla="*/ 1369886 h 1476375"/>
                    <a:gd name="connsiteX66" fmla="*/ 3336036 w 3333750"/>
                    <a:gd name="connsiteY66" fmla="*/ 1477518 h 147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3333750" h="1476375">
                      <a:moveTo>
                        <a:pt x="7144" y="7144"/>
                      </a:moveTo>
                      <a:lnTo>
                        <a:pt x="157829" y="7144"/>
                      </a:lnTo>
                      <a:lnTo>
                        <a:pt x="157829" y="44291"/>
                      </a:lnTo>
                      <a:lnTo>
                        <a:pt x="165830" y="44291"/>
                      </a:lnTo>
                      <a:lnTo>
                        <a:pt x="165830" y="61627"/>
                      </a:lnTo>
                      <a:lnTo>
                        <a:pt x="175546" y="61627"/>
                      </a:lnTo>
                      <a:lnTo>
                        <a:pt x="175546" y="71342"/>
                      </a:lnTo>
                      <a:lnTo>
                        <a:pt x="183071" y="71342"/>
                      </a:lnTo>
                      <a:lnTo>
                        <a:pt x="183071" y="97917"/>
                      </a:lnTo>
                      <a:lnTo>
                        <a:pt x="192405" y="97917"/>
                      </a:lnTo>
                      <a:lnTo>
                        <a:pt x="192405" y="125349"/>
                      </a:lnTo>
                      <a:lnTo>
                        <a:pt x="200787" y="125349"/>
                      </a:lnTo>
                      <a:lnTo>
                        <a:pt x="200787" y="170117"/>
                      </a:lnTo>
                      <a:lnTo>
                        <a:pt x="209645" y="170117"/>
                      </a:lnTo>
                      <a:lnTo>
                        <a:pt x="209645" y="268034"/>
                      </a:lnTo>
                      <a:lnTo>
                        <a:pt x="218504" y="268034"/>
                      </a:lnTo>
                      <a:lnTo>
                        <a:pt x="218504" y="339376"/>
                      </a:lnTo>
                      <a:lnTo>
                        <a:pt x="235744" y="339376"/>
                      </a:lnTo>
                      <a:lnTo>
                        <a:pt x="235744" y="420434"/>
                      </a:lnTo>
                      <a:lnTo>
                        <a:pt x="245078" y="420434"/>
                      </a:lnTo>
                      <a:lnTo>
                        <a:pt x="245078" y="429768"/>
                      </a:lnTo>
                      <a:lnTo>
                        <a:pt x="271272" y="429768"/>
                      </a:lnTo>
                      <a:lnTo>
                        <a:pt x="271272" y="456343"/>
                      </a:lnTo>
                      <a:lnTo>
                        <a:pt x="366903" y="456343"/>
                      </a:lnTo>
                      <a:lnTo>
                        <a:pt x="366903" y="492252"/>
                      </a:lnTo>
                      <a:lnTo>
                        <a:pt x="480822" y="492252"/>
                      </a:lnTo>
                      <a:lnTo>
                        <a:pt x="480822" y="528066"/>
                      </a:lnTo>
                      <a:lnTo>
                        <a:pt x="489204" y="528066"/>
                      </a:lnTo>
                      <a:lnTo>
                        <a:pt x="489204" y="555974"/>
                      </a:lnTo>
                      <a:lnTo>
                        <a:pt x="524637" y="555974"/>
                      </a:lnTo>
                      <a:lnTo>
                        <a:pt x="524637" y="625983"/>
                      </a:lnTo>
                      <a:lnTo>
                        <a:pt x="532638" y="625983"/>
                      </a:lnTo>
                      <a:lnTo>
                        <a:pt x="532638" y="653510"/>
                      </a:lnTo>
                      <a:lnTo>
                        <a:pt x="576929" y="653510"/>
                      </a:lnTo>
                      <a:lnTo>
                        <a:pt x="576929" y="689800"/>
                      </a:lnTo>
                      <a:lnTo>
                        <a:pt x="628269" y="689800"/>
                      </a:lnTo>
                      <a:lnTo>
                        <a:pt x="628269" y="725234"/>
                      </a:lnTo>
                      <a:lnTo>
                        <a:pt x="690372" y="725234"/>
                      </a:lnTo>
                      <a:lnTo>
                        <a:pt x="690372" y="760667"/>
                      </a:lnTo>
                      <a:lnTo>
                        <a:pt x="724472" y="760667"/>
                      </a:lnTo>
                      <a:lnTo>
                        <a:pt x="724472" y="796100"/>
                      </a:lnTo>
                      <a:lnTo>
                        <a:pt x="795338" y="796100"/>
                      </a:lnTo>
                      <a:lnTo>
                        <a:pt x="795338" y="831152"/>
                      </a:lnTo>
                      <a:lnTo>
                        <a:pt x="979170" y="831152"/>
                      </a:lnTo>
                      <a:lnTo>
                        <a:pt x="979170" y="876776"/>
                      </a:lnTo>
                      <a:lnTo>
                        <a:pt x="1022128" y="876776"/>
                      </a:lnTo>
                      <a:lnTo>
                        <a:pt x="1022128" y="914019"/>
                      </a:lnTo>
                      <a:lnTo>
                        <a:pt x="1099661" y="914019"/>
                      </a:lnTo>
                      <a:lnTo>
                        <a:pt x="1099661" y="958310"/>
                      </a:lnTo>
                      <a:lnTo>
                        <a:pt x="1379982" y="958310"/>
                      </a:lnTo>
                      <a:lnTo>
                        <a:pt x="1379982" y="1002602"/>
                      </a:lnTo>
                      <a:lnTo>
                        <a:pt x="1406271" y="1002602"/>
                      </a:lnTo>
                      <a:lnTo>
                        <a:pt x="1406271" y="1048703"/>
                      </a:lnTo>
                      <a:lnTo>
                        <a:pt x="1501902" y="1048703"/>
                      </a:lnTo>
                      <a:lnTo>
                        <a:pt x="1501902" y="1091660"/>
                      </a:lnTo>
                      <a:lnTo>
                        <a:pt x="1590961" y="1091660"/>
                      </a:lnTo>
                      <a:lnTo>
                        <a:pt x="1590961" y="1137666"/>
                      </a:lnTo>
                      <a:lnTo>
                        <a:pt x="1668399" y="1137666"/>
                      </a:lnTo>
                      <a:lnTo>
                        <a:pt x="1668399" y="1190435"/>
                      </a:lnTo>
                      <a:lnTo>
                        <a:pt x="1903762" y="1190435"/>
                      </a:lnTo>
                      <a:lnTo>
                        <a:pt x="1903762" y="1245394"/>
                      </a:lnTo>
                      <a:lnTo>
                        <a:pt x="2018538" y="1245394"/>
                      </a:lnTo>
                      <a:lnTo>
                        <a:pt x="2018538" y="1306449"/>
                      </a:lnTo>
                      <a:lnTo>
                        <a:pt x="2280380" y="1306449"/>
                      </a:lnTo>
                      <a:lnTo>
                        <a:pt x="2280380" y="1369886"/>
                      </a:lnTo>
                      <a:lnTo>
                        <a:pt x="3336036" y="1369886"/>
                      </a:lnTo>
                      <a:lnTo>
                        <a:pt x="3336036" y="1477518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  <p:grpSp>
            <p:nvGrpSpPr>
              <p:cNvPr id="1059" name="Group 1058">
                <a:extLst>
                  <a:ext uri="{FF2B5EF4-FFF2-40B4-BE49-F238E27FC236}">
                    <a16:creationId xmlns:a16="http://schemas.microsoft.com/office/drawing/2014/main" id="{DBC780F6-6F4A-49D0-AD1E-3D9D59D016C8}"/>
                  </a:ext>
                </a:extLst>
              </p:cNvPr>
              <p:cNvGrpSpPr/>
              <p:nvPr/>
            </p:nvGrpSpPr>
            <p:grpSpPr>
              <a:xfrm>
                <a:off x="1332050" y="1713465"/>
                <a:ext cx="2578672" cy="1445671"/>
                <a:chOff x="-3916070" y="482962"/>
                <a:chExt cx="2910031" cy="1349169"/>
              </a:xfrm>
            </p:grpSpPr>
            <p:grpSp>
              <p:nvGrpSpPr>
                <p:cNvPr id="1058" name="Group 1057">
                  <a:extLst>
                    <a:ext uri="{FF2B5EF4-FFF2-40B4-BE49-F238E27FC236}">
                      <a16:creationId xmlns:a16="http://schemas.microsoft.com/office/drawing/2014/main" id="{C0CF8C56-5A6B-49A3-95EF-BAC2B99D74BC}"/>
                    </a:ext>
                  </a:extLst>
                </p:cNvPr>
                <p:cNvGrpSpPr/>
                <p:nvPr/>
              </p:nvGrpSpPr>
              <p:grpSpPr>
                <a:xfrm>
                  <a:off x="-3642464" y="1057082"/>
                  <a:ext cx="2636425" cy="775049"/>
                  <a:chOff x="-3642464" y="1057082"/>
                  <a:chExt cx="2636425" cy="775049"/>
                </a:xfrm>
              </p:grpSpPr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73487901-9A7A-4C73-BE1D-A55AC3CAD371}"/>
                      </a:ext>
                    </a:extLst>
                  </p:cNvPr>
                  <p:cNvSpPr/>
                  <p:nvPr/>
                </p:nvSpPr>
                <p:spPr>
                  <a:xfrm>
                    <a:off x="-3631320" y="1057082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76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765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6F11DA52-1959-4257-9757-9F871E132BA7}"/>
                      </a:ext>
                    </a:extLst>
                  </p:cNvPr>
                  <p:cNvSpPr/>
                  <p:nvPr/>
                </p:nvSpPr>
                <p:spPr>
                  <a:xfrm>
                    <a:off x="-3642464" y="1068226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765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765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22D3087C-11F9-429C-9C0F-41E6758D14B2}"/>
                      </a:ext>
                    </a:extLst>
                  </p:cNvPr>
                  <p:cNvSpPr/>
                  <p:nvPr/>
                </p:nvSpPr>
                <p:spPr>
                  <a:xfrm>
                    <a:off x="-3613889" y="1086800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76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765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2BB8F040-4677-4AE0-949B-65B9339B9A3A}"/>
                      </a:ext>
                    </a:extLst>
                  </p:cNvPr>
                  <p:cNvSpPr/>
                  <p:nvPr/>
                </p:nvSpPr>
                <p:spPr>
                  <a:xfrm>
                    <a:off x="-3625033" y="1097849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860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860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CFD57F93-8A4C-409C-B736-924399C42E30}"/>
                      </a:ext>
                    </a:extLst>
                  </p:cNvPr>
                  <p:cNvSpPr/>
                  <p:nvPr/>
                </p:nvSpPr>
                <p:spPr>
                  <a:xfrm>
                    <a:off x="-3080489" y="1534665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76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765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F24E8E87-451E-4ECB-BA5E-572EF6560FB4}"/>
                      </a:ext>
                    </a:extLst>
                  </p:cNvPr>
                  <p:cNvSpPr/>
                  <p:nvPr/>
                </p:nvSpPr>
                <p:spPr>
                  <a:xfrm>
                    <a:off x="-3091633" y="1545810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860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860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2C999F0B-3925-45DC-AE64-33CD9EC9E5EA}"/>
                      </a:ext>
                    </a:extLst>
                  </p:cNvPr>
                  <p:cNvSpPr/>
                  <p:nvPr/>
                </p:nvSpPr>
                <p:spPr>
                  <a:xfrm>
                    <a:off x="-3054772" y="1534665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76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765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05FE8B67-022C-48D6-9D89-9F323031F14F}"/>
                      </a:ext>
                    </a:extLst>
                  </p:cNvPr>
                  <p:cNvSpPr/>
                  <p:nvPr/>
                </p:nvSpPr>
                <p:spPr>
                  <a:xfrm>
                    <a:off x="-3065916" y="1545810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765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765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054EE7EF-85E7-4556-96BB-078B685CBD3D}"/>
                      </a:ext>
                    </a:extLst>
                  </p:cNvPr>
                  <p:cNvSpPr/>
                  <p:nvPr/>
                </p:nvSpPr>
                <p:spPr>
                  <a:xfrm>
                    <a:off x="-3036198" y="1568289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860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860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6E24392E-82BF-44BF-98C7-20F95043B4C4}"/>
                      </a:ext>
                    </a:extLst>
                  </p:cNvPr>
                  <p:cNvSpPr/>
                  <p:nvPr/>
                </p:nvSpPr>
                <p:spPr>
                  <a:xfrm>
                    <a:off x="-3047342" y="1579433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860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860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746DA724-4817-4A62-A0F1-58810AD18A4B}"/>
                      </a:ext>
                    </a:extLst>
                  </p:cNvPr>
                  <p:cNvSpPr/>
                  <p:nvPr/>
                </p:nvSpPr>
                <p:spPr>
                  <a:xfrm>
                    <a:off x="-2486796" y="1728690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76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765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A9CEA92B-8C06-49B1-B19A-85DE677C9B3C}"/>
                      </a:ext>
                    </a:extLst>
                  </p:cNvPr>
                  <p:cNvSpPr/>
                  <p:nvPr/>
                </p:nvSpPr>
                <p:spPr>
                  <a:xfrm>
                    <a:off x="-2497940" y="1739739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765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765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4B240ADB-C0EA-4A96-B742-DCE6ACAAC02F}"/>
                      </a:ext>
                    </a:extLst>
                  </p:cNvPr>
                  <p:cNvSpPr/>
                  <p:nvPr/>
                </p:nvSpPr>
                <p:spPr>
                  <a:xfrm>
                    <a:off x="-2471746" y="1728690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76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765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B1E9D123-5AA8-468A-90D2-AF665A528619}"/>
                      </a:ext>
                    </a:extLst>
                  </p:cNvPr>
                  <p:cNvSpPr/>
                  <p:nvPr/>
                </p:nvSpPr>
                <p:spPr>
                  <a:xfrm>
                    <a:off x="-2482891" y="1739739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860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860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55C13E5D-0197-4004-B5F4-0A151D12B0F9}"/>
                      </a:ext>
                    </a:extLst>
                  </p:cNvPr>
                  <p:cNvSpPr/>
                  <p:nvPr/>
                </p:nvSpPr>
                <p:spPr>
                  <a:xfrm>
                    <a:off x="-1752990" y="1803556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76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765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FB01CD24-155B-467E-87F0-2200C2449E9E}"/>
                      </a:ext>
                    </a:extLst>
                  </p:cNvPr>
                  <p:cNvSpPr/>
                  <p:nvPr/>
                </p:nvSpPr>
                <p:spPr>
                  <a:xfrm>
                    <a:off x="-1764039" y="1814700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765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765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B1485F1-B8AC-423B-A5EE-5EF0508BBBF4}"/>
                      </a:ext>
                    </a:extLst>
                  </p:cNvPr>
                  <p:cNvSpPr/>
                  <p:nvPr/>
                </p:nvSpPr>
                <p:spPr>
                  <a:xfrm>
                    <a:off x="-1023565" y="1803556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76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765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D2B4C371-B7F2-45B1-A068-6814FDF57036}"/>
                      </a:ext>
                    </a:extLst>
                  </p:cNvPr>
                  <p:cNvSpPr/>
                  <p:nvPr/>
                </p:nvSpPr>
                <p:spPr>
                  <a:xfrm>
                    <a:off x="-1034614" y="1814700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765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765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  <p:sp>
              <p:nvSpPr>
                <p:cNvPr id="1057" name="Freeform: Shape 1056">
                  <a:extLst>
                    <a:ext uri="{FF2B5EF4-FFF2-40B4-BE49-F238E27FC236}">
                      <a16:creationId xmlns:a16="http://schemas.microsoft.com/office/drawing/2014/main" id="{27E44601-7B82-4D3E-A87D-3491F7D98FD1}"/>
                    </a:ext>
                  </a:extLst>
                </p:cNvPr>
                <p:cNvSpPr/>
                <p:nvPr/>
              </p:nvSpPr>
              <p:spPr>
                <a:xfrm>
                  <a:off x="-3916070" y="482962"/>
                  <a:ext cx="2895600" cy="1333500"/>
                </a:xfrm>
                <a:custGeom>
                  <a:avLst/>
                  <a:gdLst>
                    <a:gd name="connsiteX0" fmla="*/ 7144 w 2895600"/>
                    <a:gd name="connsiteY0" fmla="*/ 7144 h 1333500"/>
                    <a:gd name="connsiteX1" fmla="*/ 97060 w 2895600"/>
                    <a:gd name="connsiteY1" fmla="*/ 7144 h 1333500"/>
                    <a:gd name="connsiteX2" fmla="*/ 97060 w 2895600"/>
                    <a:gd name="connsiteY2" fmla="*/ 35433 h 1333500"/>
                    <a:gd name="connsiteX3" fmla="*/ 166878 w 2895600"/>
                    <a:gd name="connsiteY3" fmla="*/ 35433 h 1333500"/>
                    <a:gd name="connsiteX4" fmla="*/ 166878 w 2895600"/>
                    <a:gd name="connsiteY4" fmla="*/ 80296 h 1333500"/>
                    <a:gd name="connsiteX5" fmla="*/ 184499 w 2895600"/>
                    <a:gd name="connsiteY5" fmla="*/ 80296 h 1333500"/>
                    <a:gd name="connsiteX6" fmla="*/ 184499 w 2895600"/>
                    <a:gd name="connsiteY6" fmla="*/ 107537 h 1333500"/>
                    <a:gd name="connsiteX7" fmla="*/ 192500 w 2895600"/>
                    <a:gd name="connsiteY7" fmla="*/ 107537 h 1333500"/>
                    <a:gd name="connsiteX8" fmla="*/ 192500 w 2895600"/>
                    <a:gd name="connsiteY8" fmla="*/ 151448 h 1333500"/>
                    <a:gd name="connsiteX9" fmla="*/ 227362 w 2895600"/>
                    <a:gd name="connsiteY9" fmla="*/ 151448 h 1333500"/>
                    <a:gd name="connsiteX10" fmla="*/ 227362 w 2895600"/>
                    <a:gd name="connsiteY10" fmla="*/ 205550 h 1333500"/>
                    <a:gd name="connsiteX11" fmla="*/ 244983 w 2895600"/>
                    <a:gd name="connsiteY11" fmla="*/ 205550 h 1333500"/>
                    <a:gd name="connsiteX12" fmla="*/ 244983 w 2895600"/>
                    <a:gd name="connsiteY12" fmla="*/ 258699 h 1333500"/>
                    <a:gd name="connsiteX13" fmla="*/ 253651 w 2895600"/>
                    <a:gd name="connsiteY13" fmla="*/ 258699 h 1333500"/>
                    <a:gd name="connsiteX14" fmla="*/ 253651 w 2895600"/>
                    <a:gd name="connsiteY14" fmla="*/ 322231 h 1333500"/>
                    <a:gd name="connsiteX15" fmla="*/ 270891 w 2895600"/>
                    <a:gd name="connsiteY15" fmla="*/ 322231 h 1333500"/>
                    <a:gd name="connsiteX16" fmla="*/ 270891 w 2895600"/>
                    <a:gd name="connsiteY16" fmla="*/ 367379 h 1333500"/>
                    <a:gd name="connsiteX17" fmla="*/ 279845 w 2895600"/>
                    <a:gd name="connsiteY17" fmla="*/ 367379 h 1333500"/>
                    <a:gd name="connsiteX18" fmla="*/ 279845 w 2895600"/>
                    <a:gd name="connsiteY18" fmla="*/ 447485 h 1333500"/>
                    <a:gd name="connsiteX19" fmla="*/ 288798 w 2895600"/>
                    <a:gd name="connsiteY19" fmla="*/ 447485 h 1333500"/>
                    <a:gd name="connsiteX20" fmla="*/ 288798 w 2895600"/>
                    <a:gd name="connsiteY20" fmla="*/ 589979 h 1333500"/>
                    <a:gd name="connsiteX21" fmla="*/ 297085 w 2895600"/>
                    <a:gd name="connsiteY21" fmla="*/ 589979 h 1333500"/>
                    <a:gd name="connsiteX22" fmla="*/ 297085 w 2895600"/>
                    <a:gd name="connsiteY22" fmla="*/ 617887 h 1333500"/>
                    <a:gd name="connsiteX23" fmla="*/ 324041 w 2895600"/>
                    <a:gd name="connsiteY23" fmla="*/ 617887 h 1333500"/>
                    <a:gd name="connsiteX24" fmla="*/ 324041 w 2895600"/>
                    <a:gd name="connsiteY24" fmla="*/ 662083 h 1333500"/>
                    <a:gd name="connsiteX25" fmla="*/ 350615 w 2895600"/>
                    <a:gd name="connsiteY25" fmla="*/ 662083 h 1333500"/>
                    <a:gd name="connsiteX26" fmla="*/ 350615 w 2895600"/>
                    <a:gd name="connsiteY26" fmla="*/ 698373 h 1333500"/>
                    <a:gd name="connsiteX27" fmla="*/ 384524 w 2895600"/>
                    <a:gd name="connsiteY27" fmla="*/ 698373 h 1333500"/>
                    <a:gd name="connsiteX28" fmla="*/ 384524 w 2895600"/>
                    <a:gd name="connsiteY28" fmla="*/ 725234 h 1333500"/>
                    <a:gd name="connsiteX29" fmla="*/ 507778 w 2895600"/>
                    <a:gd name="connsiteY29" fmla="*/ 725234 h 1333500"/>
                    <a:gd name="connsiteX30" fmla="*/ 507778 w 2895600"/>
                    <a:gd name="connsiteY30" fmla="*/ 779431 h 1333500"/>
                    <a:gd name="connsiteX31" fmla="*/ 533686 w 2895600"/>
                    <a:gd name="connsiteY31" fmla="*/ 779431 h 1333500"/>
                    <a:gd name="connsiteX32" fmla="*/ 533686 w 2895600"/>
                    <a:gd name="connsiteY32" fmla="*/ 832199 h 1333500"/>
                    <a:gd name="connsiteX33" fmla="*/ 551307 w 2895600"/>
                    <a:gd name="connsiteY33" fmla="*/ 832199 h 1333500"/>
                    <a:gd name="connsiteX34" fmla="*/ 551307 w 2895600"/>
                    <a:gd name="connsiteY34" fmla="*/ 868490 h 1333500"/>
                    <a:gd name="connsiteX35" fmla="*/ 576929 w 2895600"/>
                    <a:gd name="connsiteY35" fmla="*/ 868490 h 1333500"/>
                    <a:gd name="connsiteX36" fmla="*/ 576929 w 2895600"/>
                    <a:gd name="connsiteY36" fmla="*/ 921925 h 1333500"/>
                    <a:gd name="connsiteX37" fmla="*/ 681514 w 2895600"/>
                    <a:gd name="connsiteY37" fmla="*/ 921925 h 1333500"/>
                    <a:gd name="connsiteX38" fmla="*/ 681514 w 2895600"/>
                    <a:gd name="connsiteY38" fmla="*/ 967169 h 1333500"/>
                    <a:gd name="connsiteX39" fmla="*/ 690182 w 2895600"/>
                    <a:gd name="connsiteY39" fmla="*/ 967169 h 1333500"/>
                    <a:gd name="connsiteX40" fmla="*/ 690182 w 2895600"/>
                    <a:gd name="connsiteY40" fmla="*/ 976122 h 1333500"/>
                    <a:gd name="connsiteX41" fmla="*/ 708184 w 2895600"/>
                    <a:gd name="connsiteY41" fmla="*/ 976122 h 1333500"/>
                    <a:gd name="connsiteX42" fmla="*/ 708184 w 2895600"/>
                    <a:gd name="connsiteY42" fmla="*/ 1003364 h 1333500"/>
                    <a:gd name="connsiteX43" fmla="*/ 778288 w 2895600"/>
                    <a:gd name="connsiteY43" fmla="*/ 1003364 h 1333500"/>
                    <a:gd name="connsiteX44" fmla="*/ 778288 w 2895600"/>
                    <a:gd name="connsiteY44" fmla="*/ 1038606 h 1333500"/>
                    <a:gd name="connsiteX45" fmla="*/ 805148 w 2895600"/>
                    <a:gd name="connsiteY45" fmla="*/ 1038606 h 1333500"/>
                    <a:gd name="connsiteX46" fmla="*/ 805148 w 2895600"/>
                    <a:gd name="connsiteY46" fmla="*/ 1065848 h 1333500"/>
                    <a:gd name="connsiteX47" fmla="*/ 882872 w 2895600"/>
                    <a:gd name="connsiteY47" fmla="*/ 1065848 h 1333500"/>
                    <a:gd name="connsiteX48" fmla="*/ 882872 w 2895600"/>
                    <a:gd name="connsiteY48" fmla="*/ 1101090 h 1333500"/>
                    <a:gd name="connsiteX49" fmla="*/ 916781 w 2895600"/>
                    <a:gd name="connsiteY49" fmla="*/ 1101090 h 1333500"/>
                    <a:gd name="connsiteX50" fmla="*/ 916781 w 2895600"/>
                    <a:gd name="connsiteY50" fmla="*/ 1136618 h 1333500"/>
                    <a:gd name="connsiteX51" fmla="*/ 960977 w 2895600"/>
                    <a:gd name="connsiteY51" fmla="*/ 1136618 h 1333500"/>
                    <a:gd name="connsiteX52" fmla="*/ 960977 w 2895600"/>
                    <a:gd name="connsiteY52" fmla="*/ 1173480 h 1333500"/>
                    <a:gd name="connsiteX53" fmla="*/ 1136047 w 2895600"/>
                    <a:gd name="connsiteY53" fmla="*/ 1173480 h 1333500"/>
                    <a:gd name="connsiteX54" fmla="*/ 1136047 w 2895600"/>
                    <a:gd name="connsiteY54" fmla="*/ 1218629 h 1333500"/>
                    <a:gd name="connsiteX55" fmla="*/ 1250728 w 2895600"/>
                    <a:gd name="connsiteY55" fmla="*/ 1218629 h 1333500"/>
                    <a:gd name="connsiteX56" fmla="*/ 1250728 w 2895600"/>
                    <a:gd name="connsiteY56" fmla="*/ 1261872 h 1333500"/>
                    <a:gd name="connsiteX57" fmla="*/ 1877759 w 2895600"/>
                    <a:gd name="connsiteY57" fmla="*/ 1261872 h 1333500"/>
                    <a:gd name="connsiteX58" fmla="*/ 1877759 w 2895600"/>
                    <a:gd name="connsiteY58" fmla="*/ 1335310 h 1333500"/>
                    <a:gd name="connsiteX59" fmla="*/ 2896076 w 2895600"/>
                    <a:gd name="connsiteY59" fmla="*/ 1335310 h 133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2895600" h="1333500">
                      <a:moveTo>
                        <a:pt x="7144" y="7144"/>
                      </a:moveTo>
                      <a:lnTo>
                        <a:pt x="97060" y="7144"/>
                      </a:lnTo>
                      <a:lnTo>
                        <a:pt x="97060" y="35433"/>
                      </a:lnTo>
                      <a:lnTo>
                        <a:pt x="166878" y="35433"/>
                      </a:lnTo>
                      <a:lnTo>
                        <a:pt x="166878" y="80296"/>
                      </a:lnTo>
                      <a:lnTo>
                        <a:pt x="184499" y="80296"/>
                      </a:lnTo>
                      <a:lnTo>
                        <a:pt x="184499" y="107537"/>
                      </a:lnTo>
                      <a:lnTo>
                        <a:pt x="192500" y="107537"/>
                      </a:lnTo>
                      <a:lnTo>
                        <a:pt x="192500" y="151448"/>
                      </a:lnTo>
                      <a:lnTo>
                        <a:pt x="227362" y="151448"/>
                      </a:lnTo>
                      <a:lnTo>
                        <a:pt x="227362" y="205550"/>
                      </a:lnTo>
                      <a:lnTo>
                        <a:pt x="244983" y="205550"/>
                      </a:lnTo>
                      <a:lnTo>
                        <a:pt x="244983" y="258699"/>
                      </a:lnTo>
                      <a:lnTo>
                        <a:pt x="253651" y="258699"/>
                      </a:lnTo>
                      <a:lnTo>
                        <a:pt x="253651" y="322231"/>
                      </a:lnTo>
                      <a:lnTo>
                        <a:pt x="270891" y="322231"/>
                      </a:lnTo>
                      <a:lnTo>
                        <a:pt x="270891" y="367379"/>
                      </a:lnTo>
                      <a:lnTo>
                        <a:pt x="279845" y="367379"/>
                      </a:lnTo>
                      <a:lnTo>
                        <a:pt x="279845" y="447485"/>
                      </a:lnTo>
                      <a:lnTo>
                        <a:pt x="288798" y="447485"/>
                      </a:lnTo>
                      <a:lnTo>
                        <a:pt x="288798" y="589979"/>
                      </a:lnTo>
                      <a:lnTo>
                        <a:pt x="297085" y="589979"/>
                      </a:lnTo>
                      <a:lnTo>
                        <a:pt x="297085" y="617887"/>
                      </a:lnTo>
                      <a:lnTo>
                        <a:pt x="324041" y="617887"/>
                      </a:lnTo>
                      <a:lnTo>
                        <a:pt x="324041" y="662083"/>
                      </a:lnTo>
                      <a:lnTo>
                        <a:pt x="350615" y="662083"/>
                      </a:lnTo>
                      <a:lnTo>
                        <a:pt x="350615" y="698373"/>
                      </a:lnTo>
                      <a:lnTo>
                        <a:pt x="384524" y="698373"/>
                      </a:lnTo>
                      <a:lnTo>
                        <a:pt x="384524" y="725234"/>
                      </a:lnTo>
                      <a:lnTo>
                        <a:pt x="507778" y="725234"/>
                      </a:lnTo>
                      <a:lnTo>
                        <a:pt x="507778" y="779431"/>
                      </a:lnTo>
                      <a:lnTo>
                        <a:pt x="533686" y="779431"/>
                      </a:lnTo>
                      <a:lnTo>
                        <a:pt x="533686" y="832199"/>
                      </a:lnTo>
                      <a:lnTo>
                        <a:pt x="551307" y="832199"/>
                      </a:lnTo>
                      <a:lnTo>
                        <a:pt x="551307" y="868490"/>
                      </a:lnTo>
                      <a:lnTo>
                        <a:pt x="576929" y="868490"/>
                      </a:lnTo>
                      <a:lnTo>
                        <a:pt x="576929" y="921925"/>
                      </a:lnTo>
                      <a:lnTo>
                        <a:pt x="681514" y="921925"/>
                      </a:lnTo>
                      <a:lnTo>
                        <a:pt x="681514" y="967169"/>
                      </a:lnTo>
                      <a:lnTo>
                        <a:pt x="690182" y="967169"/>
                      </a:lnTo>
                      <a:lnTo>
                        <a:pt x="690182" y="976122"/>
                      </a:lnTo>
                      <a:lnTo>
                        <a:pt x="708184" y="976122"/>
                      </a:lnTo>
                      <a:lnTo>
                        <a:pt x="708184" y="1003364"/>
                      </a:lnTo>
                      <a:lnTo>
                        <a:pt x="778288" y="1003364"/>
                      </a:lnTo>
                      <a:lnTo>
                        <a:pt x="778288" y="1038606"/>
                      </a:lnTo>
                      <a:lnTo>
                        <a:pt x="805148" y="1038606"/>
                      </a:lnTo>
                      <a:lnTo>
                        <a:pt x="805148" y="1065848"/>
                      </a:lnTo>
                      <a:lnTo>
                        <a:pt x="882872" y="1065848"/>
                      </a:lnTo>
                      <a:lnTo>
                        <a:pt x="882872" y="1101090"/>
                      </a:lnTo>
                      <a:lnTo>
                        <a:pt x="916781" y="1101090"/>
                      </a:lnTo>
                      <a:lnTo>
                        <a:pt x="916781" y="1136618"/>
                      </a:lnTo>
                      <a:lnTo>
                        <a:pt x="960977" y="1136618"/>
                      </a:lnTo>
                      <a:lnTo>
                        <a:pt x="960977" y="1173480"/>
                      </a:lnTo>
                      <a:lnTo>
                        <a:pt x="1136047" y="1173480"/>
                      </a:lnTo>
                      <a:lnTo>
                        <a:pt x="1136047" y="1218629"/>
                      </a:lnTo>
                      <a:lnTo>
                        <a:pt x="1250728" y="1218629"/>
                      </a:lnTo>
                      <a:lnTo>
                        <a:pt x="1250728" y="1261872"/>
                      </a:lnTo>
                      <a:lnTo>
                        <a:pt x="1877759" y="1261872"/>
                      </a:lnTo>
                      <a:lnTo>
                        <a:pt x="1877759" y="1335310"/>
                      </a:lnTo>
                      <a:lnTo>
                        <a:pt x="2896076" y="1335310"/>
                      </a:lnTo>
                    </a:path>
                  </a:pathLst>
                </a:custGeom>
                <a:noFill/>
                <a:ln w="1905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B4BF41B6-E11E-4AB2-AF38-E5391E38BC98}"/>
              </a:ext>
            </a:extLst>
          </p:cNvPr>
          <p:cNvGrpSpPr/>
          <p:nvPr/>
        </p:nvGrpSpPr>
        <p:grpSpPr>
          <a:xfrm>
            <a:off x="5976585" y="1353784"/>
            <a:ext cx="5169728" cy="4557348"/>
            <a:chOff x="4638693" y="975464"/>
            <a:chExt cx="3877296" cy="34180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BDD263-17DE-4511-A24A-08597946B099}"/>
                </a:ext>
              </a:extLst>
            </p:cNvPr>
            <p:cNvSpPr txBox="1"/>
            <p:nvPr/>
          </p:nvSpPr>
          <p:spPr>
            <a:xfrm>
              <a:off x="5527720" y="975464"/>
              <a:ext cx="293493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>
                <a:defRPr/>
              </a:pPr>
              <a:r>
                <a:rPr lang="en-GB" sz="1867" b="1" dirty="0" err="1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</a:rPr>
                <a:t>Abirateron</a:t>
              </a:r>
              <a:r>
                <a:rPr lang="en-GB" sz="1867" b="1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</a:rPr>
                <a:t> </a:t>
              </a:r>
              <a:r>
                <a:rPr lang="cs-CZ" sz="1867" b="1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</a:rPr>
                <a:t>po </a:t>
              </a:r>
              <a:r>
                <a:rPr lang="en-GB" sz="1867" b="1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</a:rPr>
                <a:t>docetaxel</a:t>
              </a:r>
              <a:r>
                <a:rPr lang="cs-CZ" sz="1867" b="1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</a:rPr>
                <a:t>u</a:t>
              </a:r>
              <a:r>
                <a:rPr lang="en-GB" sz="1867" b="1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</a:rPr>
                <a:t> </a:t>
              </a:r>
              <a:r>
                <a:rPr lang="cs-CZ" sz="1867" b="1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</a:rPr>
                <a:t>+ </a:t>
              </a:r>
              <a:r>
                <a:rPr lang="en-GB" sz="1867" b="1" dirty="0" err="1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</a:rPr>
                <a:t>enzalutamid</a:t>
              </a:r>
              <a:endParaRPr lang="en-GB" sz="1867" b="1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Arial Narrow"/>
              </a:endParaRP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0D635A59-9CBF-47BA-98F6-B0F41E6F0823}"/>
                </a:ext>
              </a:extLst>
            </p:cNvPr>
            <p:cNvGrpSpPr/>
            <p:nvPr/>
          </p:nvGrpSpPr>
          <p:grpSpPr>
            <a:xfrm>
              <a:off x="4845396" y="1489028"/>
              <a:ext cx="3670593" cy="2331132"/>
              <a:chOff x="746333" y="1489028"/>
              <a:chExt cx="3670593" cy="2331132"/>
            </a:xfrm>
          </p:grpSpPr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24D72C11-446E-42AB-B638-89E62E7A2E82}"/>
                  </a:ext>
                </a:extLst>
              </p:cNvPr>
              <p:cNvSpPr txBox="1"/>
              <p:nvPr/>
            </p:nvSpPr>
            <p:spPr>
              <a:xfrm>
                <a:off x="1222373" y="1489028"/>
                <a:ext cx="574676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defTabSz="609585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+ Censored</a:t>
                </a: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136A4CAC-6401-4985-8A37-88ED0559458A}"/>
                  </a:ext>
                </a:extLst>
              </p:cNvPr>
              <p:cNvSpPr txBox="1"/>
              <p:nvPr/>
            </p:nvSpPr>
            <p:spPr>
              <a:xfrm rot="16200000">
                <a:off x="59614" y="2392122"/>
                <a:ext cx="153502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09585">
                  <a:defRPr/>
                </a:pPr>
                <a:r>
                  <a:rPr lang="en-GB" sz="1400" b="1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Kaplan</a:t>
                </a:r>
                <a:r>
                  <a:rPr lang="cs-CZ" sz="1400" b="1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ova</a:t>
                </a:r>
                <a:r>
                  <a:rPr lang="en-GB" sz="1400" b="1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-Meier</a:t>
                </a:r>
                <a:r>
                  <a:rPr lang="cs-CZ" sz="1400" b="1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ova křivka</a:t>
                </a:r>
                <a:endParaRPr lang="en-GB" sz="1400" b="1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  <a:cs typeface="Arial Narrow"/>
                </a:endParaRPr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657E3278-5BB1-4EEA-8785-3027EE11FA90}"/>
                  </a:ext>
                </a:extLst>
              </p:cNvPr>
              <p:cNvGrpSpPr/>
              <p:nvPr/>
            </p:nvGrpSpPr>
            <p:grpSpPr>
              <a:xfrm>
                <a:off x="1248023" y="1669704"/>
                <a:ext cx="3168903" cy="1759865"/>
                <a:chOff x="1248023" y="1669704"/>
                <a:chExt cx="3168903" cy="1759865"/>
              </a:xfrm>
            </p:grpSpPr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552EFB3C-18AC-44A7-AB96-A1A1D107D928}"/>
                    </a:ext>
                  </a:extLst>
                </p:cNvPr>
                <p:cNvGrpSpPr/>
                <p:nvPr/>
              </p:nvGrpSpPr>
              <p:grpSpPr>
                <a:xfrm>
                  <a:off x="1248023" y="1669704"/>
                  <a:ext cx="82327" cy="1685088"/>
                  <a:chOff x="1248023" y="1669704"/>
                  <a:chExt cx="82327" cy="168508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C8135381-6F34-4684-984A-A6547CCC833A}"/>
                      </a:ext>
                    </a:extLst>
                  </p:cNvPr>
                  <p:cNvCxnSpPr/>
                  <p:nvPr/>
                </p:nvCxnSpPr>
                <p:spPr>
                  <a:xfrm>
                    <a:off x="1330350" y="1669704"/>
                    <a:ext cx="0" cy="1685088"/>
                  </a:xfrm>
                  <a:prstGeom prst="line">
                    <a:avLst/>
                  </a:prstGeom>
                  <a:ln w="28575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4" name="Group 253">
                    <a:extLst>
                      <a:ext uri="{FF2B5EF4-FFF2-40B4-BE49-F238E27FC236}">
                        <a16:creationId xmlns:a16="http://schemas.microsoft.com/office/drawing/2014/main" id="{76976DBA-40A7-4EB7-A030-49AA7AEB18AB}"/>
                      </a:ext>
                    </a:extLst>
                  </p:cNvPr>
                  <p:cNvGrpSpPr/>
                  <p:nvPr/>
                </p:nvGrpSpPr>
                <p:grpSpPr>
                  <a:xfrm>
                    <a:off x="1248023" y="1712386"/>
                    <a:ext cx="72000" cy="1642405"/>
                    <a:chOff x="1248023" y="1712386"/>
                    <a:chExt cx="72000" cy="1642405"/>
                  </a:xfrm>
                </p:grpSpPr>
                <p:cxnSp>
                  <p:nvCxnSpPr>
                    <p:cNvPr id="255" name="Straight Connector 254">
                      <a:extLst>
                        <a:ext uri="{FF2B5EF4-FFF2-40B4-BE49-F238E27FC236}">
                          <a16:creationId xmlns:a16="http://schemas.microsoft.com/office/drawing/2014/main" id="{6109874C-2976-4E32-BF2D-EAAE02C3B4D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248023" y="1712386"/>
                      <a:ext cx="72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6" name="Straight Connector 255">
                      <a:extLst>
                        <a:ext uri="{FF2B5EF4-FFF2-40B4-BE49-F238E27FC236}">
                          <a16:creationId xmlns:a16="http://schemas.microsoft.com/office/drawing/2014/main" id="{0AB531E6-CB42-4E2C-8D50-6BC40250EA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248023" y="2040867"/>
                      <a:ext cx="72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7" name="Straight Connector 256">
                      <a:extLst>
                        <a:ext uri="{FF2B5EF4-FFF2-40B4-BE49-F238E27FC236}">
                          <a16:creationId xmlns:a16="http://schemas.microsoft.com/office/drawing/2014/main" id="{EC6FF6DF-6C24-4E37-B843-A45985263D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248023" y="2369347"/>
                      <a:ext cx="72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Straight Connector 257">
                      <a:extLst>
                        <a:ext uri="{FF2B5EF4-FFF2-40B4-BE49-F238E27FC236}">
                          <a16:creationId xmlns:a16="http://schemas.microsoft.com/office/drawing/2014/main" id="{5AFE6E85-B488-44F2-B0E5-04C4D1E325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248023" y="2697828"/>
                      <a:ext cx="72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9" name="Straight Connector 258">
                      <a:extLst>
                        <a:ext uri="{FF2B5EF4-FFF2-40B4-BE49-F238E27FC236}">
                          <a16:creationId xmlns:a16="http://schemas.microsoft.com/office/drawing/2014/main" id="{E7F85B06-6D61-425A-A949-AEEA28A60D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248023" y="3026308"/>
                      <a:ext cx="72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0" name="Straight Connector 259">
                      <a:extLst>
                        <a:ext uri="{FF2B5EF4-FFF2-40B4-BE49-F238E27FC236}">
                          <a16:creationId xmlns:a16="http://schemas.microsoft.com/office/drawing/2014/main" id="{04791178-887B-4A87-ABB9-7B654BEEF2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248023" y="3354790"/>
                      <a:ext cx="72000" cy="1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F6E4E097-84F3-4605-A3D9-9318281B98BB}"/>
                    </a:ext>
                  </a:extLst>
                </p:cNvPr>
                <p:cNvGrpSpPr/>
                <p:nvPr/>
              </p:nvGrpSpPr>
              <p:grpSpPr>
                <a:xfrm>
                  <a:off x="1330350" y="3354791"/>
                  <a:ext cx="3086576" cy="74778"/>
                  <a:chOff x="1330350" y="3354791"/>
                  <a:chExt cx="3086576" cy="74778"/>
                </a:xfrm>
              </p:grpSpPr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1B1B78D2-8AB9-4852-A1DF-4A23E8DB6A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330350" y="3354791"/>
                    <a:ext cx="3086576" cy="1"/>
                  </a:xfrm>
                  <a:prstGeom prst="line">
                    <a:avLst/>
                  </a:prstGeom>
                  <a:ln w="28575" cap="sq">
                    <a:solidFill>
                      <a:schemeClr val="tx1"/>
                    </a:soli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4" name="Group 243">
                    <a:extLst>
                      <a:ext uri="{FF2B5EF4-FFF2-40B4-BE49-F238E27FC236}">
                        <a16:creationId xmlns:a16="http://schemas.microsoft.com/office/drawing/2014/main" id="{C42D3795-B5D6-4C92-9F22-C8CAC3B6DD3E}"/>
                      </a:ext>
                    </a:extLst>
                  </p:cNvPr>
                  <p:cNvGrpSpPr/>
                  <p:nvPr/>
                </p:nvGrpSpPr>
                <p:grpSpPr>
                  <a:xfrm>
                    <a:off x="1330350" y="3357568"/>
                    <a:ext cx="2761628" cy="72001"/>
                    <a:chOff x="1330350" y="3325484"/>
                    <a:chExt cx="2761628" cy="72001"/>
                  </a:xfrm>
                </p:grpSpPr>
                <p:cxnSp>
                  <p:nvCxnSpPr>
                    <p:cNvPr id="245" name="Straight Connector 244">
                      <a:extLst>
                        <a:ext uri="{FF2B5EF4-FFF2-40B4-BE49-F238E27FC236}">
                          <a16:creationId xmlns:a16="http://schemas.microsoft.com/office/drawing/2014/main" id="{8129495A-AEEF-4FE8-814F-CA46A85655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1294350" y="3361484"/>
                      <a:ext cx="72000" cy="0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9" name="Straight Connector 248">
                      <a:extLst>
                        <a:ext uri="{FF2B5EF4-FFF2-40B4-BE49-F238E27FC236}">
                          <a16:creationId xmlns:a16="http://schemas.microsoft.com/office/drawing/2014/main" id="{B5FAA5F3-8C57-4AF2-ADD4-4B1A078BC9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4055978" y="3361485"/>
                      <a:ext cx="72000" cy="0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2" name="Straight Connector 261">
                      <a:extLst>
                        <a:ext uri="{FF2B5EF4-FFF2-40B4-BE49-F238E27FC236}">
                          <a16:creationId xmlns:a16="http://schemas.microsoft.com/office/drawing/2014/main" id="{080005DE-8432-40D3-B921-13E6EF9384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3370463" y="3361485"/>
                      <a:ext cx="72000" cy="0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" name="Straight Connector 263">
                      <a:extLst>
                        <a:ext uri="{FF2B5EF4-FFF2-40B4-BE49-F238E27FC236}">
                          <a16:creationId xmlns:a16="http://schemas.microsoft.com/office/drawing/2014/main" id="{6DFEB3B8-2435-4DF5-B257-5EEB731292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2680996" y="3361485"/>
                      <a:ext cx="72000" cy="0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Straight Connector 265">
                      <a:extLst>
                        <a:ext uri="{FF2B5EF4-FFF2-40B4-BE49-F238E27FC236}">
                          <a16:creationId xmlns:a16="http://schemas.microsoft.com/office/drawing/2014/main" id="{BB36F43D-AB4C-40B4-8CE6-ECE91D00FFC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2335288" y="3361485"/>
                      <a:ext cx="72000" cy="0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8" name="Straight Connector 267">
                      <a:extLst>
                        <a:ext uri="{FF2B5EF4-FFF2-40B4-BE49-F238E27FC236}">
                          <a16:creationId xmlns:a16="http://schemas.microsoft.com/office/drawing/2014/main" id="{9E336C30-649E-44F9-BC01-3B0F7DC2F3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1991483" y="3361484"/>
                      <a:ext cx="72000" cy="0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Straight Connector 269">
                      <a:extLst>
                        <a:ext uri="{FF2B5EF4-FFF2-40B4-BE49-F238E27FC236}">
                          <a16:creationId xmlns:a16="http://schemas.microsoft.com/office/drawing/2014/main" id="{EEC28EDE-A025-4E0C-B0A3-7E2113CB3C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1649584" y="3361484"/>
                      <a:ext cx="72000" cy="0"/>
                    </a:xfrm>
                    <a:prstGeom prst="line">
                      <a:avLst/>
                    </a:prstGeom>
                    <a:ln w="28575" cap="sq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CFFCCF01-29B0-4093-9BFB-EB38C875B79B}"/>
                  </a:ext>
                </a:extLst>
              </p:cNvPr>
              <p:cNvGrpSpPr/>
              <p:nvPr/>
            </p:nvGrpSpPr>
            <p:grpSpPr>
              <a:xfrm>
                <a:off x="1135597" y="1636655"/>
                <a:ext cx="75993" cy="1793323"/>
                <a:chOff x="-240297" y="1081028"/>
                <a:chExt cx="176334" cy="2268259"/>
              </a:xfrm>
            </p:grpSpPr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6136158E-750F-4E0B-9D73-01843E314223}"/>
                    </a:ext>
                  </a:extLst>
                </p:cNvPr>
                <p:cNvSpPr txBox="1"/>
                <p:nvPr/>
              </p:nvSpPr>
              <p:spPr>
                <a:xfrm>
                  <a:off x="-240292" y="1081028"/>
                  <a:ext cx="17632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1,0</a:t>
                  </a:r>
                </a:p>
              </p:txBody>
            </p:sp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03FC071E-C11A-4409-9F22-2F08B7EDCAC1}"/>
                    </a:ext>
                  </a:extLst>
                </p:cNvPr>
                <p:cNvSpPr txBox="1"/>
                <p:nvPr/>
              </p:nvSpPr>
              <p:spPr>
                <a:xfrm>
                  <a:off x="-240292" y="1497747"/>
                  <a:ext cx="17632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0,8</a:t>
                  </a:r>
                </a:p>
              </p:txBody>
            </p:sp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411AA2AA-2265-45D4-A642-7B4250BD93D4}"/>
                    </a:ext>
                  </a:extLst>
                </p:cNvPr>
                <p:cNvSpPr txBox="1"/>
                <p:nvPr/>
              </p:nvSpPr>
              <p:spPr>
                <a:xfrm>
                  <a:off x="-240292" y="1914466"/>
                  <a:ext cx="17632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0,6</a:t>
                  </a:r>
                </a:p>
              </p:txBody>
            </p:sp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F54EEA74-2002-48FF-AAA7-B3EAF49B55CF}"/>
                    </a:ext>
                  </a:extLst>
                </p:cNvPr>
                <p:cNvSpPr txBox="1"/>
                <p:nvPr/>
              </p:nvSpPr>
              <p:spPr>
                <a:xfrm>
                  <a:off x="-240292" y="2331185"/>
                  <a:ext cx="17632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0,4</a:t>
                  </a:r>
                </a:p>
              </p:txBody>
            </p:sp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D786C472-CA4C-4F24-B6A2-D101463E15C8}"/>
                    </a:ext>
                  </a:extLst>
                </p:cNvPr>
                <p:cNvSpPr txBox="1"/>
                <p:nvPr/>
              </p:nvSpPr>
              <p:spPr>
                <a:xfrm>
                  <a:off x="-240292" y="2747904"/>
                  <a:ext cx="17632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0,2</a:t>
                  </a:r>
                </a:p>
              </p:txBody>
            </p:sp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FA4B788C-ABD8-468F-9803-C2E805456E0B}"/>
                    </a:ext>
                  </a:extLst>
                </p:cNvPr>
                <p:cNvSpPr txBox="1"/>
                <p:nvPr/>
              </p:nvSpPr>
              <p:spPr>
                <a:xfrm>
                  <a:off x="-240297" y="3164621"/>
                  <a:ext cx="176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0,0</a:t>
                  </a:r>
                </a:p>
              </p:txBody>
            </p: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1AB922CE-BF35-4BE1-AEA8-AA67E04F5D2F}"/>
                  </a:ext>
                </a:extLst>
              </p:cNvPr>
              <p:cNvGrpSpPr/>
              <p:nvPr/>
            </p:nvGrpSpPr>
            <p:grpSpPr>
              <a:xfrm>
                <a:off x="1292356" y="3448452"/>
                <a:ext cx="2837620" cy="146000"/>
                <a:chOff x="1148968" y="3345599"/>
                <a:chExt cx="6584402" cy="184666"/>
              </a:xfrm>
            </p:grpSpPr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B659EA7E-ABFD-4739-974E-3AF7F4D709F0}"/>
                    </a:ext>
                  </a:extLst>
                </p:cNvPr>
                <p:cNvSpPr txBox="1"/>
                <p:nvPr/>
              </p:nvSpPr>
              <p:spPr>
                <a:xfrm>
                  <a:off x="1148968" y="3345599"/>
                  <a:ext cx="176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0</a:t>
                  </a:r>
                </a:p>
              </p:txBody>
            </p:sp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C8D30A91-505B-4832-98AF-922521740B6B}"/>
                    </a:ext>
                  </a:extLst>
                </p:cNvPr>
                <p:cNvSpPr txBox="1"/>
                <p:nvPr/>
              </p:nvSpPr>
              <p:spPr>
                <a:xfrm>
                  <a:off x="7557040" y="3345599"/>
                  <a:ext cx="17633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24</a:t>
                  </a:r>
                </a:p>
              </p:txBody>
            </p:sp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63B6B201-3103-4ABE-8792-88D16E0988E1}"/>
                    </a:ext>
                  </a:extLst>
                </p:cNvPr>
                <p:cNvSpPr txBox="1"/>
                <p:nvPr/>
              </p:nvSpPr>
              <p:spPr>
                <a:xfrm>
                  <a:off x="5966372" y="3345599"/>
                  <a:ext cx="17632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18</a:t>
                  </a:r>
                </a:p>
              </p:txBody>
            </p:sp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95388B65-FE23-41F4-BBE0-05D8105F059A}"/>
                    </a:ext>
                  </a:extLst>
                </p:cNvPr>
                <p:cNvSpPr txBox="1"/>
                <p:nvPr/>
              </p:nvSpPr>
              <p:spPr>
                <a:xfrm>
                  <a:off x="4366536" y="3345599"/>
                  <a:ext cx="17632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12</a:t>
                  </a:r>
                </a:p>
              </p:txBody>
            </p:sp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E9B8A8F8-9DCA-4D2E-B32A-58978F45C306}"/>
                    </a:ext>
                  </a:extLst>
                </p:cNvPr>
                <p:cNvSpPr txBox="1"/>
                <p:nvPr/>
              </p:nvSpPr>
              <p:spPr>
                <a:xfrm>
                  <a:off x="3564354" y="3345599"/>
                  <a:ext cx="17632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9</a:t>
                  </a:r>
                </a:p>
              </p:txBody>
            </p:sp>
            <p:sp>
              <p:nvSpPr>
                <p:cNvPr id="269" name="TextBox 268">
                  <a:extLst>
                    <a:ext uri="{FF2B5EF4-FFF2-40B4-BE49-F238E27FC236}">
                      <a16:creationId xmlns:a16="http://schemas.microsoft.com/office/drawing/2014/main" id="{842BD0EC-2A20-4967-B75F-3FE6C92166BD}"/>
                    </a:ext>
                  </a:extLst>
                </p:cNvPr>
                <p:cNvSpPr txBox="1"/>
                <p:nvPr/>
              </p:nvSpPr>
              <p:spPr>
                <a:xfrm>
                  <a:off x="2766593" y="3345599"/>
                  <a:ext cx="17632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6</a:t>
                  </a:r>
                </a:p>
              </p:txBody>
            </p:sp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11F84C29-F9DE-4793-88D9-73AC198E26AC}"/>
                    </a:ext>
                  </a:extLst>
                </p:cNvPr>
                <p:cNvSpPr txBox="1"/>
                <p:nvPr/>
              </p:nvSpPr>
              <p:spPr>
                <a:xfrm>
                  <a:off x="1973252" y="3345599"/>
                  <a:ext cx="17632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3</a:t>
                  </a:r>
                </a:p>
              </p:txBody>
            </p:sp>
          </p:grp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CCC85261-B4ED-4F10-8553-29EF17EF6CE8}"/>
                  </a:ext>
                </a:extLst>
              </p:cNvPr>
              <p:cNvSpPr txBox="1"/>
              <p:nvPr/>
            </p:nvSpPr>
            <p:spPr>
              <a:xfrm>
                <a:off x="2219254" y="3658577"/>
                <a:ext cx="983820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09585">
                  <a:defRPr/>
                </a:pPr>
                <a:r>
                  <a:rPr lang="cs-CZ" sz="1400" b="1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rPr>
                  <a:t>Čas, měsíce</a:t>
                </a:r>
                <a:endParaRPr lang="en-GB" sz="1400" b="1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  <a:cs typeface="Arial Narrow"/>
                </a:endParaRPr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F8DE56E9-730B-4350-9F6E-FE3FE4556DDE}"/>
                </a:ext>
              </a:extLst>
            </p:cNvPr>
            <p:cNvGrpSpPr/>
            <p:nvPr/>
          </p:nvGrpSpPr>
          <p:grpSpPr>
            <a:xfrm>
              <a:off x="4638693" y="3863028"/>
              <a:ext cx="3692201" cy="530447"/>
              <a:chOff x="540222" y="3933785"/>
              <a:chExt cx="3692201" cy="530447"/>
            </a:xfrm>
            <a:noFill/>
          </p:grpSpPr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233C734C-D929-487D-81F3-F4D10BBB61D4}"/>
                  </a:ext>
                </a:extLst>
              </p:cNvPr>
              <p:cNvGrpSpPr/>
              <p:nvPr/>
            </p:nvGrpSpPr>
            <p:grpSpPr>
              <a:xfrm>
                <a:off x="540222" y="3933785"/>
                <a:ext cx="752726" cy="530443"/>
                <a:chOff x="121945" y="3099516"/>
                <a:chExt cx="752726" cy="684394"/>
              </a:xfrm>
              <a:grpFill/>
            </p:grpSpPr>
            <p:sp>
              <p:nvSpPr>
                <p:cNvPr id="298" name="TextBox 297">
                  <a:extLst>
                    <a:ext uri="{FF2B5EF4-FFF2-40B4-BE49-F238E27FC236}">
                      <a16:creationId xmlns:a16="http://schemas.microsoft.com/office/drawing/2014/main" id="{685F6A6C-8D76-47EE-8123-E7E2171CF3B6}"/>
                    </a:ext>
                  </a:extLst>
                </p:cNvPr>
                <p:cNvSpPr txBox="1"/>
                <p:nvPr/>
              </p:nvSpPr>
              <p:spPr>
                <a:xfrm>
                  <a:off x="121945" y="3099516"/>
                  <a:ext cx="752726" cy="208479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defTabSz="609585">
                    <a:defRPr/>
                  </a:pPr>
                  <a:r>
                    <a:rPr lang="cs-CZ" sz="1400" b="1" dirty="0">
                      <a:solidFill>
                        <a:prstClr val="black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Počet v riziku</a:t>
                  </a:r>
                  <a:endParaRPr lang="en-GB" sz="1400" b="1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endParaRPr>
                </a:p>
              </p:txBody>
            </p:sp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B6D5DE59-B889-4BCE-84FA-E270FF985CFE}"/>
                    </a:ext>
                  </a:extLst>
                </p:cNvPr>
                <p:cNvSpPr txBox="1"/>
                <p:nvPr/>
              </p:nvSpPr>
              <p:spPr>
                <a:xfrm>
                  <a:off x="121945" y="3337474"/>
                  <a:ext cx="681082" cy="208479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defTabSz="609585">
                    <a:defRPr/>
                  </a:pPr>
                  <a:r>
                    <a:rPr lang="cs-CZ" sz="1400" dirty="0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K</a:t>
                  </a:r>
                  <a:r>
                    <a:rPr lang="en-GB" sz="1400" dirty="0" err="1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abazitaxel</a:t>
                  </a:r>
                  <a:endParaRPr lang="en-GB" sz="1400" dirty="0">
                    <a:solidFill>
                      <a:srgbClr val="0070C0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endParaRPr>
                </a:p>
              </p:txBody>
            </p:sp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1D72993F-FE88-45B9-9867-1A7D40D60932}"/>
                    </a:ext>
                  </a:extLst>
                </p:cNvPr>
                <p:cNvSpPr txBox="1"/>
                <p:nvPr/>
              </p:nvSpPr>
              <p:spPr>
                <a:xfrm>
                  <a:off x="121945" y="3575431"/>
                  <a:ext cx="681082" cy="208479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defTabSz="609585">
                    <a:defRPr/>
                  </a:pPr>
                  <a:r>
                    <a:rPr lang="en-GB" sz="1400" dirty="0" err="1">
                      <a:solidFill>
                        <a:srgbClr val="AB2F7C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Abirateron</a:t>
                  </a:r>
                  <a:endParaRPr lang="en-GB" sz="1400" dirty="0">
                    <a:solidFill>
                      <a:srgbClr val="AB2F7C"/>
                    </a:solidFill>
                    <a:latin typeface="Arial Narrow"/>
                    <a:ea typeface="MS PGothic" panose="020B0600070205080204" pitchFamily="34" charset="-128"/>
                    <a:cs typeface="Arial Narrow"/>
                  </a:endParaRPr>
                </a:p>
              </p:txBody>
            </p: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F66C0608-92BA-4F5D-B683-A95B79519F9A}"/>
                  </a:ext>
                </a:extLst>
              </p:cNvPr>
              <p:cNvGrpSpPr/>
              <p:nvPr/>
            </p:nvGrpSpPr>
            <p:grpSpPr>
              <a:xfrm>
                <a:off x="1194370" y="4118218"/>
                <a:ext cx="273466" cy="346014"/>
                <a:chOff x="3028517" y="4765249"/>
                <a:chExt cx="273466" cy="346014"/>
              </a:xfrm>
              <a:grpFill/>
            </p:grpSpPr>
            <p:sp>
              <p:nvSpPr>
                <p:cNvPr id="296" name="TextBox 295">
                  <a:extLst>
                    <a:ext uri="{FF2B5EF4-FFF2-40B4-BE49-F238E27FC236}">
                      <a16:creationId xmlns:a16="http://schemas.microsoft.com/office/drawing/2014/main" id="{66E3C0C1-FED9-4CE6-83E5-2FBA4C78D43A}"/>
                    </a:ext>
                  </a:extLst>
                </p:cNvPr>
                <p:cNvSpPr txBox="1"/>
                <p:nvPr/>
              </p:nvSpPr>
              <p:spPr>
                <a:xfrm>
                  <a:off x="3028517" y="4765249"/>
                  <a:ext cx="273466" cy="161583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72</a:t>
                  </a:r>
                </a:p>
              </p:txBody>
            </p:sp>
            <p:sp>
              <p:nvSpPr>
                <p:cNvPr id="297" name="TextBox 296">
                  <a:extLst>
                    <a:ext uri="{FF2B5EF4-FFF2-40B4-BE49-F238E27FC236}">
                      <a16:creationId xmlns:a16="http://schemas.microsoft.com/office/drawing/2014/main" id="{1DE73983-FAA2-4AB9-993E-3C56A34E0814}"/>
                    </a:ext>
                  </a:extLst>
                </p:cNvPr>
                <p:cNvSpPr txBox="1"/>
                <p:nvPr/>
              </p:nvSpPr>
              <p:spPr>
                <a:xfrm>
                  <a:off x="3028517" y="4949680"/>
                  <a:ext cx="273466" cy="161583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AB2F7C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60</a:t>
                  </a:r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52F63A84-CEF4-462C-9C51-001127F336A8}"/>
                  </a:ext>
                </a:extLst>
              </p:cNvPr>
              <p:cNvGrpSpPr/>
              <p:nvPr/>
            </p:nvGrpSpPr>
            <p:grpSpPr>
              <a:xfrm>
                <a:off x="1548823" y="4118218"/>
                <a:ext cx="273466" cy="346014"/>
                <a:chOff x="3115603" y="4765249"/>
                <a:chExt cx="273466" cy="346014"/>
              </a:xfrm>
              <a:grpFill/>
            </p:grpSpPr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1F3CE708-5FF9-4FA9-812F-38E2FB2581AE}"/>
                    </a:ext>
                  </a:extLst>
                </p:cNvPr>
                <p:cNvSpPr txBox="1"/>
                <p:nvPr/>
              </p:nvSpPr>
              <p:spPr>
                <a:xfrm>
                  <a:off x="3115603" y="4765249"/>
                  <a:ext cx="273466" cy="161583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54</a:t>
                  </a:r>
                </a:p>
              </p:txBody>
            </p:sp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9BD9CB5C-BA55-4452-A371-2C51EB410111}"/>
                    </a:ext>
                  </a:extLst>
                </p:cNvPr>
                <p:cNvSpPr txBox="1"/>
                <p:nvPr/>
              </p:nvSpPr>
              <p:spPr>
                <a:xfrm>
                  <a:off x="3115603" y="4949680"/>
                  <a:ext cx="273466" cy="161583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AB2F7C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29</a:t>
                  </a:r>
                </a:p>
              </p:txBody>
            </p: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51D6300D-6A27-437C-B7D5-F2F924CFD786}"/>
                  </a:ext>
                </a:extLst>
              </p:cNvPr>
              <p:cNvGrpSpPr/>
              <p:nvPr/>
            </p:nvGrpSpPr>
            <p:grpSpPr>
              <a:xfrm>
                <a:off x="1897548" y="4118218"/>
                <a:ext cx="273466" cy="346014"/>
                <a:chOff x="3180917" y="4765249"/>
                <a:chExt cx="273466" cy="346014"/>
              </a:xfrm>
              <a:grpFill/>
            </p:grpSpPr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110E135B-FFC3-4FFF-A643-77FE01E0B9E7}"/>
                    </a:ext>
                  </a:extLst>
                </p:cNvPr>
                <p:cNvSpPr txBox="1"/>
                <p:nvPr/>
              </p:nvSpPr>
              <p:spPr>
                <a:xfrm>
                  <a:off x="3180917" y="4765249"/>
                  <a:ext cx="273466" cy="161583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40</a:t>
                  </a:r>
                </a:p>
              </p:txBody>
            </p:sp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FE9804EA-A296-4802-B7A2-99F1E713B854}"/>
                    </a:ext>
                  </a:extLst>
                </p:cNvPr>
                <p:cNvSpPr txBox="1"/>
                <p:nvPr/>
              </p:nvSpPr>
              <p:spPr>
                <a:xfrm>
                  <a:off x="3180917" y="4949680"/>
                  <a:ext cx="273466" cy="161583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AB2F7C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17</a:t>
                  </a:r>
                </a:p>
              </p:txBody>
            </p: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E7D37F45-9982-4730-8C33-999F9B99BA94}"/>
                  </a:ext>
                </a:extLst>
              </p:cNvPr>
              <p:cNvGrpSpPr/>
              <p:nvPr/>
            </p:nvGrpSpPr>
            <p:grpSpPr>
              <a:xfrm>
                <a:off x="2240926" y="4118218"/>
                <a:ext cx="273466" cy="346014"/>
                <a:chOff x="3246232" y="4765249"/>
                <a:chExt cx="273466" cy="346014"/>
              </a:xfrm>
              <a:grpFill/>
            </p:grpSpPr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1A1BF322-6774-4395-9AE6-78229C214E41}"/>
                    </a:ext>
                  </a:extLst>
                </p:cNvPr>
                <p:cNvSpPr txBox="1"/>
                <p:nvPr/>
              </p:nvSpPr>
              <p:spPr>
                <a:xfrm>
                  <a:off x="3246232" y="4765249"/>
                  <a:ext cx="273466" cy="161583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25</a:t>
                  </a:r>
                </a:p>
              </p:txBody>
            </p:sp>
            <p:sp>
              <p:nvSpPr>
                <p:cNvPr id="291" name="TextBox 290">
                  <a:extLst>
                    <a:ext uri="{FF2B5EF4-FFF2-40B4-BE49-F238E27FC236}">
                      <a16:creationId xmlns:a16="http://schemas.microsoft.com/office/drawing/2014/main" id="{8FD03AD8-9785-4B9D-9072-871CB8307BEF}"/>
                    </a:ext>
                  </a:extLst>
                </p:cNvPr>
                <p:cNvSpPr txBox="1"/>
                <p:nvPr/>
              </p:nvSpPr>
              <p:spPr>
                <a:xfrm>
                  <a:off x="3246232" y="4949680"/>
                  <a:ext cx="273466" cy="161583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AB2F7C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13</a:t>
                  </a:r>
                </a:p>
              </p:txBody>
            </p:sp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101A16E1-1F5C-424D-AB32-9E315165423F}"/>
                  </a:ext>
                </a:extLst>
              </p:cNvPr>
              <p:cNvGrpSpPr/>
              <p:nvPr/>
            </p:nvGrpSpPr>
            <p:grpSpPr>
              <a:xfrm>
                <a:off x="2589841" y="4118218"/>
                <a:ext cx="273466" cy="346014"/>
                <a:chOff x="3322432" y="4765249"/>
                <a:chExt cx="273466" cy="346014"/>
              </a:xfrm>
              <a:grpFill/>
            </p:grpSpPr>
            <p:sp>
              <p:nvSpPr>
                <p:cNvPr id="288" name="TextBox 287">
                  <a:extLst>
                    <a:ext uri="{FF2B5EF4-FFF2-40B4-BE49-F238E27FC236}">
                      <a16:creationId xmlns:a16="http://schemas.microsoft.com/office/drawing/2014/main" id="{82895032-DCC3-4163-9F1D-A40BE46B06E0}"/>
                    </a:ext>
                  </a:extLst>
                </p:cNvPr>
                <p:cNvSpPr txBox="1"/>
                <p:nvPr/>
              </p:nvSpPr>
              <p:spPr>
                <a:xfrm>
                  <a:off x="3322432" y="4765249"/>
                  <a:ext cx="273466" cy="161583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10</a:t>
                  </a:r>
                </a:p>
              </p:txBody>
            </p:sp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D6FB114B-31B2-492B-A190-4DB7FF7B7F83}"/>
                    </a:ext>
                  </a:extLst>
                </p:cNvPr>
                <p:cNvSpPr txBox="1"/>
                <p:nvPr/>
              </p:nvSpPr>
              <p:spPr>
                <a:xfrm>
                  <a:off x="3322432" y="4949680"/>
                  <a:ext cx="273466" cy="161583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AB2F7C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1</a:t>
                  </a:r>
                </a:p>
              </p:txBody>
            </p:sp>
          </p:grpSp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726740C6-AED2-400C-B90C-92DFFF13F940}"/>
                  </a:ext>
                </a:extLst>
              </p:cNvPr>
              <p:cNvGrpSpPr/>
              <p:nvPr/>
            </p:nvGrpSpPr>
            <p:grpSpPr>
              <a:xfrm>
                <a:off x="3273157" y="4118218"/>
                <a:ext cx="959266" cy="346014"/>
                <a:chOff x="2342717" y="4765249"/>
                <a:chExt cx="959266" cy="346014"/>
              </a:xfrm>
              <a:grpFill/>
            </p:grpSpPr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C6EAB172-49B7-4072-A185-8EB6F19D542E}"/>
                    </a:ext>
                  </a:extLst>
                </p:cNvPr>
                <p:cNvSpPr txBox="1"/>
                <p:nvPr/>
              </p:nvSpPr>
              <p:spPr>
                <a:xfrm>
                  <a:off x="3028517" y="4765249"/>
                  <a:ext cx="273466" cy="161583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0</a:t>
                  </a:r>
                </a:p>
              </p:txBody>
            </p:sp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F2D63814-0E58-4368-A96F-449408FCC3B6}"/>
                    </a:ext>
                  </a:extLst>
                </p:cNvPr>
                <p:cNvSpPr txBox="1"/>
                <p:nvPr/>
              </p:nvSpPr>
              <p:spPr>
                <a:xfrm>
                  <a:off x="3028517" y="4949680"/>
                  <a:ext cx="273466" cy="161583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AB2F7C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0</a:t>
                  </a:r>
                </a:p>
              </p:txBody>
            </p:sp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61259FC7-0944-4C8D-8098-6F1ED5BC4FD4}"/>
                    </a:ext>
                  </a:extLst>
                </p:cNvPr>
                <p:cNvSpPr txBox="1"/>
                <p:nvPr/>
              </p:nvSpPr>
              <p:spPr>
                <a:xfrm>
                  <a:off x="2342717" y="4765249"/>
                  <a:ext cx="273466" cy="161583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0070C0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3</a:t>
                  </a:r>
                </a:p>
              </p:txBody>
            </p:sp>
            <p:sp>
              <p:nvSpPr>
                <p:cNvPr id="302" name="TextBox 301">
                  <a:extLst>
                    <a:ext uri="{FF2B5EF4-FFF2-40B4-BE49-F238E27FC236}">
                      <a16:creationId xmlns:a16="http://schemas.microsoft.com/office/drawing/2014/main" id="{BA7C444F-9723-40D6-A927-8FF38B462BAA}"/>
                    </a:ext>
                  </a:extLst>
                </p:cNvPr>
                <p:cNvSpPr txBox="1"/>
                <p:nvPr/>
              </p:nvSpPr>
              <p:spPr>
                <a:xfrm>
                  <a:off x="2342717" y="4949680"/>
                  <a:ext cx="273466" cy="161583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09585">
                    <a:defRPr/>
                  </a:pPr>
                  <a:r>
                    <a:rPr lang="en-GB" sz="1400" dirty="0">
                      <a:solidFill>
                        <a:srgbClr val="AB2F7C"/>
                      </a:solidFill>
                      <a:latin typeface="Arial Narrow"/>
                      <a:ea typeface="MS PGothic" panose="020B0600070205080204" pitchFamily="34" charset="-128"/>
                      <a:cs typeface="Arial Narrow"/>
                    </a:rPr>
                    <a:t>0</a:t>
                  </a:r>
                </a:p>
              </p:txBody>
            </p:sp>
          </p:grpSp>
        </p:grpSp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A1B02636-07E5-4A65-8B2D-3A5355CCB3EB}"/>
                </a:ext>
              </a:extLst>
            </p:cNvPr>
            <p:cNvGrpSpPr/>
            <p:nvPr/>
          </p:nvGrpSpPr>
          <p:grpSpPr>
            <a:xfrm>
              <a:off x="5438774" y="1710690"/>
              <a:ext cx="2708911" cy="1600200"/>
              <a:chOff x="5438774" y="1710690"/>
              <a:chExt cx="2708911" cy="1600200"/>
            </a:xfrm>
          </p:grpSpPr>
          <p:grpSp>
            <p:nvGrpSpPr>
              <p:cNvPr id="455" name="Group 454">
                <a:extLst>
                  <a:ext uri="{FF2B5EF4-FFF2-40B4-BE49-F238E27FC236}">
                    <a16:creationId xmlns:a16="http://schemas.microsoft.com/office/drawing/2014/main" id="{C6507932-6E86-4B99-B951-4AD7DFAC3AF4}"/>
                  </a:ext>
                </a:extLst>
              </p:cNvPr>
              <p:cNvGrpSpPr/>
              <p:nvPr/>
            </p:nvGrpSpPr>
            <p:grpSpPr>
              <a:xfrm>
                <a:off x="5459730" y="1715562"/>
                <a:ext cx="1960246" cy="1595328"/>
                <a:chOff x="9552350" y="-324860"/>
                <a:chExt cx="2486025" cy="1485900"/>
              </a:xfrm>
            </p:grpSpPr>
            <p:sp>
              <p:nvSpPr>
                <p:cNvPr id="1066" name="Freeform: Shape 1065">
                  <a:extLst>
                    <a:ext uri="{FF2B5EF4-FFF2-40B4-BE49-F238E27FC236}">
                      <a16:creationId xmlns:a16="http://schemas.microsoft.com/office/drawing/2014/main" id="{C903D2AD-E81D-4DD0-855E-E1CCA02CD0DB}"/>
                    </a:ext>
                  </a:extLst>
                </p:cNvPr>
                <p:cNvSpPr/>
                <p:nvPr/>
              </p:nvSpPr>
              <p:spPr>
                <a:xfrm>
                  <a:off x="9915110" y="37805"/>
                  <a:ext cx="9525" cy="28575"/>
                </a:xfrm>
                <a:custGeom>
                  <a:avLst/>
                  <a:gdLst>
                    <a:gd name="connsiteX0" fmla="*/ 3572 w 0"/>
                    <a:gd name="connsiteY0" fmla="*/ 3572 h 28575"/>
                    <a:gd name="connsiteX1" fmla="*/ 3572 w 0"/>
                    <a:gd name="connsiteY1" fmla="*/ 2586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8575">
                      <a:moveTo>
                        <a:pt x="3572" y="3572"/>
                      </a:moveTo>
                      <a:lnTo>
                        <a:pt x="3572" y="25860"/>
                      </a:lnTo>
                    </a:path>
                  </a:pathLst>
                </a:custGeom>
                <a:noFill/>
                <a:ln w="1905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7" name="Freeform: Shape 1066">
                  <a:extLst>
                    <a:ext uri="{FF2B5EF4-FFF2-40B4-BE49-F238E27FC236}">
                      <a16:creationId xmlns:a16="http://schemas.microsoft.com/office/drawing/2014/main" id="{0A47195B-23F0-46BE-8843-8C852964C793}"/>
                    </a:ext>
                  </a:extLst>
                </p:cNvPr>
                <p:cNvSpPr/>
                <p:nvPr/>
              </p:nvSpPr>
              <p:spPr>
                <a:xfrm>
                  <a:off x="9903965" y="48949"/>
                  <a:ext cx="28575" cy="9525"/>
                </a:xfrm>
                <a:custGeom>
                  <a:avLst/>
                  <a:gdLst>
                    <a:gd name="connsiteX0" fmla="*/ 3572 w 28575"/>
                    <a:gd name="connsiteY0" fmla="*/ 3572 h 0"/>
                    <a:gd name="connsiteX1" fmla="*/ 25765 w 28575"/>
                    <a:gd name="connsiteY1" fmla="*/ 357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72" y="3572"/>
                      </a:moveTo>
                      <a:lnTo>
                        <a:pt x="25765" y="3572"/>
                      </a:lnTo>
                    </a:path>
                  </a:pathLst>
                </a:custGeom>
                <a:noFill/>
                <a:ln w="1905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8" name="Freeform: Shape 1067">
                  <a:extLst>
                    <a:ext uri="{FF2B5EF4-FFF2-40B4-BE49-F238E27FC236}">
                      <a16:creationId xmlns:a16="http://schemas.microsoft.com/office/drawing/2014/main" id="{20228839-A509-4B83-95E6-51B7206DB46E}"/>
                    </a:ext>
                  </a:extLst>
                </p:cNvPr>
                <p:cNvSpPr/>
                <p:nvPr/>
              </p:nvSpPr>
              <p:spPr>
                <a:xfrm>
                  <a:off x="9933874" y="263071"/>
                  <a:ext cx="9525" cy="28575"/>
                </a:xfrm>
                <a:custGeom>
                  <a:avLst/>
                  <a:gdLst>
                    <a:gd name="connsiteX0" fmla="*/ 3572 w 0"/>
                    <a:gd name="connsiteY0" fmla="*/ 3572 h 28575"/>
                    <a:gd name="connsiteX1" fmla="*/ 3572 w 0"/>
                    <a:gd name="connsiteY1" fmla="*/ 2576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8575">
                      <a:moveTo>
                        <a:pt x="3572" y="3572"/>
                      </a:moveTo>
                      <a:lnTo>
                        <a:pt x="3572" y="25765"/>
                      </a:lnTo>
                    </a:path>
                  </a:pathLst>
                </a:custGeom>
                <a:noFill/>
                <a:ln w="1905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69" name="Freeform: Shape 1068">
                  <a:extLst>
                    <a:ext uri="{FF2B5EF4-FFF2-40B4-BE49-F238E27FC236}">
                      <a16:creationId xmlns:a16="http://schemas.microsoft.com/office/drawing/2014/main" id="{9C768BFB-B4DC-4F99-8688-D53280911484}"/>
                    </a:ext>
                  </a:extLst>
                </p:cNvPr>
                <p:cNvSpPr/>
                <p:nvPr/>
              </p:nvSpPr>
              <p:spPr>
                <a:xfrm>
                  <a:off x="9922825" y="274215"/>
                  <a:ext cx="28575" cy="9525"/>
                </a:xfrm>
                <a:custGeom>
                  <a:avLst/>
                  <a:gdLst>
                    <a:gd name="connsiteX0" fmla="*/ 3572 w 28575"/>
                    <a:gd name="connsiteY0" fmla="*/ 3572 h 0"/>
                    <a:gd name="connsiteX1" fmla="*/ 25765 w 28575"/>
                    <a:gd name="connsiteY1" fmla="*/ 357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72" y="3572"/>
                      </a:moveTo>
                      <a:lnTo>
                        <a:pt x="25765" y="3572"/>
                      </a:lnTo>
                    </a:path>
                  </a:pathLst>
                </a:custGeom>
                <a:noFill/>
                <a:ln w="1905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70" name="Freeform: Shape 1069">
                  <a:extLst>
                    <a:ext uri="{FF2B5EF4-FFF2-40B4-BE49-F238E27FC236}">
                      <a16:creationId xmlns:a16="http://schemas.microsoft.com/office/drawing/2014/main" id="{136303CA-96F3-435F-A6F2-57BAF546CC40}"/>
                    </a:ext>
                  </a:extLst>
                </p:cNvPr>
                <p:cNvSpPr/>
                <p:nvPr/>
              </p:nvSpPr>
              <p:spPr>
                <a:xfrm>
                  <a:off x="9969593" y="370037"/>
                  <a:ext cx="9525" cy="28575"/>
                </a:xfrm>
                <a:custGeom>
                  <a:avLst/>
                  <a:gdLst>
                    <a:gd name="connsiteX0" fmla="*/ 3572 w 0"/>
                    <a:gd name="connsiteY0" fmla="*/ 3572 h 28575"/>
                    <a:gd name="connsiteX1" fmla="*/ 3572 w 0"/>
                    <a:gd name="connsiteY1" fmla="*/ 2576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8575">
                      <a:moveTo>
                        <a:pt x="3572" y="3572"/>
                      </a:moveTo>
                      <a:lnTo>
                        <a:pt x="3572" y="25765"/>
                      </a:lnTo>
                    </a:path>
                  </a:pathLst>
                </a:custGeom>
                <a:noFill/>
                <a:ln w="1905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71" name="Freeform: Shape 1070">
                  <a:extLst>
                    <a:ext uri="{FF2B5EF4-FFF2-40B4-BE49-F238E27FC236}">
                      <a16:creationId xmlns:a16="http://schemas.microsoft.com/office/drawing/2014/main" id="{028704C7-41F2-434B-8F23-2866258FDE74}"/>
                    </a:ext>
                  </a:extLst>
                </p:cNvPr>
                <p:cNvSpPr/>
                <p:nvPr/>
              </p:nvSpPr>
              <p:spPr>
                <a:xfrm>
                  <a:off x="9958448" y="381181"/>
                  <a:ext cx="28575" cy="9525"/>
                </a:xfrm>
                <a:custGeom>
                  <a:avLst/>
                  <a:gdLst>
                    <a:gd name="connsiteX0" fmla="*/ 3572 w 28575"/>
                    <a:gd name="connsiteY0" fmla="*/ 3572 h 0"/>
                    <a:gd name="connsiteX1" fmla="*/ 25860 w 28575"/>
                    <a:gd name="connsiteY1" fmla="*/ 357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72" y="3572"/>
                      </a:moveTo>
                      <a:lnTo>
                        <a:pt x="25860" y="3572"/>
                      </a:lnTo>
                    </a:path>
                  </a:pathLst>
                </a:custGeom>
                <a:noFill/>
                <a:ln w="1905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72" name="Freeform: Shape 1071">
                  <a:extLst>
                    <a:ext uri="{FF2B5EF4-FFF2-40B4-BE49-F238E27FC236}">
                      <a16:creationId xmlns:a16="http://schemas.microsoft.com/office/drawing/2014/main" id="{F485EBBB-3879-4EA8-880F-CA259FAA17E4}"/>
                    </a:ext>
                  </a:extLst>
                </p:cNvPr>
                <p:cNvSpPr/>
                <p:nvPr/>
              </p:nvSpPr>
              <p:spPr>
                <a:xfrm>
                  <a:off x="9976451" y="370037"/>
                  <a:ext cx="9525" cy="28575"/>
                </a:xfrm>
                <a:custGeom>
                  <a:avLst/>
                  <a:gdLst>
                    <a:gd name="connsiteX0" fmla="*/ 3572 w 0"/>
                    <a:gd name="connsiteY0" fmla="*/ 3572 h 28575"/>
                    <a:gd name="connsiteX1" fmla="*/ 3572 w 0"/>
                    <a:gd name="connsiteY1" fmla="*/ 2576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8575">
                      <a:moveTo>
                        <a:pt x="3572" y="3572"/>
                      </a:moveTo>
                      <a:lnTo>
                        <a:pt x="3572" y="25765"/>
                      </a:lnTo>
                    </a:path>
                  </a:pathLst>
                </a:custGeom>
                <a:noFill/>
                <a:ln w="1905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73" name="Freeform: Shape 1072">
                  <a:extLst>
                    <a:ext uri="{FF2B5EF4-FFF2-40B4-BE49-F238E27FC236}">
                      <a16:creationId xmlns:a16="http://schemas.microsoft.com/office/drawing/2014/main" id="{0BDDD62E-3C2E-4FD1-9BC2-51AEB6C0BB6E}"/>
                    </a:ext>
                  </a:extLst>
                </p:cNvPr>
                <p:cNvSpPr/>
                <p:nvPr/>
              </p:nvSpPr>
              <p:spPr>
                <a:xfrm>
                  <a:off x="9965306" y="381181"/>
                  <a:ext cx="28575" cy="9525"/>
                </a:xfrm>
                <a:custGeom>
                  <a:avLst/>
                  <a:gdLst>
                    <a:gd name="connsiteX0" fmla="*/ 3572 w 28575"/>
                    <a:gd name="connsiteY0" fmla="*/ 3572 h 0"/>
                    <a:gd name="connsiteX1" fmla="*/ 25860 w 28575"/>
                    <a:gd name="connsiteY1" fmla="*/ 357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72" y="3572"/>
                      </a:moveTo>
                      <a:lnTo>
                        <a:pt x="25860" y="3572"/>
                      </a:lnTo>
                    </a:path>
                  </a:pathLst>
                </a:custGeom>
                <a:noFill/>
                <a:ln w="19050" cap="sq">
                  <a:solidFill>
                    <a:srgbClr val="AB2F7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9B7D8056-0048-41FB-9FB0-142E45D02818}"/>
                    </a:ext>
                  </a:extLst>
                </p:cNvPr>
                <p:cNvGrpSpPr/>
                <p:nvPr/>
              </p:nvGrpSpPr>
              <p:grpSpPr>
                <a:xfrm>
                  <a:off x="9552350" y="-324860"/>
                  <a:ext cx="2486025" cy="1485900"/>
                  <a:chOff x="9552350" y="-324860"/>
                  <a:chExt cx="2486025" cy="1485900"/>
                </a:xfrm>
              </p:grpSpPr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F7845F0-5084-4A4F-8178-BB60FF56E28A}"/>
                      </a:ext>
                    </a:extLst>
                  </p:cNvPr>
                  <p:cNvSpPr/>
                  <p:nvPr/>
                </p:nvSpPr>
                <p:spPr>
                  <a:xfrm>
                    <a:off x="9552350" y="-324860"/>
                    <a:ext cx="2486025" cy="1485900"/>
                  </a:xfrm>
                  <a:custGeom>
                    <a:avLst/>
                    <a:gdLst>
                      <a:gd name="connsiteX0" fmla="*/ 7144 w 2486025"/>
                      <a:gd name="connsiteY0" fmla="*/ 7144 h 1485900"/>
                      <a:gd name="connsiteX1" fmla="*/ 206502 w 2486025"/>
                      <a:gd name="connsiteY1" fmla="*/ 7144 h 1485900"/>
                      <a:gd name="connsiteX2" fmla="*/ 206502 w 2486025"/>
                      <a:gd name="connsiteY2" fmla="*/ 35814 h 1485900"/>
                      <a:gd name="connsiteX3" fmla="*/ 250793 w 2486025"/>
                      <a:gd name="connsiteY3" fmla="*/ 35814 h 1485900"/>
                      <a:gd name="connsiteX4" fmla="*/ 250793 w 2486025"/>
                      <a:gd name="connsiteY4" fmla="*/ 61532 h 1485900"/>
                      <a:gd name="connsiteX5" fmla="*/ 268510 w 2486025"/>
                      <a:gd name="connsiteY5" fmla="*/ 61532 h 1485900"/>
                      <a:gd name="connsiteX6" fmla="*/ 268510 w 2486025"/>
                      <a:gd name="connsiteY6" fmla="*/ 88964 h 1485900"/>
                      <a:gd name="connsiteX7" fmla="*/ 296799 w 2486025"/>
                      <a:gd name="connsiteY7" fmla="*/ 88964 h 1485900"/>
                      <a:gd name="connsiteX8" fmla="*/ 296799 w 2486025"/>
                      <a:gd name="connsiteY8" fmla="*/ 125730 h 1485900"/>
                      <a:gd name="connsiteX9" fmla="*/ 304229 w 2486025"/>
                      <a:gd name="connsiteY9" fmla="*/ 125730 h 1485900"/>
                      <a:gd name="connsiteX10" fmla="*/ 304229 w 2486025"/>
                      <a:gd name="connsiteY10" fmla="*/ 152400 h 1485900"/>
                      <a:gd name="connsiteX11" fmla="*/ 313754 w 2486025"/>
                      <a:gd name="connsiteY11" fmla="*/ 152400 h 1485900"/>
                      <a:gd name="connsiteX12" fmla="*/ 313754 w 2486025"/>
                      <a:gd name="connsiteY12" fmla="*/ 198787 h 1485900"/>
                      <a:gd name="connsiteX13" fmla="*/ 322898 w 2486025"/>
                      <a:gd name="connsiteY13" fmla="*/ 198787 h 1485900"/>
                      <a:gd name="connsiteX14" fmla="*/ 322898 w 2486025"/>
                      <a:gd name="connsiteY14" fmla="*/ 260414 h 1485900"/>
                      <a:gd name="connsiteX15" fmla="*/ 340328 w 2486025"/>
                      <a:gd name="connsiteY15" fmla="*/ 260414 h 1485900"/>
                      <a:gd name="connsiteX16" fmla="*/ 340328 w 2486025"/>
                      <a:gd name="connsiteY16" fmla="*/ 287846 h 1485900"/>
                      <a:gd name="connsiteX17" fmla="*/ 349758 w 2486025"/>
                      <a:gd name="connsiteY17" fmla="*/ 287846 h 1485900"/>
                      <a:gd name="connsiteX18" fmla="*/ 349758 w 2486025"/>
                      <a:gd name="connsiteY18" fmla="*/ 315563 h 1485900"/>
                      <a:gd name="connsiteX19" fmla="*/ 349758 w 2486025"/>
                      <a:gd name="connsiteY19" fmla="*/ 377381 h 1485900"/>
                      <a:gd name="connsiteX20" fmla="*/ 375476 w 2486025"/>
                      <a:gd name="connsiteY20" fmla="*/ 377381 h 1485900"/>
                      <a:gd name="connsiteX21" fmla="*/ 375476 w 2486025"/>
                      <a:gd name="connsiteY21" fmla="*/ 440817 h 1485900"/>
                      <a:gd name="connsiteX22" fmla="*/ 385191 w 2486025"/>
                      <a:gd name="connsiteY22" fmla="*/ 440817 h 1485900"/>
                      <a:gd name="connsiteX23" fmla="*/ 385191 w 2486025"/>
                      <a:gd name="connsiteY23" fmla="*/ 602647 h 1485900"/>
                      <a:gd name="connsiteX24" fmla="*/ 393478 w 2486025"/>
                      <a:gd name="connsiteY24" fmla="*/ 602647 h 1485900"/>
                      <a:gd name="connsiteX25" fmla="*/ 393478 w 2486025"/>
                      <a:gd name="connsiteY25" fmla="*/ 665131 h 1485900"/>
                      <a:gd name="connsiteX26" fmla="*/ 403098 w 2486025"/>
                      <a:gd name="connsiteY26" fmla="*/ 665131 h 1485900"/>
                      <a:gd name="connsiteX27" fmla="*/ 403098 w 2486025"/>
                      <a:gd name="connsiteY27" fmla="*/ 691706 h 1485900"/>
                      <a:gd name="connsiteX28" fmla="*/ 420719 w 2486025"/>
                      <a:gd name="connsiteY28" fmla="*/ 691706 h 1485900"/>
                      <a:gd name="connsiteX29" fmla="*/ 420719 w 2486025"/>
                      <a:gd name="connsiteY29" fmla="*/ 709613 h 1485900"/>
                      <a:gd name="connsiteX30" fmla="*/ 447580 w 2486025"/>
                      <a:gd name="connsiteY30" fmla="*/ 709613 h 1485900"/>
                      <a:gd name="connsiteX31" fmla="*/ 447580 w 2486025"/>
                      <a:gd name="connsiteY31" fmla="*/ 736187 h 1485900"/>
                      <a:gd name="connsiteX32" fmla="*/ 472250 w 2486025"/>
                      <a:gd name="connsiteY32" fmla="*/ 736187 h 1485900"/>
                      <a:gd name="connsiteX33" fmla="*/ 472250 w 2486025"/>
                      <a:gd name="connsiteY33" fmla="*/ 773144 h 1485900"/>
                      <a:gd name="connsiteX34" fmla="*/ 493109 w 2486025"/>
                      <a:gd name="connsiteY34" fmla="*/ 773144 h 1485900"/>
                      <a:gd name="connsiteX35" fmla="*/ 493109 w 2486025"/>
                      <a:gd name="connsiteY35" fmla="*/ 799052 h 1485900"/>
                      <a:gd name="connsiteX36" fmla="*/ 553307 w 2486025"/>
                      <a:gd name="connsiteY36" fmla="*/ 799052 h 1485900"/>
                      <a:gd name="connsiteX37" fmla="*/ 553307 w 2486025"/>
                      <a:gd name="connsiteY37" fmla="*/ 826580 h 1485900"/>
                      <a:gd name="connsiteX38" fmla="*/ 579882 w 2486025"/>
                      <a:gd name="connsiteY38" fmla="*/ 826580 h 1485900"/>
                      <a:gd name="connsiteX39" fmla="*/ 579882 w 2486025"/>
                      <a:gd name="connsiteY39" fmla="*/ 862203 h 1485900"/>
                      <a:gd name="connsiteX40" fmla="*/ 643033 w 2486025"/>
                      <a:gd name="connsiteY40" fmla="*/ 862203 h 1485900"/>
                      <a:gd name="connsiteX41" fmla="*/ 643033 w 2486025"/>
                      <a:gd name="connsiteY41" fmla="*/ 880110 h 1485900"/>
                      <a:gd name="connsiteX42" fmla="*/ 687895 w 2486025"/>
                      <a:gd name="connsiteY42" fmla="*/ 880110 h 1485900"/>
                      <a:gd name="connsiteX43" fmla="*/ 687895 w 2486025"/>
                      <a:gd name="connsiteY43" fmla="*/ 916305 h 1485900"/>
                      <a:gd name="connsiteX44" fmla="*/ 713423 w 2486025"/>
                      <a:gd name="connsiteY44" fmla="*/ 916305 h 1485900"/>
                      <a:gd name="connsiteX45" fmla="*/ 713423 w 2486025"/>
                      <a:gd name="connsiteY45" fmla="*/ 971169 h 1485900"/>
                      <a:gd name="connsiteX46" fmla="*/ 802862 w 2486025"/>
                      <a:gd name="connsiteY46" fmla="*/ 971169 h 1485900"/>
                      <a:gd name="connsiteX47" fmla="*/ 802862 w 2486025"/>
                      <a:gd name="connsiteY47" fmla="*/ 997744 h 1485900"/>
                      <a:gd name="connsiteX48" fmla="*/ 882872 w 2486025"/>
                      <a:gd name="connsiteY48" fmla="*/ 997744 h 1485900"/>
                      <a:gd name="connsiteX49" fmla="*/ 882872 w 2486025"/>
                      <a:gd name="connsiteY49" fmla="*/ 1025271 h 1485900"/>
                      <a:gd name="connsiteX50" fmla="*/ 952976 w 2486025"/>
                      <a:gd name="connsiteY50" fmla="*/ 1025271 h 1485900"/>
                      <a:gd name="connsiteX51" fmla="*/ 952976 w 2486025"/>
                      <a:gd name="connsiteY51" fmla="*/ 1051560 h 1485900"/>
                      <a:gd name="connsiteX52" fmla="*/ 989552 w 2486025"/>
                      <a:gd name="connsiteY52" fmla="*/ 1051560 h 1485900"/>
                      <a:gd name="connsiteX53" fmla="*/ 989552 w 2486025"/>
                      <a:gd name="connsiteY53" fmla="*/ 1087755 h 1485900"/>
                      <a:gd name="connsiteX54" fmla="*/ 1087565 w 2486025"/>
                      <a:gd name="connsiteY54" fmla="*/ 1087755 h 1485900"/>
                      <a:gd name="connsiteX55" fmla="*/ 1087565 w 2486025"/>
                      <a:gd name="connsiteY55" fmla="*/ 1114044 h 1485900"/>
                      <a:gd name="connsiteX56" fmla="*/ 1282256 w 2486025"/>
                      <a:gd name="connsiteY56" fmla="*/ 1114044 h 1485900"/>
                      <a:gd name="connsiteX57" fmla="*/ 1282256 w 2486025"/>
                      <a:gd name="connsiteY57" fmla="*/ 1169861 h 1485900"/>
                      <a:gd name="connsiteX58" fmla="*/ 1319117 w 2486025"/>
                      <a:gd name="connsiteY58" fmla="*/ 1169861 h 1485900"/>
                      <a:gd name="connsiteX59" fmla="*/ 1319117 w 2486025"/>
                      <a:gd name="connsiteY59" fmla="*/ 1204341 h 1485900"/>
                      <a:gd name="connsiteX60" fmla="*/ 1328452 w 2486025"/>
                      <a:gd name="connsiteY60" fmla="*/ 1204341 h 1485900"/>
                      <a:gd name="connsiteX61" fmla="*/ 1328452 w 2486025"/>
                      <a:gd name="connsiteY61" fmla="*/ 1221962 h 1485900"/>
                      <a:gd name="connsiteX62" fmla="*/ 1336453 w 2486025"/>
                      <a:gd name="connsiteY62" fmla="*/ 1221962 h 1485900"/>
                      <a:gd name="connsiteX63" fmla="*/ 1336453 w 2486025"/>
                      <a:gd name="connsiteY63" fmla="*/ 1258443 h 1485900"/>
                      <a:gd name="connsiteX64" fmla="*/ 1345406 w 2486025"/>
                      <a:gd name="connsiteY64" fmla="*/ 1258443 h 1485900"/>
                      <a:gd name="connsiteX65" fmla="*/ 1345406 w 2486025"/>
                      <a:gd name="connsiteY65" fmla="*/ 1312069 h 1485900"/>
                      <a:gd name="connsiteX66" fmla="*/ 1398937 w 2486025"/>
                      <a:gd name="connsiteY66" fmla="*/ 1312069 h 1485900"/>
                      <a:gd name="connsiteX67" fmla="*/ 1398937 w 2486025"/>
                      <a:gd name="connsiteY67" fmla="*/ 1349597 h 1485900"/>
                      <a:gd name="connsiteX68" fmla="*/ 1567339 w 2486025"/>
                      <a:gd name="connsiteY68" fmla="*/ 1349597 h 1485900"/>
                      <a:gd name="connsiteX69" fmla="*/ 1567339 w 2486025"/>
                      <a:gd name="connsiteY69" fmla="*/ 1374553 h 1485900"/>
                      <a:gd name="connsiteX70" fmla="*/ 1612202 w 2486025"/>
                      <a:gd name="connsiteY70" fmla="*/ 1374553 h 1485900"/>
                      <a:gd name="connsiteX71" fmla="*/ 1612202 w 2486025"/>
                      <a:gd name="connsiteY71" fmla="*/ 1410367 h 1485900"/>
                      <a:gd name="connsiteX72" fmla="*/ 1656112 w 2486025"/>
                      <a:gd name="connsiteY72" fmla="*/ 1410367 h 1485900"/>
                      <a:gd name="connsiteX73" fmla="*/ 1656112 w 2486025"/>
                      <a:gd name="connsiteY73" fmla="*/ 1455896 h 1485900"/>
                      <a:gd name="connsiteX74" fmla="*/ 2486120 w 2486025"/>
                      <a:gd name="connsiteY74" fmla="*/ 1455896 h 1485900"/>
                      <a:gd name="connsiteX75" fmla="*/ 2486120 w 2486025"/>
                      <a:gd name="connsiteY75" fmla="*/ 1483519 h 1485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</a:cxnLst>
                    <a:rect l="l" t="t" r="r" b="b"/>
                    <a:pathLst>
                      <a:path w="2486025" h="1485900">
                        <a:moveTo>
                          <a:pt x="7144" y="7144"/>
                        </a:moveTo>
                        <a:lnTo>
                          <a:pt x="206502" y="7144"/>
                        </a:lnTo>
                        <a:lnTo>
                          <a:pt x="206502" y="35814"/>
                        </a:lnTo>
                        <a:lnTo>
                          <a:pt x="250793" y="35814"/>
                        </a:lnTo>
                        <a:lnTo>
                          <a:pt x="250793" y="61532"/>
                        </a:lnTo>
                        <a:lnTo>
                          <a:pt x="268510" y="61532"/>
                        </a:lnTo>
                        <a:lnTo>
                          <a:pt x="268510" y="88964"/>
                        </a:lnTo>
                        <a:lnTo>
                          <a:pt x="296799" y="88964"/>
                        </a:lnTo>
                        <a:lnTo>
                          <a:pt x="296799" y="125730"/>
                        </a:lnTo>
                        <a:lnTo>
                          <a:pt x="304229" y="125730"/>
                        </a:lnTo>
                        <a:lnTo>
                          <a:pt x="304229" y="152400"/>
                        </a:lnTo>
                        <a:lnTo>
                          <a:pt x="313754" y="152400"/>
                        </a:lnTo>
                        <a:lnTo>
                          <a:pt x="313754" y="198787"/>
                        </a:lnTo>
                        <a:lnTo>
                          <a:pt x="322898" y="198787"/>
                        </a:lnTo>
                        <a:lnTo>
                          <a:pt x="322898" y="260414"/>
                        </a:lnTo>
                        <a:lnTo>
                          <a:pt x="340328" y="260414"/>
                        </a:lnTo>
                        <a:lnTo>
                          <a:pt x="340328" y="287846"/>
                        </a:lnTo>
                        <a:lnTo>
                          <a:pt x="349758" y="287846"/>
                        </a:lnTo>
                        <a:lnTo>
                          <a:pt x="349758" y="315563"/>
                        </a:lnTo>
                        <a:lnTo>
                          <a:pt x="349758" y="377381"/>
                        </a:lnTo>
                        <a:lnTo>
                          <a:pt x="375476" y="377381"/>
                        </a:lnTo>
                        <a:lnTo>
                          <a:pt x="375476" y="440817"/>
                        </a:lnTo>
                        <a:lnTo>
                          <a:pt x="385191" y="440817"/>
                        </a:lnTo>
                        <a:lnTo>
                          <a:pt x="385191" y="602647"/>
                        </a:lnTo>
                        <a:lnTo>
                          <a:pt x="393478" y="602647"/>
                        </a:lnTo>
                        <a:lnTo>
                          <a:pt x="393478" y="665131"/>
                        </a:lnTo>
                        <a:lnTo>
                          <a:pt x="403098" y="665131"/>
                        </a:lnTo>
                        <a:lnTo>
                          <a:pt x="403098" y="691706"/>
                        </a:lnTo>
                        <a:lnTo>
                          <a:pt x="420719" y="691706"/>
                        </a:lnTo>
                        <a:lnTo>
                          <a:pt x="420719" y="709613"/>
                        </a:lnTo>
                        <a:lnTo>
                          <a:pt x="447580" y="709613"/>
                        </a:lnTo>
                        <a:lnTo>
                          <a:pt x="447580" y="736187"/>
                        </a:lnTo>
                        <a:lnTo>
                          <a:pt x="472250" y="736187"/>
                        </a:lnTo>
                        <a:lnTo>
                          <a:pt x="472250" y="773144"/>
                        </a:lnTo>
                        <a:lnTo>
                          <a:pt x="493109" y="773144"/>
                        </a:lnTo>
                        <a:lnTo>
                          <a:pt x="493109" y="799052"/>
                        </a:lnTo>
                        <a:lnTo>
                          <a:pt x="553307" y="799052"/>
                        </a:lnTo>
                        <a:lnTo>
                          <a:pt x="553307" y="826580"/>
                        </a:lnTo>
                        <a:lnTo>
                          <a:pt x="579882" y="826580"/>
                        </a:lnTo>
                        <a:lnTo>
                          <a:pt x="579882" y="862203"/>
                        </a:lnTo>
                        <a:lnTo>
                          <a:pt x="643033" y="862203"/>
                        </a:lnTo>
                        <a:lnTo>
                          <a:pt x="643033" y="880110"/>
                        </a:lnTo>
                        <a:lnTo>
                          <a:pt x="687895" y="880110"/>
                        </a:lnTo>
                        <a:lnTo>
                          <a:pt x="687895" y="916305"/>
                        </a:lnTo>
                        <a:lnTo>
                          <a:pt x="713423" y="916305"/>
                        </a:lnTo>
                        <a:lnTo>
                          <a:pt x="713423" y="971169"/>
                        </a:lnTo>
                        <a:lnTo>
                          <a:pt x="802862" y="971169"/>
                        </a:lnTo>
                        <a:lnTo>
                          <a:pt x="802862" y="997744"/>
                        </a:lnTo>
                        <a:lnTo>
                          <a:pt x="882872" y="997744"/>
                        </a:lnTo>
                        <a:lnTo>
                          <a:pt x="882872" y="1025271"/>
                        </a:lnTo>
                        <a:lnTo>
                          <a:pt x="952976" y="1025271"/>
                        </a:lnTo>
                        <a:lnTo>
                          <a:pt x="952976" y="1051560"/>
                        </a:lnTo>
                        <a:lnTo>
                          <a:pt x="989552" y="1051560"/>
                        </a:lnTo>
                        <a:lnTo>
                          <a:pt x="989552" y="1087755"/>
                        </a:lnTo>
                        <a:lnTo>
                          <a:pt x="1087565" y="1087755"/>
                        </a:lnTo>
                        <a:lnTo>
                          <a:pt x="1087565" y="1114044"/>
                        </a:lnTo>
                        <a:lnTo>
                          <a:pt x="1282256" y="1114044"/>
                        </a:lnTo>
                        <a:lnTo>
                          <a:pt x="1282256" y="1169861"/>
                        </a:lnTo>
                        <a:lnTo>
                          <a:pt x="1319117" y="1169861"/>
                        </a:lnTo>
                        <a:lnTo>
                          <a:pt x="1319117" y="1204341"/>
                        </a:lnTo>
                        <a:lnTo>
                          <a:pt x="1328452" y="1204341"/>
                        </a:lnTo>
                        <a:lnTo>
                          <a:pt x="1328452" y="1221962"/>
                        </a:lnTo>
                        <a:lnTo>
                          <a:pt x="1336453" y="1221962"/>
                        </a:lnTo>
                        <a:lnTo>
                          <a:pt x="1336453" y="1258443"/>
                        </a:lnTo>
                        <a:lnTo>
                          <a:pt x="1345406" y="1258443"/>
                        </a:lnTo>
                        <a:lnTo>
                          <a:pt x="1345406" y="1312069"/>
                        </a:lnTo>
                        <a:lnTo>
                          <a:pt x="1398937" y="1312069"/>
                        </a:lnTo>
                        <a:lnTo>
                          <a:pt x="1398937" y="1349597"/>
                        </a:lnTo>
                        <a:lnTo>
                          <a:pt x="1567339" y="1349597"/>
                        </a:lnTo>
                        <a:lnTo>
                          <a:pt x="1567339" y="1374553"/>
                        </a:lnTo>
                        <a:lnTo>
                          <a:pt x="1612202" y="1374553"/>
                        </a:lnTo>
                        <a:lnTo>
                          <a:pt x="1612202" y="1410367"/>
                        </a:lnTo>
                        <a:lnTo>
                          <a:pt x="1656112" y="1410367"/>
                        </a:lnTo>
                        <a:lnTo>
                          <a:pt x="1656112" y="1455896"/>
                        </a:lnTo>
                        <a:lnTo>
                          <a:pt x="2486120" y="1455896"/>
                        </a:lnTo>
                        <a:lnTo>
                          <a:pt x="2486120" y="1483519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2D2B463D-5D8C-48E1-AC95-219B13F4187F}"/>
                      </a:ext>
                    </a:extLst>
                  </p:cNvPr>
                  <p:cNvSpPr/>
                  <p:nvPr/>
                </p:nvSpPr>
                <p:spPr>
                  <a:xfrm>
                    <a:off x="11063158" y="1009926"/>
                    <a:ext cx="9525" cy="28575"/>
                  </a:xfrm>
                  <a:custGeom>
                    <a:avLst/>
                    <a:gdLst>
                      <a:gd name="connsiteX0" fmla="*/ 3572 w 0"/>
                      <a:gd name="connsiteY0" fmla="*/ 3572 h 28575"/>
                      <a:gd name="connsiteX1" fmla="*/ 3572 w 0"/>
                      <a:gd name="connsiteY1" fmla="*/ 2576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8575">
                        <a:moveTo>
                          <a:pt x="3572" y="3572"/>
                        </a:moveTo>
                        <a:lnTo>
                          <a:pt x="3572" y="25765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FA2F098D-E98B-43C8-A482-BEA956FE07C2}"/>
                      </a:ext>
                    </a:extLst>
                  </p:cNvPr>
                  <p:cNvSpPr/>
                  <p:nvPr/>
                </p:nvSpPr>
                <p:spPr>
                  <a:xfrm>
                    <a:off x="11052109" y="1021071"/>
                    <a:ext cx="28575" cy="9525"/>
                  </a:xfrm>
                  <a:custGeom>
                    <a:avLst/>
                    <a:gdLst>
                      <a:gd name="connsiteX0" fmla="*/ 3572 w 28575"/>
                      <a:gd name="connsiteY0" fmla="*/ 3572 h 0"/>
                      <a:gd name="connsiteX1" fmla="*/ 25765 w 28575"/>
                      <a:gd name="connsiteY1" fmla="*/ 35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>
                        <a:moveTo>
                          <a:pt x="3572" y="3572"/>
                        </a:moveTo>
                        <a:lnTo>
                          <a:pt x="25765" y="3572"/>
                        </a:lnTo>
                      </a:path>
                    </a:pathLst>
                  </a:custGeom>
                  <a:noFill/>
                  <a:ln w="19050" cap="sq">
                    <a:solidFill>
                      <a:srgbClr val="AB2F7C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24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endParaRPr>
                  </a:p>
                </p:txBody>
              </p:sp>
            </p:grpSp>
          </p:grpSp>
          <p:grpSp>
            <p:nvGrpSpPr>
              <p:cNvPr id="456" name="Group 455">
                <a:extLst>
                  <a:ext uri="{FF2B5EF4-FFF2-40B4-BE49-F238E27FC236}">
                    <a16:creationId xmlns:a16="http://schemas.microsoft.com/office/drawing/2014/main" id="{7C4F8D99-6B59-4A7B-89BB-CE658A8346AE}"/>
                  </a:ext>
                </a:extLst>
              </p:cNvPr>
              <p:cNvGrpSpPr/>
              <p:nvPr/>
            </p:nvGrpSpPr>
            <p:grpSpPr>
              <a:xfrm>
                <a:off x="5438774" y="1710690"/>
                <a:ext cx="2708911" cy="1554481"/>
                <a:chOff x="9522108" y="-332432"/>
                <a:chExt cx="3444240" cy="1451134"/>
              </a:xfrm>
            </p:grpSpPr>
            <p:sp>
              <p:nvSpPr>
                <p:cNvPr id="1076" name="Freeform: Shape 1075">
                  <a:extLst>
                    <a:ext uri="{FF2B5EF4-FFF2-40B4-BE49-F238E27FC236}">
                      <a16:creationId xmlns:a16="http://schemas.microsoft.com/office/drawing/2014/main" id="{7321430C-431E-4418-A6AD-9436EF4D709C}"/>
                    </a:ext>
                  </a:extLst>
                </p:cNvPr>
                <p:cNvSpPr/>
                <p:nvPr/>
              </p:nvSpPr>
              <p:spPr>
                <a:xfrm>
                  <a:off x="9529680" y="-324860"/>
                  <a:ext cx="3429000" cy="1428750"/>
                </a:xfrm>
                <a:custGeom>
                  <a:avLst/>
                  <a:gdLst>
                    <a:gd name="connsiteX0" fmla="*/ 7144 w 3429000"/>
                    <a:gd name="connsiteY0" fmla="*/ 7144 h 1428750"/>
                    <a:gd name="connsiteX1" fmla="*/ 60293 w 3429000"/>
                    <a:gd name="connsiteY1" fmla="*/ 7144 h 1428750"/>
                    <a:gd name="connsiteX2" fmla="*/ 60293 w 3429000"/>
                    <a:gd name="connsiteY2" fmla="*/ 27146 h 1428750"/>
                    <a:gd name="connsiteX3" fmla="*/ 264986 w 3429000"/>
                    <a:gd name="connsiteY3" fmla="*/ 27146 h 1428750"/>
                    <a:gd name="connsiteX4" fmla="*/ 264986 w 3429000"/>
                    <a:gd name="connsiteY4" fmla="*/ 53721 h 1428750"/>
                    <a:gd name="connsiteX5" fmla="*/ 291179 w 3429000"/>
                    <a:gd name="connsiteY5" fmla="*/ 53721 h 1428750"/>
                    <a:gd name="connsiteX6" fmla="*/ 291179 w 3429000"/>
                    <a:gd name="connsiteY6" fmla="*/ 71342 h 1428750"/>
                    <a:gd name="connsiteX7" fmla="*/ 309467 w 3429000"/>
                    <a:gd name="connsiteY7" fmla="*/ 71342 h 1428750"/>
                    <a:gd name="connsiteX8" fmla="*/ 309467 w 3429000"/>
                    <a:gd name="connsiteY8" fmla="*/ 88964 h 1428750"/>
                    <a:gd name="connsiteX9" fmla="*/ 353949 w 3429000"/>
                    <a:gd name="connsiteY9" fmla="*/ 88964 h 1428750"/>
                    <a:gd name="connsiteX10" fmla="*/ 353949 w 3429000"/>
                    <a:gd name="connsiteY10" fmla="*/ 108204 h 1428750"/>
                    <a:gd name="connsiteX11" fmla="*/ 380905 w 3429000"/>
                    <a:gd name="connsiteY11" fmla="*/ 108204 h 1428750"/>
                    <a:gd name="connsiteX12" fmla="*/ 380905 w 3429000"/>
                    <a:gd name="connsiteY12" fmla="*/ 134493 h 1428750"/>
                    <a:gd name="connsiteX13" fmla="*/ 389573 w 3429000"/>
                    <a:gd name="connsiteY13" fmla="*/ 134493 h 1428750"/>
                    <a:gd name="connsiteX14" fmla="*/ 389573 w 3429000"/>
                    <a:gd name="connsiteY14" fmla="*/ 197263 h 1428750"/>
                    <a:gd name="connsiteX15" fmla="*/ 407480 w 3429000"/>
                    <a:gd name="connsiteY15" fmla="*/ 197263 h 1428750"/>
                    <a:gd name="connsiteX16" fmla="*/ 407480 w 3429000"/>
                    <a:gd name="connsiteY16" fmla="*/ 259747 h 1428750"/>
                    <a:gd name="connsiteX17" fmla="*/ 425387 w 3429000"/>
                    <a:gd name="connsiteY17" fmla="*/ 259747 h 1428750"/>
                    <a:gd name="connsiteX18" fmla="*/ 425387 w 3429000"/>
                    <a:gd name="connsiteY18" fmla="*/ 305943 h 1428750"/>
                    <a:gd name="connsiteX19" fmla="*/ 443008 w 3429000"/>
                    <a:gd name="connsiteY19" fmla="*/ 305943 h 1428750"/>
                    <a:gd name="connsiteX20" fmla="*/ 443008 w 3429000"/>
                    <a:gd name="connsiteY20" fmla="*/ 350139 h 1428750"/>
                    <a:gd name="connsiteX21" fmla="*/ 506159 w 3429000"/>
                    <a:gd name="connsiteY21" fmla="*/ 350139 h 1428750"/>
                    <a:gd name="connsiteX22" fmla="*/ 506159 w 3429000"/>
                    <a:gd name="connsiteY22" fmla="*/ 396335 h 1428750"/>
                    <a:gd name="connsiteX23" fmla="*/ 602837 w 3429000"/>
                    <a:gd name="connsiteY23" fmla="*/ 396335 h 1428750"/>
                    <a:gd name="connsiteX24" fmla="*/ 602837 w 3429000"/>
                    <a:gd name="connsiteY24" fmla="*/ 412623 h 1428750"/>
                    <a:gd name="connsiteX25" fmla="*/ 621125 w 3429000"/>
                    <a:gd name="connsiteY25" fmla="*/ 412623 h 1428750"/>
                    <a:gd name="connsiteX26" fmla="*/ 621125 w 3429000"/>
                    <a:gd name="connsiteY26" fmla="*/ 439198 h 1428750"/>
                    <a:gd name="connsiteX27" fmla="*/ 629126 w 3429000"/>
                    <a:gd name="connsiteY27" fmla="*/ 439198 h 1428750"/>
                    <a:gd name="connsiteX28" fmla="*/ 629126 w 3429000"/>
                    <a:gd name="connsiteY28" fmla="*/ 504349 h 1428750"/>
                    <a:gd name="connsiteX29" fmla="*/ 708565 w 3429000"/>
                    <a:gd name="connsiteY29" fmla="*/ 504349 h 1428750"/>
                    <a:gd name="connsiteX30" fmla="*/ 708565 w 3429000"/>
                    <a:gd name="connsiteY30" fmla="*/ 520256 h 1428750"/>
                    <a:gd name="connsiteX31" fmla="*/ 718185 w 3429000"/>
                    <a:gd name="connsiteY31" fmla="*/ 520256 h 1428750"/>
                    <a:gd name="connsiteX32" fmla="*/ 718185 w 3429000"/>
                    <a:gd name="connsiteY32" fmla="*/ 547783 h 1428750"/>
                    <a:gd name="connsiteX33" fmla="*/ 762381 w 3429000"/>
                    <a:gd name="connsiteY33" fmla="*/ 547783 h 1428750"/>
                    <a:gd name="connsiteX34" fmla="*/ 762381 w 3429000"/>
                    <a:gd name="connsiteY34" fmla="*/ 566071 h 1428750"/>
                    <a:gd name="connsiteX35" fmla="*/ 781336 w 3429000"/>
                    <a:gd name="connsiteY35" fmla="*/ 566071 h 1428750"/>
                    <a:gd name="connsiteX36" fmla="*/ 781336 w 3429000"/>
                    <a:gd name="connsiteY36" fmla="*/ 592360 h 1428750"/>
                    <a:gd name="connsiteX37" fmla="*/ 789242 w 3429000"/>
                    <a:gd name="connsiteY37" fmla="*/ 592360 h 1428750"/>
                    <a:gd name="connsiteX38" fmla="*/ 789242 w 3429000"/>
                    <a:gd name="connsiteY38" fmla="*/ 611600 h 1428750"/>
                    <a:gd name="connsiteX39" fmla="*/ 1011841 w 3429000"/>
                    <a:gd name="connsiteY39" fmla="*/ 611600 h 1428750"/>
                    <a:gd name="connsiteX40" fmla="*/ 1011841 w 3429000"/>
                    <a:gd name="connsiteY40" fmla="*/ 637889 h 1428750"/>
                    <a:gd name="connsiteX41" fmla="*/ 1074706 w 3429000"/>
                    <a:gd name="connsiteY41" fmla="*/ 637889 h 1428750"/>
                    <a:gd name="connsiteX42" fmla="*/ 1074706 w 3429000"/>
                    <a:gd name="connsiteY42" fmla="*/ 655130 h 1428750"/>
                    <a:gd name="connsiteX43" fmla="*/ 1084326 w 3429000"/>
                    <a:gd name="connsiteY43" fmla="*/ 655130 h 1428750"/>
                    <a:gd name="connsiteX44" fmla="*/ 1084326 w 3429000"/>
                    <a:gd name="connsiteY44" fmla="*/ 682371 h 1428750"/>
                    <a:gd name="connsiteX45" fmla="*/ 1118521 w 3429000"/>
                    <a:gd name="connsiteY45" fmla="*/ 682371 h 1428750"/>
                    <a:gd name="connsiteX46" fmla="*/ 1118521 w 3429000"/>
                    <a:gd name="connsiteY46" fmla="*/ 701040 h 1428750"/>
                    <a:gd name="connsiteX47" fmla="*/ 1163765 w 3429000"/>
                    <a:gd name="connsiteY47" fmla="*/ 701040 h 1428750"/>
                    <a:gd name="connsiteX48" fmla="*/ 1163765 w 3429000"/>
                    <a:gd name="connsiteY48" fmla="*/ 745522 h 1428750"/>
                    <a:gd name="connsiteX49" fmla="*/ 1199293 w 3429000"/>
                    <a:gd name="connsiteY49" fmla="*/ 745522 h 1428750"/>
                    <a:gd name="connsiteX50" fmla="*/ 1199293 w 3429000"/>
                    <a:gd name="connsiteY50" fmla="*/ 791051 h 1428750"/>
                    <a:gd name="connsiteX51" fmla="*/ 1208246 w 3429000"/>
                    <a:gd name="connsiteY51" fmla="*/ 791051 h 1428750"/>
                    <a:gd name="connsiteX52" fmla="*/ 1208246 w 3429000"/>
                    <a:gd name="connsiteY52" fmla="*/ 817340 h 1428750"/>
                    <a:gd name="connsiteX53" fmla="*/ 1225868 w 3429000"/>
                    <a:gd name="connsiteY53" fmla="*/ 817340 h 1428750"/>
                    <a:gd name="connsiteX54" fmla="*/ 1225868 w 3429000"/>
                    <a:gd name="connsiteY54" fmla="*/ 862489 h 1428750"/>
                    <a:gd name="connsiteX55" fmla="*/ 1243775 w 3429000"/>
                    <a:gd name="connsiteY55" fmla="*/ 862489 h 1428750"/>
                    <a:gd name="connsiteX56" fmla="*/ 1243775 w 3429000"/>
                    <a:gd name="connsiteY56" fmla="*/ 881063 h 1428750"/>
                    <a:gd name="connsiteX57" fmla="*/ 1306544 w 3429000"/>
                    <a:gd name="connsiteY57" fmla="*/ 881063 h 1428750"/>
                    <a:gd name="connsiteX58" fmla="*/ 1306544 w 3429000"/>
                    <a:gd name="connsiteY58" fmla="*/ 906971 h 1428750"/>
                    <a:gd name="connsiteX59" fmla="*/ 1331500 w 3429000"/>
                    <a:gd name="connsiteY59" fmla="*/ 906971 h 1428750"/>
                    <a:gd name="connsiteX60" fmla="*/ 1331500 w 3429000"/>
                    <a:gd name="connsiteY60" fmla="*/ 935927 h 1428750"/>
                    <a:gd name="connsiteX61" fmla="*/ 1429512 w 3429000"/>
                    <a:gd name="connsiteY61" fmla="*/ 935927 h 1428750"/>
                    <a:gd name="connsiteX62" fmla="*/ 1429512 w 3429000"/>
                    <a:gd name="connsiteY62" fmla="*/ 962216 h 1428750"/>
                    <a:gd name="connsiteX63" fmla="*/ 1438847 w 3429000"/>
                    <a:gd name="connsiteY63" fmla="*/ 962216 h 1428750"/>
                    <a:gd name="connsiteX64" fmla="*/ 1438847 w 3429000"/>
                    <a:gd name="connsiteY64" fmla="*/ 1007364 h 1428750"/>
                    <a:gd name="connsiteX65" fmla="*/ 1474375 w 3429000"/>
                    <a:gd name="connsiteY65" fmla="*/ 1007364 h 1428750"/>
                    <a:gd name="connsiteX66" fmla="*/ 1474375 w 3429000"/>
                    <a:gd name="connsiteY66" fmla="*/ 1033272 h 1428750"/>
                    <a:gd name="connsiteX67" fmla="*/ 1501997 w 3429000"/>
                    <a:gd name="connsiteY67" fmla="*/ 1033272 h 1428750"/>
                    <a:gd name="connsiteX68" fmla="*/ 1501997 w 3429000"/>
                    <a:gd name="connsiteY68" fmla="*/ 1059847 h 1428750"/>
                    <a:gd name="connsiteX69" fmla="*/ 1510570 w 3429000"/>
                    <a:gd name="connsiteY69" fmla="*/ 1059847 h 1428750"/>
                    <a:gd name="connsiteX70" fmla="*/ 1510570 w 3429000"/>
                    <a:gd name="connsiteY70" fmla="*/ 1088136 h 1428750"/>
                    <a:gd name="connsiteX71" fmla="*/ 1625918 w 3429000"/>
                    <a:gd name="connsiteY71" fmla="*/ 1088136 h 1428750"/>
                    <a:gd name="connsiteX72" fmla="*/ 1625918 w 3429000"/>
                    <a:gd name="connsiteY72" fmla="*/ 1105091 h 1428750"/>
                    <a:gd name="connsiteX73" fmla="*/ 1688401 w 3429000"/>
                    <a:gd name="connsiteY73" fmla="*/ 1105091 h 1428750"/>
                    <a:gd name="connsiteX74" fmla="*/ 1688401 w 3429000"/>
                    <a:gd name="connsiteY74" fmla="*/ 1114044 h 1428750"/>
                    <a:gd name="connsiteX75" fmla="*/ 1697641 w 3429000"/>
                    <a:gd name="connsiteY75" fmla="*/ 1114044 h 1428750"/>
                    <a:gd name="connsiteX76" fmla="*/ 1697641 w 3429000"/>
                    <a:gd name="connsiteY76" fmla="*/ 1141571 h 1428750"/>
                    <a:gd name="connsiteX77" fmla="*/ 1723930 w 3429000"/>
                    <a:gd name="connsiteY77" fmla="*/ 1141571 h 1428750"/>
                    <a:gd name="connsiteX78" fmla="*/ 1723930 w 3429000"/>
                    <a:gd name="connsiteY78" fmla="*/ 1178433 h 1428750"/>
                    <a:gd name="connsiteX79" fmla="*/ 1777460 w 3429000"/>
                    <a:gd name="connsiteY79" fmla="*/ 1178433 h 1428750"/>
                    <a:gd name="connsiteX80" fmla="*/ 1777460 w 3429000"/>
                    <a:gd name="connsiteY80" fmla="*/ 1205389 h 1428750"/>
                    <a:gd name="connsiteX81" fmla="*/ 2177796 w 3429000"/>
                    <a:gd name="connsiteY81" fmla="*/ 1205389 h 1428750"/>
                    <a:gd name="connsiteX82" fmla="*/ 2177796 w 3429000"/>
                    <a:gd name="connsiteY82" fmla="*/ 1240631 h 1428750"/>
                    <a:gd name="connsiteX83" fmla="*/ 2257901 w 3429000"/>
                    <a:gd name="connsiteY83" fmla="*/ 1240631 h 1428750"/>
                    <a:gd name="connsiteX84" fmla="*/ 2257901 w 3429000"/>
                    <a:gd name="connsiteY84" fmla="*/ 1276541 h 1428750"/>
                    <a:gd name="connsiteX85" fmla="*/ 2275808 w 3429000"/>
                    <a:gd name="connsiteY85" fmla="*/ 1276541 h 1428750"/>
                    <a:gd name="connsiteX86" fmla="*/ 2275808 w 3429000"/>
                    <a:gd name="connsiteY86" fmla="*/ 1312069 h 1428750"/>
                    <a:gd name="connsiteX87" fmla="*/ 2916460 w 3429000"/>
                    <a:gd name="connsiteY87" fmla="*/ 1312069 h 1428750"/>
                    <a:gd name="connsiteX88" fmla="*/ 2916460 w 3429000"/>
                    <a:gd name="connsiteY88" fmla="*/ 1366552 h 1428750"/>
                    <a:gd name="connsiteX89" fmla="*/ 2996851 w 3429000"/>
                    <a:gd name="connsiteY89" fmla="*/ 1366552 h 1428750"/>
                    <a:gd name="connsiteX90" fmla="*/ 2996851 w 3429000"/>
                    <a:gd name="connsiteY90" fmla="*/ 1429703 h 1428750"/>
                    <a:gd name="connsiteX91" fmla="*/ 3422809 w 3429000"/>
                    <a:gd name="connsiteY91" fmla="*/ 1429703 h 1428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429000" h="1428750">
                      <a:moveTo>
                        <a:pt x="7144" y="7144"/>
                      </a:moveTo>
                      <a:lnTo>
                        <a:pt x="60293" y="7144"/>
                      </a:lnTo>
                      <a:lnTo>
                        <a:pt x="60293" y="27146"/>
                      </a:lnTo>
                      <a:lnTo>
                        <a:pt x="264986" y="27146"/>
                      </a:lnTo>
                      <a:lnTo>
                        <a:pt x="264986" y="53721"/>
                      </a:lnTo>
                      <a:lnTo>
                        <a:pt x="291179" y="53721"/>
                      </a:lnTo>
                      <a:lnTo>
                        <a:pt x="291179" y="71342"/>
                      </a:lnTo>
                      <a:lnTo>
                        <a:pt x="309467" y="71342"/>
                      </a:lnTo>
                      <a:lnTo>
                        <a:pt x="309467" y="88964"/>
                      </a:lnTo>
                      <a:lnTo>
                        <a:pt x="353949" y="88964"/>
                      </a:lnTo>
                      <a:lnTo>
                        <a:pt x="353949" y="108204"/>
                      </a:lnTo>
                      <a:lnTo>
                        <a:pt x="380905" y="108204"/>
                      </a:lnTo>
                      <a:lnTo>
                        <a:pt x="380905" y="134493"/>
                      </a:lnTo>
                      <a:lnTo>
                        <a:pt x="389573" y="134493"/>
                      </a:lnTo>
                      <a:lnTo>
                        <a:pt x="389573" y="197263"/>
                      </a:lnTo>
                      <a:lnTo>
                        <a:pt x="407480" y="197263"/>
                      </a:lnTo>
                      <a:lnTo>
                        <a:pt x="407480" y="259747"/>
                      </a:lnTo>
                      <a:lnTo>
                        <a:pt x="425387" y="259747"/>
                      </a:lnTo>
                      <a:lnTo>
                        <a:pt x="425387" y="305943"/>
                      </a:lnTo>
                      <a:lnTo>
                        <a:pt x="443008" y="305943"/>
                      </a:lnTo>
                      <a:lnTo>
                        <a:pt x="443008" y="350139"/>
                      </a:lnTo>
                      <a:lnTo>
                        <a:pt x="506159" y="350139"/>
                      </a:lnTo>
                      <a:lnTo>
                        <a:pt x="506159" y="396335"/>
                      </a:lnTo>
                      <a:lnTo>
                        <a:pt x="602837" y="396335"/>
                      </a:lnTo>
                      <a:lnTo>
                        <a:pt x="602837" y="412623"/>
                      </a:lnTo>
                      <a:lnTo>
                        <a:pt x="621125" y="412623"/>
                      </a:lnTo>
                      <a:lnTo>
                        <a:pt x="621125" y="439198"/>
                      </a:lnTo>
                      <a:lnTo>
                        <a:pt x="629126" y="439198"/>
                      </a:lnTo>
                      <a:lnTo>
                        <a:pt x="629126" y="504349"/>
                      </a:lnTo>
                      <a:lnTo>
                        <a:pt x="708565" y="504349"/>
                      </a:lnTo>
                      <a:lnTo>
                        <a:pt x="708565" y="520256"/>
                      </a:lnTo>
                      <a:lnTo>
                        <a:pt x="718185" y="520256"/>
                      </a:lnTo>
                      <a:lnTo>
                        <a:pt x="718185" y="547783"/>
                      </a:lnTo>
                      <a:lnTo>
                        <a:pt x="762381" y="547783"/>
                      </a:lnTo>
                      <a:lnTo>
                        <a:pt x="762381" y="566071"/>
                      </a:lnTo>
                      <a:lnTo>
                        <a:pt x="781336" y="566071"/>
                      </a:lnTo>
                      <a:lnTo>
                        <a:pt x="781336" y="592360"/>
                      </a:lnTo>
                      <a:lnTo>
                        <a:pt x="789242" y="592360"/>
                      </a:lnTo>
                      <a:lnTo>
                        <a:pt x="789242" y="611600"/>
                      </a:lnTo>
                      <a:lnTo>
                        <a:pt x="1011841" y="611600"/>
                      </a:lnTo>
                      <a:lnTo>
                        <a:pt x="1011841" y="637889"/>
                      </a:lnTo>
                      <a:lnTo>
                        <a:pt x="1074706" y="637889"/>
                      </a:lnTo>
                      <a:lnTo>
                        <a:pt x="1074706" y="655130"/>
                      </a:lnTo>
                      <a:lnTo>
                        <a:pt x="1084326" y="655130"/>
                      </a:lnTo>
                      <a:lnTo>
                        <a:pt x="1084326" y="682371"/>
                      </a:lnTo>
                      <a:lnTo>
                        <a:pt x="1118521" y="682371"/>
                      </a:lnTo>
                      <a:lnTo>
                        <a:pt x="1118521" y="701040"/>
                      </a:lnTo>
                      <a:lnTo>
                        <a:pt x="1163765" y="701040"/>
                      </a:lnTo>
                      <a:lnTo>
                        <a:pt x="1163765" y="745522"/>
                      </a:lnTo>
                      <a:lnTo>
                        <a:pt x="1199293" y="745522"/>
                      </a:lnTo>
                      <a:lnTo>
                        <a:pt x="1199293" y="791051"/>
                      </a:lnTo>
                      <a:lnTo>
                        <a:pt x="1208246" y="791051"/>
                      </a:lnTo>
                      <a:lnTo>
                        <a:pt x="1208246" y="817340"/>
                      </a:lnTo>
                      <a:lnTo>
                        <a:pt x="1225868" y="817340"/>
                      </a:lnTo>
                      <a:lnTo>
                        <a:pt x="1225868" y="862489"/>
                      </a:lnTo>
                      <a:lnTo>
                        <a:pt x="1243775" y="862489"/>
                      </a:lnTo>
                      <a:lnTo>
                        <a:pt x="1243775" y="881063"/>
                      </a:lnTo>
                      <a:lnTo>
                        <a:pt x="1306544" y="881063"/>
                      </a:lnTo>
                      <a:lnTo>
                        <a:pt x="1306544" y="906971"/>
                      </a:lnTo>
                      <a:lnTo>
                        <a:pt x="1331500" y="906971"/>
                      </a:lnTo>
                      <a:lnTo>
                        <a:pt x="1331500" y="935927"/>
                      </a:lnTo>
                      <a:lnTo>
                        <a:pt x="1429512" y="935927"/>
                      </a:lnTo>
                      <a:lnTo>
                        <a:pt x="1429512" y="962216"/>
                      </a:lnTo>
                      <a:lnTo>
                        <a:pt x="1438847" y="962216"/>
                      </a:lnTo>
                      <a:lnTo>
                        <a:pt x="1438847" y="1007364"/>
                      </a:lnTo>
                      <a:lnTo>
                        <a:pt x="1474375" y="1007364"/>
                      </a:lnTo>
                      <a:lnTo>
                        <a:pt x="1474375" y="1033272"/>
                      </a:lnTo>
                      <a:lnTo>
                        <a:pt x="1501997" y="1033272"/>
                      </a:lnTo>
                      <a:lnTo>
                        <a:pt x="1501997" y="1059847"/>
                      </a:lnTo>
                      <a:lnTo>
                        <a:pt x="1510570" y="1059847"/>
                      </a:lnTo>
                      <a:lnTo>
                        <a:pt x="1510570" y="1088136"/>
                      </a:lnTo>
                      <a:lnTo>
                        <a:pt x="1625918" y="1088136"/>
                      </a:lnTo>
                      <a:lnTo>
                        <a:pt x="1625918" y="1105091"/>
                      </a:lnTo>
                      <a:lnTo>
                        <a:pt x="1688401" y="1105091"/>
                      </a:lnTo>
                      <a:lnTo>
                        <a:pt x="1688401" y="1114044"/>
                      </a:lnTo>
                      <a:lnTo>
                        <a:pt x="1697641" y="1114044"/>
                      </a:lnTo>
                      <a:lnTo>
                        <a:pt x="1697641" y="1141571"/>
                      </a:lnTo>
                      <a:lnTo>
                        <a:pt x="1723930" y="1141571"/>
                      </a:lnTo>
                      <a:lnTo>
                        <a:pt x="1723930" y="1178433"/>
                      </a:lnTo>
                      <a:lnTo>
                        <a:pt x="1777460" y="1178433"/>
                      </a:lnTo>
                      <a:lnTo>
                        <a:pt x="1777460" y="1205389"/>
                      </a:lnTo>
                      <a:lnTo>
                        <a:pt x="2177796" y="1205389"/>
                      </a:lnTo>
                      <a:lnTo>
                        <a:pt x="2177796" y="1240631"/>
                      </a:lnTo>
                      <a:lnTo>
                        <a:pt x="2257901" y="1240631"/>
                      </a:lnTo>
                      <a:lnTo>
                        <a:pt x="2257901" y="1276541"/>
                      </a:lnTo>
                      <a:lnTo>
                        <a:pt x="2275808" y="1276541"/>
                      </a:lnTo>
                      <a:lnTo>
                        <a:pt x="2275808" y="1312069"/>
                      </a:lnTo>
                      <a:lnTo>
                        <a:pt x="2916460" y="1312069"/>
                      </a:lnTo>
                      <a:lnTo>
                        <a:pt x="2916460" y="1366552"/>
                      </a:lnTo>
                      <a:lnTo>
                        <a:pt x="2996851" y="1366552"/>
                      </a:lnTo>
                      <a:lnTo>
                        <a:pt x="2996851" y="1429703"/>
                      </a:lnTo>
                      <a:lnTo>
                        <a:pt x="3422809" y="1429703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77" name="Freeform: Shape 1076">
                  <a:extLst>
                    <a:ext uri="{FF2B5EF4-FFF2-40B4-BE49-F238E27FC236}">
                      <a16:creationId xmlns:a16="http://schemas.microsoft.com/office/drawing/2014/main" id="{2C723602-27C6-4E8A-B598-E5B7F865BF20}"/>
                    </a:ext>
                  </a:extLst>
                </p:cNvPr>
                <p:cNvSpPr/>
                <p:nvPr/>
              </p:nvSpPr>
              <p:spPr>
                <a:xfrm>
                  <a:off x="9533252" y="-332432"/>
                  <a:ext cx="9525" cy="28575"/>
                </a:xfrm>
                <a:custGeom>
                  <a:avLst/>
                  <a:gdLst>
                    <a:gd name="connsiteX0" fmla="*/ 3572 w 0"/>
                    <a:gd name="connsiteY0" fmla="*/ 3572 h 28575"/>
                    <a:gd name="connsiteX1" fmla="*/ 3572 w 0"/>
                    <a:gd name="connsiteY1" fmla="*/ 2576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8575">
                      <a:moveTo>
                        <a:pt x="3572" y="3572"/>
                      </a:moveTo>
                      <a:lnTo>
                        <a:pt x="3572" y="25765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78" name="Freeform: Shape 1077">
                  <a:extLst>
                    <a:ext uri="{FF2B5EF4-FFF2-40B4-BE49-F238E27FC236}">
                      <a16:creationId xmlns:a16="http://schemas.microsoft.com/office/drawing/2014/main" id="{96BD9075-BC48-4B1D-B70E-F1266EE0E547}"/>
                    </a:ext>
                  </a:extLst>
                </p:cNvPr>
                <p:cNvSpPr/>
                <p:nvPr/>
              </p:nvSpPr>
              <p:spPr>
                <a:xfrm>
                  <a:off x="9522108" y="-321288"/>
                  <a:ext cx="28575" cy="9525"/>
                </a:xfrm>
                <a:custGeom>
                  <a:avLst/>
                  <a:gdLst>
                    <a:gd name="connsiteX0" fmla="*/ 3572 w 28575"/>
                    <a:gd name="connsiteY0" fmla="*/ 3572 h 0"/>
                    <a:gd name="connsiteX1" fmla="*/ 25765 w 28575"/>
                    <a:gd name="connsiteY1" fmla="*/ 357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72" y="3572"/>
                      </a:moveTo>
                      <a:lnTo>
                        <a:pt x="25765" y="3572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79" name="Freeform: Shape 1078">
                  <a:extLst>
                    <a:ext uri="{FF2B5EF4-FFF2-40B4-BE49-F238E27FC236}">
                      <a16:creationId xmlns:a16="http://schemas.microsoft.com/office/drawing/2014/main" id="{15DBAD57-6C15-4C67-B0CB-73BF03BD3774}"/>
                    </a:ext>
                  </a:extLst>
                </p:cNvPr>
                <p:cNvSpPr/>
                <p:nvPr/>
              </p:nvSpPr>
              <p:spPr>
                <a:xfrm>
                  <a:off x="9933588" y="-142218"/>
                  <a:ext cx="9525" cy="28575"/>
                </a:xfrm>
                <a:custGeom>
                  <a:avLst/>
                  <a:gdLst>
                    <a:gd name="connsiteX0" fmla="*/ 3572 w 0"/>
                    <a:gd name="connsiteY0" fmla="*/ 3572 h 28575"/>
                    <a:gd name="connsiteX1" fmla="*/ 3572 w 0"/>
                    <a:gd name="connsiteY1" fmla="*/ 2576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8575">
                      <a:moveTo>
                        <a:pt x="3572" y="3572"/>
                      </a:moveTo>
                      <a:lnTo>
                        <a:pt x="3572" y="25765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80" name="Freeform: Shape 1079">
                  <a:extLst>
                    <a:ext uri="{FF2B5EF4-FFF2-40B4-BE49-F238E27FC236}">
                      <a16:creationId xmlns:a16="http://schemas.microsoft.com/office/drawing/2014/main" id="{10AEBED6-C6FD-495E-90E5-78149F8CF526}"/>
                    </a:ext>
                  </a:extLst>
                </p:cNvPr>
                <p:cNvSpPr/>
                <p:nvPr/>
              </p:nvSpPr>
              <p:spPr>
                <a:xfrm>
                  <a:off x="9922444" y="-131169"/>
                  <a:ext cx="28575" cy="9525"/>
                </a:xfrm>
                <a:custGeom>
                  <a:avLst/>
                  <a:gdLst>
                    <a:gd name="connsiteX0" fmla="*/ 3572 w 28575"/>
                    <a:gd name="connsiteY0" fmla="*/ 3572 h 0"/>
                    <a:gd name="connsiteX1" fmla="*/ 25860 w 28575"/>
                    <a:gd name="connsiteY1" fmla="*/ 357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72" y="3572"/>
                      </a:moveTo>
                      <a:lnTo>
                        <a:pt x="25860" y="3572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81" name="Freeform: Shape 1080">
                  <a:extLst>
                    <a:ext uri="{FF2B5EF4-FFF2-40B4-BE49-F238E27FC236}">
                      <a16:creationId xmlns:a16="http://schemas.microsoft.com/office/drawing/2014/main" id="{860CE8CA-4A40-450A-8241-30A08E092D9A}"/>
                    </a:ext>
                  </a:extLst>
                </p:cNvPr>
                <p:cNvSpPr/>
                <p:nvPr/>
              </p:nvSpPr>
              <p:spPr>
                <a:xfrm>
                  <a:off x="9915681" y="-164220"/>
                  <a:ext cx="9525" cy="28575"/>
                </a:xfrm>
                <a:custGeom>
                  <a:avLst/>
                  <a:gdLst>
                    <a:gd name="connsiteX0" fmla="*/ 3572 w 0"/>
                    <a:gd name="connsiteY0" fmla="*/ 3572 h 28575"/>
                    <a:gd name="connsiteX1" fmla="*/ 3572 w 0"/>
                    <a:gd name="connsiteY1" fmla="*/ 2576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8575">
                      <a:moveTo>
                        <a:pt x="3572" y="3572"/>
                      </a:moveTo>
                      <a:lnTo>
                        <a:pt x="3572" y="25765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82" name="Freeform: Shape 1081">
                  <a:extLst>
                    <a:ext uri="{FF2B5EF4-FFF2-40B4-BE49-F238E27FC236}">
                      <a16:creationId xmlns:a16="http://schemas.microsoft.com/office/drawing/2014/main" id="{37A55ACA-5C37-4AE2-B499-A6053E34C627}"/>
                    </a:ext>
                  </a:extLst>
                </p:cNvPr>
                <p:cNvSpPr/>
                <p:nvPr/>
              </p:nvSpPr>
              <p:spPr>
                <a:xfrm>
                  <a:off x="9904537" y="-153171"/>
                  <a:ext cx="28575" cy="9525"/>
                </a:xfrm>
                <a:custGeom>
                  <a:avLst/>
                  <a:gdLst>
                    <a:gd name="connsiteX0" fmla="*/ 3572 w 28575"/>
                    <a:gd name="connsiteY0" fmla="*/ 3572 h 0"/>
                    <a:gd name="connsiteX1" fmla="*/ 25765 w 28575"/>
                    <a:gd name="connsiteY1" fmla="*/ 357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72" y="3572"/>
                      </a:moveTo>
                      <a:lnTo>
                        <a:pt x="25765" y="3572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83" name="Freeform: Shape 1082">
                  <a:extLst>
                    <a:ext uri="{FF2B5EF4-FFF2-40B4-BE49-F238E27FC236}">
                      <a16:creationId xmlns:a16="http://schemas.microsoft.com/office/drawing/2014/main" id="{2175F740-59B8-4BE5-A50E-D2A724A16719}"/>
                    </a:ext>
                  </a:extLst>
                </p:cNvPr>
                <p:cNvSpPr/>
                <p:nvPr/>
              </p:nvSpPr>
              <p:spPr>
                <a:xfrm>
                  <a:off x="9933588" y="-123453"/>
                  <a:ext cx="9525" cy="28575"/>
                </a:xfrm>
                <a:custGeom>
                  <a:avLst/>
                  <a:gdLst>
                    <a:gd name="connsiteX0" fmla="*/ 3572 w 0"/>
                    <a:gd name="connsiteY0" fmla="*/ 3572 h 28575"/>
                    <a:gd name="connsiteX1" fmla="*/ 3572 w 0"/>
                    <a:gd name="connsiteY1" fmla="*/ 2586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8575">
                      <a:moveTo>
                        <a:pt x="3572" y="3572"/>
                      </a:moveTo>
                      <a:lnTo>
                        <a:pt x="3572" y="25860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84" name="Freeform: Shape 1083">
                  <a:extLst>
                    <a:ext uri="{FF2B5EF4-FFF2-40B4-BE49-F238E27FC236}">
                      <a16:creationId xmlns:a16="http://schemas.microsoft.com/office/drawing/2014/main" id="{ED0046BF-C840-4176-804F-B3AF554A4851}"/>
                    </a:ext>
                  </a:extLst>
                </p:cNvPr>
                <p:cNvSpPr/>
                <p:nvPr/>
              </p:nvSpPr>
              <p:spPr>
                <a:xfrm>
                  <a:off x="9922444" y="-112309"/>
                  <a:ext cx="28575" cy="9525"/>
                </a:xfrm>
                <a:custGeom>
                  <a:avLst/>
                  <a:gdLst>
                    <a:gd name="connsiteX0" fmla="*/ 3572 w 28575"/>
                    <a:gd name="connsiteY0" fmla="*/ 3572 h 0"/>
                    <a:gd name="connsiteX1" fmla="*/ 25860 w 28575"/>
                    <a:gd name="connsiteY1" fmla="*/ 357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72" y="3572"/>
                      </a:moveTo>
                      <a:lnTo>
                        <a:pt x="25860" y="3572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85" name="Freeform: Shape 1084">
                  <a:extLst>
                    <a:ext uri="{FF2B5EF4-FFF2-40B4-BE49-F238E27FC236}">
                      <a16:creationId xmlns:a16="http://schemas.microsoft.com/office/drawing/2014/main" id="{F0F43320-ED7F-4616-A2CA-C5A75BDBF89F}"/>
                    </a:ext>
                  </a:extLst>
                </p:cNvPr>
                <p:cNvSpPr/>
                <p:nvPr/>
              </p:nvSpPr>
              <p:spPr>
                <a:xfrm>
                  <a:off x="10432889" y="272025"/>
                  <a:ext cx="9525" cy="28575"/>
                </a:xfrm>
                <a:custGeom>
                  <a:avLst/>
                  <a:gdLst>
                    <a:gd name="connsiteX0" fmla="*/ 3572 w 0"/>
                    <a:gd name="connsiteY0" fmla="*/ 3572 h 28575"/>
                    <a:gd name="connsiteX1" fmla="*/ 3572 w 0"/>
                    <a:gd name="connsiteY1" fmla="*/ 2586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8575">
                      <a:moveTo>
                        <a:pt x="3572" y="3572"/>
                      </a:moveTo>
                      <a:lnTo>
                        <a:pt x="3572" y="25860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86" name="Freeform: Shape 1085">
                  <a:extLst>
                    <a:ext uri="{FF2B5EF4-FFF2-40B4-BE49-F238E27FC236}">
                      <a16:creationId xmlns:a16="http://schemas.microsoft.com/office/drawing/2014/main" id="{58D17E04-F729-4DF0-9313-8988079696D7}"/>
                    </a:ext>
                  </a:extLst>
                </p:cNvPr>
                <p:cNvSpPr/>
                <p:nvPr/>
              </p:nvSpPr>
              <p:spPr>
                <a:xfrm>
                  <a:off x="10421744" y="283169"/>
                  <a:ext cx="28575" cy="9525"/>
                </a:xfrm>
                <a:custGeom>
                  <a:avLst/>
                  <a:gdLst>
                    <a:gd name="connsiteX0" fmla="*/ 3572 w 28575"/>
                    <a:gd name="connsiteY0" fmla="*/ 3572 h 0"/>
                    <a:gd name="connsiteX1" fmla="*/ 25860 w 28575"/>
                    <a:gd name="connsiteY1" fmla="*/ 357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72" y="3572"/>
                      </a:moveTo>
                      <a:lnTo>
                        <a:pt x="25860" y="3572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087" name="Freeform: Shape 1086">
                  <a:extLst>
                    <a:ext uri="{FF2B5EF4-FFF2-40B4-BE49-F238E27FC236}">
                      <a16:creationId xmlns:a16="http://schemas.microsoft.com/office/drawing/2014/main" id="{D801A61A-7468-4294-BA16-9AD9F37A5553}"/>
                    </a:ext>
                  </a:extLst>
                </p:cNvPr>
                <p:cNvSpPr/>
                <p:nvPr/>
              </p:nvSpPr>
              <p:spPr>
                <a:xfrm>
                  <a:off x="10734355" y="477669"/>
                  <a:ext cx="9525" cy="28575"/>
                </a:xfrm>
                <a:custGeom>
                  <a:avLst/>
                  <a:gdLst>
                    <a:gd name="connsiteX0" fmla="*/ 3572 w 0"/>
                    <a:gd name="connsiteY0" fmla="*/ 3572 h 28575"/>
                    <a:gd name="connsiteX1" fmla="*/ 3572 w 0"/>
                    <a:gd name="connsiteY1" fmla="*/ 2576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8575">
                      <a:moveTo>
                        <a:pt x="3572" y="3572"/>
                      </a:moveTo>
                      <a:lnTo>
                        <a:pt x="3572" y="25765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352" name="Freeform: Shape 351">
                  <a:extLst>
                    <a:ext uri="{FF2B5EF4-FFF2-40B4-BE49-F238E27FC236}">
                      <a16:creationId xmlns:a16="http://schemas.microsoft.com/office/drawing/2014/main" id="{54775808-45C6-4CB1-A82D-5A00ED592C42}"/>
                    </a:ext>
                  </a:extLst>
                </p:cNvPr>
                <p:cNvSpPr/>
                <p:nvPr/>
              </p:nvSpPr>
              <p:spPr>
                <a:xfrm>
                  <a:off x="10723211" y="488718"/>
                  <a:ext cx="28575" cy="9525"/>
                </a:xfrm>
                <a:custGeom>
                  <a:avLst/>
                  <a:gdLst>
                    <a:gd name="connsiteX0" fmla="*/ 3572 w 28575"/>
                    <a:gd name="connsiteY0" fmla="*/ 3572 h 0"/>
                    <a:gd name="connsiteX1" fmla="*/ 25860 w 28575"/>
                    <a:gd name="connsiteY1" fmla="*/ 357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72" y="3572"/>
                      </a:moveTo>
                      <a:lnTo>
                        <a:pt x="25860" y="3572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353" name="Freeform: Shape 352">
                  <a:extLst>
                    <a:ext uri="{FF2B5EF4-FFF2-40B4-BE49-F238E27FC236}">
                      <a16:creationId xmlns:a16="http://schemas.microsoft.com/office/drawing/2014/main" id="{4C213805-473E-4DCD-B98F-FD36F17472C5}"/>
                    </a:ext>
                  </a:extLst>
                </p:cNvPr>
                <p:cNvSpPr/>
                <p:nvPr/>
              </p:nvSpPr>
              <p:spPr>
                <a:xfrm>
                  <a:off x="10751976" y="477669"/>
                  <a:ext cx="9525" cy="28575"/>
                </a:xfrm>
                <a:custGeom>
                  <a:avLst/>
                  <a:gdLst>
                    <a:gd name="connsiteX0" fmla="*/ 3572 w 0"/>
                    <a:gd name="connsiteY0" fmla="*/ 3572 h 28575"/>
                    <a:gd name="connsiteX1" fmla="*/ 3572 w 0"/>
                    <a:gd name="connsiteY1" fmla="*/ 2576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8575">
                      <a:moveTo>
                        <a:pt x="3572" y="3572"/>
                      </a:moveTo>
                      <a:lnTo>
                        <a:pt x="3572" y="25765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354" name="Freeform: Shape 353">
                  <a:extLst>
                    <a:ext uri="{FF2B5EF4-FFF2-40B4-BE49-F238E27FC236}">
                      <a16:creationId xmlns:a16="http://schemas.microsoft.com/office/drawing/2014/main" id="{655DBB98-9508-477C-BB5E-230A1A3DB20E}"/>
                    </a:ext>
                  </a:extLst>
                </p:cNvPr>
                <p:cNvSpPr/>
                <p:nvPr/>
              </p:nvSpPr>
              <p:spPr>
                <a:xfrm>
                  <a:off x="10740832" y="488718"/>
                  <a:ext cx="28575" cy="9525"/>
                </a:xfrm>
                <a:custGeom>
                  <a:avLst/>
                  <a:gdLst>
                    <a:gd name="connsiteX0" fmla="*/ 3572 w 28575"/>
                    <a:gd name="connsiteY0" fmla="*/ 3572 h 0"/>
                    <a:gd name="connsiteX1" fmla="*/ 25860 w 28575"/>
                    <a:gd name="connsiteY1" fmla="*/ 357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72" y="3572"/>
                      </a:moveTo>
                      <a:lnTo>
                        <a:pt x="25860" y="3572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355" name="Freeform: Shape 354">
                  <a:extLst>
                    <a:ext uri="{FF2B5EF4-FFF2-40B4-BE49-F238E27FC236}">
                      <a16:creationId xmlns:a16="http://schemas.microsoft.com/office/drawing/2014/main" id="{CAE6CE56-C6B1-4BDA-9425-4431B9415CC1}"/>
                    </a:ext>
                  </a:extLst>
                </p:cNvPr>
                <p:cNvSpPr/>
                <p:nvPr/>
              </p:nvSpPr>
              <p:spPr>
                <a:xfrm>
                  <a:off x="10885231" y="596351"/>
                  <a:ext cx="9525" cy="28575"/>
                </a:xfrm>
                <a:custGeom>
                  <a:avLst/>
                  <a:gdLst>
                    <a:gd name="connsiteX0" fmla="*/ 3572 w 0"/>
                    <a:gd name="connsiteY0" fmla="*/ 3572 h 28575"/>
                    <a:gd name="connsiteX1" fmla="*/ 3572 w 0"/>
                    <a:gd name="connsiteY1" fmla="*/ 2586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8575">
                      <a:moveTo>
                        <a:pt x="3572" y="3572"/>
                      </a:moveTo>
                      <a:lnTo>
                        <a:pt x="3572" y="25860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356" name="Freeform: Shape 355">
                  <a:extLst>
                    <a:ext uri="{FF2B5EF4-FFF2-40B4-BE49-F238E27FC236}">
                      <a16:creationId xmlns:a16="http://schemas.microsoft.com/office/drawing/2014/main" id="{C5275358-6BE9-4932-AD43-9AC6F31E8351}"/>
                    </a:ext>
                  </a:extLst>
                </p:cNvPr>
                <p:cNvSpPr/>
                <p:nvPr/>
              </p:nvSpPr>
              <p:spPr>
                <a:xfrm>
                  <a:off x="10874087" y="607495"/>
                  <a:ext cx="28575" cy="9525"/>
                </a:xfrm>
                <a:custGeom>
                  <a:avLst/>
                  <a:gdLst>
                    <a:gd name="connsiteX0" fmla="*/ 3572 w 28575"/>
                    <a:gd name="connsiteY0" fmla="*/ 3572 h 0"/>
                    <a:gd name="connsiteX1" fmla="*/ 25765 w 28575"/>
                    <a:gd name="connsiteY1" fmla="*/ 357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72" y="3572"/>
                      </a:moveTo>
                      <a:lnTo>
                        <a:pt x="25765" y="3572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357" name="Freeform: Shape 356">
                  <a:extLst>
                    <a:ext uri="{FF2B5EF4-FFF2-40B4-BE49-F238E27FC236}">
                      <a16:creationId xmlns:a16="http://schemas.microsoft.com/office/drawing/2014/main" id="{F3B3E19E-71D7-4608-A39A-41D974E23134}"/>
                    </a:ext>
                  </a:extLst>
                </p:cNvPr>
                <p:cNvSpPr/>
                <p:nvPr/>
              </p:nvSpPr>
              <p:spPr>
                <a:xfrm>
                  <a:off x="11143358" y="748179"/>
                  <a:ext cx="9525" cy="28575"/>
                </a:xfrm>
                <a:custGeom>
                  <a:avLst/>
                  <a:gdLst>
                    <a:gd name="connsiteX0" fmla="*/ 3572 w 0"/>
                    <a:gd name="connsiteY0" fmla="*/ 3572 h 28575"/>
                    <a:gd name="connsiteX1" fmla="*/ 3572 w 0"/>
                    <a:gd name="connsiteY1" fmla="*/ 2586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8575">
                      <a:moveTo>
                        <a:pt x="3572" y="3572"/>
                      </a:moveTo>
                      <a:lnTo>
                        <a:pt x="3572" y="25860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49" name="Freeform: Shape 448">
                  <a:extLst>
                    <a:ext uri="{FF2B5EF4-FFF2-40B4-BE49-F238E27FC236}">
                      <a16:creationId xmlns:a16="http://schemas.microsoft.com/office/drawing/2014/main" id="{A504C472-576A-44B6-A42D-0869F1B22566}"/>
                    </a:ext>
                  </a:extLst>
                </p:cNvPr>
                <p:cNvSpPr/>
                <p:nvPr/>
              </p:nvSpPr>
              <p:spPr>
                <a:xfrm>
                  <a:off x="11132309" y="759324"/>
                  <a:ext cx="28575" cy="9525"/>
                </a:xfrm>
                <a:custGeom>
                  <a:avLst/>
                  <a:gdLst>
                    <a:gd name="connsiteX0" fmla="*/ 3572 w 28575"/>
                    <a:gd name="connsiteY0" fmla="*/ 3572 h 0"/>
                    <a:gd name="connsiteX1" fmla="*/ 25765 w 28575"/>
                    <a:gd name="connsiteY1" fmla="*/ 357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72" y="3572"/>
                      </a:moveTo>
                      <a:lnTo>
                        <a:pt x="25765" y="3572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50" name="Freeform: Shape 449">
                  <a:extLst>
                    <a:ext uri="{FF2B5EF4-FFF2-40B4-BE49-F238E27FC236}">
                      <a16:creationId xmlns:a16="http://schemas.microsoft.com/office/drawing/2014/main" id="{319C8B6E-92C3-4C8D-9AE1-EB709BF21304}"/>
                    </a:ext>
                  </a:extLst>
                </p:cNvPr>
                <p:cNvSpPr/>
                <p:nvPr/>
              </p:nvSpPr>
              <p:spPr>
                <a:xfrm>
                  <a:off x="11560839" y="866099"/>
                  <a:ext cx="9525" cy="28575"/>
                </a:xfrm>
                <a:custGeom>
                  <a:avLst/>
                  <a:gdLst>
                    <a:gd name="connsiteX0" fmla="*/ 3572 w 0"/>
                    <a:gd name="connsiteY0" fmla="*/ 3572 h 28575"/>
                    <a:gd name="connsiteX1" fmla="*/ 3572 w 0"/>
                    <a:gd name="connsiteY1" fmla="*/ 2576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8575">
                      <a:moveTo>
                        <a:pt x="3572" y="3572"/>
                      </a:moveTo>
                      <a:lnTo>
                        <a:pt x="3572" y="25765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51" name="Freeform: Shape 450">
                  <a:extLst>
                    <a:ext uri="{FF2B5EF4-FFF2-40B4-BE49-F238E27FC236}">
                      <a16:creationId xmlns:a16="http://schemas.microsoft.com/office/drawing/2014/main" id="{8D497A65-9E2C-429B-88C4-7C697884A81D}"/>
                    </a:ext>
                  </a:extLst>
                </p:cNvPr>
                <p:cNvSpPr/>
                <p:nvPr/>
              </p:nvSpPr>
              <p:spPr>
                <a:xfrm>
                  <a:off x="11549790" y="877148"/>
                  <a:ext cx="28575" cy="9525"/>
                </a:xfrm>
                <a:custGeom>
                  <a:avLst/>
                  <a:gdLst>
                    <a:gd name="connsiteX0" fmla="*/ 3572 w 28575"/>
                    <a:gd name="connsiteY0" fmla="*/ 3572 h 0"/>
                    <a:gd name="connsiteX1" fmla="*/ 25765 w 28575"/>
                    <a:gd name="connsiteY1" fmla="*/ 357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72" y="3572"/>
                      </a:moveTo>
                      <a:lnTo>
                        <a:pt x="25765" y="3572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52" name="Freeform: Shape 451">
                  <a:extLst>
                    <a:ext uri="{FF2B5EF4-FFF2-40B4-BE49-F238E27FC236}">
                      <a16:creationId xmlns:a16="http://schemas.microsoft.com/office/drawing/2014/main" id="{89161775-E414-485B-93E5-225F8C21ACB4}"/>
                    </a:ext>
                  </a:extLst>
                </p:cNvPr>
                <p:cNvSpPr/>
                <p:nvPr/>
              </p:nvSpPr>
              <p:spPr>
                <a:xfrm>
                  <a:off x="12948917" y="1090127"/>
                  <a:ext cx="9525" cy="28575"/>
                </a:xfrm>
                <a:custGeom>
                  <a:avLst/>
                  <a:gdLst>
                    <a:gd name="connsiteX0" fmla="*/ 3572 w 0"/>
                    <a:gd name="connsiteY0" fmla="*/ 3572 h 28575"/>
                    <a:gd name="connsiteX1" fmla="*/ 3572 w 0"/>
                    <a:gd name="connsiteY1" fmla="*/ 2576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8575">
                      <a:moveTo>
                        <a:pt x="3572" y="3572"/>
                      </a:moveTo>
                      <a:lnTo>
                        <a:pt x="3572" y="25765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53" name="Freeform: Shape 452">
                  <a:extLst>
                    <a:ext uri="{FF2B5EF4-FFF2-40B4-BE49-F238E27FC236}">
                      <a16:creationId xmlns:a16="http://schemas.microsoft.com/office/drawing/2014/main" id="{0B15DEEE-8B62-4756-B21D-AE3AC3BF82EC}"/>
                    </a:ext>
                  </a:extLst>
                </p:cNvPr>
                <p:cNvSpPr/>
                <p:nvPr/>
              </p:nvSpPr>
              <p:spPr>
                <a:xfrm>
                  <a:off x="12937773" y="1101271"/>
                  <a:ext cx="28575" cy="9525"/>
                </a:xfrm>
                <a:custGeom>
                  <a:avLst/>
                  <a:gdLst>
                    <a:gd name="connsiteX0" fmla="*/ 3572 w 28575"/>
                    <a:gd name="connsiteY0" fmla="*/ 3572 h 0"/>
                    <a:gd name="connsiteX1" fmla="*/ 25860 w 28575"/>
                    <a:gd name="connsiteY1" fmla="*/ 357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>
                      <a:moveTo>
                        <a:pt x="3572" y="3572"/>
                      </a:moveTo>
                      <a:lnTo>
                        <a:pt x="25860" y="3572"/>
                      </a:lnTo>
                    </a:path>
                  </a:pathLst>
                </a:custGeom>
                <a:noFill/>
                <a:ln w="19050" cap="sq">
                  <a:solidFill>
                    <a:srgbClr val="0070C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</p:grpSp>
        </p:grpSp>
      </p:grpSp>
      <p:sp>
        <p:nvSpPr>
          <p:cNvPr id="247" name="Obdélník 246">
            <a:extLst>
              <a:ext uri="{FF2B5EF4-FFF2-40B4-BE49-F238E27FC236}">
                <a16:creationId xmlns:a16="http://schemas.microsoft.com/office/drawing/2014/main" id="{42434C21-030B-453C-A15A-0650B7F1D041}"/>
              </a:ext>
            </a:extLst>
          </p:cNvPr>
          <p:cNvSpPr/>
          <p:nvPr/>
        </p:nvSpPr>
        <p:spPr>
          <a:xfrm>
            <a:off x="5447928" y="6593903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248" name="Obdélník 247">
            <a:extLst>
              <a:ext uri="{FF2B5EF4-FFF2-40B4-BE49-F238E27FC236}">
                <a16:creationId xmlns:a16="http://schemas.microsoft.com/office/drawing/2014/main" id="{2823EF86-1AAD-4371-98E4-DE830B3E48F4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6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A2A1-413F-4F04-9B08-DE8B2262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39461"/>
            <a:ext cx="10706452" cy="553999"/>
          </a:xfrm>
          <a:noFill/>
        </p:spPr>
        <p:txBody>
          <a:bodyPr/>
          <a:lstStyle/>
          <a:p>
            <a:r>
              <a:rPr lang="cs-CZ" sz="3400" b="1" dirty="0">
                <a:solidFill>
                  <a:srgbClr val="003399"/>
                </a:solidFill>
                <a:latin typeface="+mn-lt"/>
              </a:rPr>
              <a:t>Délka a ukončení léčby </a:t>
            </a:r>
            <a:endParaRPr lang="en-GB" sz="34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05A93-13FC-4DA8-9BB1-1FFCF24E4A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8" y="6390289"/>
            <a:ext cx="10706455" cy="227999"/>
          </a:xfrm>
        </p:spPr>
        <p:txBody>
          <a:bodyPr/>
          <a:lstStyle/>
          <a:p>
            <a:pPr algn="l">
              <a:spcBef>
                <a:spcPts val="267"/>
              </a:spcBef>
              <a:buClr>
                <a:srgbClr val="FBB900"/>
              </a:buClr>
            </a:pPr>
            <a:r>
              <a:rPr lang="en-GB" sz="1200" dirty="0"/>
              <a:t>*17 pa</a:t>
            </a:r>
            <a:r>
              <a:rPr lang="cs-CZ" sz="1200" dirty="0" err="1"/>
              <a:t>cientů</a:t>
            </a:r>
            <a:r>
              <a:rPr lang="cs-CZ" sz="1200" dirty="0"/>
              <a:t> mělo redukci dávky na </a:t>
            </a:r>
            <a:r>
              <a:rPr lang="en-GB" sz="1200" dirty="0" err="1"/>
              <a:t>abiratero</a:t>
            </a:r>
            <a:r>
              <a:rPr lang="cs-CZ" sz="1200" dirty="0"/>
              <a:t>nu a</a:t>
            </a:r>
            <a:r>
              <a:rPr lang="en-GB" sz="1200" dirty="0"/>
              <a:t> 3</a:t>
            </a:r>
            <a:r>
              <a:rPr lang="cs-CZ" sz="1200" dirty="0"/>
              <a:t>0 s </a:t>
            </a:r>
            <a:r>
              <a:rPr lang="en-GB" sz="1200" dirty="0" err="1"/>
              <a:t>enzalutamide</a:t>
            </a:r>
            <a:r>
              <a:rPr lang="cs-CZ" sz="1200" dirty="0"/>
              <a:t>m</a:t>
            </a:r>
            <a:r>
              <a:rPr lang="en-GB" sz="1200" dirty="0"/>
              <a:t>; **</a:t>
            </a:r>
            <a:r>
              <a:rPr lang="cs-CZ" sz="1200" dirty="0"/>
              <a:t>Ukončení</a:t>
            </a:r>
            <a:r>
              <a:rPr lang="en-US" sz="1200" dirty="0"/>
              <a:t> </a:t>
            </a:r>
            <a:r>
              <a:rPr lang="cs-CZ" sz="1200" dirty="0"/>
              <a:t>k</a:t>
            </a:r>
            <a:r>
              <a:rPr lang="en-US" sz="1200" dirty="0" err="1"/>
              <a:t>abazitaxel</a:t>
            </a:r>
            <a:r>
              <a:rPr lang="cs-CZ" sz="1200" dirty="0"/>
              <a:t>u z rozhodnutí </a:t>
            </a:r>
            <a:r>
              <a:rPr lang="cs-CZ" sz="1200" dirty="0" err="1"/>
              <a:t>investigátora</a:t>
            </a:r>
            <a:r>
              <a:rPr lang="en-US" sz="1200" dirty="0"/>
              <a:t>, </a:t>
            </a:r>
            <a:r>
              <a:rPr lang="cs-CZ" sz="1200" dirty="0"/>
              <a:t>na žádost pacienta nebo z jiného důvodu nejčastěji u pacientů se stabilizací choroby, kteří dosáhli vysokého počtu cyklů.</a:t>
            </a:r>
            <a:endParaRPr lang="en-US" sz="1200" dirty="0"/>
          </a:p>
        </p:txBody>
      </p:sp>
      <p:sp>
        <p:nvSpPr>
          <p:cNvPr id="10" name="Obdélník 9"/>
          <p:cNvSpPr/>
          <p:nvPr/>
        </p:nvSpPr>
        <p:spPr>
          <a:xfrm>
            <a:off x="719998" y="1097748"/>
            <a:ext cx="10706453" cy="505552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3EBF5C-6B8B-4748-B273-33C86C1A4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986331"/>
              </p:ext>
            </p:extLst>
          </p:nvPr>
        </p:nvGraphicFramePr>
        <p:xfrm>
          <a:off x="719998" y="1097748"/>
          <a:ext cx="10706454" cy="5055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6604">
                  <a:extLst>
                    <a:ext uri="{9D8B030D-6E8A-4147-A177-3AD203B41FA5}">
                      <a16:colId xmlns:a16="http://schemas.microsoft.com/office/drawing/2014/main" val="1916162676"/>
                    </a:ext>
                  </a:extLst>
                </a:gridCol>
                <a:gridCol w="2413555">
                  <a:extLst>
                    <a:ext uri="{9D8B030D-6E8A-4147-A177-3AD203B41FA5}">
                      <a16:colId xmlns:a16="http://schemas.microsoft.com/office/drawing/2014/main" val="4073674865"/>
                    </a:ext>
                  </a:extLst>
                </a:gridCol>
                <a:gridCol w="2906295">
                  <a:extLst>
                    <a:ext uri="{9D8B030D-6E8A-4147-A177-3AD203B41FA5}">
                      <a16:colId xmlns:a16="http://schemas.microsoft.com/office/drawing/2014/main" val="177380016"/>
                    </a:ext>
                  </a:extLst>
                </a:gridCol>
              </a:tblGrid>
              <a:tr h="879098">
                <a:tc>
                  <a:txBody>
                    <a:bodyPr/>
                    <a:lstStyle/>
                    <a:p>
                      <a:endParaRPr lang="en-GB" sz="21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+mn-lt"/>
                        </a:rPr>
                        <a:t>K</a:t>
                      </a:r>
                      <a:r>
                        <a:rPr lang="en-GB" sz="2000" dirty="0" err="1">
                          <a:latin typeface="+mn-lt"/>
                        </a:rPr>
                        <a:t>abazitaxel</a:t>
                      </a:r>
                      <a:r>
                        <a:rPr lang="en-GB" sz="2000" dirty="0">
                          <a:latin typeface="+mn-lt"/>
                        </a:rPr>
                        <a:t> (</a:t>
                      </a:r>
                      <a:r>
                        <a:rPr lang="cs-CZ" sz="2000" dirty="0">
                          <a:latin typeface="+mn-lt"/>
                        </a:rPr>
                        <a:t>n </a:t>
                      </a:r>
                      <a:r>
                        <a:rPr lang="en-GB" sz="2000" dirty="0">
                          <a:latin typeface="+mn-lt"/>
                        </a:rPr>
                        <a:t>=</a:t>
                      </a:r>
                      <a:r>
                        <a:rPr lang="cs-CZ" sz="2000" dirty="0">
                          <a:latin typeface="+mn-lt"/>
                        </a:rPr>
                        <a:t> </a:t>
                      </a:r>
                      <a:r>
                        <a:rPr lang="en-GB" sz="2000" dirty="0">
                          <a:latin typeface="+mn-lt"/>
                        </a:rPr>
                        <a:t>126)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Abirateron</a:t>
                      </a:r>
                      <a:r>
                        <a:rPr lang="cs-CZ" sz="2000" dirty="0"/>
                        <a:t>/</a:t>
                      </a:r>
                      <a:r>
                        <a:rPr lang="en-GB" sz="2000" dirty="0" err="1"/>
                        <a:t>enzalutamid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>
                          <a:latin typeface="+mn-lt"/>
                        </a:rPr>
                        <a:t>(</a:t>
                      </a:r>
                      <a:r>
                        <a:rPr lang="cs-CZ" sz="2000" dirty="0">
                          <a:latin typeface="+mn-lt"/>
                        </a:rPr>
                        <a:t>n</a:t>
                      </a:r>
                      <a:r>
                        <a:rPr lang="en-GB" sz="2000" dirty="0">
                          <a:latin typeface="+mn-lt"/>
                        </a:rPr>
                        <a:t> = 124)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19932"/>
                  </a:ext>
                </a:extLst>
              </a:tr>
              <a:tr h="348036">
                <a:tc>
                  <a:txBody>
                    <a:bodyPr/>
                    <a:lstStyle/>
                    <a:p>
                      <a:r>
                        <a:rPr lang="en-GB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Medi</a:t>
                      </a:r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á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n </a:t>
                      </a:r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délky léčby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týdny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(r</a:t>
                      </a:r>
                      <a:r>
                        <a:rPr lang="cs-CZ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ozmezí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22,0 (3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–</a:t>
                      </a:r>
                      <a:r>
                        <a:rPr lang="fr-FR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88)</a:t>
                      </a:r>
                      <a:endParaRPr lang="en-GB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12,5 (2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–</a:t>
                      </a:r>
                      <a:r>
                        <a:rPr lang="fr-FR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141)</a:t>
                      </a:r>
                      <a:endParaRPr lang="en-GB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207817"/>
                  </a:ext>
                </a:extLst>
              </a:tr>
              <a:tr h="348036">
                <a:tc>
                  <a:txBody>
                    <a:bodyPr/>
                    <a:lstStyle/>
                    <a:p>
                      <a:r>
                        <a:rPr lang="en-GB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Medi</a:t>
                      </a:r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á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n </a:t>
                      </a:r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počtu podaných cyklů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, n (</a:t>
                      </a:r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rozmezí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 (1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–</a:t>
                      </a:r>
                      <a:r>
                        <a:rPr lang="fr-FR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29)</a:t>
                      </a:r>
                      <a:endParaRPr lang="en-GB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 (1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–</a:t>
                      </a:r>
                      <a:r>
                        <a:rPr lang="fr-FR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45)</a:t>
                      </a:r>
                      <a:endParaRPr lang="en-GB" sz="2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576182"/>
                  </a:ext>
                </a:extLst>
              </a:tr>
              <a:tr h="348036">
                <a:tc>
                  <a:txBody>
                    <a:bodyPr/>
                    <a:lstStyle/>
                    <a:p>
                      <a:r>
                        <a:rPr lang="en-GB" sz="210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r>
                        <a:rPr lang="cs-CZ" sz="2100" dirty="0" err="1">
                          <a:solidFill>
                            <a:schemeClr val="tx1"/>
                          </a:solidFill>
                          <a:latin typeface="+mn-lt"/>
                        </a:rPr>
                        <a:t>lespoň</a:t>
                      </a:r>
                      <a:r>
                        <a:rPr lang="cs-CZ" sz="2100" dirty="0">
                          <a:solidFill>
                            <a:schemeClr val="tx1"/>
                          </a:solidFill>
                          <a:latin typeface="+mn-lt"/>
                        </a:rPr>
                        <a:t> 1 cyklus s redukcí dávky</a:t>
                      </a:r>
                      <a:r>
                        <a:rPr lang="en-GB" sz="210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GB" sz="2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n (%)</a:t>
                      </a:r>
                      <a:endParaRPr lang="en-GB" sz="2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27 (21,4)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47 (37,9)*</a:t>
                      </a:r>
                      <a:endParaRPr lang="en-GB" sz="21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21077"/>
                  </a:ext>
                </a:extLst>
              </a:tr>
              <a:tr h="34803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Pa</a:t>
                      </a:r>
                      <a:r>
                        <a:rPr lang="cs-CZ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cienti</a:t>
                      </a:r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,</a:t>
                      </a:r>
                      <a:r>
                        <a:rPr lang="cs-CZ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kteří ukončili léčbu ve studii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,</a:t>
                      </a:r>
                      <a:r>
                        <a:rPr lang="en-GB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n (%)</a:t>
                      </a:r>
                      <a:endParaRPr lang="en-GB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120 (95,2)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117 (94,4)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99850"/>
                  </a:ext>
                </a:extLst>
              </a:tr>
              <a:tr h="278428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Důvod</a:t>
                      </a:r>
                      <a:r>
                        <a:rPr lang="cs-CZ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ukončení léčby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, n (%)</a:t>
                      </a:r>
                    </a:p>
                    <a:p>
                      <a:pPr marL="179388" indent="0">
                        <a:spcBef>
                          <a:spcPts val="0"/>
                        </a:spcBef>
                      </a:pPr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Nežádoucí</a:t>
                      </a:r>
                      <a:r>
                        <a:rPr lang="cs-CZ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účinky</a:t>
                      </a:r>
                      <a:endParaRPr lang="en-GB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179388" indent="0">
                        <a:spcBef>
                          <a:spcPts val="0"/>
                        </a:spcBef>
                      </a:pPr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Progrese</a:t>
                      </a:r>
                      <a:r>
                        <a:rPr lang="cs-CZ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nemoci</a:t>
                      </a:r>
                      <a:endParaRPr lang="en-GB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179388" indent="0">
                        <a:spcBef>
                          <a:spcPts val="0"/>
                        </a:spcBef>
                      </a:pPr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Rozhodnutí</a:t>
                      </a:r>
                      <a:r>
                        <a:rPr lang="cs-CZ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cs-CZ" sz="21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investigátora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**</a:t>
                      </a:r>
                      <a:endParaRPr lang="en-GB" sz="2100" baseline="300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179388" indent="0">
                        <a:spcBef>
                          <a:spcPts val="0"/>
                        </a:spcBef>
                      </a:pPr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Na</a:t>
                      </a:r>
                      <a:r>
                        <a:rPr lang="cs-CZ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žádost pacienta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**</a:t>
                      </a:r>
                    </a:p>
                    <a:p>
                      <a:pPr marL="179388" indent="0">
                        <a:spcBef>
                          <a:spcPts val="0"/>
                        </a:spcBef>
                      </a:pPr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Nízká</a:t>
                      </a:r>
                      <a:r>
                        <a:rPr lang="cs-CZ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cs-CZ" sz="21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compliance</a:t>
                      </a:r>
                      <a:r>
                        <a:rPr lang="cs-CZ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s protokolem</a:t>
                      </a:r>
                      <a:endParaRPr lang="en-GB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179388" indent="0">
                        <a:spcBef>
                          <a:spcPts val="0"/>
                        </a:spcBef>
                      </a:pPr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Ukončeno</a:t>
                      </a:r>
                      <a:r>
                        <a:rPr lang="cs-CZ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sledování v rámci </a:t>
                      </a:r>
                      <a:r>
                        <a:rPr lang="cs-CZ" sz="21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follow</a:t>
                      </a:r>
                      <a:r>
                        <a:rPr lang="cs-CZ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-</a:t>
                      </a:r>
                      <a:r>
                        <a:rPr lang="cs-CZ" sz="21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up</a:t>
                      </a:r>
                      <a:endParaRPr lang="en-GB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179388" indent="0">
                        <a:spcBef>
                          <a:spcPts val="0"/>
                        </a:spcBef>
                      </a:pPr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Jiné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**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10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+mn-cs"/>
                        </a:rPr>
                        <a:t>25 (19,8)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55 (43,7)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21 (16,7)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12 (9,5)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7 (5,6)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10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+mn-cs"/>
                        </a:rPr>
                        <a:t>11 (8,9)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88 (71,0)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5 (4,0)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4 (3,2)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1 (0,8)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0</a:t>
                      </a:r>
                      <a:endParaRPr lang="en-GB" sz="210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+mn-cs"/>
                        </a:rPr>
                        <a:t>8 (6,5)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912758"/>
                  </a:ext>
                </a:extLst>
              </a:tr>
            </a:tbl>
          </a:graphicData>
        </a:graphic>
      </p:graphicFrame>
      <p:sp>
        <p:nvSpPr>
          <p:cNvPr id="4" name="Zaoblený obdélník 3"/>
          <p:cNvSpPr/>
          <p:nvPr/>
        </p:nvSpPr>
        <p:spPr>
          <a:xfrm>
            <a:off x="719998" y="3814346"/>
            <a:ext cx="10706453" cy="3222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719998" y="4136563"/>
            <a:ext cx="10706453" cy="3222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B25018B-E67E-4099-9ED3-2C2538A5ED47}"/>
              </a:ext>
            </a:extLst>
          </p:cNvPr>
          <p:cNvSpPr/>
          <p:nvPr/>
        </p:nvSpPr>
        <p:spPr>
          <a:xfrm>
            <a:off x="5447928" y="6593903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0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273E-AA4A-4297-BCC4-978FE3E1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25" y="339461"/>
            <a:ext cx="11264928" cy="553999"/>
          </a:xfrm>
          <a:noFill/>
        </p:spPr>
        <p:txBody>
          <a:bodyPr/>
          <a:lstStyle/>
          <a:p>
            <a:r>
              <a:rPr lang="cs-CZ" sz="3400" b="1" dirty="0">
                <a:solidFill>
                  <a:srgbClr val="003399"/>
                </a:solidFill>
                <a:latin typeface="+mn-lt"/>
              </a:rPr>
              <a:t>První následná </a:t>
            </a:r>
            <a:r>
              <a:rPr lang="cs-CZ" sz="3400" b="1" dirty="0" err="1">
                <a:solidFill>
                  <a:srgbClr val="003399"/>
                </a:solidFill>
                <a:latin typeface="+mn-lt"/>
              </a:rPr>
              <a:t>protinádorová</a:t>
            </a:r>
            <a:r>
              <a:rPr lang="cs-CZ" sz="3400" b="1" dirty="0">
                <a:solidFill>
                  <a:srgbClr val="003399"/>
                </a:solidFill>
                <a:latin typeface="+mn-lt"/>
              </a:rPr>
              <a:t> léčba</a:t>
            </a:r>
            <a:endParaRPr lang="en-GB" sz="3400" b="1" dirty="0">
              <a:solidFill>
                <a:srgbClr val="003399"/>
              </a:solidFill>
              <a:latin typeface="+mn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840ABF-B998-4D7C-9960-4758EAA12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842550"/>
              </p:ext>
            </p:extLst>
          </p:nvPr>
        </p:nvGraphicFramePr>
        <p:xfrm>
          <a:off x="161524" y="1495982"/>
          <a:ext cx="11868951" cy="4432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169">
                  <a:extLst>
                    <a:ext uri="{9D8B030D-6E8A-4147-A177-3AD203B41FA5}">
                      <a16:colId xmlns:a16="http://schemas.microsoft.com/office/drawing/2014/main" val="1916162676"/>
                    </a:ext>
                  </a:extLst>
                </a:gridCol>
                <a:gridCol w="3683917">
                  <a:extLst>
                    <a:ext uri="{9D8B030D-6E8A-4147-A177-3AD203B41FA5}">
                      <a16:colId xmlns:a16="http://schemas.microsoft.com/office/drawing/2014/main" val="4073674865"/>
                    </a:ext>
                  </a:extLst>
                </a:gridCol>
                <a:gridCol w="3678865">
                  <a:extLst>
                    <a:ext uri="{9D8B030D-6E8A-4147-A177-3AD203B41FA5}">
                      <a16:colId xmlns:a16="http://schemas.microsoft.com/office/drawing/2014/main" val="177380016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en-GB" sz="2400" dirty="0"/>
                        <a:t>Pa</a:t>
                      </a:r>
                      <a:r>
                        <a:rPr lang="cs-CZ" sz="2400" dirty="0" err="1"/>
                        <a:t>cienti</a:t>
                      </a:r>
                      <a:r>
                        <a:rPr lang="en-GB" sz="2400" dirty="0"/>
                        <a:t>, n (%)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  <a:r>
                        <a:rPr lang="en-GB" sz="2400" dirty="0" err="1"/>
                        <a:t>abazitaxel</a:t>
                      </a:r>
                      <a:endParaRPr lang="en-GB" sz="2400" dirty="0"/>
                    </a:p>
                    <a:p>
                      <a:pPr algn="ctr"/>
                      <a:r>
                        <a:rPr lang="en-GB" sz="2400" dirty="0"/>
                        <a:t>(</a:t>
                      </a:r>
                      <a:r>
                        <a:rPr lang="cs-CZ" sz="2400" dirty="0"/>
                        <a:t>n</a:t>
                      </a:r>
                      <a:r>
                        <a:rPr lang="en-GB" sz="2400" dirty="0"/>
                        <a:t> = 129)</a:t>
                      </a: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Abirateron</a:t>
                      </a:r>
                      <a:r>
                        <a:rPr lang="cs-CZ" sz="2400" dirty="0"/>
                        <a:t>/e</a:t>
                      </a:r>
                      <a:r>
                        <a:rPr lang="en-GB" sz="2400" dirty="0" err="1"/>
                        <a:t>nzalutamid</a:t>
                      </a:r>
                      <a:r>
                        <a:rPr lang="en-GB" sz="2400" dirty="0"/>
                        <a:t> </a:t>
                      </a:r>
                    </a:p>
                    <a:p>
                      <a:pPr algn="ctr"/>
                      <a:r>
                        <a:rPr lang="en-GB" sz="2400" dirty="0"/>
                        <a:t>(</a:t>
                      </a:r>
                      <a:r>
                        <a:rPr lang="cs-CZ" sz="2400" dirty="0"/>
                        <a:t>n</a:t>
                      </a:r>
                      <a:r>
                        <a:rPr lang="en-GB" sz="2400" dirty="0"/>
                        <a:t> = 126)</a:t>
                      </a: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19932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Docetaxel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 (1,6)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 (0,8)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460440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Abirateron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15 (11,6)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 (0)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79524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tabLst>
                          <a:tab pos="1819275" algn="l"/>
                        </a:tabLst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Enzalutamid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15 (11,6)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 (1,6)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893329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K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abazitaxel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 (2,3)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42 (33,3)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568637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Radium</a:t>
                      </a:r>
                      <a:r>
                        <a:rPr lang="cs-CZ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223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 (4,7)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 (2,4)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273392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Studijní</a:t>
                      </a:r>
                      <a:r>
                        <a:rPr lang="cs-CZ" sz="2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lék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 (4,7)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 (2,4)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297528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Taxan</a:t>
                      </a:r>
                      <a:r>
                        <a:rPr lang="cs-CZ" sz="2400" dirty="0">
                          <a:effectLst/>
                        </a:rPr>
                        <a:t> + platinový</a:t>
                      </a:r>
                      <a:r>
                        <a:rPr lang="cs-CZ" sz="2400" baseline="0" dirty="0">
                          <a:effectLst/>
                        </a:rPr>
                        <a:t> derivát</a:t>
                      </a:r>
                      <a:r>
                        <a:rPr lang="en-US" sz="2400" dirty="0">
                          <a:effectLst/>
                        </a:rPr>
                        <a:t> platinum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 (2,3)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 (1,6)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597410"/>
                  </a:ext>
                </a:extLst>
              </a:tr>
              <a:tr h="44742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Pal</a:t>
                      </a:r>
                      <a:r>
                        <a:rPr lang="cs-CZ" sz="2400" dirty="0" err="1">
                          <a:effectLst/>
                        </a:rPr>
                        <a:t>iativní</a:t>
                      </a:r>
                      <a:r>
                        <a:rPr lang="cs-CZ" sz="2400" baseline="0" dirty="0">
                          <a:effectLst/>
                        </a:rPr>
                        <a:t> radioterapie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 (4,7)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28 (22,2)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136259"/>
                  </a:ext>
                </a:extLst>
              </a:tr>
            </a:tbl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161524" y="3712418"/>
            <a:ext cx="11868951" cy="441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61524" y="5487478"/>
            <a:ext cx="11868951" cy="441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E8B7E64-03CB-41B5-AD6E-90A8396CC6F0}"/>
              </a:ext>
            </a:extLst>
          </p:cNvPr>
          <p:cNvSpPr/>
          <p:nvPr/>
        </p:nvSpPr>
        <p:spPr>
          <a:xfrm>
            <a:off x="5447928" y="6593903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9706264-3C4F-4750-AAFD-93B1A434F25B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61525" y="1921285"/>
            <a:ext cx="11868954" cy="371397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C273E-AA4A-4297-BCC4-978FE3E1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25" y="339461"/>
            <a:ext cx="11264928" cy="553999"/>
          </a:xfrm>
          <a:noFill/>
        </p:spPr>
        <p:txBody>
          <a:bodyPr/>
          <a:lstStyle/>
          <a:p>
            <a:r>
              <a:rPr lang="cs-CZ" sz="3400" b="1" dirty="0">
                <a:solidFill>
                  <a:srgbClr val="003399"/>
                </a:solidFill>
                <a:latin typeface="+mn-lt"/>
              </a:rPr>
              <a:t>bezpečnost</a:t>
            </a:r>
            <a:endParaRPr lang="en-GB" sz="34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D4C1F-A8A1-4CEF-8DB6-BAD076CF6D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0595" y="6390289"/>
            <a:ext cx="11025858" cy="227999"/>
          </a:xfrm>
        </p:spPr>
        <p:txBody>
          <a:bodyPr/>
          <a:lstStyle/>
          <a:p>
            <a:pPr algn="l">
              <a:spcBef>
                <a:spcPts val="256"/>
              </a:spcBef>
            </a:pPr>
            <a:endParaRPr lang="en-GB" sz="1200" i="1" dirty="0"/>
          </a:p>
          <a:p>
            <a:pPr algn="l">
              <a:spcBef>
                <a:spcPts val="267"/>
              </a:spcBef>
            </a:pPr>
            <a:r>
              <a:rPr lang="en-GB" sz="1200" i="1" dirty="0"/>
              <a:t>AE, adverse event.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D199E4-D8C2-4991-B10F-70E6210CD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07157"/>
              </p:ext>
            </p:extLst>
          </p:nvPr>
        </p:nvGraphicFramePr>
        <p:xfrm>
          <a:off x="161524" y="1921285"/>
          <a:ext cx="11868955" cy="319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7685">
                  <a:extLst>
                    <a:ext uri="{9D8B030D-6E8A-4147-A177-3AD203B41FA5}">
                      <a16:colId xmlns:a16="http://schemas.microsoft.com/office/drawing/2014/main" val="1916162676"/>
                    </a:ext>
                  </a:extLst>
                </a:gridCol>
                <a:gridCol w="3640635">
                  <a:extLst>
                    <a:ext uri="{9D8B030D-6E8A-4147-A177-3AD203B41FA5}">
                      <a16:colId xmlns:a16="http://schemas.microsoft.com/office/drawing/2014/main" val="4073674865"/>
                    </a:ext>
                  </a:extLst>
                </a:gridCol>
                <a:gridCol w="3640635">
                  <a:extLst>
                    <a:ext uri="{9D8B030D-6E8A-4147-A177-3AD203B41FA5}">
                      <a16:colId xmlns:a16="http://schemas.microsoft.com/office/drawing/2014/main" val="177380016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en-GB" sz="2400" dirty="0"/>
                        <a:t>Pa</a:t>
                      </a:r>
                      <a:r>
                        <a:rPr lang="cs-CZ" sz="2400" dirty="0" err="1"/>
                        <a:t>cienti</a:t>
                      </a:r>
                      <a:r>
                        <a:rPr lang="en-GB" sz="2400" dirty="0"/>
                        <a:t>, n (%)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  <a:r>
                        <a:rPr lang="en-GB" sz="2400" dirty="0" err="1"/>
                        <a:t>abazitaxel</a:t>
                      </a:r>
                      <a:endParaRPr lang="en-GB" sz="2400" dirty="0"/>
                    </a:p>
                    <a:p>
                      <a:pPr algn="ctr"/>
                      <a:r>
                        <a:rPr lang="en-GB" sz="2400" dirty="0"/>
                        <a:t>(</a:t>
                      </a:r>
                      <a:r>
                        <a:rPr lang="cs-CZ" sz="2400" dirty="0"/>
                        <a:t>n</a:t>
                      </a:r>
                      <a:r>
                        <a:rPr lang="en-GB" sz="2400" dirty="0"/>
                        <a:t> = 126)</a:t>
                      </a: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Abirateron</a:t>
                      </a:r>
                      <a:r>
                        <a:rPr lang="cs-CZ" sz="2400" dirty="0"/>
                        <a:t>/</a:t>
                      </a:r>
                      <a:r>
                        <a:rPr lang="en-GB" sz="2400" dirty="0" err="1"/>
                        <a:t>enzalutamid</a:t>
                      </a:r>
                      <a:endParaRPr lang="en-GB" sz="2400" dirty="0"/>
                    </a:p>
                    <a:p>
                      <a:pPr algn="ctr"/>
                      <a:r>
                        <a:rPr lang="en-GB" sz="2400" dirty="0"/>
                        <a:t>(</a:t>
                      </a:r>
                      <a:r>
                        <a:rPr lang="cs-CZ" sz="2400" dirty="0"/>
                        <a:t>n</a:t>
                      </a:r>
                      <a:r>
                        <a:rPr lang="en-GB" sz="2400" dirty="0"/>
                        <a:t> = 124)</a:t>
                      </a: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19932"/>
                  </a:ext>
                </a:extLst>
              </a:tr>
              <a:tr h="468480">
                <a:tc>
                  <a:txBody>
                    <a:bodyPr/>
                    <a:lstStyle/>
                    <a:p>
                      <a:pPr marL="87313" inden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Jakékoliv</a:t>
                      </a:r>
                      <a:r>
                        <a:rPr lang="fr-FR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AE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124 (98,4)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117 (94,4)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084949"/>
                  </a:ext>
                </a:extLst>
              </a:tr>
              <a:tr h="468480">
                <a:tc>
                  <a:txBody>
                    <a:bodyPr/>
                    <a:lstStyle/>
                    <a:p>
                      <a:pPr marL="87313" inden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Jakýkoliv</a:t>
                      </a:r>
                      <a:r>
                        <a:rPr lang="cs-CZ" sz="24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stupeň</a:t>
                      </a:r>
                      <a:r>
                        <a:rPr lang="fr-FR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≥ 3 AE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71 (56,3)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65 (52,4)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460440"/>
                  </a:ext>
                </a:extLst>
              </a:tr>
              <a:tr h="468480">
                <a:tc>
                  <a:txBody>
                    <a:bodyPr/>
                    <a:lstStyle/>
                    <a:p>
                      <a:pPr marL="0" indent="87313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Závažné</a:t>
                      </a:r>
                      <a:r>
                        <a:rPr lang="cs-CZ" sz="24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 SAE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49 (38,9)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 (38,7)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579524"/>
                  </a:ext>
                </a:extLst>
              </a:tr>
              <a:tr h="468480">
                <a:tc>
                  <a:txBody>
                    <a:bodyPr/>
                    <a:lstStyle/>
                    <a:p>
                      <a:pPr marL="87313" inden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AE </a:t>
                      </a:r>
                      <a:r>
                        <a:rPr lang="cs-CZ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vedoucí</a:t>
                      </a:r>
                      <a:r>
                        <a:rPr lang="cs-CZ" sz="24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k ukončení léčby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25 (19,8)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(8,9)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893329"/>
                  </a:ext>
                </a:extLst>
              </a:tr>
              <a:tr h="468480">
                <a:tc>
                  <a:txBody>
                    <a:bodyPr/>
                    <a:lstStyle/>
                    <a:p>
                      <a:pPr marL="0" indent="87313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AE </a:t>
                      </a:r>
                      <a:r>
                        <a:rPr lang="cs-CZ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vedoucí</a:t>
                      </a:r>
                      <a:r>
                        <a:rPr lang="cs-CZ" sz="24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ke smrti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</a:t>
                      </a:r>
                      <a:endParaRPr lang="en-US" sz="2400" strike="sngStrike" baseline="300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 (5,6)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 (11,3)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56863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DB22F4D-BCBE-4D09-842E-B76433A57274}"/>
              </a:ext>
            </a:extLst>
          </p:cNvPr>
          <p:cNvSpPr/>
          <p:nvPr/>
        </p:nvSpPr>
        <p:spPr>
          <a:xfrm>
            <a:off x="161524" y="5129637"/>
            <a:ext cx="1186895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67"/>
              </a:spcBef>
            </a:pPr>
            <a:r>
              <a:rPr lang="en-GB" sz="1867" dirty="0"/>
              <a:t>*</a:t>
            </a:r>
            <a:r>
              <a:rPr lang="cs-CZ" sz="1867" dirty="0"/>
              <a:t> Během léčby </a:t>
            </a:r>
            <a:r>
              <a:rPr lang="en-GB" sz="1867" dirty="0"/>
              <a:t>(</a:t>
            </a:r>
            <a:r>
              <a:rPr lang="cs-CZ" sz="1867" dirty="0"/>
              <a:t>od randomizace do </a:t>
            </a:r>
            <a:r>
              <a:rPr lang="en-GB" sz="1867" dirty="0"/>
              <a:t>30 d</a:t>
            </a:r>
            <a:r>
              <a:rPr lang="cs-CZ" sz="1867" dirty="0"/>
              <a:t>ní od užití poslední dávky</a:t>
            </a:r>
            <a:r>
              <a:rPr lang="en-GB" sz="1867" dirty="0"/>
              <a:t>)</a:t>
            </a:r>
            <a:r>
              <a:rPr lang="cs-CZ" sz="1867" dirty="0"/>
              <a:t>.</a:t>
            </a:r>
            <a:endParaRPr lang="en-GB" sz="1867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DD77AFC-DB4C-439F-8F73-956ED6A9F404}"/>
              </a:ext>
            </a:extLst>
          </p:cNvPr>
          <p:cNvSpPr/>
          <p:nvPr/>
        </p:nvSpPr>
        <p:spPr>
          <a:xfrm>
            <a:off x="5447928" y="6593903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C4B33DD-2BC3-4DC8-B5A5-E89BD5EDD0F9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21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63979" y="1389654"/>
            <a:ext cx="11866497" cy="489419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68FB27-9D58-4E73-B787-E41FFF5EB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375422"/>
              </p:ext>
            </p:extLst>
          </p:nvPr>
        </p:nvGraphicFramePr>
        <p:xfrm>
          <a:off x="170121" y="1389654"/>
          <a:ext cx="11860355" cy="4433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2403">
                  <a:extLst>
                    <a:ext uri="{9D8B030D-6E8A-4147-A177-3AD203B41FA5}">
                      <a16:colId xmlns:a16="http://schemas.microsoft.com/office/drawing/2014/main" val="1916162676"/>
                    </a:ext>
                  </a:extLst>
                </a:gridCol>
                <a:gridCol w="3208976">
                  <a:extLst>
                    <a:ext uri="{9D8B030D-6E8A-4147-A177-3AD203B41FA5}">
                      <a16:colId xmlns:a16="http://schemas.microsoft.com/office/drawing/2014/main" val="4073674865"/>
                    </a:ext>
                  </a:extLst>
                </a:gridCol>
                <a:gridCol w="3208976">
                  <a:extLst>
                    <a:ext uri="{9D8B030D-6E8A-4147-A177-3AD203B41FA5}">
                      <a16:colId xmlns:a16="http://schemas.microsoft.com/office/drawing/2014/main" val="177380016"/>
                    </a:ext>
                  </a:extLst>
                </a:gridCol>
              </a:tblGrid>
              <a:tr h="850852">
                <a:tc>
                  <a:txBody>
                    <a:bodyPr/>
                    <a:lstStyle/>
                    <a:p>
                      <a:r>
                        <a:rPr lang="cs-CZ" sz="2100" dirty="0"/>
                        <a:t>Úmrtí</a:t>
                      </a:r>
                      <a:r>
                        <a:rPr lang="en-GB" sz="2100" dirty="0"/>
                        <a:t>, n (%)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/>
                        <a:t>K</a:t>
                      </a:r>
                      <a:r>
                        <a:rPr lang="en-GB" sz="2100" dirty="0" err="1"/>
                        <a:t>abazitaxel</a:t>
                      </a:r>
                      <a:r>
                        <a:rPr lang="en-GB" sz="2100" dirty="0"/>
                        <a:t> </a:t>
                      </a:r>
                    </a:p>
                    <a:p>
                      <a:pPr algn="ctr"/>
                      <a:r>
                        <a:rPr lang="en-GB" sz="2100" dirty="0"/>
                        <a:t>(</a:t>
                      </a:r>
                      <a:r>
                        <a:rPr lang="cs-CZ" sz="2100" dirty="0"/>
                        <a:t>n</a:t>
                      </a:r>
                      <a:r>
                        <a:rPr lang="en-GB" sz="2100" dirty="0"/>
                        <a:t> = 126)</a:t>
                      </a: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err="1"/>
                        <a:t>Abirateron</a:t>
                      </a:r>
                      <a:r>
                        <a:rPr lang="cs-CZ" sz="2100" dirty="0"/>
                        <a:t>/</a:t>
                      </a:r>
                      <a:r>
                        <a:rPr lang="en-GB" sz="2100" dirty="0" err="1"/>
                        <a:t>enzalutamid</a:t>
                      </a:r>
                      <a:endParaRPr lang="en-GB" sz="2100" dirty="0"/>
                    </a:p>
                    <a:p>
                      <a:pPr algn="ctr"/>
                      <a:r>
                        <a:rPr lang="en-GB" sz="2100" dirty="0"/>
                        <a:t>(</a:t>
                      </a:r>
                      <a:r>
                        <a:rPr lang="cs-CZ" sz="2100" dirty="0"/>
                        <a:t>n</a:t>
                      </a:r>
                      <a:r>
                        <a:rPr lang="en-GB" sz="2100" dirty="0"/>
                        <a:t> = 124)</a:t>
                      </a:r>
                    </a:p>
                  </a:txBody>
                  <a:tcPr marL="0" marR="0" marT="60960" marB="6096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19932"/>
                  </a:ext>
                </a:extLst>
              </a:tr>
              <a:tr h="3582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AE </a:t>
                      </a:r>
                      <a:r>
                        <a:rPr lang="cs-CZ" sz="21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vedoucí ke smrti</a:t>
                      </a:r>
                      <a:r>
                        <a:rPr lang="en-GB" sz="21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*</a:t>
                      </a:r>
                      <a:endParaRPr lang="en-GB" sz="2100" baseline="30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 (5,6)</a:t>
                      </a:r>
                      <a:endParaRPr lang="en-GB" sz="21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 (11,3)</a:t>
                      </a:r>
                      <a:endParaRPr lang="en-GB" sz="21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460440"/>
                  </a:ext>
                </a:extLst>
              </a:tr>
              <a:tr h="358253">
                <a:tc>
                  <a:txBody>
                    <a:bodyPr/>
                    <a:lstStyle/>
                    <a:p>
                      <a:pPr marL="180975" indent="0"/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Klinická</a:t>
                      </a:r>
                      <a:r>
                        <a:rPr lang="cs-CZ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deteriorace stavu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GB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progres</a:t>
                      </a:r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e nemoci)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(1,6)</a:t>
                      </a: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 (4,8)</a:t>
                      </a: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27091"/>
                  </a:ext>
                </a:extLst>
              </a:tr>
              <a:tr h="358253">
                <a:tc>
                  <a:txBody>
                    <a:bodyPr/>
                    <a:lstStyle/>
                    <a:p>
                      <a:pPr marL="180975" indent="0"/>
                      <a:r>
                        <a:rPr lang="en-GB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Infe</a:t>
                      </a:r>
                      <a:r>
                        <a:rPr lang="cs-CZ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kce</a:t>
                      </a:r>
                      <a:endParaRPr lang="en-GB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(1,6)</a:t>
                      </a: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(1,6)</a:t>
                      </a:r>
                      <a:endParaRPr lang="fr-FR" sz="21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347031"/>
                  </a:ext>
                </a:extLst>
              </a:tr>
              <a:tr h="358253">
                <a:tc>
                  <a:txBody>
                    <a:bodyPr/>
                    <a:lstStyle/>
                    <a:p>
                      <a:pPr marL="180975" indent="0"/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Bronchi</a:t>
                      </a:r>
                      <a:r>
                        <a:rPr lang="cs-CZ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ální</a:t>
                      </a:r>
                      <a:r>
                        <a:rPr lang="cs-CZ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aspirace</a:t>
                      </a:r>
                      <a:endParaRPr lang="en-GB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(0,8)</a:t>
                      </a: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405341"/>
                  </a:ext>
                </a:extLst>
              </a:tr>
              <a:tr h="358253">
                <a:tc>
                  <a:txBody>
                    <a:bodyPr/>
                    <a:lstStyle/>
                    <a:p>
                      <a:pPr marL="180975" indent="0"/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Komprese</a:t>
                      </a:r>
                      <a:r>
                        <a:rPr lang="cs-CZ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míchy</a:t>
                      </a:r>
                      <a:endParaRPr lang="en-GB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(0,8)</a:t>
                      </a: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26618"/>
                  </a:ext>
                </a:extLst>
              </a:tr>
              <a:tr h="358253">
                <a:tc>
                  <a:txBody>
                    <a:bodyPr/>
                    <a:lstStyle/>
                    <a:p>
                      <a:pPr marL="180975" indent="0"/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Úraz</a:t>
                      </a:r>
                      <a:r>
                        <a:rPr lang="cs-CZ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hlavy</a:t>
                      </a:r>
                      <a:endParaRPr lang="en-GB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(0,8)</a:t>
                      </a: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357414"/>
                  </a:ext>
                </a:extLst>
              </a:tr>
              <a:tr h="358253">
                <a:tc>
                  <a:txBody>
                    <a:bodyPr/>
                    <a:lstStyle/>
                    <a:p>
                      <a:pPr marL="180975" indent="0"/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Kardiální</a:t>
                      </a:r>
                      <a:r>
                        <a:rPr lang="cs-CZ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komplikace</a:t>
                      </a:r>
                      <a:endParaRPr lang="en-GB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(1,6)</a:t>
                      </a:r>
                      <a:endParaRPr lang="fr-FR" sz="21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761167"/>
                  </a:ext>
                </a:extLst>
              </a:tr>
              <a:tr h="358253">
                <a:tc>
                  <a:txBody>
                    <a:bodyPr/>
                    <a:lstStyle/>
                    <a:p>
                      <a:pPr marL="180975" indent="0"/>
                      <a:r>
                        <a:rPr lang="en-GB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Ren</a:t>
                      </a:r>
                      <a:r>
                        <a:rPr lang="cs-CZ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ální</a:t>
                      </a:r>
                      <a:r>
                        <a:rPr lang="cs-CZ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selhání</a:t>
                      </a:r>
                      <a:endParaRPr lang="en-GB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(1,6)</a:t>
                      </a:r>
                      <a:endParaRPr lang="fr-FR" sz="21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431093"/>
                  </a:ext>
                </a:extLst>
              </a:tr>
              <a:tr h="358253">
                <a:tc>
                  <a:txBody>
                    <a:bodyPr/>
                    <a:lstStyle/>
                    <a:p>
                      <a:pPr marL="180975" indent="0"/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</a:t>
                      </a:r>
                      <a:r>
                        <a:rPr lang="cs-CZ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licní</a:t>
                      </a:r>
                      <a:r>
                        <a:rPr lang="cs-CZ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embolie</a:t>
                      </a:r>
                      <a:endParaRPr lang="en-GB" sz="21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(0,8)</a:t>
                      </a:r>
                      <a:endParaRPr lang="fr-FR" sz="21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702002"/>
                  </a:ext>
                </a:extLst>
              </a:tr>
              <a:tr h="358253">
                <a:tc>
                  <a:txBody>
                    <a:bodyPr/>
                    <a:lstStyle/>
                    <a:p>
                      <a:pPr marL="180975" indent="0"/>
                      <a:r>
                        <a:rPr lang="cs-CZ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Krvácení</a:t>
                      </a:r>
                      <a:r>
                        <a:rPr lang="cs-CZ" sz="2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do CNS spojené s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GB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hyperfibrinol</a:t>
                      </a:r>
                      <a:r>
                        <a:rPr lang="cs-CZ" sz="21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ýzou</a:t>
                      </a:r>
                      <a:r>
                        <a:rPr lang="en-GB" sz="2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6000" marR="9600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21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(0,8)</a:t>
                      </a:r>
                      <a:endParaRPr lang="fr-FR" sz="21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06569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25C273E-AA4A-4297-BCC4-978FE3E1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7" y="339461"/>
            <a:ext cx="11174525" cy="553999"/>
          </a:xfrm>
          <a:noFill/>
        </p:spPr>
        <p:txBody>
          <a:bodyPr/>
          <a:lstStyle/>
          <a:p>
            <a:r>
              <a:rPr lang="cs-CZ" sz="3400" b="1" dirty="0" err="1">
                <a:solidFill>
                  <a:srgbClr val="003399"/>
                </a:solidFill>
                <a:latin typeface="+mn-lt"/>
              </a:rPr>
              <a:t>ÚmRtí</a:t>
            </a:r>
            <a:r>
              <a:rPr lang="cs-CZ" sz="3400" b="1" dirty="0">
                <a:solidFill>
                  <a:srgbClr val="003399"/>
                </a:solidFill>
                <a:latin typeface="+mn-lt"/>
              </a:rPr>
              <a:t> v důsledku nežádoucího účinku léčby</a:t>
            </a:r>
            <a:endParaRPr lang="en-GB" sz="34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D13D94-A240-4BA8-88DF-7547B60FE388}"/>
              </a:ext>
            </a:extLst>
          </p:cNvPr>
          <p:cNvSpPr/>
          <p:nvPr/>
        </p:nvSpPr>
        <p:spPr>
          <a:xfrm>
            <a:off x="163979" y="5822505"/>
            <a:ext cx="11868955" cy="705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67"/>
              </a:spcBef>
            </a:pPr>
            <a:r>
              <a:rPr lang="cs-CZ" sz="1867" dirty="0"/>
              <a:t> </a:t>
            </a:r>
            <a:r>
              <a:rPr lang="en-GB" sz="1867" dirty="0"/>
              <a:t>*</a:t>
            </a:r>
            <a:r>
              <a:rPr lang="cs-CZ" sz="1867" dirty="0"/>
              <a:t> Během léčby </a:t>
            </a:r>
            <a:r>
              <a:rPr lang="en-GB" sz="1867" dirty="0"/>
              <a:t>(</a:t>
            </a:r>
            <a:r>
              <a:rPr lang="cs-CZ" sz="1867" dirty="0"/>
              <a:t>od randomizace do </a:t>
            </a:r>
            <a:r>
              <a:rPr lang="en-GB" sz="1867" dirty="0"/>
              <a:t>30 d</a:t>
            </a:r>
            <a:r>
              <a:rPr lang="cs-CZ" sz="1867" dirty="0"/>
              <a:t>ní od užití poslední dávky</a:t>
            </a:r>
            <a:r>
              <a:rPr lang="en-GB" sz="1867" dirty="0"/>
              <a:t>)</a:t>
            </a:r>
            <a:r>
              <a:rPr lang="cs-CZ" sz="1867" dirty="0"/>
              <a:t>.</a:t>
            </a:r>
            <a:endParaRPr lang="en-GB" sz="1867" dirty="0"/>
          </a:p>
          <a:p>
            <a:pPr>
              <a:spcBef>
                <a:spcPts val="267"/>
              </a:spcBef>
            </a:pPr>
            <a:endParaRPr lang="en-GB" sz="1867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86C01F0-7ECE-46A1-8A6C-F2E8DCE582D7}"/>
              </a:ext>
            </a:extLst>
          </p:cNvPr>
          <p:cNvSpPr/>
          <p:nvPr/>
        </p:nvSpPr>
        <p:spPr>
          <a:xfrm>
            <a:off x="5447928" y="6593903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BEEF14AF-789E-4127-A9C8-2F539EE1245A}"/>
              </a:ext>
            </a:extLst>
          </p:cNvPr>
          <p:cNvSpPr/>
          <p:nvPr/>
        </p:nvSpPr>
        <p:spPr>
          <a:xfrm>
            <a:off x="163979" y="2583946"/>
            <a:ext cx="11857900" cy="3831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EE2A6EF-8B1D-420A-AEBF-5601C412B1EA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38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701346" y="1094710"/>
            <a:ext cx="10800000" cy="520238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C273E-AA4A-4297-BCC4-978FE3E1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39461"/>
            <a:ext cx="10706453" cy="553999"/>
          </a:xfrm>
          <a:noFill/>
        </p:spPr>
        <p:txBody>
          <a:bodyPr/>
          <a:lstStyle/>
          <a:p>
            <a:r>
              <a:rPr lang="cs-CZ" sz="3400" b="1" dirty="0">
                <a:solidFill>
                  <a:srgbClr val="003399"/>
                </a:solidFill>
                <a:latin typeface="+mn-lt"/>
              </a:rPr>
              <a:t>Nežádoucí účinky</a:t>
            </a:r>
            <a:r>
              <a:rPr lang="en-GB" sz="3400" b="1" dirty="0">
                <a:solidFill>
                  <a:srgbClr val="003399"/>
                </a:solidFill>
                <a:latin typeface="+mn-lt"/>
              </a:rPr>
              <a:t> ≥ 3</a:t>
            </a:r>
            <a:r>
              <a:rPr lang="cs-CZ" sz="3400" b="1" dirty="0">
                <a:solidFill>
                  <a:srgbClr val="003399"/>
                </a:solidFill>
                <a:latin typeface="+mn-lt"/>
              </a:rPr>
              <a:t>.</a:t>
            </a:r>
            <a:r>
              <a:rPr lang="en-GB" sz="3400" b="1" dirty="0">
                <a:solidFill>
                  <a:srgbClr val="003399"/>
                </a:solidFill>
                <a:latin typeface="+mn-lt"/>
              </a:rPr>
              <a:t> </a:t>
            </a:r>
            <a:r>
              <a:rPr lang="cs-CZ" sz="3400" b="1" dirty="0" err="1">
                <a:solidFill>
                  <a:srgbClr val="003399"/>
                </a:solidFill>
                <a:latin typeface="+mn-lt"/>
              </a:rPr>
              <a:t>stupEŇ</a:t>
            </a:r>
            <a:r>
              <a:rPr lang="cs-CZ" sz="3400" b="1" dirty="0">
                <a:solidFill>
                  <a:srgbClr val="003399"/>
                </a:solidFill>
                <a:latin typeface="+mn-lt"/>
              </a:rPr>
              <a:t> toxicity</a:t>
            </a:r>
            <a:r>
              <a:rPr lang="en-GB" sz="3400" b="1" dirty="0">
                <a:solidFill>
                  <a:srgbClr val="003399"/>
                </a:solidFill>
                <a:latin typeface="+mn-lt"/>
              </a:rPr>
              <a:t>*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D4C1F-A8A1-4CEF-8DB6-BAD076CF6D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1347" y="6503970"/>
            <a:ext cx="10800000" cy="227999"/>
          </a:xfrm>
        </p:spPr>
        <p:txBody>
          <a:bodyPr/>
          <a:lstStyle/>
          <a:p>
            <a:pPr algn="l"/>
            <a:endParaRPr lang="en-GB" sz="1200" b="1" dirty="0"/>
          </a:p>
          <a:p>
            <a:pPr algn="l">
              <a:spcBef>
                <a:spcPts val="267"/>
              </a:spcBef>
            </a:pPr>
            <a:r>
              <a:rPr lang="en-GB" sz="1200" dirty="0"/>
              <a:t>*</a:t>
            </a:r>
            <a:r>
              <a:rPr lang="cs-CZ" sz="1200" dirty="0"/>
              <a:t> U</a:t>
            </a:r>
            <a:r>
              <a:rPr lang="en-GB" sz="1200" dirty="0"/>
              <a:t> ≥ 3</a:t>
            </a:r>
            <a:r>
              <a:rPr lang="cs-CZ" sz="1200" dirty="0"/>
              <a:t> </a:t>
            </a:r>
            <a:r>
              <a:rPr lang="en-GB" sz="1200" dirty="0"/>
              <a:t>% </a:t>
            </a:r>
            <a:r>
              <a:rPr lang="cs-CZ" sz="1200" dirty="0"/>
              <a:t>pacientů v každém rameni</a:t>
            </a:r>
            <a:r>
              <a:rPr lang="en-GB" sz="1200" dirty="0"/>
              <a:t>; **</a:t>
            </a:r>
            <a:r>
              <a:rPr lang="cs-CZ" sz="1200" dirty="0"/>
              <a:t>Zahrnuje akutní renální poškození, renální selhání a poškození, </a:t>
            </a:r>
            <a:r>
              <a:rPr lang="en-GB" sz="1200" dirty="0" err="1"/>
              <a:t>hydrone</a:t>
            </a:r>
            <a:r>
              <a:rPr lang="cs-CZ" sz="1200" dirty="0" err="1"/>
              <a:t>fróza</a:t>
            </a:r>
            <a:r>
              <a:rPr lang="cs-CZ" sz="1200" dirty="0"/>
              <a:t>, </a:t>
            </a:r>
            <a:r>
              <a:rPr lang="cs-CZ" sz="1200" dirty="0" err="1"/>
              <a:t>pyelokaliektazie</a:t>
            </a:r>
            <a:r>
              <a:rPr lang="en-GB" sz="1200" dirty="0"/>
              <a:t>; </a:t>
            </a:r>
            <a:r>
              <a:rPr lang="en-GB" sz="1200" baseline="30000" dirty="0"/>
              <a:t>†</a:t>
            </a:r>
            <a:r>
              <a:rPr lang="cs-CZ" sz="1200" dirty="0"/>
              <a:t>Zahrnuje </a:t>
            </a:r>
            <a:r>
              <a:rPr lang="cs-CZ" sz="1200" dirty="0" err="1"/>
              <a:t>radikulopatie</a:t>
            </a:r>
            <a:r>
              <a:rPr lang="cs-CZ" sz="1200" dirty="0"/>
              <a:t>, míšní komprese</a:t>
            </a:r>
            <a:r>
              <a:rPr lang="en-GB" sz="1200" dirty="0"/>
              <a:t>; </a:t>
            </a:r>
            <a:r>
              <a:rPr lang="en-GB" sz="1200" baseline="30000" dirty="0"/>
              <a:t>‡</a:t>
            </a:r>
            <a:r>
              <a:rPr lang="cs-CZ" sz="1200" dirty="0"/>
              <a:t>Zahrnuje bolesti zad, bolesti slabin, muskuloskeletální diskomfort a bolest, bolest krku, bolest končetin.</a:t>
            </a:r>
            <a:endParaRPr lang="en-GB" sz="12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40AE4-5E01-4A7F-B0DF-7A48423D6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11879"/>
              </p:ext>
            </p:extLst>
          </p:nvPr>
        </p:nvGraphicFramePr>
        <p:xfrm>
          <a:off x="690654" y="1292822"/>
          <a:ext cx="10799999" cy="470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649">
                  <a:extLst>
                    <a:ext uri="{9D8B030D-6E8A-4147-A177-3AD203B41FA5}">
                      <a16:colId xmlns:a16="http://schemas.microsoft.com/office/drawing/2014/main" val="1916162676"/>
                    </a:ext>
                  </a:extLst>
                </a:gridCol>
                <a:gridCol w="2446833">
                  <a:extLst>
                    <a:ext uri="{9D8B030D-6E8A-4147-A177-3AD203B41FA5}">
                      <a16:colId xmlns:a16="http://schemas.microsoft.com/office/drawing/2014/main" val="631365901"/>
                    </a:ext>
                  </a:extLst>
                </a:gridCol>
                <a:gridCol w="3325517">
                  <a:extLst>
                    <a:ext uri="{9D8B030D-6E8A-4147-A177-3AD203B41FA5}">
                      <a16:colId xmlns:a16="http://schemas.microsoft.com/office/drawing/2014/main" val="906243820"/>
                    </a:ext>
                  </a:extLst>
                </a:gridCol>
              </a:tblGrid>
              <a:tr h="845727">
                <a:tc>
                  <a:txBody>
                    <a:bodyPr/>
                    <a:lstStyle/>
                    <a:p>
                      <a:r>
                        <a:rPr lang="cs-CZ" sz="2400" baseline="0" dirty="0" err="1">
                          <a:solidFill>
                            <a:schemeClr val="bg1"/>
                          </a:solidFill>
                        </a:rPr>
                        <a:t>AEs</a:t>
                      </a:r>
                      <a:r>
                        <a:rPr lang="en-GB" sz="24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2400" dirty="0"/>
                        <a:t>n (%)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</a:t>
                      </a:r>
                      <a:r>
                        <a:rPr lang="en-GB" sz="2400" dirty="0" err="1"/>
                        <a:t>abazitaxel</a:t>
                      </a:r>
                      <a:endParaRPr lang="en-GB" sz="2400" dirty="0"/>
                    </a:p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(</a:t>
                      </a:r>
                      <a:r>
                        <a:rPr lang="cs-CZ" sz="2400" dirty="0">
                          <a:latin typeface="+mn-lt"/>
                        </a:rPr>
                        <a:t>n</a:t>
                      </a:r>
                      <a:r>
                        <a:rPr lang="en-GB" sz="2400" dirty="0">
                          <a:latin typeface="+mn-lt"/>
                        </a:rPr>
                        <a:t> = 126)</a:t>
                      </a: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+mn-lt"/>
                        </a:rPr>
                        <a:t>Abirateron</a:t>
                      </a:r>
                      <a:r>
                        <a:rPr lang="cs-CZ" sz="2400" dirty="0">
                          <a:latin typeface="+mn-lt"/>
                        </a:rPr>
                        <a:t>/</a:t>
                      </a:r>
                      <a:r>
                        <a:rPr lang="en-GB" sz="2400" dirty="0" err="1">
                          <a:latin typeface="+mn-lt"/>
                        </a:rPr>
                        <a:t>enzalutamid</a:t>
                      </a:r>
                      <a:endParaRPr lang="en-GB" sz="2400" dirty="0">
                        <a:latin typeface="+mn-lt"/>
                      </a:endParaRPr>
                    </a:p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(</a:t>
                      </a:r>
                      <a:r>
                        <a:rPr lang="cs-CZ" sz="2400" dirty="0">
                          <a:latin typeface="+mn-lt"/>
                        </a:rPr>
                        <a:t>n</a:t>
                      </a:r>
                      <a:r>
                        <a:rPr lang="en-GB" sz="2400" dirty="0">
                          <a:latin typeface="+mn-lt"/>
                        </a:rPr>
                        <a:t> = 124)</a:t>
                      </a:r>
                    </a:p>
                  </a:txBody>
                  <a:tcPr marL="121920" marR="121920" marT="0" marB="0"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19932"/>
                  </a:ext>
                </a:extLst>
              </a:tr>
              <a:tr h="398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Infe</a:t>
                      </a:r>
                      <a:r>
                        <a:rPr lang="cs-CZ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kce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(7,9)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(7,3)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452892"/>
                  </a:ext>
                </a:extLst>
              </a:tr>
              <a:tr h="398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</a:t>
                      </a:r>
                      <a:r>
                        <a:rPr lang="cs-CZ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tenie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cs-CZ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únava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(4,0)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(2,4)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949251"/>
                  </a:ext>
                </a:extLst>
              </a:tr>
              <a:tr h="398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Průjem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(3,2)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460440"/>
                  </a:ext>
                </a:extLst>
              </a:tr>
              <a:tr h="398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Peri</a:t>
                      </a:r>
                      <a:r>
                        <a:rPr lang="cs-CZ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ferní</a:t>
                      </a:r>
                      <a:r>
                        <a:rPr lang="cs-CZ" sz="24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neuropatie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(3,2)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48536"/>
                  </a:ext>
                </a:extLst>
              </a:tr>
              <a:tr h="398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</a:t>
                      </a:r>
                      <a:r>
                        <a:rPr lang="cs-CZ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ální</a:t>
                      </a:r>
                      <a:r>
                        <a:rPr lang="cs-CZ" sz="24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toxicita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GB" sz="2400" baseline="30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(3,2)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(8,1)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89235"/>
                  </a:ext>
                </a:extLst>
              </a:tr>
              <a:tr h="398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Febril</a:t>
                      </a:r>
                      <a:r>
                        <a:rPr lang="cs-CZ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ní</a:t>
                      </a:r>
                      <a:r>
                        <a:rPr lang="cs-CZ" sz="24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4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neutropenie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(3,2)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114772"/>
                  </a:ext>
                </a:extLst>
              </a:tr>
              <a:tr h="556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Míšní komprese a neurologické potíže</a:t>
                      </a:r>
                      <a:r>
                        <a:rPr lang="en-US" sz="2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endParaRPr lang="en-GB" sz="2400" baseline="30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(2,4)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(4,0)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478142"/>
                  </a:ext>
                </a:extLst>
              </a:tr>
              <a:tr h="519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Mus</a:t>
                      </a:r>
                      <a:r>
                        <a:rPr lang="cs-CZ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uloskelet</a:t>
                      </a:r>
                      <a:r>
                        <a:rPr lang="cs-CZ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ální</a:t>
                      </a:r>
                      <a:r>
                        <a:rPr lang="cs-CZ" sz="24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bolest/diskomfort</a:t>
                      </a:r>
                      <a:r>
                        <a:rPr lang="en-US" sz="2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‡</a:t>
                      </a:r>
                      <a:endParaRPr lang="en-GB" sz="2400" baseline="30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(1,6)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(5,6)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871892"/>
                  </a:ext>
                </a:extLst>
              </a:tr>
              <a:tr h="398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Kardiální</a:t>
                      </a:r>
                      <a:r>
                        <a:rPr lang="cs-CZ" sz="24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obtíže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(0,8)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(4,8)</a:t>
                      </a:r>
                      <a:endParaRPr lang="en-GB" sz="2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138709"/>
                  </a:ext>
                </a:extLst>
              </a:tr>
            </a:tbl>
          </a:graphicData>
        </a:graphic>
      </p:graphicFrame>
      <p:sp>
        <p:nvSpPr>
          <p:cNvPr id="9" name="Zaoblený obdélník 8"/>
          <p:cNvSpPr/>
          <p:nvPr/>
        </p:nvSpPr>
        <p:spPr>
          <a:xfrm>
            <a:off x="690653" y="5114529"/>
            <a:ext cx="10799999" cy="4899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672001" y="5672042"/>
            <a:ext cx="10800000" cy="3979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6FD013A-FEA7-4031-B080-A4F8EE0E58A1}"/>
              </a:ext>
            </a:extLst>
          </p:cNvPr>
          <p:cNvSpPr/>
          <p:nvPr/>
        </p:nvSpPr>
        <p:spPr>
          <a:xfrm>
            <a:off x="10561103" y="6616270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D40CB68E-309C-4216-8853-DBD0F2F48F5F}"/>
              </a:ext>
            </a:extLst>
          </p:cNvPr>
          <p:cNvSpPr/>
          <p:nvPr/>
        </p:nvSpPr>
        <p:spPr>
          <a:xfrm>
            <a:off x="661309" y="4112086"/>
            <a:ext cx="10810692" cy="4665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3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BA6B3F-8771-43AA-9E13-E6B29994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59" y="357561"/>
            <a:ext cx="10829292" cy="553999"/>
          </a:xfrm>
          <a:noFill/>
        </p:spPr>
        <p:txBody>
          <a:bodyPr/>
          <a:lstStyle/>
          <a:p>
            <a:r>
              <a:rPr lang="cs-CZ" sz="34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závěr</a:t>
            </a:r>
            <a:endParaRPr lang="en-GB" sz="3400" b="1" dirty="0">
              <a:solidFill>
                <a:srgbClr val="00339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7508E-CF8C-42A5-B28B-4D835AE260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pPr marL="380990" indent="-38099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cs-CZ" sz="2667" dirty="0"/>
              <a:t>Studie </a:t>
            </a:r>
            <a:r>
              <a:rPr lang="en-GB" sz="2667" dirty="0"/>
              <a:t>CARD </a:t>
            </a:r>
            <a:r>
              <a:rPr lang="cs-CZ" sz="2667" dirty="0"/>
              <a:t>splnila primární cíl:</a:t>
            </a:r>
            <a:r>
              <a:rPr lang="en-GB" sz="2667" dirty="0"/>
              <a:t> </a:t>
            </a:r>
            <a:r>
              <a:rPr lang="cs-CZ" sz="2667" dirty="0"/>
              <a:t>k</a:t>
            </a:r>
            <a:r>
              <a:rPr lang="en-GB" sz="2667" dirty="0" err="1"/>
              <a:t>abazitaxel</a:t>
            </a:r>
            <a:r>
              <a:rPr lang="en-GB" sz="2667" dirty="0"/>
              <a:t> </a:t>
            </a:r>
            <a:r>
              <a:rPr lang="cs-CZ" sz="2667" dirty="0"/>
              <a:t>více než zdvojnásobil </a:t>
            </a:r>
            <a:r>
              <a:rPr lang="en-GB" sz="2667" dirty="0" err="1"/>
              <a:t>rPFS</a:t>
            </a:r>
            <a:r>
              <a:rPr lang="en-GB" sz="2667" dirty="0"/>
              <a:t> </a:t>
            </a:r>
            <a:r>
              <a:rPr lang="cs-CZ" sz="2667" dirty="0"/>
              <a:t>     </a:t>
            </a:r>
            <a:r>
              <a:rPr lang="en-GB" sz="2667" dirty="0"/>
              <a:t>vs</a:t>
            </a:r>
            <a:r>
              <a:rPr lang="cs-CZ" sz="2667" dirty="0"/>
              <a:t>.</a:t>
            </a:r>
            <a:r>
              <a:rPr lang="en-GB" sz="2667" dirty="0"/>
              <a:t> </a:t>
            </a:r>
            <a:r>
              <a:rPr lang="en-GB" sz="2667" dirty="0" err="1"/>
              <a:t>abirateron</a:t>
            </a:r>
            <a:r>
              <a:rPr lang="cs-CZ" sz="2667" dirty="0"/>
              <a:t> nebo </a:t>
            </a:r>
            <a:r>
              <a:rPr lang="en-GB" sz="2667" dirty="0" err="1"/>
              <a:t>enzalutamid</a:t>
            </a:r>
            <a:endParaRPr lang="en-GB" sz="2667" dirty="0"/>
          </a:p>
          <a:p>
            <a:pPr marL="380990" indent="-38099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cs-CZ" sz="2667" dirty="0"/>
              <a:t>K</a:t>
            </a:r>
            <a:r>
              <a:rPr lang="en-GB" sz="2667" dirty="0" err="1"/>
              <a:t>abazitaxel</a:t>
            </a:r>
            <a:r>
              <a:rPr lang="en-GB" sz="2667" dirty="0"/>
              <a:t> </a:t>
            </a:r>
            <a:r>
              <a:rPr lang="cs-CZ" sz="2667" dirty="0"/>
              <a:t>snížil riziko úmrtí o</a:t>
            </a:r>
            <a:r>
              <a:rPr lang="en-GB" sz="2667" dirty="0"/>
              <a:t> 36</a:t>
            </a:r>
            <a:r>
              <a:rPr lang="cs-CZ" sz="2667" dirty="0"/>
              <a:t> </a:t>
            </a:r>
            <a:r>
              <a:rPr lang="en-GB" sz="2667" dirty="0"/>
              <a:t>% vs</a:t>
            </a:r>
            <a:r>
              <a:rPr lang="cs-CZ" sz="2667" dirty="0"/>
              <a:t>.</a:t>
            </a:r>
            <a:r>
              <a:rPr lang="en-GB" sz="2667" dirty="0"/>
              <a:t> </a:t>
            </a:r>
            <a:r>
              <a:rPr lang="en-GB" sz="2667" dirty="0" err="1"/>
              <a:t>abirateron</a:t>
            </a:r>
            <a:r>
              <a:rPr lang="en-GB" sz="2667" dirty="0"/>
              <a:t> </a:t>
            </a:r>
            <a:r>
              <a:rPr lang="cs-CZ" sz="2667" dirty="0"/>
              <a:t>nebo</a:t>
            </a:r>
            <a:r>
              <a:rPr lang="en-GB" sz="2667" dirty="0"/>
              <a:t> </a:t>
            </a:r>
            <a:r>
              <a:rPr lang="en-GB" sz="2667" dirty="0" err="1"/>
              <a:t>enzalutamid</a:t>
            </a:r>
            <a:endParaRPr lang="en-GB" sz="2667" dirty="0"/>
          </a:p>
          <a:p>
            <a:pPr marL="380990" indent="-38099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cs-CZ" sz="2667" dirty="0"/>
              <a:t>Další sekundární cíle ve prospěch k</a:t>
            </a:r>
            <a:r>
              <a:rPr lang="en-GB" sz="2667" dirty="0" err="1"/>
              <a:t>abazitaxel</a:t>
            </a:r>
            <a:r>
              <a:rPr lang="cs-CZ" sz="2667" dirty="0"/>
              <a:t>u</a:t>
            </a:r>
            <a:r>
              <a:rPr lang="en-GB" sz="2667" dirty="0"/>
              <a:t> (PFS, PSA, </a:t>
            </a:r>
            <a:r>
              <a:rPr lang="cs-CZ" sz="2667" dirty="0"/>
              <a:t>odpovědi nádoru a bolesti, doba do SRE</a:t>
            </a:r>
            <a:r>
              <a:rPr lang="en-GB" sz="2667" dirty="0"/>
              <a:t>)</a:t>
            </a:r>
          </a:p>
          <a:p>
            <a:pPr marL="380990" indent="-380990">
              <a:spcBef>
                <a:spcPts val="1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67" dirty="0" err="1"/>
              <a:t>rPFS</a:t>
            </a:r>
            <a:r>
              <a:rPr lang="en-GB" sz="2667" dirty="0"/>
              <a:t> </a:t>
            </a:r>
            <a:r>
              <a:rPr lang="cs-CZ" sz="2667" dirty="0"/>
              <a:t>s k</a:t>
            </a:r>
            <a:r>
              <a:rPr lang="en-GB" sz="2667" dirty="0" err="1"/>
              <a:t>abazitaxel</a:t>
            </a:r>
            <a:r>
              <a:rPr lang="cs-CZ" sz="2667" dirty="0" err="1"/>
              <a:t>em</a:t>
            </a:r>
            <a:r>
              <a:rPr lang="cs-CZ" sz="2667" dirty="0"/>
              <a:t> je lepší bez ohledu na sekvenci </a:t>
            </a:r>
            <a:r>
              <a:rPr lang="en-GB" sz="2667" dirty="0" err="1"/>
              <a:t>abirateron</a:t>
            </a:r>
            <a:r>
              <a:rPr lang="cs-CZ" sz="2667" dirty="0"/>
              <a:t>–</a:t>
            </a:r>
            <a:r>
              <a:rPr lang="en-GB" sz="2667"/>
              <a:t>enzalutamid </a:t>
            </a:r>
            <a:endParaRPr lang="en-GB" sz="2667" dirty="0"/>
          </a:p>
          <a:p>
            <a:pPr marL="380990" indent="-38099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cs-CZ" sz="2667" dirty="0"/>
              <a:t>Výsledky studie vyznívají ve prospěch k</a:t>
            </a:r>
            <a:r>
              <a:rPr lang="en-GB" sz="2667" dirty="0" err="1"/>
              <a:t>abazitaxel</a:t>
            </a:r>
            <a:r>
              <a:rPr lang="cs-CZ" sz="2667" dirty="0"/>
              <a:t>u</a:t>
            </a:r>
            <a:r>
              <a:rPr lang="en-GB" sz="2667" dirty="0"/>
              <a:t> </a:t>
            </a:r>
            <a:r>
              <a:rPr lang="cs-CZ" sz="2667" dirty="0"/>
              <a:t>před </a:t>
            </a:r>
            <a:r>
              <a:rPr lang="en-GB" sz="2667" dirty="0" err="1"/>
              <a:t>abiraterone</a:t>
            </a:r>
            <a:r>
              <a:rPr lang="cs-CZ" sz="2667" dirty="0"/>
              <a:t>m</a:t>
            </a:r>
            <a:r>
              <a:rPr lang="en-GB" sz="2667" dirty="0"/>
              <a:t> </a:t>
            </a:r>
            <a:r>
              <a:rPr lang="cs-CZ" sz="2667" dirty="0"/>
              <a:t>či </a:t>
            </a:r>
            <a:r>
              <a:rPr lang="en-GB" sz="2667" dirty="0" err="1"/>
              <a:t>enzalutamid</a:t>
            </a:r>
            <a:r>
              <a:rPr lang="cs-CZ" sz="2667" dirty="0" err="1"/>
              <a:t>em</a:t>
            </a:r>
            <a:r>
              <a:rPr lang="cs-CZ" sz="2667" dirty="0"/>
              <a:t> v této indikaci</a:t>
            </a:r>
            <a:endParaRPr lang="en-GB" sz="2667" dirty="0"/>
          </a:p>
          <a:p>
            <a:endParaRPr lang="en-GB" sz="2400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BC64B49-DA04-4E95-8690-E52787E7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887" y="252812"/>
            <a:ext cx="1728000" cy="73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27EB2AD-9BC6-4D38-AE17-53F2E76E74F7}"/>
              </a:ext>
            </a:extLst>
          </p:cNvPr>
          <p:cNvSpPr/>
          <p:nvPr/>
        </p:nvSpPr>
        <p:spPr>
          <a:xfrm>
            <a:off x="5447928" y="6593903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C9B1BAE-6FE4-45F8-B24A-E1B192D223E7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4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rgbClr val="003399"/>
                </a:solidFill>
                <a:latin typeface="+mn-lt"/>
              </a:rPr>
              <a:t>DĚKUJI ZA POZORNOST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7B98406-7E2C-4931-8A39-F344CFE75228}"/>
              </a:ext>
            </a:extLst>
          </p:cNvPr>
          <p:cNvSpPr/>
          <p:nvPr/>
        </p:nvSpPr>
        <p:spPr>
          <a:xfrm>
            <a:off x="5190479" y="6507332"/>
            <a:ext cx="1633491" cy="35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963979E-D96B-4A33-9494-A90834192C66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247" y="77119"/>
            <a:ext cx="11551514" cy="96948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3399"/>
                </a:solidFill>
                <a:latin typeface="+mn-lt"/>
              </a:rPr>
              <a:t>KARCINOM PROSTATY – STATISTICKÉ ÚDAJE – ČESKÁ REPUBLIKA</a:t>
            </a:r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5524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 descr="C:\Users\Vít\Desktop\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6" y="1520351"/>
            <a:ext cx="5524500" cy="2957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2221735" y="41083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27113" y="4825388"/>
            <a:ext cx="5037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1997 – incidence 2717, mortalita 1290</a:t>
            </a:r>
          </a:p>
          <a:p>
            <a:r>
              <a:rPr lang="cs-CZ" sz="2400" dirty="0"/>
              <a:t>2017 – incidence 7875, mortalita 1557</a:t>
            </a:r>
          </a:p>
        </p:txBody>
      </p:sp>
      <p:pic>
        <p:nvPicPr>
          <p:cNvPr id="16" name="Zástupný symbol pro obsah 15" descr="C:\Users\Vít\Desktop\4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66" y="1520351"/>
            <a:ext cx="5656015" cy="2957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TextovéPole 13"/>
          <p:cNvSpPr txBox="1"/>
          <p:nvPr/>
        </p:nvSpPr>
        <p:spPr>
          <a:xfrm>
            <a:off x="6103345" y="4825388"/>
            <a:ext cx="5693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Rozložení stadií karcinomu prostaty v r. 2017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DDD3A0C-0197-4981-A451-CC0EC3F89B39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50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Arrow 11"/>
          <p:cNvSpPr/>
          <p:nvPr/>
        </p:nvSpPr>
        <p:spPr>
          <a:xfrm>
            <a:off x="6413466" y="3333820"/>
            <a:ext cx="324200" cy="221539"/>
          </a:xfrm>
          <a:prstGeom prst="rightArrow">
            <a:avLst/>
          </a:prstGeom>
          <a:solidFill>
            <a:srgbClr val="C4603D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lIns="36000" rIns="36000" anchor="ctr"/>
          <a:lstStyle/>
          <a:p>
            <a:pPr algn="ctr" defTabSz="685800">
              <a:defRPr/>
            </a:pPr>
            <a:endParaRPr lang="en-GB" sz="1000" b="1" kern="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4" name="Right Arrow 10"/>
          <p:cNvSpPr/>
          <p:nvPr/>
        </p:nvSpPr>
        <p:spPr>
          <a:xfrm rot="18796171">
            <a:off x="3075471" y="3168656"/>
            <a:ext cx="371189" cy="213697"/>
          </a:xfrm>
          <a:prstGeom prst="rightArrow">
            <a:avLst>
              <a:gd name="adj1" fmla="val 50000"/>
              <a:gd name="adj2" fmla="val 104847"/>
            </a:avLst>
          </a:prstGeom>
          <a:solidFill>
            <a:srgbClr val="C4603D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lIns="36000" rIns="36000" anchor="ctr"/>
          <a:lstStyle/>
          <a:p>
            <a:pPr algn="ctr" defTabSz="685800">
              <a:defRPr/>
            </a:pPr>
            <a:endParaRPr lang="en-GB" sz="1000" b="1" kern="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9" name="Rounded Rectangle 5"/>
          <p:cNvSpPr/>
          <p:nvPr/>
        </p:nvSpPr>
        <p:spPr>
          <a:xfrm>
            <a:off x="1713954" y="3107578"/>
            <a:ext cx="1301160" cy="7098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kern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Non-metastatic</a:t>
            </a:r>
          </a:p>
        </p:txBody>
      </p:sp>
      <p:sp>
        <p:nvSpPr>
          <p:cNvPr id="21" name="Rounded Rectangle 7"/>
          <p:cNvSpPr/>
          <p:nvPr/>
        </p:nvSpPr>
        <p:spPr>
          <a:xfrm>
            <a:off x="6737667" y="3099026"/>
            <a:ext cx="1233905" cy="7098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kern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mCRPC</a:t>
            </a:r>
            <a:br>
              <a:rPr lang="en-GB" sz="1200" kern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GB" sz="1200" kern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mildly symptomatic </a:t>
            </a:r>
          </a:p>
        </p:txBody>
      </p:sp>
      <p:sp>
        <p:nvSpPr>
          <p:cNvPr id="20" name="Rounded Rectangle 6"/>
          <p:cNvSpPr/>
          <p:nvPr/>
        </p:nvSpPr>
        <p:spPr>
          <a:xfrm>
            <a:off x="5133811" y="3102118"/>
            <a:ext cx="1279667" cy="7098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kern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mCRPC</a:t>
            </a:r>
            <a:r>
              <a:rPr lang="en-GB" sz="1200" kern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 asymptomatic</a:t>
            </a:r>
            <a:br>
              <a:rPr lang="en-GB" sz="1200" kern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GB" sz="1200" kern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(failed ADT)</a:t>
            </a:r>
          </a:p>
        </p:txBody>
      </p:sp>
      <p:sp>
        <p:nvSpPr>
          <p:cNvPr id="22" name="Rounded Rectangle 8"/>
          <p:cNvSpPr/>
          <p:nvPr/>
        </p:nvSpPr>
        <p:spPr>
          <a:xfrm>
            <a:off x="8342919" y="3097122"/>
            <a:ext cx="1184249" cy="7098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kern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mCRPC</a:t>
            </a:r>
            <a:br>
              <a:rPr lang="en-GB" sz="1200" kern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GB" sz="1200" kern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symptomatic </a:t>
            </a:r>
          </a:p>
        </p:txBody>
      </p:sp>
      <p:sp>
        <p:nvSpPr>
          <p:cNvPr id="26" name="Right Arrow 12"/>
          <p:cNvSpPr/>
          <p:nvPr/>
        </p:nvSpPr>
        <p:spPr>
          <a:xfrm>
            <a:off x="7971561" y="3345106"/>
            <a:ext cx="371357" cy="221539"/>
          </a:xfrm>
          <a:prstGeom prst="rightArrow">
            <a:avLst/>
          </a:prstGeom>
          <a:solidFill>
            <a:srgbClr val="C4603D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lIns="36000" rIns="36000" anchor="ctr"/>
          <a:lstStyle/>
          <a:p>
            <a:pPr algn="ctr" defTabSz="685800">
              <a:defRPr/>
            </a:pPr>
            <a:endParaRPr lang="en-GB" sz="1000" b="1" kern="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Rounded Rectangle 21"/>
          <p:cNvSpPr/>
          <p:nvPr/>
        </p:nvSpPr>
        <p:spPr>
          <a:xfrm>
            <a:off x="3481037" y="2736646"/>
            <a:ext cx="1211708" cy="707943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kern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Metastatic</a:t>
            </a:r>
            <a:br>
              <a:rPr lang="en-GB" sz="1400" kern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GB" sz="1400" kern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hormone</a:t>
            </a:r>
            <a:br>
              <a:rPr lang="en-GB" sz="1400" kern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GB" sz="1400" kern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naive</a:t>
            </a:r>
          </a:p>
        </p:txBody>
      </p:sp>
      <p:sp>
        <p:nvSpPr>
          <p:cNvPr id="30" name="Right Arrow 26"/>
          <p:cNvSpPr/>
          <p:nvPr/>
        </p:nvSpPr>
        <p:spPr>
          <a:xfrm>
            <a:off x="4800601" y="3346060"/>
            <a:ext cx="333199" cy="221539"/>
          </a:xfrm>
          <a:prstGeom prst="rightArrow">
            <a:avLst/>
          </a:prstGeom>
          <a:solidFill>
            <a:srgbClr val="C4603D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lIns="36000" rIns="36000" anchor="ctr"/>
          <a:lstStyle/>
          <a:p>
            <a:pPr algn="ctr" defTabSz="685800">
              <a:defRPr/>
            </a:pPr>
            <a:endParaRPr lang="en-GB" sz="1000" b="1" kern="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" name="ZoneTexte 2"/>
          <p:cNvSpPr txBox="1"/>
          <p:nvPr/>
        </p:nvSpPr>
        <p:spPr>
          <a:xfrm>
            <a:off x="1763850" y="4207758"/>
            <a:ext cx="1569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1100" kern="0" dirty="0">
                <a:solidFill>
                  <a:srgbClr val="000000"/>
                </a:solidFill>
                <a:latin typeface="Calibri" pitchFamily="34" charset="0"/>
              </a:rPr>
              <a:t>*for ‘</a:t>
            </a:r>
            <a:r>
              <a:rPr lang="fr-FR" sz="1100" kern="0" dirty="0" err="1">
                <a:solidFill>
                  <a:srgbClr val="000000"/>
                </a:solidFill>
                <a:latin typeface="Calibri" pitchFamily="34" charset="0"/>
              </a:rPr>
              <a:t>chemofit</a:t>
            </a:r>
            <a:r>
              <a:rPr lang="fr-FR" sz="1100" kern="0" dirty="0">
                <a:solidFill>
                  <a:srgbClr val="000000"/>
                </a:solidFill>
                <a:latin typeface="Calibri" pitchFamily="34" charset="0"/>
              </a:rPr>
              <a:t>’ patients</a:t>
            </a:r>
          </a:p>
        </p:txBody>
      </p:sp>
      <p:sp>
        <p:nvSpPr>
          <p:cNvPr id="39" name="Rounded Rectangle 26"/>
          <p:cNvSpPr/>
          <p:nvPr/>
        </p:nvSpPr>
        <p:spPr>
          <a:xfrm>
            <a:off x="3473932" y="4182975"/>
            <a:ext cx="1143256" cy="243064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</a:rPr>
              <a:t>Docetaxel*</a:t>
            </a:r>
          </a:p>
        </p:txBody>
      </p:sp>
      <p:sp>
        <p:nvSpPr>
          <p:cNvPr id="40" name="Rounded Rectangle 30"/>
          <p:cNvSpPr/>
          <p:nvPr/>
        </p:nvSpPr>
        <p:spPr>
          <a:xfrm>
            <a:off x="6263312" y="4640756"/>
            <a:ext cx="3066090" cy="240913"/>
          </a:xfrm>
          <a:prstGeom prst="roundRect">
            <a:avLst/>
          </a:prstGeom>
          <a:solidFill>
            <a:schemeClr val="accent6"/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err="1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Abiraterone</a:t>
            </a:r>
            <a:endParaRPr lang="en-GB" sz="1400" b="1" kern="0" dirty="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0" name="Rounded Rectangle 30"/>
          <p:cNvSpPr/>
          <p:nvPr/>
        </p:nvSpPr>
        <p:spPr>
          <a:xfrm>
            <a:off x="6263311" y="4976594"/>
            <a:ext cx="3071781" cy="243830"/>
          </a:xfrm>
          <a:prstGeom prst="roundRect">
            <a:avLst/>
          </a:prstGeom>
          <a:solidFill>
            <a:schemeClr val="accent6"/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err="1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Enzalutamide</a:t>
            </a:r>
            <a:endParaRPr lang="en-GB" sz="1400" b="1" kern="0" dirty="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1" name="Rounded Rectangle 30"/>
          <p:cNvSpPr/>
          <p:nvPr/>
        </p:nvSpPr>
        <p:spPr>
          <a:xfrm>
            <a:off x="6334125" y="5335280"/>
            <a:ext cx="2986512" cy="2516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</a:rPr>
              <a:t>Radium-223</a:t>
            </a:r>
          </a:p>
        </p:txBody>
      </p:sp>
      <p:sp>
        <p:nvSpPr>
          <p:cNvPr id="52" name="Rounded Rectangle 30"/>
          <p:cNvSpPr/>
          <p:nvPr/>
        </p:nvSpPr>
        <p:spPr>
          <a:xfrm>
            <a:off x="6263312" y="3964196"/>
            <a:ext cx="3061305" cy="24356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</a:rPr>
              <a:t>Cabazitaxel </a:t>
            </a:r>
          </a:p>
        </p:txBody>
      </p:sp>
      <p:sp>
        <p:nvSpPr>
          <p:cNvPr id="54" name="Rounded Rectangle 30"/>
          <p:cNvSpPr/>
          <p:nvPr/>
        </p:nvSpPr>
        <p:spPr>
          <a:xfrm>
            <a:off x="3473933" y="4846442"/>
            <a:ext cx="1088237" cy="244623"/>
          </a:xfrm>
          <a:prstGeom prst="roundRect">
            <a:avLst/>
          </a:prstGeom>
          <a:solidFill>
            <a:schemeClr val="accent6"/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+ ADT</a:t>
            </a:r>
          </a:p>
        </p:txBody>
      </p:sp>
      <p:sp>
        <p:nvSpPr>
          <p:cNvPr id="56" name="Rounded Rectangle 30"/>
          <p:cNvSpPr/>
          <p:nvPr/>
        </p:nvSpPr>
        <p:spPr>
          <a:xfrm>
            <a:off x="6691626" y="5811707"/>
            <a:ext cx="3514093" cy="46565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kern="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Supportive care (</a:t>
            </a:r>
            <a:r>
              <a:rPr lang="en-GB" sz="1200" kern="0" dirty="0" err="1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eg</a:t>
            </a:r>
            <a:r>
              <a:rPr lang="en-GB" sz="1200" kern="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GB" sz="1200" kern="0" dirty="0" err="1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denosumab</a:t>
            </a:r>
            <a:r>
              <a:rPr lang="en-GB" sz="1200" kern="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/bisphosphonates)</a:t>
            </a:r>
          </a:p>
        </p:txBody>
      </p:sp>
      <p:sp>
        <p:nvSpPr>
          <p:cNvPr id="57" name="Rounded Rectangle 30"/>
          <p:cNvSpPr/>
          <p:nvPr/>
        </p:nvSpPr>
        <p:spPr>
          <a:xfrm>
            <a:off x="6263311" y="4302711"/>
            <a:ext cx="3057326" cy="243064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>
                <a:solidFill>
                  <a:prstClr val="white"/>
                </a:solidFill>
                <a:latin typeface="Calibri" pitchFamily="34" charset="0"/>
                <a:ea typeface="ＭＳ Ｐゴシック" pitchFamily="34" charset="-128"/>
              </a:rPr>
              <a:t>Docetaxel (if no prior use)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03E9BF3-D43F-47B4-A77E-F31F04C4E3E3}"/>
              </a:ext>
            </a:extLst>
          </p:cNvPr>
          <p:cNvSpPr/>
          <p:nvPr/>
        </p:nvSpPr>
        <p:spPr>
          <a:xfrm>
            <a:off x="2609419" y="1499352"/>
            <a:ext cx="6883880" cy="1225136"/>
          </a:xfrm>
          <a:custGeom>
            <a:avLst/>
            <a:gdLst>
              <a:gd name="connsiteX0" fmla="*/ 0 w 9178506"/>
              <a:gd name="connsiteY0" fmla="*/ 1147313 h 1225136"/>
              <a:gd name="connsiteX1" fmla="*/ 379562 w 9178506"/>
              <a:gd name="connsiteY1" fmla="*/ 1181819 h 1225136"/>
              <a:gd name="connsiteX2" fmla="*/ 500332 w 9178506"/>
              <a:gd name="connsiteY2" fmla="*/ 931653 h 1225136"/>
              <a:gd name="connsiteX3" fmla="*/ 1130060 w 9178506"/>
              <a:gd name="connsiteY3" fmla="*/ 1224951 h 1225136"/>
              <a:gd name="connsiteX4" fmla="*/ 1535502 w 9178506"/>
              <a:gd name="connsiteY4" fmla="*/ 879894 h 1225136"/>
              <a:gd name="connsiteX5" fmla="*/ 1984075 w 9178506"/>
              <a:gd name="connsiteY5" fmla="*/ 267419 h 1225136"/>
              <a:gd name="connsiteX6" fmla="*/ 2242868 w 9178506"/>
              <a:gd name="connsiteY6" fmla="*/ 336430 h 1225136"/>
              <a:gd name="connsiteX7" fmla="*/ 2510287 w 9178506"/>
              <a:gd name="connsiteY7" fmla="*/ 914400 h 1225136"/>
              <a:gd name="connsiteX8" fmla="*/ 2743200 w 9178506"/>
              <a:gd name="connsiteY8" fmla="*/ 1147313 h 1225136"/>
              <a:gd name="connsiteX9" fmla="*/ 3597215 w 9178506"/>
              <a:gd name="connsiteY9" fmla="*/ 1138687 h 1225136"/>
              <a:gd name="connsiteX10" fmla="*/ 4692770 w 9178506"/>
              <a:gd name="connsiteY10" fmla="*/ 914400 h 1225136"/>
              <a:gd name="connsiteX11" fmla="*/ 6211019 w 9178506"/>
              <a:gd name="connsiteY11" fmla="*/ 310551 h 1225136"/>
              <a:gd name="connsiteX12" fmla="*/ 6763109 w 9178506"/>
              <a:gd name="connsiteY12" fmla="*/ 414068 h 1225136"/>
              <a:gd name="connsiteX13" fmla="*/ 7108166 w 9178506"/>
              <a:gd name="connsiteY13" fmla="*/ 672861 h 1225136"/>
              <a:gd name="connsiteX14" fmla="*/ 7539487 w 9178506"/>
              <a:gd name="connsiteY14" fmla="*/ 750498 h 1225136"/>
              <a:gd name="connsiteX15" fmla="*/ 8126083 w 9178506"/>
              <a:gd name="connsiteY15" fmla="*/ 508959 h 1225136"/>
              <a:gd name="connsiteX16" fmla="*/ 9178506 w 9178506"/>
              <a:gd name="connsiteY16" fmla="*/ 0 h 1225136"/>
              <a:gd name="connsiteX0" fmla="*/ 0 w 9178506"/>
              <a:gd name="connsiteY0" fmla="*/ 1147313 h 1225136"/>
              <a:gd name="connsiteX1" fmla="*/ 379562 w 9178506"/>
              <a:gd name="connsiteY1" fmla="*/ 1181819 h 1225136"/>
              <a:gd name="connsiteX2" fmla="*/ 500332 w 9178506"/>
              <a:gd name="connsiteY2" fmla="*/ 931653 h 1225136"/>
              <a:gd name="connsiteX3" fmla="*/ 1130060 w 9178506"/>
              <a:gd name="connsiteY3" fmla="*/ 1224951 h 1225136"/>
              <a:gd name="connsiteX4" fmla="*/ 1535502 w 9178506"/>
              <a:gd name="connsiteY4" fmla="*/ 879894 h 1225136"/>
              <a:gd name="connsiteX5" fmla="*/ 1984075 w 9178506"/>
              <a:gd name="connsiteY5" fmla="*/ 267419 h 1225136"/>
              <a:gd name="connsiteX6" fmla="*/ 2242868 w 9178506"/>
              <a:gd name="connsiteY6" fmla="*/ 336430 h 1225136"/>
              <a:gd name="connsiteX7" fmla="*/ 2510287 w 9178506"/>
              <a:gd name="connsiteY7" fmla="*/ 914400 h 1225136"/>
              <a:gd name="connsiteX8" fmla="*/ 2812211 w 9178506"/>
              <a:gd name="connsiteY8" fmla="*/ 1164566 h 1225136"/>
              <a:gd name="connsiteX9" fmla="*/ 3597215 w 9178506"/>
              <a:gd name="connsiteY9" fmla="*/ 1138687 h 1225136"/>
              <a:gd name="connsiteX10" fmla="*/ 4692770 w 9178506"/>
              <a:gd name="connsiteY10" fmla="*/ 914400 h 1225136"/>
              <a:gd name="connsiteX11" fmla="*/ 6211019 w 9178506"/>
              <a:gd name="connsiteY11" fmla="*/ 310551 h 1225136"/>
              <a:gd name="connsiteX12" fmla="*/ 6763109 w 9178506"/>
              <a:gd name="connsiteY12" fmla="*/ 414068 h 1225136"/>
              <a:gd name="connsiteX13" fmla="*/ 7108166 w 9178506"/>
              <a:gd name="connsiteY13" fmla="*/ 672861 h 1225136"/>
              <a:gd name="connsiteX14" fmla="*/ 7539487 w 9178506"/>
              <a:gd name="connsiteY14" fmla="*/ 750498 h 1225136"/>
              <a:gd name="connsiteX15" fmla="*/ 8126083 w 9178506"/>
              <a:gd name="connsiteY15" fmla="*/ 508959 h 1225136"/>
              <a:gd name="connsiteX16" fmla="*/ 9178506 w 9178506"/>
              <a:gd name="connsiteY16" fmla="*/ 0 h 1225136"/>
              <a:gd name="connsiteX0" fmla="*/ 0 w 9178506"/>
              <a:gd name="connsiteY0" fmla="*/ 1147313 h 1225136"/>
              <a:gd name="connsiteX1" fmla="*/ 379562 w 9178506"/>
              <a:gd name="connsiteY1" fmla="*/ 1181819 h 1225136"/>
              <a:gd name="connsiteX2" fmla="*/ 500332 w 9178506"/>
              <a:gd name="connsiteY2" fmla="*/ 931653 h 1225136"/>
              <a:gd name="connsiteX3" fmla="*/ 1130060 w 9178506"/>
              <a:gd name="connsiteY3" fmla="*/ 1224951 h 1225136"/>
              <a:gd name="connsiteX4" fmla="*/ 1535502 w 9178506"/>
              <a:gd name="connsiteY4" fmla="*/ 879894 h 1225136"/>
              <a:gd name="connsiteX5" fmla="*/ 1984075 w 9178506"/>
              <a:gd name="connsiteY5" fmla="*/ 267419 h 1225136"/>
              <a:gd name="connsiteX6" fmla="*/ 2242868 w 9178506"/>
              <a:gd name="connsiteY6" fmla="*/ 336430 h 1225136"/>
              <a:gd name="connsiteX7" fmla="*/ 2510287 w 9178506"/>
              <a:gd name="connsiteY7" fmla="*/ 914400 h 1225136"/>
              <a:gd name="connsiteX8" fmla="*/ 2812211 w 9178506"/>
              <a:gd name="connsiteY8" fmla="*/ 1164566 h 1225136"/>
              <a:gd name="connsiteX9" fmla="*/ 3597215 w 9178506"/>
              <a:gd name="connsiteY9" fmla="*/ 1138687 h 1225136"/>
              <a:gd name="connsiteX10" fmla="*/ 4692770 w 9178506"/>
              <a:gd name="connsiteY10" fmla="*/ 914400 h 1225136"/>
              <a:gd name="connsiteX11" fmla="*/ 6211019 w 9178506"/>
              <a:gd name="connsiteY11" fmla="*/ 310551 h 1225136"/>
              <a:gd name="connsiteX12" fmla="*/ 6763109 w 9178506"/>
              <a:gd name="connsiteY12" fmla="*/ 414068 h 1225136"/>
              <a:gd name="connsiteX13" fmla="*/ 7108166 w 9178506"/>
              <a:gd name="connsiteY13" fmla="*/ 672861 h 1225136"/>
              <a:gd name="connsiteX14" fmla="*/ 7539487 w 9178506"/>
              <a:gd name="connsiteY14" fmla="*/ 750498 h 1225136"/>
              <a:gd name="connsiteX15" fmla="*/ 8126083 w 9178506"/>
              <a:gd name="connsiteY15" fmla="*/ 508959 h 1225136"/>
              <a:gd name="connsiteX16" fmla="*/ 9178506 w 9178506"/>
              <a:gd name="connsiteY16" fmla="*/ 0 h 1225136"/>
              <a:gd name="connsiteX0" fmla="*/ 0 w 9178506"/>
              <a:gd name="connsiteY0" fmla="*/ 1147313 h 1225136"/>
              <a:gd name="connsiteX1" fmla="*/ 379562 w 9178506"/>
              <a:gd name="connsiteY1" fmla="*/ 1181819 h 1225136"/>
              <a:gd name="connsiteX2" fmla="*/ 500332 w 9178506"/>
              <a:gd name="connsiteY2" fmla="*/ 931653 h 1225136"/>
              <a:gd name="connsiteX3" fmla="*/ 1130060 w 9178506"/>
              <a:gd name="connsiteY3" fmla="*/ 1224951 h 1225136"/>
              <a:gd name="connsiteX4" fmla="*/ 1535502 w 9178506"/>
              <a:gd name="connsiteY4" fmla="*/ 879894 h 1225136"/>
              <a:gd name="connsiteX5" fmla="*/ 1984075 w 9178506"/>
              <a:gd name="connsiteY5" fmla="*/ 267419 h 1225136"/>
              <a:gd name="connsiteX6" fmla="*/ 2242868 w 9178506"/>
              <a:gd name="connsiteY6" fmla="*/ 336430 h 1225136"/>
              <a:gd name="connsiteX7" fmla="*/ 2510287 w 9178506"/>
              <a:gd name="connsiteY7" fmla="*/ 914400 h 1225136"/>
              <a:gd name="connsiteX8" fmla="*/ 2812211 w 9178506"/>
              <a:gd name="connsiteY8" fmla="*/ 1164566 h 1225136"/>
              <a:gd name="connsiteX9" fmla="*/ 3597215 w 9178506"/>
              <a:gd name="connsiteY9" fmla="*/ 1138687 h 1225136"/>
              <a:gd name="connsiteX10" fmla="*/ 4692770 w 9178506"/>
              <a:gd name="connsiteY10" fmla="*/ 914400 h 1225136"/>
              <a:gd name="connsiteX11" fmla="*/ 6211019 w 9178506"/>
              <a:gd name="connsiteY11" fmla="*/ 310551 h 1225136"/>
              <a:gd name="connsiteX12" fmla="*/ 6763109 w 9178506"/>
              <a:gd name="connsiteY12" fmla="*/ 414068 h 1225136"/>
              <a:gd name="connsiteX13" fmla="*/ 7108166 w 9178506"/>
              <a:gd name="connsiteY13" fmla="*/ 672861 h 1225136"/>
              <a:gd name="connsiteX14" fmla="*/ 7539487 w 9178506"/>
              <a:gd name="connsiteY14" fmla="*/ 750498 h 1225136"/>
              <a:gd name="connsiteX15" fmla="*/ 8126083 w 9178506"/>
              <a:gd name="connsiteY15" fmla="*/ 508959 h 1225136"/>
              <a:gd name="connsiteX16" fmla="*/ 9178506 w 9178506"/>
              <a:gd name="connsiteY16" fmla="*/ 0 h 1225136"/>
              <a:gd name="connsiteX0" fmla="*/ 0 w 9178506"/>
              <a:gd name="connsiteY0" fmla="*/ 1147313 h 1225136"/>
              <a:gd name="connsiteX1" fmla="*/ 379562 w 9178506"/>
              <a:gd name="connsiteY1" fmla="*/ 1181819 h 1225136"/>
              <a:gd name="connsiteX2" fmla="*/ 500332 w 9178506"/>
              <a:gd name="connsiteY2" fmla="*/ 931653 h 1225136"/>
              <a:gd name="connsiteX3" fmla="*/ 1130060 w 9178506"/>
              <a:gd name="connsiteY3" fmla="*/ 1224951 h 1225136"/>
              <a:gd name="connsiteX4" fmla="*/ 1535502 w 9178506"/>
              <a:gd name="connsiteY4" fmla="*/ 879894 h 1225136"/>
              <a:gd name="connsiteX5" fmla="*/ 1984075 w 9178506"/>
              <a:gd name="connsiteY5" fmla="*/ 267419 h 1225136"/>
              <a:gd name="connsiteX6" fmla="*/ 2242868 w 9178506"/>
              <a:gd name="connsiteY6" fmla="*/ 336430 h 1225136"/>
              <a:gd name="connsiteX7" fmla="*/ 2510287 w 9178506"/>
              <a:gd name="connsiteY7" fmla="*/ 914400 h 1225136"/>
              <a:gd name="connsiteX8" fmla="*/ 2812211 w 9178506"/>
              <a:gd name="connsiteY8" fmla="*/ 1164566 h 1225136"/>
              <a:gd name="connsiteX9" fmla="*/ 3597215 w 9178506"/>
              <a:gd name="connsiteY9" fmla="*/ 1138687 h 1225136"/>
              <a:gd name="connsiteX10" fmla="*/ 4692770 w 9178506"/>
              <a:gd name="connsiteY10" fmla="*/ 914400 h 1225136"/>
              <a:gd name="connsiteX11" fmla="*/ 6211019 w 9178506"/>
              <a:gd name="connsiteY11" fmla="*/ 310551 h 1225136"/>
              <a:gd name="connsiteX12" fmla="*/ 6763109 w 9178506"/>
              <a:gd name="connsiteY12" fmla="*/ 414068 h 1225136"/>
              <a:gd name="connsiteX13" fmla="*/ 7108166 w 9178506"/>
              <a:gd name="connsiteY13" fmla="*/ 672861 h 1225136"/>
              <a:gd name="connsiteX14" fmla="*/ 7539487 w 9178506"/>
              <a:gd name="connsiteY14" fmla="*/ 750498 h 1225136"/>
              <a:gd name="connsiteX15" fmla="*/ 8126083 w 9178506"/>
              <a:gd name="connsiteY15" fmla="*/ 508959 h 1225136"/>
              <a:gd name="connsiteX16" fmla="*/ 9178506 w 9178506"/>
              <a:gd name="connsiteY16" fmla="*/ 0 h 1225136"/>
              <a:gd name="connsiteX0" fmla="*/ 0 w 9178506"/>
              <a:gd name="connsiteY0" fmla="*/ 1147313 h 1225136"/>
              <a:gd name="connsiteX1" fmla="*/ 379562 w 9178506"/>
              <a:gd name="connsiteY1" fmla="*/ 1181819 h 1225136"/>
              <a:gd name="connsiteX2" fmla="*/ 500332 w 9178506"/>
              <a:gd name="connsiteY2" fmla="*/ 931653 h 1225136"/>
              <a:gd name="connsiteX3" fmla="*/ 1130060 w 9178506"/>
              <a:gd name="connsiteY3" fmla="*/ 1224951 h 1225136"/>
              <a:gd name="connsiteX4" fmla="*/ 1535502 w 9178506"/>
              <a:gd name="connsiteY4" fmla="*/ 879894 h 1225136"/>
              <a:gd name="connsiteX5" fmla="*/ 1984075 w 9178506"/>
              <a:gd name="connsiteY5" fmla="*/ 267419 h 1225136"/>
              <a:gd name="connsiteX6" fmla="*/ 2242868 w 9178506"/>
              <a:gd name="connsiteY6" fmla="*/ 336430 h 1225136"/>
              <a:gd name="connsiteX7" fmla="*/ 2510287 w 9178506"/>
              <a:gd name="connsiteY7" fmla="*/ 914400 h 1225136"/>
              <a:gd name="connsiteX8" fmla="*/ 2812211 w 9178506"/>
              <a:gd name="connsiteY8" fmla="*/ 1164566 h 1225136"/>
              <a:gd name="connsiteX9" fmla="*/ 3597215 w 9178506"/>
              <a:gd name="connsiteY9" fmla="*/ 1138687 h 1225136"/>
              <a:gd name="connsiteX10" fmla="*/ 4692770 w 9178506"/>
              <a:gd name="connsiteY10" fmla="*/ 914400 h 1225136"/>
              <a:gd name="connsiteX11" fmla="*/ 6211019 w 9178506"/>
              <a:gd name="connsiteY11" fmla="*/ 310551 h 1225136"/>
              <a:gd name="connsiteX12" fmla="*/ 6763109 w 9178506"/>
              <a:gd name="connsiteY12" fmla="*/ 414068 h 1225136"/>
              <a:gd name="connsiteX13" fmla="*/ 7108166 w 9178506"/>
              <a:gd name="connsiteY13" fmla="*/ 672861 h 1225136"/>
              <a:gd name="connsiteX14" fmla="*/ 7539487 w 9178506"/>
              <a:gd name="connsiteY14" fmla="*/ 750498 h 1225136"/>
              <a:gd name="connsiteX15" fmla="*/ 8358996 w 9178506"/>
              <a:gd name="connsiteY15" fmla="*/ 431321 h 1225136"/>
              <a:gd name="connsiteX16" fmla="*/ 9178506 w 9178506"/>
              <a:gd name="connsiteY16" fmla="*/ 0 h 1225136"/>
              <a:gd name="connsiteX0" fmla="*/ 0 w 9178506"/>
              <a:gd name="connsiteY0" fmla="*/ 1147313 h 1225136"/>
              <a:gd name="connsiteX1" fmla="*/ 379562 w 9178506"/>
              <a:gd name="connsiteY1" fmla="*/ 1181819 h 1225136"/>
              <a:gd name="connsiteX2" fmla="*/ 500332 w 9178506"/>
              <a:gd name="connsiteY2" fmla="*/ 931653 h 1225136"/>
              <a:gd name="connsiteX3" fmla="*/ 1130060 w 9178506"/>
              <a:gd name="connsiteY3" fmla="*/ 1224951 h 1225136"/>
              <a:gd name="connsiteX4" fmla="*/ 1535502 w 9178506"/>
              <a:gd name="connsiteY4" fmla="*/ 879894 h 1225136"/>
              <a:gd name="connsiteX5" fmla="*/ 1984075 w 9178506"/>
              <a:gd name="connsiteY5" fmla="*/ 267419 h 1225136"/>
              <a:gd name="connsiteX6" fmla="*/ 2242868 w 9178506"/>
              <a:gd name="connsiteY6" fmla="*/ 336430 h 1225136"/>
              <a:gd name="connsiteX7" fmla="*/ 2510287 w 9178506"/>
              <a:gd name="connsiteY7" fmla="*/ 914400 h 1225136"/>
              <a:gd name="connsiteX8" fmla="*/ 2812211 w 9178506"/>
              <a:gd name="connsiteY8" fmla="*/ 1164566 h 1225136"/>
              <a:gd name="connsiteX9" fmla="*/ 3597215 w 9178506"/>
              <a:gd name="connsiteY9" fmla="*/ 1138687 h 1225136"/>
              <a:gd name="connsiteX10" fmla="*/ 4692770 w 9178506"/>
              <a:gd name="connsiteY10" fmla="*/ 914400 h 1225136"/>
              <a:gd name="connsiteX11" fmla="*/ 6211019 w 9178506"/>
              <a:gd name="connsiteY11" fmla="*/ 310551 h 1225136"/>
              <a:gd name="connsiteX12" fmla="*/ 6763109 w 9178506"/>
              <a:gd name="connsiteY12" fmla="*/ 414068 h 1225136"/>
              <a:gd name="connsiteX13" fmla="*/ 7108166 w 9178506"/>
              <a:gd name="connsiteY13" fmla="*/ 672861 h 1225136"/>
              <a:gd name="connsiteX14" fmla="*/ 7539487 w 9178506"/>
              <a:gd name="connsiteY14" fmla="*/ 750498 h 1225136"/>
              <a:gd name="connsiteX15" fmla="*/ 8333117 w 9178506"/>
              <a:gd name="connsiteY15" fmla="*/ 405442 h 1225136"/>
              <a:gd name="connsiteX16" fmla="*/ 9178506 w 9178506"/>
              <a:gd name="connsiteY16" fmla="*/ 0 h 1225136"/>
              <a:gd name="connsiteX0" fmla="*/ 0 w 9178506"/>
              <a:gd name="connsiteY0" fmla="*/ 1147313 h 1225136"/>
              <a:gd name="connsiteX1" fmla="*/ 379562 w 9178506"/>
              <a:gd name="connsiteY1" fmla="*/ 1181819 h 1225136"/>
              <a:gd name="connsiteX2" fmla="*/ 500332 w 9178506"/>
              <a:gd name="connsiteY2" fmla="*/ 931653 h 1225136"/>
              <a:gd name="connsiteX3" fmla="*/ 1130060 w 9178506"/>
              <a:gd name="connsiteY3" fmla="*/ 1224951 h 1225136"/>
              <a:gd name="connsiteX4" fmla="*/ 1535502 w 9178506"/>
              <a:gd name="connsiteY4" fmla="*/ 879894 h 1225136"/>
              <a:gd name="connsiteX5" fmla="*/ 1984075 w 9178506"/>
              <a:gd name="connsiteY5" fmla="*/ 267419 h 1225136"/>
              <a:gd name="connsiteX6" fmla="*/ 2242868 w 9178506"/>
              <a:gd name="connsiteY6" fmla="*/ 336430 h 1225136"/>
              <a:gd name="connsiteX7" fmla="*/ 2510287 w 9178506"/>
              <a:gd name="connsiteY7" fmla="*/ 914400 h 1225136"/>
              <a:gd name="connsiteX8" fmla="*/ 2812211 w 9178506"/>
              <a:gd name="connsiteY8" fmla="*/ 1164566 h 1225136"/>
              <a:gd name="connsiteX9" fmla="*/ 3597215 w 9178506"/>
              <a:gd name="connsiteY9" fmla="*/ 1138687 h 1225136"/>
              <a:gd name="connsiteX10" fmla="*/ 4692770 w 9178506"/>
              <a:gd name="connsiteY10" fmla="*/ 914400 h 1225136"/>
              <a:gd name="connsiteX11" fmla="*/ 6211019 w 9178506"/>
              <a:gd name="connsiteY11" fmla="*/ 310551 h 1225136"/>
              <a:gd name="connsiteX12" fmla="*/ 6763109 w 9178506"/>
              <a:gd name="connsiteY12" fmla="*/ 414068 h 1225136"/>
              <a:gd name="connsiteX13" fmla="*/ 7108166 w 9178506"/>
              <a:gd name="connsiteY13" fmla="*/ 672861 h 1225136"/>
              <a:gd name="connsiteX14" fmla="*/ 7539487 w 9178506"/>
              <a:gd name="connsiteY14" fmla="*/ 750498 h 1225136"/>
              <a:gd name="connsiteX15" fmla="*/ 8333117 w 9178506"/>
              <a:gd name="connsiteY15" fmla="*/ 405442 h 1225136"/>
              <a:gd name="connsiteX16" fmla="*/ 9178506 w 9178506"/>
              <a:gd name="connsiteY16" fmla="*/ 0 h 1225136"/>
              <a:gd name="connsiteX0" fmla="*/ 0 w 9178506"/>
              <a:gd name="connsiteY0" fmla="*/ 1147313 h 1225136"/>
              <a:gd name="connsiteX1" fmla="*/ 379562 w 9178506"/>
              <a:gd name="connsiteY1" fmla="*/ 1181819 h 1225136"/>
              <a:gd name="connsiteX2" fmla="*/ 500332 w 9178506"/>
              <a:gd name="connsiteY2" fmla="*/ 931653 h 1225136"/>
              <a:gd name="connsiteX3" fmla="*/ 1130060 w 9178506"/>
              <a:gd name="connsiteY3" fmla="*/ 1224951 h 1225136"/>
              <a:gd name="connsiteX4" fmla="*/ 1535502 w 9178506"/>
              <a:gd name="connsiteY4" fmla="*/ 879894 h 1225136"/>
              <a:gd name="connsiteX5" fmla="*/ 1984075 w 9178506"/>
              <a:gd name="connsiteY5" fmla="*/ 267419 h 1225136"/>
              <a:gd name="connsiteX6" fmla="*/ 2242868 w 9178506"/>
              <a:gd name="connsiteY6" fmla="*/ 336430 h 1225136"/>
              <a:gd name="connsiteX7" fmla="*/ 2510287 w 9178506"/>
              <a:gd name="connsiteY7" fmla="*/ 914400 h 1225136"/>
              <a:gd name="connsiteX8" fmla="*/ 2812211 w 9178506"/>
              <a:gd name="connsiteY8" fmla="*/ 1164566 h 1225136"/>
              <a:gd name="connsiteX9" fmla="*/ 3571336 w 9178506"/>
              <a:gd name="connsiteY9" fmla="*/ 1155940 h 1225136"/>
              <a:gd name="connsiteX10" fmla="*/ 4692770 w 9178506"/>
              <a:gd name="connsiteY10" fmla="*/ 914400 h 1225136"/>
              <a:gd name="connsiteX11" fmla="*/ 6211019 w 9178506"/>
              <a:gd name="connsiteY11" fmla="*/ 310551 h 1225136"/>
              <a:gd name="connsiteX12" fmla="*/ 6763109 w 9178506"/>
              <a:gd name="connsiteY12" fmla="*/ 414068 h 1225136"/>
              <a:gd name="connsiteX13" fmla="*/ 7108166 w 9178506"/>
              <a:gd name="connsiteY13" fmla="*/ 672861 h 1225136"/>
              <a:gd name="connsiteX14" fmla="*/ 7539487 w 9178506"/>
              <a:gd name="connsiteY14" fmla="*/ 750498 h 1225136"/>
              <a:gd name="connsiteX15" fmla="*/ 8333117 w 9178506"/>
              <a:gd name="connsiteY15" fmla="*/ 405442 h 1225136"/>
              <a:gd name="connsiteX16" fmla="*/ 9178506 w 9178506"/>
              <a:gd name="connsiteY16" fmla="*/ 0 h 1225136"/>
              <a:gd name="connsiteX0" fmla="*/ 0 w 9178506"/>
              <a:gd name="connsiteY0" fmla="*/ 1147313 h 1225136"/>
              <a:gd name="connsiteX1" fmla="*/ 379562 w 9178506"/>
              <a:gd name="connsiteY1" fmla="*/ 1181819 h 1225136"/>
              <a:gd name="connsiteX2" fmla="*/ 500332 w 9178506"/>
              <a:gd name="connsiteY2" fmla="*/ 931653 h 1225136"/>
              <a:gd name="connsiteX3" fmla="*/ 1130060 w 9178506"/>
              <a:gd name="connsiteY3" fmla="*/ 1224951 h 1225136"/>
              <a:gd name="connsiteX4" fmla="*/ 1535502 w 9178506"/>
              <a:gd name="connsiteY4" fmla="*/ 879894 h 1225136"/>
              <a:gd name="connsiteX5" fmla="*/ 1984075 w 9178506"/>
              <a:gd name="connsiteY5" fmla="*/ 267419 h 1225136"/>
              <a:gd name="connsiteX6" fmla="*/ 2242868 w 9178506"/>
              <a:gd name="connsiteY6" fmla="*/ 336430 h 1225136"/>
              <a:gd name="connsiteX7" fmla="*/ 2510287 w 9178506"/>
              <a:gd name="connsiteY7" fmla="*/ 914400 h 1225136"/>
              <a:gd name="connsiteX8" fmla="*/ 2812211 w 9178506"/>
              <a:gd name="connsiteY8" fmla="*/ 1164566 h 1225136"/>
              <a:gd name="connsiteX9" fmla="*/ 3571336 w 9178506"/>
              <a:gd name="connsiteY9" fmla="*/ 1155940 h 1225136"/>
              <a:gd name="connsiteX10" fmla="*/ 4692770 w 9178506"/>
              <a:gd name="connsiteY10" fmla="*/ 914400 h 1225136"/>
              <a:gd name="connsiteX11" fmla="*/ 6211019 w 9178506"/>
              <a:gd name="connsiteY11" fmla="*/ 310551 h 1225136"/>
              <a:gd name="connsiteX12" fmla="*/ 6763109 w 9178506"/>
              <a:gd name="connsiteY12" fmla="*/ 414068 h 1225136"/>
              <a:gd name="connsiteX13" fmla="*/ 7108166 w 9178506"/>
              <a:gd name="connsiteY13" fmla="*/ 672861 h 1225136"/>
              <a:gd name="connsiteX14" fmla="*/ 7539487 w 9178506"/>
              <a:gd name="connsiteY14" fmla="*/ 750498 h 1225136"/>
              <a:gd name="connsiteX15" fmla="*/ 8333117 w 9178506"/>
              <a:gd name="connsiteY15" fmla="*/ 405442 h 1225136"/>
              <a:gd name="connsiteX16" fmla="*/ 9178506 w 9178506"/>
              <a:gd name="connsiteY16" fmla="*/ 0 h 1225136"/>
              <a:gd name="connsiteX0" fmla="*/ 0 w 9178506"/>
              <a:gd name="connsiteY0" fmla="*/ 1147313 h 1225136"/>
              <a:gd name="connsiteX1" fmla="*/ 379562 w 9178506"/>
              <a:gd name="connsiteY1" fmla="*/ 1181819 h 1225136"/>
              <a:gd name="connsiteX2" fmla="*/ 500332 w 9178506"/>
              <a:gd name="connsiteY2" fmla="*/ 931653 h 1225136"/>
              <a:gd name="connsiteX3" fmla="*/ 1130060 w 9178506"/>
              <a:gd name="connsiteY3" fmla="*/ 1224951 h 1225136"/>
              <a:gd name="connsiteX4" fmla="*/ 1535502 w 9178506"/>
              <a:gd name="connsiteY4" fmla="*/ 879894 h 1225136"/>
              <a:gd name="connsiteX5" fmla="*/ 1984075 w 9178506"/>
              <a:gd name="connsiteY5" fmla="*/ 267419 h 1225136"/>
              <a:gd name="connsiteX6" fmla="*/ 2242868 w 9178506"/>
              <a:gd name="connsiteY6" fmla="*/ 336430 h 1225136"/>
              <a:gd name="connsiteX7" fmla="*/ 2510287 w 9178506"/>
              <a:gd name="connsiteY7" fmla="*/ 914400 h 1225136"/>
              <a:gd name="connsiteX8" fmla="*/ 2812211 w 9178506"/>
              <a:gd name="connsiteY8" fmla="*/ 1164566 h 1225136"/>
              <a:gd name="connsiteX9" fmla="*/ 3571336 w 9178506"/>
              <a:gd name="connsiteY9" fmla="*/ 1155940 h 1225136"/>
              <a:gd name="connsiteX10" fmla="*/ 4692770 w 9178506"/>
              <a:gd name="connsiteY10" fmla="*/ 914400 h 1225136"/>
              <a:gd name="connsiteX11" fmla="*/ 6211019 w 9178506"/>
              <a:gd name="connsiteY11" fmla="*/ 310551 h 1225136"/>
              <a:gd name="connsiteX12" fmla="*/ 6763109 w 9178506"/>
              <a:gd name="connsiteY12" fmla="*/ 414068 h 1225136"/>
              <a:gd name="connsiteX13" fmla="*/ 7108166 w 9178506"/>
              <a:gd name="connsiteY13" fmla="*/ 672861 h 1225136"/>
              <a:gd name="connsiteX14" fmla="*/ 7539487 w 9178506"/>
              <a:gd name="connsiteY14" fmla="*/ 750498 h 1225136"/>
              <a:gd name="connsiteX15" fmla="*/ 8333117 w 9178506"/>
              <a:gd name="connsiteY15" fmla="*/ 405442 h 1225136"/>
              <a:gd name="connsiteX16" fmla="*/ 9178506 w 9178506"/>
              <a:gd name="connsiteY16" fmla="*/ 0 h 122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78506" h="1225136">
                <a:moveTo>
                  <a:pt x="0" y="1147313"/>
                </a:moveTo>
                <a:cubicBezTo>
                  <a:pt x="148086" y="1182537"/>
                  <a:pt x="296173" y="1217762"/>
                  <a:pt x="379562" y="1181819"/>
                </a:cubicBezTo>
                <a:cubicBezTo>
                  <a:pt x="462951" y="1145876"/>
                  <a:pt x="375249" y="924464"/>
                  <a:pt x="500332" y="931653"/>
                </a:cubicBezTo>
                <a:cubicBezTo>
                  <a:pt x="625415" y="938842"/>
                  <a:pt x="957532" y="1233578"/>
                  <a:pt x="1130060" y="1224951"/>
                </a:cubicBezTo>
                <a:cubicBezTo>
                  <a:pt x="1302588" y="1216324"/>
                  <a:pt x="1393166" y="1039483"/>
                  <a:pt x="1535502" y="879894"/>
                </a:cubicBezTo>
                <a:cubicBezTo>
                  <a:pt x="1677838" y="720305"/>
                  <a:pt x="1866181" y="357996"/>
                  <a:pt x="1984075" y="267419"/>
                </a:cubicBezTo>
                <a:cubicBezTo>
                  <a:pt x="2101969" y="176842"/>
                  <a:pt x="2155166" y="228600"/>
                  <a:pt x="2242868" y="336430"/>
                </a:cubicBezTo>
                <a:cubicBezTo>
                  <a:pt x="2330570" y="444260"/>
                  <a:pt x="2415397" y="776377"/>
                  <a:pt x="2510287" y="914400"/>
                </a:cubicBezTo>
                <a:cubicBezTo>
                  <a:pt x="2605177" y="1052423"/>
                  <a:pt x="2635370" y="1124309"/>
                  <a:pt x="2812211" y="1164566"/>
                </a:cubicBezTo>
                <a:cubicBezTo>
                  <a:pt x="2989053" y="1204823"/>
                  <a:pt x="3257910" y="1197634"/>
                  <a:pt x="3571336" y="1155940"/>
                </a:cubicBezTo>
                <a:cubicBezTo>
                  <a:pt x="3884762" y="1114246"/>
                  <a:pt x="4252823" y="1055298"/>
                  <a:pt x="4692770" y="914400"/>
                </a:cubicBezTo>
                <a:cubicBezTo>
                  <a:pt x="5132717" y="773502"/>
                  <a:pt x="5865963" y="393940"/>
                  <a:pt x="6211019" y="310551"/>
                </a:cubicBezTo>
                <a:cubicBezTo>
                  <a:pt x="6556075" y="227162"/>
                  <a:pt x="6622211" y="301924"/>
                  <a:pt x="6763109" y="414068"/>
                </a:cubicBezTo>
                <a:cubicBezTo>
                  <a:pt x="6904007" y="526212"/>
                  <a:pt x="6996023" y="599536"/>
                  <a:pt x="7108166" y="672861"/>
                </a:cubicBezTo>
                <a:cubicBezTo>
                  <a:pt x="7220309" y="746186"/>
                  <a:pt x="7335329" y="812321"/>
                  <a:pt x="7539487" y="750498"/>
                </a:cubicBezTo>
                <a:cubicBezTo>
                  <a:pt x="7743645" y="688675"/>
                  <a:pt x="8059947" y="530525"/>
                  <a:pt x="8333117" y="405442"/>
                </a:cubicBezTo>
                <a:cubicBezTo>
                  <a:pt x="8606287" y="280359"/>
                  <a:pt x="8788879" y="191938"/>
                  <a:pt x="9178506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ZoneTexte 2">
            <a:extLst>
              <a:ext uri="{FF2B5EF4-FFF2-40B4-BE49-F238E27FC236}">
                <a16:creationId xmlns:a16="http://schemas.microsoft.com/office/drawing/2014/main" id="{FC70778B-EAAB-4804-8482-B95AD61F8E45}"/>
              </a:ext>
            </a:extLst>
          </p:cNvPr>
          <p:cNvSpPr txBox="1"/>
          <p:nvPr/>
        </p:nvSpPr>
        <p:spPr>
          <a:xfrm>
            <a:off x="2383867" y="1737261"/>
            <a:ext cx="881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fr-FR" sz="1600" b="1" kern="0" dirty="0">
                <a:solidFill>
                  <a:srgbClr val="000000"/>
                </a:solidFill>
                <a:latin typeface="Calibri" pitchFamily="34" charset="0"/>
              </a:rPr>
              <a:t>Local</a:t>
            </a:r>
            <a:br>
              <a:rPr lang="fr-FR" sz="1600" b="1" kern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cs-CZ" sz="1600" b="1" kern="0" dirty="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fr-FR" sz="1600" b="1" kern="0" dirty="0">
                <a:solidFill>
                  <a:srgbClr val="000000"/>
                </a:solidFill>
                <a:latin typeface="Calibri" pitchFamily="34" charset="0"/>
              </a:rPr>
              <a:t>herapy</a:t>
            </a:r>
          </a:p>
        </p:txBody>
      </p:sp>
      <p:sp>
        <p:nvSpPr>
          <p:cNvPr id="28" name="ZoneTexte 2">
            <a:extLst>
              <a:ext uri="{FF2B5EF4-FFF2-40B4-BE49-F238E27FC236}">
                <a16:creationId xmlns:a16="http://schemas.microsoft.com/office/drawing/2014/main" id="{5E2AE7B8-2C9B-4431-AD94-3D21C9E907A9}"/>
              </a:ext>
            </a:extLst>
          </p:cNvPr>
          <p:cNvSpPr txBox="1"/>
          <p:nvPr/>
        </p:nvSpPr>
        <p:spPr>
          <a:xfrm>
            <a:off x="3201585" y="1124693"/>
            <a:ext cx="2079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fr-FR" sz="1600" b="1" kern="0" dirty="0" err="1">
                <a:solidFill>
                  <a:srgbClr val="000000"/>
                </a:solidFill>
                <a:latin typeface="Calibri" pitchFamily="34" charset="0"/>
              </a:rPr>
              <a:t>Androgen</a:t>
            </a:r>
            <a:r>
              <a:rPr lang="fr-FR" sz="1600" b="1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sz="1600" b="1" kern="0" dirty="0" err="1">
                <a:solidFill>
                  <a:srgbClr val="000000"/>
                </a:solidFill>
                <a:latin typeface="Calibri" pitchFamily="34" charset="0"/>
              </a:rPr>
              <a:t>Deprivation</a:t>
            </a:r>
            <a:br>
              <a:rPr lang="fr-FR" sz="1600" b="1" kern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fr-FR" sz="1600" b="1" kern="0" dirty="0" err="1">
                <a:solidFill>
                  <a:srgbClr val="000000"/>
                </a:solidFill>
                <a:latin typeface="Calibri" pitchFamily="34" charset="0"/>
              </a:rPr>
              <a:t>Therapy</a:t>
            </a:r>
            <a:r>
              <a:rPr lang="fr-FR" sz="1600" b="1" kern="0" dirty="0">
                <a:solidFill>
                  <a:srgbClr val="000000"/>
                </a:solidFill>
                <a:latin typeface="Calibri" pitchFamily="34" charset="0"/>
              </a:rPr>
              <a:t> (ADT)</a:t>
            </a:r>
          </a:p>
        </p:txBody>
      </p:sp>
      <p:sp>
        <p:nvSpPr>
          <p:cNvPr id="31" name="ZoneTexte 2">
            <a:extLst>
              <a:ext uri="{FF2B5EF4-FFF2-40B4-BE49-F238E27FC236}">
                <a16:creationId xmlns:a16="http://schemas.microsoft.com/office/drawing/2014/main" id="{9E1E22AD-3317-4BCD-8A01-E0139E99FBF0}"/>
              </a:ext>
            </a:extLst>
          </p:cNvPr>
          <p:cNvSpPr txBox="1"/>
          <p:nvPr/>
        </p:nvSpPr>
        <p:spPr>
          <a:xfrm>
            <a:off x="4750893" y="1819534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fr-FR" sz="1600" b="1" kern="0" dirty="0" err="1">
                <a:solidFill>
                  <a:srgbClr val="000000"/>
                </a:solidFill>
                <a:latin typeface="Calibri" pitchFamily="34" charset="0"/>
              </a:rPr>
              <a:t>Therapies</a:t>
            </a:r>
            <a:br>
              <a:rPr lang="fr-FR" sz="1600" b="1" kern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cs-CZ" sz="1600" b="1" kern="0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fr-FR" sz="1600" b="1" kern="0" dirty="0" err="1">
                <a:solidFill>
                  <a:srgbClr val="000000"/>
                </a:solidFill>
                <a:latin typeface="Calibri" pitchFamily="34" charset="0"/>
              </a:rPr>
              <a:t>fter</a:t>
            </a:r>
            <a:r>
              <a:rPr lang="fr-FR" sz="1600" b="1" kern="0" dirty="0">
                <a:solidFill>
                  <a:srgbClr val="000000"/>
                </a:solidFill>
                <a:latin typeface="Calibri" pitchFamily="34" charset="0"/>
              </a:rPr>
              <a:t> ADT</a:t>
            </a:r>
          </a:p>
        </p:txBody>
      </p:sp>
      <p:sp>
        <p:nvSpPr>
          <p:cNvPr id="32" name="ZoneTexte 2">
            <a:extLst>
              <a:ext uri="{FF2B5EF4-FFF2-40B4-BE49-F238E27FC236}">
                <a16:creationId xmlns:a16="http://schemas.microsoft.com/office/drawing/2014/main" id="{7339695A-02DE-4443-A731-2D91D894A977}"/>
              </a:ext>
            </a:extLst>
          </p:cNvPr>
          <p:cNvSpPr txBox="1"/>
          <p:nvPr/>
        </p:nvSpPr>
        <p:spPr>
          <a:xfrm>
            <a:off x="9599919" y="1365592"/>
            <a:ext cx="699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fr-FR" sz="1600" b="1" kern="0" dirty="0" err="1">
                <a:solidFill>
                  <a:srgbClr val="000000"/>
                </a:solidFill>
                <a:latin typeface="Calibri" pitchFamily="34" charset="0"/>
              </a:rPr>
              <a:t>Death</a:t>
            </a:r>
            <a:endParaRPr lang="fr-FR" sz="1600" b="1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F5D3C-C407-416B-89F5-68D86905E341}"/>
              </a:ext>
            </a:extLst>
          </p:cNvPr>
          <p:cNvSpPr txBox="1"/>
          <p:nvPr/>
        </p:nvSpPr>
        <p:spPr>
          <a:xfrm>
            <a:off x="1667489" y="5171261"/>
            <a:ext cx="268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800" i="1" dirty="0">
                <a:solidFill>
                  <a:srgbClr val="444492"/>
                </a:solidFill>
                <a:latin typeface="Calibri" pitchFamily="34" charset="0"/>
              </a:rPr>
              <a:t>ADT</a:t>
            </a:r>
            <a:r>
              <a:rPr lang="cs-CZ" sz="800" i="1" dirty="0">
                <a:solidFill>
                  <a:srgbClr val="444492"/>
                </a:solidFill>
                <a:latin typeface="Calibri" pitchFamily="34" charset="0"/>
              </a:rPr>
              <a:t> - </a:t>
            </a:r>
            <a:r>
              <a:rPr lang="en-US" sz="800" i="1" dirty="0">
                <a:solidFill>
                  <a:srgbClr val="444492"/>
                </a:solidFill>
                <a:latin typeface="Calibri" pitchFamily="34" charset="0"/>
              </a:rPr>
              <a:t>androgen deprivation therapy; </a:t>
            </a:r>
            <a:r>
              <a:rPr lang="cs-CZ" sz="800" i="1" dirty="0">
                <a:solidFill>
                  <a:srgbClr val="444492"/>
                </a:solidFill>
                <a:latin typeface="Calibri" pitchFamily="34" charset="0"/>
              </a:rPr>
              <a:t>            </a:t>
            </a:r>
            <a:r>
              <a:rPr lang="en-US" sz="800" i="1" dirty="0">
                <a:solidFill>
                  <a:srgbClr val="444492"/>
                </a:solidFill>
                <a:latin typeface="Calibri" pitchFamily="34" charset="0"/>
              </a:rPr>
              <a:t>      </a:t>
            </a:r>
            <a:r>
              <a:rPr lang="cs-CZ" sz="800" i="1" dirty="0">
                <a:solidFill>
                  <a:srgbClr val="444492"/>
                </a:solidFill>
                <a:latin typeface="Calibri" pitchFamily="34" charset="0"/>
              </a:rPr>
              <a:t>  </a:t>
            </a:r>
            <a:r>
              <a:rPr lang="en-US" sz="800" i="1" dirty="0" err="1">
                <a:solidFill>
                  <a:srgbClr val="444492"/>
                </a:solidFill>
                <a:latin typeface="Calibri" pitchFamily="34" charset="0"/>
              </a:rPr>
              <a:t>mCRPC</a:t>
            </a:r>
            <a:r>
              <a:rPr lang="cs-CZ" sz="800" i="1" dirty="0">
                <a:solidFill>
                  <a:srgbClr val="444492"/>
                </a:solidFill>
                <a:latin typeface="Calibri" pitchFamily="34" charset="0"/>
              </a:rPr>
              <a:t> - </a:t>
            </a:r>
            <a:r>
              <a:rPr lang="en-US" sz="800" i="1" dirty="0">
                <a:solidFill>
                  <a:srgbClr val="444492"/>
                </a:solidFill>
                <a:latin typeface="Calibri" pitchFamily="34" charset="0"/>
              </a:rPr>
              <a:t>metastatic castration resistant </a:t>
            </a:r>
            <a:endParaRPr lang="cs-CZ" sz="800" i="1" dirty="0">
              <a:solidFill>
                <a:srgbClr val="444492"/>
              </a:solidFill>
              <a:latin typeface="Calibri" pitchFamily="34" charset="0"/>
            </a:endParaRPr>
          </a:p>
          <a:p>
            <a:pPr defTabSz="685800"/>
            <a:r>
              <a:rPr lang="en-US" sz="800" i="1" dirty="0">
                <a:solidFill>
                  <a:srgbClr val="444492"/>
                </a:solidFill>
                <a:latin typeface="Calibri" pitchFamily="34" charset="0"/>
              </a:rPr>
              <a:t>prostate cancer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BB55EE-4E4A-4E61-ABC1-5D854B9AA1E0}"/>
              </a:ext>
            </a:extLst>
          </p:cNvPr>
          <p:cNvSpPr/>
          <p:nvPr/>
        </p:nvSpPr>
        <p:spPr>
          <a:xfrm>
            <a:off x="7162411" y="6464107"/>
            <a:ext cx="31639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800" dirty="0">
                <a:solidFill>
                  <a:srgbClr val="444492"/>
                </a:solidFill>
                <a:latin typeface="ArialUnicodeMS"/>
              </a:rPr>
              <a:t>Docetaxel + prednisone is only registered for the treatment </a:t>
            </a:r>
            <a:r>
              <a:rPr lang="cs-CZ" sz="800" dirty="0">
                <a:solidFill>
                  <a:srgbClr val="444492"/>
                </a:solidFill>
                <a:latin typeface="ArialUnicodeMS"/>
              </a:rPr>
              <a:t>               </a:t>
            </a:r>
            <a:r>
              <a:rPr lang="en-US" sz="800" dirty="0">
                <a:solidFill>
                  <a:srgbClr val="444492"/>
                </a:solidFill>
                <a:latin typeface="ArialUnicodeMS"/>
              </a:rPr>
              <a:t>of patients with</a:t>
            </a:r>
            <a:r>
              <a:rPr lang="cs-CZ" sz="800" dirty="0">
                <a:solidFill>
                  <a:srgbClr val="444492"/>
                </a:solidFill>
                <a:latin typeface="ArialUnicodeMS"/>
              </a:rPr>
              <a:t> </a:t>
            </a:r>
            <a:r>
              <a:rPr lang="en-US" sz="800" dirty="0">
                <a:solidFill>
                  <a:srgbClr val="444492"/>
                </a:solidFill>
                <a:latin typeface="ArialUnicodeMS"/>
              </a:rPr>
              <a:t>hormone-refractory metastatic prostate cancer</a:t>
            </a:r>
            <a:endParaRPr lang="en-US" sz="800" dirty="0">
              <a:solidFill>
                <a:srgbClr val="444492"/>
              </a:solidFill>
              <a:latin typeface="Calibri" pitchFamily="34" charset="0"/>
            </a:endParaRPr>
          </a:p>
        </p:txBody>
      </p:sp>
      <p:sp>
        <p:nvSpPr>
          <p:cNvPr id="34" name="Rounded Rectangle 30"/>
          <p:cNvSpPr/>
          <p:nvPr/>
        </p:nvSpPr>
        <p:spPr>
          <a:xfrm>
            <a:off x="3473934" y="4523548"/>
            <a:ext cx="1143255" cy="234414"/>
          </a:xfrm>
          <a:prstGeom prst="roundRect">
            <a:avLst/>
          </a:prstGeom>
          <a:solidFill>
            <a:schemeClr val="accent6"/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err="1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Abiraterone</a:t>
            </a:r>
            <a:endParaRPr lang="en-GB" sz="1400" b="1" kern="0" dirty="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5" name="Rounded Rectangle 30"/>
          <p:cNvSpPr/>
          <p:nvPr/>
        </p:nvSpPr>
        <p:spPr>
          <a:xfrm>
            <a:off x="4562170" y="5426702"/>
            <a:ext cx="1443983" cy="243830"/>
          </a:xfrm>
          <a:prstGeom prst="roundRect">
            <a:avLst/>
          </a:prstGeom>
          <a:solidFill>
            <a:schemeClr val="accent6"/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1400" b="1" kern="0" dirty="0" err="1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Apalutamide</a:t>
            </a:r>
            <a:endParaRPr lang="en-GB" sz="1400" b="1" kern="0" dirty="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6" name="Rounded Rectangle 30"/>
          <p:cNvSpPr/>
          <p:nvPr/>
        </p:nvSpPr>
        <p:spPr>
          <a:xfrm>
            <a:off x="4562169" y="5773747"/>
            <a:ext cx="1432264" cy="243830"/>
          </a:xfrm>
          <a:prstGeom prst="roundRect">
            <a:avLst/>
          </a:prstGeom>
          <a:solidFill>
            <a:schemeClr val="accent6"/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kern="0" dirty="0" err="1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Enzalutamide</a:t>
            </a:r>
            <a:endParaRPr lang="en-GB" sz="1400" b="1" kern="0" dirty="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7" name="Rounded Rectangle 6"/>
          <p:cNvSpPr/>
          <p:nvPr/>
        </p:nvSpPr>
        <p:spPr>
          <a:xfrm>
            <a:off x="4800601" y="4047137"/>
            <a:ext cx="1141039" cy="6149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kern="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nmCRPC</a:t>
            </a:r>
            <a:r>
              <a:rPr lang="en-GB" sz="1200" kern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 asymptomatic</a:t>
            </a:r>
            <a:br>
              <a:rPr lang="en-GB" sz="1200" kern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GB" sz="1200" kern="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(failed ADT)</a:t>
            </a:r>
          </a:p>
        </p:txBody>
      </p:sp>
      <p:sp>
        <p:nvSpPr>
          <p:cNvPr id="38" name="Right Arrow 26"/>
          <p:cNvSpPr/>
          <p:nvPr/>
        </p:nvSpPr>
        <p:spPr>
          <a:xfrm rot="1063453">
            <a:off x="3102746" y="3725727"/>
            <a:ext cx="1763706" cy="221539"/>
          </a:xfrm>
          <a:prstGeom prst="rightArrow">
            <a:avLst/>
          </a:prstGeom>
          <a:solidFill>
            <a:srgbClr val="C4603D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lIns="36000" rIns="36000" anchor="ctr"/>
          <a:lstStyle/>
          <a:p>
            <a:pPr algn="ctr" defTabSz="685800">
              <a:defRPr/>
            </a:pPr>
            <a:endParaRPr lang="en-GB" sz="1000" b="1" kern="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43B2AB8-F1E5-48F0-BB16-C17FD66B5150}"/>
              </a:ext>
            </a:extLst>
          </p:cNvPr>
          <p:cNvSpPr/>
          <p:nvPr/>
        </p:nvSpPr>
        <p:spPr>
          <a:xfrm>
            <a:off x="429208" y="6277363"/>
            <a:ext cx="251926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D355FFE0-DA2D-4878-B248-8E85DF6A6EC8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7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50" grpId="0" animBg="1"/>
      <p:bldP spid="51" grpId="0" animBg="1"/>
      <p:bldP spid="52" grpId="0" animBg="1"/>
      <p:bldP spid="54" grpId="0" animBg="1"/>
      <p:bldP spid="56" grpId="0" animBg="1"/>
      <p:bldP spid="57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23372" y="72737"/>
            <a:ext cx="10730428" cy="1049481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MOŽNOSTI </a:t>
            </a:r>
            <a:r>
              <a:rPr lang="cs-CZ" sz="34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FARMAKOTERAPIE</a:t>
            </a:r>
            <a:r>
              <a:rPr lang="cs-CZ" sz="36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cs-CZ" sz="3600" b="1" dirty="0" err="1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mCaP</a:t>
            </a:r>
            <a:endParaRPr lang="cs-CZ" sz="3600" b="1" dirty="0">
              <a:solidFill>
                <a:srgbClr val="003399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19FA25ED-EEB0-4577-B1B1-57E1D50ED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080754"/>
              </p:ext>
            </p:extLst>
          </p:nvPr>
        </p:nvGraphicFramePr>
        <p:xfrm>
          <a:off x="694063" y="831274"/>
          <a:ext cx="10730429" cy="579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3717">
                  <a:extLst>
                    <a:ext uri="{9D8B030D-6E8A-4147-A177-3AD203B41FA5}">
                      <a16:colId xmlns:a16="http://schemas.microsoft.com/office/drawing/2014/main" val="2492292367"/>
                    </a:ext>
                  </a:extLst>
                </a:gridCol>
                <a:gridCol w="6736712">
                  <a:extLst>
                    <a:ext uri="{9D8B030D-6E8A-4147-A177-3AD203B41FA5}">
                      <a16:colId xmlns:a16="http://schemas.microsoft.com/office/drawing/2014/main" val="3174376040"/>
                    </a:ext>
                  </a:extLst>
                </a:gridCol>
              </a:tblGrid>
              <a:tr h="431199">
                <a:tc gridSpan="2">
                  <a:txBody>
                    <a:bodyPr/>
                    <a:lstStyle/>
                    <a:p>
                      <a:r>
                        <a:rPr lang="cs-CZ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Metastatický karcinom prostaty – TxNxM1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327308200"/>
                  </a:ext>
                </a:extLst>
              </a:tr>
              <a:tr h="368023">
                <a:tc>
                  <a:txBody>
                    <a:bodyPr/>
                    <a:lstStyle/>
                    <a:p>
                      <a:r>
                        <a:rPr lang="cs-CZ" sz="1400" b="1" dirty="0"/>
                        <a:t>Hormonálně senzitivní (naivní) – </a:t>
                      </a:r>
                      <a:r>
                        <a:rPr lang="cs-CZ" sz="1400" b="1" dirty="0" err="1"/>
                        <a:t>mHSPC</a:t>
                      </a:r>
                      <a:endParaRPr lang="cs-CZ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Androgen deprivační terapie (ADT) – LHRH antagonista/agonista, </a:t>
                      </a:r>
                      <a:r>
                        <a:rPr lang="cs-CZ" sz="1400" dirty="0" err="1"/>
                        <a:t>orchiektomie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3382365"/>
                  </a:ext>
                </a:extLst>
              </a:tr>
              <a:tr h="1241836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*ADT + </a:t>
                      </a:r>
                      <a:r>
                        <a:rPr lang="cs-CZ" sz="1400" dirty="0" err="1"/>
                        <a:t>docetaxel</a:t>
                      </a:r>
                      <a:r>
                        <a:rPr lang="cs-CZ" sz="1400" dirty="0"/>
                        <a:t> ± </a:t>
                      </a:r>
                      <a:r>
                        <a:rPr lang="cs-CZ" sz="1400" dirty="0" err="1"/>
                        <a:t>prednison</a:t>
                      </a:r>
                      <a:r>
                        <a:rPr lang="cs-CZ" sz="1400" dirty="0"/>
                        <a:t> – u HR (</a:t>
                      </a:r>
                      <a:r>
                        <a:rPr lang="cs-CZ" sz="1400" dirty="0" err="1"/>
                        <a:t>high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volume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kriteria</a:t>
                      </a:r>
                      <a:r>
                        <a:rPr lang="cs-CZ" sz="1400" dirty="0"/>
                        <a:t>) – viscerální meta a/nebo </a:t>
                      </a:r>
                      <a:r>
                        <a:rPr lang="en-US" sz="1400" u="sng" dirty="0"/>
                        <a:t>&gt;</a:t>
                      </a:r>
                      <a:r>
                        <a:rPr lang="cs-CZ" sz="1400" u="sng" dirty="0"/>
                        <a:t> </a:t>
                      </a:r>
                      <a:r>
                        <a:rPr lang="cs-CZ" sz="1400" dirty="0"/>
                        <a:t>4 kostní meta), pouze u dostatečně fit pro chemoterapii, 6 cyklů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1400" dirty="0"/>
                        <a:t>*ADT</a:t>
                      </a:r>
                      <a:r>
                        <a:rPr lang="cs-CZ" sz="1400" baseline="0" dirty="0"/>
                        <a:t> + </a:t>
                      </a:r>
                      <a:r>
                        <a:rPr lang="cs-CZ" sz="1400" baseline="0" dirty="0" err="1"/>
                        <a:t>abirateron</a:t>
                      </a:r>
                      <a:r>
                        <a:rPr lang="cs-CZ" sz="1400" baseline="0" dirty="0"/>
                        <a:t> acetát – 2 ze 3 HR kritérií: 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 ≥ 8, ≥ tři kostní metastázy, viscerální metastázy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cs-CZ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Apalutamid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39">
                <a:tc rowSpan="3">
                  <a:txBody>
                    <a:bodyPr/>
                    <a:lstStyle/>
                    <a:p>
                      <a:r>
                        <a:rPr lang="cs-CZ" sz="1400" b="1" dirty="0" err="1"/>
                        <a:t>Kastračně</a:t>
                      </a:r>
                      <a:r>
                        <a:rPr lang="cs-CZ" sz="1400" b="1" dirty="0"/>
                        <a:t> rezistentní – CRPC – první linie</a:t>
                      </a:r>
                    </a:p>
                    <a:p>
                      <a:r>
                        <a:rPr lang="cs-CZ" sz="1100" dirty="0"/>
                        <a:t>(kastrační hladina TST &lt; 50 </a:t>
                      </a:r>
                      <a:r>
                        <a:rPr lang="cs-CZ" sz="1100" dirty="0" err="1"/>
                        <a:t>ng</a:t>
                      </a:r>
                      <a:r>
                        <a:rPr lang="cs-CZ" sz="1100" dirty="0"/>
                        <a:t>/ml nebo 1,7 </a:t>
                      </a:r>
                      <a:r>
                        <a:rPr lang="cs-CZ" sz="1100" dirty="0" err="1"/>
                        <a:t>nmol</a:t>
                      </a:r>
                      <a:r>
                        <a:rPr lang="cs-CZ" sz="1100" dirty="0"/>
                        <a:t>/l + </a:t>
                      </a:r>
                    </a:p>
                    <a:p>
                      <a:r>
                        <a:rPr lang="cs-CZ" sz="1100" dirty="0"/>
                        <a:t>biochemická progrese: tři následné vzestupy PSA (při PSA &gt; 2 </a:t>
                      </a:r>
                      <a:r>
                        <a:rPr lang="cs-CZ" sz="1100" dirty="0" err="1"/>
                        <a:t>ug</a:t>
                      </a:r>
                      <a:r>
                        <a:rPr lang="cs-CZ" sz="1100" dirty="0"/>
                        <a:t>/l) v odstupu minimálně jednoho týdne; výsledné zvýšení PSA je 2× o 50 % nad nadir</a:t>
                      </a:r>
                    </a:p>
                    <a:p>
                      <a:r>
                        <a:rPr lang="cs-CZ" sz="1100" dirty="0"/>
                        <a:t>nebo</a:t>
                      </a:r>
                    </a:p>
                    <a:p>
                      <a:r>
                        <a:rPr lang="cs-CZ" sz="1100" dirty="0"/>
                        <a:t>radiologická progrese: výskyt dvou nebo více nových kostních lézí nebo progrese v měkkých tkáních podle RECIST</a:t>
                      </a:r>
                    </a:p>
                    <a:p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Asymptomatický/</a:t>
                      </a:r>
                      <a:r>
                        <a:rPr lang="cs-CZ" sz="1400" b="1" dirty="0" err="1"/>
                        <a:t>oligosymptomatický</a:t>
                      </a:r>
                      <a:r>
                        <a:rPr lang="cs-CZ" sz="1400" dirty="0"/>
                        <a:t>:</a:t>
                      </a:r>
                    </a:p>
                    <a:p>
                      <a:r>
                        <a:rPr lang="cs-CZ" sz="1400" dirty="0" err="1"/>
                        <a:t>Abirateron</a:t>
                      </a:r>
                      <a:r>
                        <a:rPr lang="cs-CZ" sz="1400" dirty="0"/>
                        <a:t> acetát + </a:t>
                      </a:r>
                      <a:r>
                        <a:rPr lang="cs-CZ" sz="1400" dirty="0" err="1"/>
                        <a:t>prednison</a:t>
                      </a:r>
                      <a:endParaRPr lang="cs-CZ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Enzalutamid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210006"/>
                  </a:ext>
                </a:extLst>
              </a:tr>
              <a:tr h="384339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Symptomatický (</a:t>
                      </a:r>
                      <a:r>
                        <a:rPr lang="cs-CZ" sz="1400" b="1" dirty="0" err="1"/>
                        <a:t>ECOG</a:t>
                      </a:r>
                      <a:r>
                        <a:rPr lang="cs-CZ" sz="1400" b="1" dirty="0"/>
                        <a:t> 0–1):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Docetaxel</a:t>
                      </a:r>
                      <a:r>
                        <a:rPr lang="cs-CZ" sz="1400" baseline="0" dirty="0"/>
                        <a:t> + </a:t>
                      </a:r>
                      <a:r>
                        <a:rPr lang="cs-CZ" sz="1400" baseline="0" dirty="0" err="1"/>
                        <a:t>prednison</a:t>
                      </a:r>
                      <a:endParaRPr lang="cs-CZ" sz="14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Radium-223</a:t>
                      </a:r>
                      <a:r>
                        <a:rPr lang="cs-CZ" sz="1400" baseline="0" dirty="0"/>
                        <a:t> (u symptomatických kostních </a:t>
                      </a:r>
                      <a:r>
                        <a:rPr lang="cs-CZ" sz="1400" baseline="0" dirty="0" err="1"/>
                        <a:t>mts</a:t>
                      </a:r>
                      <a:r>
                        <a:rPr lang="cs-CZ" sz="1400" baseline="0" dirty="0"/>
                        <a:t>, bez viscerálních </a:t>
                      </a:r>
                      <a:r>
                        <a:rPr lang="cs-CZ" sz="1400" baseline="0" dirty="0" err="1"/>
                        <a:t>mts</a:t>
                      </a:r>
                      <a:r>
                        <a:rPr lang="cs-CZ" sz="1400" baseline="0" dirty="0"/>
                        <a:t>, nezpůsobilost pro jinou léčbu)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50285787"/>
                  </a:ext>
                </a:extLst>
              </a:tr>
              <a:tr h="384339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Symptomatický (</a:t>
                      </a:r>
                      <a:r>
                        <a:rPr lang="cs-CZ" sz="1400" b="1" dirty="0" err="1"/>
                        <a:t>ECOG</a:t>
                      </a:r>
                      <a:r>
                        <a:rPr lang="cs-CZ" sz="1400" b="1" dirty="0"/>
                        <a:t> 2–3):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Radium-223</a:t>
                      </a:r>
                      <a:r>
                        <a:rPr lang="cs-CZ" sz="1400" baseline="0" dirty="0"/>
                        <a:t> (u symptomatických kostních </a:t>
                      </a:r>
                      <a:r>
                        <a:rPr lang="cs-CZ" sz="1400" baseline="0" dirty="0" err="1"/>
                        <a:t>mts</a:t>
                      </a:r>
                      <a:r>
                        <a:rPr lang="cs-CZ" sz="1400" baseline="0" dirty="0"/>
                        <a:t>, bez viscerálních </a:t>
                      </a:r>
                      <a:r>
                        <a:rPr lang="cs-CZ" sz="1400" baseline="0" dirty="0" err="1"/>
                        <a:t>mts</a:t>
                      </a:r>
                      <a:r>
                        <a:rPr lang="cs-CZ" sz="1400" baseline="0" dirty="0"/>
                        <a:t>, nezpůsobilost pro jinou léčbu)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0522533"/>
                  </a:ext>
                </a:extLst>
              </a:tr>
              <a:tr h="38433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err="1"/>
                        <a:t>Kastračně</a:t>
                      </a:r>
                      <a:r>
                        <a:rPr lang="cs-CZ" sz="1400" b="1" dirty="0"/>
                        <a:t> rezistentní – CRPC – druhá linie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Předléčení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docetaxelem</a:t>
                      </a:r>
                      <a:r>
                        <a:rPr lang="cs-CZ" sz="1400" dirty="0"/>
                        <a:t>: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Kabazitaxel</a:t>
                      </a:r>
                      <a:r>
                        <a:rPr lang="cs-CZ" sz="1400" dirty="0"/>
                        <a:t> + </a:t>
                      </a:r>
                      <a:r>
                        <a:rPr lang="cs-CZ" sz="1400" dirty="0" err="1"/>
                        <a:t>prednison</a:t>
                      </a:r>
                      <a:endParaRPr lang="cs-CZ" sz="1400" dirty="0"/>
                    </a:p>
                    <a:p>
                      <a:r>
                        <a:rPr lang="cs-CZ" sz="1400" dirty="0" err="1"/>
                        <a:t>Abirateron</a:t>
                      </a:r>
                      <a:r>
                        <a:rPr lang="cs-CZ" sz="1400" dirty="0"/>
                        <a:t> acetát + </a:t>
                      </a:r>
                      <a:r>
                        <a:rPr lang="cs-CZ" sz="1400" dirty="0" err="1"/>
                        <a:t>prednison</a:t>
                      </a:r>
                      <a:endParaRPr lang="cs-CZ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Enzalutamid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2002102"/>
                  </a:ext>
                </a:extLst>
              </a:tr>
              <a:tr h="384339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Předléčení</a:t>
                      </a:r>
                      <a:r>
                        <a:rPr lang="cs-CZ" sz="1400" dirty="0"/>
                        <a:t> ARTA: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Docetaxel</a:t>
                      </a:r>
                      <a:r>
                        <a:rPr lang="cs-CZ" sz="1400" baseline="0" dirty="0"/>
                        <a:t> + </a:t>
                      </a:r>
                      <a:r>
                        <a:rPr lang="cs-CZ" sz="1400" baseline="0" dirty="0" err="1"/>
                        <a:t>prednison</a:t>
                      </a:r>
                      <a:endParaRPr lang="cs-CZ" sz="1400" baseline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8363722"/>
                  </a:ext>
                </a:extLst>
              </a:tr>
            </a:tbl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5F1A9243-CB2C-46CC-8ECE-B122B445EC01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59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2877" y="176270"/>
            <a:ext cx="10704723" cy="694063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MOŽNOSTI FARMAKOTERAPIE </a:t>
            </a:r>
            <a:r>
              <a:rPr lang="cs-CZ" sz="3600" b="1" dirty="0" err="1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mCaP</a:t>
            </a:r>
            <a:endParaRPr lang="cs-CZ" sz="36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2877" y="969483"/>
            <a:ext cx="11049918" cy="5596569"/>
          </a:xfrm>
        </p:spPr>
        <p:txBody>
          <a:bodyPr>
            <a:normAutofit lnSpcReduction="10000"/>
          </a:bodyPr>
          <a:lstStyle/>
          <a:p>
            <a:pPr algn="l"/>
            <a:r>
              <a:rPr lang="cs-CZ" b="1" dirty="0" err="1"/>
              <a:t>Docetaxel</a:t>
            </a:r>
            <a:r>
              <a:rPr lang="cs-CZ" dirty="0"/>
              <a:t> – </a:t>
            </a:r>
            <a:r>
              <a:rPr lang="cs-CZ" dirty="0" err="1"/>
              <a:t>semisyntetický</a:t>
            </a:r>
            <a:r>
              <a:rPr lang="cs-CZ" dirty="0"/>
              <a:t> derivát </a:t>
            </a:r>
            <a:r>
              <a:rPr lang="cs-CZ" dirty="0" err="1"/>
              <a:t>taxolu</a:t>
            </a:r>
            <a:r>
              <a:rPr lang="cs-CZ" dirty="0"/>
              <a:t> (alkaloid obsažený v tisu)</a:t>
            </a:r>
          </a:p>
          <a:p>
            <a:pPr marL="342900" indent="-342900" algn="l">
              <a:buFont typeface="Arial" charset="0"/>
              <a:buChar char="•"/>
            </a:pPr>
            <a:r>
              <a:rPr lang="cs-CZ" dirty="0"/>
              <a:t>inhibice proliferace a indukce apoptózy nádorových buněk, </a:t>
            </a:r>
            <a:r>
              <a:rPr lang="cs-CZ" dirty="0" err="1"/>
              <a:t>antiangiogenní</a:t>
            </a:r>
            <a:r>
              <a:rPr lang="cs-CZ" dirty="0"/>
              <a:t> vlastnosti </a:t>
            </a:r>
          </a:p>
          <a:p>
            <a:pPr marL="342900" indent="-342900" algn="l">
              <a:buFont typeface="Arial" charset="0"/>
              <a:buChar char="•"/>
            </a:pPr>
            <a:r>
              <a:rPr lang="cs-CZ" dirty="0"/>
              <a:t>2004 – schválen ke klinickému použití v první linii cytotoxické léčby CRPC</a:t>
            </a:r>
          </a:p>
          <a:p>
            <a:pPr marL="342900" indent="-342900" algn="l">
              <a:buFont typeface="Arial" charset="0"/>
              <a:buChar char="•"/>
            </a:pPr>
            <a:r>
              <a:rPr lang="cs-CZ" dirty="0"/>
              <a:t>dávka 75 mg/</a:t>
            </a:r>
            <a:r>
              <a:rPr lang="cs-CZ" dirty="0" err="1"/>
              <a:t>m</a:t>
            </a:r>
            <a:r>
              <a:rPr lang="cs-CZ" baseline="30000" dirty="0" err="1"/>
              <a:t>2</a:t>
            </a:r>
            <a:r>
              <a:rPr lang="cs-CZ" dirty="0"/>
              <a:t> à tři týdny + </a:t>
            </a:r>
            <a:r>
              <a:rPr lang="cs-CZ" dirty="0" err="1"/>
              <a:t>prednison</a:t>
            </a:r>
            <a:endParaRPr lang="cs-CZ" b="1" dirty="0"/>
          </a:p>
          <a:p>
            <a:pPr algn="l"/>
            <a:r>
              <a:rPr lang="cs-CZ" b="1" dirty="0" err="1"/>
              <a:t>Kabazitaxel</a:t>
            </a:r>
            <a:r>
              <a:rPr lang="cs-CZ" dirty="0"/>
              <a:t> – </a:t>
            </a:r>
            <a:r>
              <a:rPr lang="cs-CZ" dirty="0" err="1"/>
              <a:t>semisyntetický</a:t>
            </a:r>
            <a:r>
              <a:rPr lang="cs-CZ" dirty="0"/>
              <a:t> </a:t>
            </a:r>
            <a:r>
              <a:rPr lang="cs-CZ" dirty="0" err="1"/>
              <a:t>taxan</a:t>
            </a: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studie </a:t>
            </a:r>
            <a:r>
              <a:rPr lang="cs-CZ" dirty="0" err="1"/>
              <a:t>TROPIC</a:t>
            </a:r>
            <a:r>
              <a:rPr lang="cs-CZ" dirty="0"/>
              <a:t> – účinnost </a:t>
            </a:r>
            <a:r>
              <a:rPr lang="cs-CZ" dirty="0" err="1"/>
              <a:t>kabazitaxelu</a:t>
            </a:r>
            <a:r>
              <a:rPr lang="cs-CZ" dirty="0"/>
              <a:t> u pacientů po selhání </a:t>
            </a:r>
            <a:r>
              <a:rPr lang="cs-CZ" dirty="0" err="1"/>
              <a:t>docetaxelu</a:t>
            </a:r>
            <a:r>
              <a:rPr lang="cs-CZ" dirty="0"/>
              <a:t> i u pacientů s časnou progresí (do tří měsíců) po </a:t>
            </a:r>
            <a:r>
              <a:rPr lang="cs-CZ" dirty="0" err="1"/>
              <a:t>docetaxelu</a:t>
            </a:r>
            <a:r>
              <a:rPr lang="cs-CZ" dirty="0"/>
              <a:t>, je účinný i u </a:t>
            </a:r>
            <a:r>
              <a:rPr lang="cs-CZ" dirty="0" err="1"/>
              <a:t>docetaxel</a:t>
            </a:r>
            <a:r>
              <a:rPr lang="cs-CZ" dirty="0"/>
              <a:t> rezistentních pacientů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2009 – schválen pro léčbu druhé linie chemoterapie u pacientů s </a:t>
            </a:r>
            <a:r>
              <a:rPr lang="cs-CZ" dirty="0" err="1"/>
              <a:t>mCRPC</a:t>
            </a:r>
            <a:r>
              <a:rPr lang="cs-CZ" dirty="0"/>
              <a:t>, kteří byli neúspěšně léčeni terapeutickým režimem obsahujícím </a:t>
            </a:r>
            <a:r>
              <a:rPr lang="cs-CZ" dirty="0" err="1"/>
              <a:t>docetaxel</a:t>
            </a: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prostupuje hematoencefalickou bariéru – může ovlivnit metastázy v mozku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dávka 25 mg/</a:t>
            </a:r>
            <a:r>
              <a:rPr lang="cs-CZ" dirty="0" err="1"/>
              <a:t>m</a:t>
            </a:r>
            <a:r>
              <a:rPr lang="cs-CZ" baseline="30000" dirty="0" err="1"/>
              <a:t>2</a:t>
            </a:r>
            <a:r>
              <a:rPr lang="cs-CZ" dirty="0"/>
              <a:t> à tři týdny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premedikace cca 30 minut před podáním: antihistaminikum, kortikosteroid (</a:t>
            </a:r>
            <a:r>
              <a:rPr lang="cs-CZ" dirty="0" err="1"/>
              <a:t>dexamethazon</a:t>
            </a:r>
            <a:r>
              <a:rPr lang="cs-CZ" dirty="0"/>
              <a:t> 8 mg nebo ekvivalent) a antagonista H2 (</a:t>
            </a:r>
            <a:r>
              <a:rPr lang="cs-CZ" dirty="0" err="1"/>
              <a:t>ranitidin</a:t>
            </a:r>
            <a:r>
              <a:rPr lang="cs-CZ" dirty="0"/>
              <a:t> nebo ekvivalent)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D323BD7-ADA8-42F8-BB46-B42187E7BD2D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28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365127"/>
            <a:ext cx="1083945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MOŽNOSTI FARMAKOTERAPIE </a:t>
            </a:r>
            <a:r>
              <a:rPr lang="cs-CZ" sz="3600" b="1" dirty="0" err="1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  <a:t>mCaP</a:t>
            </a:r>
            <a:endParaRPr lang="cs-CZ" sz="36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1600201"/>
            <a:ext cx="11617291" cy="4525963"/>
          </a:xfrm>
        </p:spPr>
        <p:txBody>
          <a:bodyPr>
            <a:normAutofit fontScale="92500" lnSpcReduction="20000"/>
          </a:bodyPr>
          <a:lstStyle/>
          <a:p>
            <a:r>
              <a:rPr lang="cs-CZ" sz="2600" u="sng" dirty="0" err="1"/>
              <a:t>Enzalutamid</a:t>
            </a:r>
            <a:r>
              <a:rPr lang="cs-CZ" sz="2600" dirty="0"/>
              <a:t> (</a:t>
            </a:r>
            <a:r>
              <a:rPr lang="cs-CZ" sz="2600" dirty="0" err="1"/>
              <a:t>Xtandi</a:t>
            </a:r>
            <a:r>
              <a:rPr lang="cs-CZ" sz="2600" dirty="0"/>
              <a:t>) – 260 mg p. o./denně</a:t>
            </a:r>
            <a:r>
              <a:rPr lang="cs-CZ" sz="2400" dirty="0"/>
              <a:t> </a:t>
            </a:r>
            <a:r>
              <a:rPr lang="cs-CZ" sz="1400" dirty="0"/>
              <a:t>(v ČR od r. 2013)</a:t>
            </a:r>
          </a:p>
          <a:p>
            <a:pPr marL="0" indent="0">
              <a:buNone/>
            </a:pPr>
            <a:r>
              <a:rPr lang="cs-CZ" sz="2200" dirty="0"/>
              <a:t>   </a:t>
            </a:r>
            <a:r>
              <a:rPr lang="cs-CZ" sz="2200" dirty="0" err="1"/>
              <a:t>trimodální</a:t>
            </a:r>
            <a:r>
              <a:rPr lang="cs-CZ" sz="2200" dirty="0"/>
              <a:t> mechanismus účinku: </a:t>
            </a:r>
          </a:p>
          <a:p>
            <a:pPr marL="0" indent="0">
              <a:buNone/>
            </a:pPr>
            <a:r>
              <a:rPr lang="cs-CZ" sz="2200" dirty="0"/>
              <a:t>  - kompetitivní inhibice vazby androgenu na androgenní receptory</a:t>
            </a:r>
          </a:p>
          <a:p>
            <a:pPr marL="0" indent="0">
              <a:buNone/>
            </a:pPr>
            <a:r>
              <a:rPr lang="cs-CZ" sz="2200" dirty="0"/>
              <a:t>  - blokáda translokace aktivovaných receptorů do jádra</a:t>
            </a:r>
          </a:p>
          <a:p>
            <a:pPr marL="0" indent="0">
              <a:buNone/>
            </a:pPr>
            <a:r>
              <a:rPr lang="cs-CZ" sz="2200" dirty="0"/>
              <a:t>  - blokáda vazby aktivovaných receptorů na DNA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600" u="sng" dirty="0" err="1"/>
              <a:t>Apalutamid</a:t>
            </a:r>
            <a:r>
              <a:rPr lang="cs-CZ" sz="2600" dirty="0"/>
              <a:t> (</a:t>
            </a:r>
            <a:r>
              <a:rPr lang="cs-CZ" sz="2600" dirty="0" err="1"/>
              <a:t>Erleada</a:t>
            </a:r>
            <a:r>
              <a:rPr lang="cs-CZ" sz="2600" dirty="0"/>
              <a:t>) – 240 mg p. o./denně </a:t>
            </a:r>
            <a:r>
              <a:rPr lang="cs-CZ" sz="1400" dirty="0"/>
              <a:t>(v ČR od ledna 2019)</a:t>
            </a:r>
          </a:p>
          <a:p>
            <a:pPr marL="0" indent="0">
              <a:buNone/>
            </a:pPr>
            <a:r>
              <a:rPr lang="cs-CZ" sz="2000" dirty="0"/>
              <a:t>   </a:t>
            </a:r>
            <a:r>
              <a:rPr lang="cs-CZ" sz="2200" dirty="0"/>
              <a:t>inhibitor translokace a DNA vazby receptoru  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600" u="sng" dirty="0" err="1"/>
              <a:t>Abirateron</a:t>
            </a:r>
            <a:r>
              <a:rPr lang="cs-CZ" sz="2600" u="sng" dirty="0"/>
              <a:t> acetát </a:t>
            </a:r>
            <a:r>
              <a:rPr lang="cs-CZ" sz="2600" dirty="0"/>
              <a:t>(</a:t>
            </a:r>
            <a:r>
              <a:rPr lang="cs-CZ" sz="2600" dirty="0" err="1"/>
              <a:t>Zytiga</a:t>
            </a:r>
            <a:r>
              <a:rPr lang="cs-CZ" sz="2600" dirty="0"/>
              <a:t>) – 1000 mg p. o./denně + </a:t>
            </a:r>
            <a:r>
              <a:rPr lang="cs-CZ" sz="2600" dirty="0" err="1"/>
              <a:t>prednison</a:t>
            </a:r>
            <a:r>
              <a:rPr lang="cs-CZ" sz="2600" dirty="0"/>
              <a:t>/</a:t>
            </a:r>
            <a:r>
              <a:rPr lang="cs-CZ" sz="2600" dirty="0" err="1"/>
              <a:t>prednisolon</a:t>
            </a:r>
            <a:r>
              <a:rPr lang="cs-CZ" sz="2600" dirty="0"/>
              <a:t> </a:t>
            </a:r>
            <a:r>
              <a:rPr lang="cs-CZ" sz="1400" dirty="0"/>
              <a:t>(v ČR od května 2011)</a:t>
            </a:r>
            <a:endParaRPr lang="cs-CZ" sz="2800" dirty="0"/>
          </a:p>
          <a:p>
            <a:pPr marL="0" indent="0">
              <a:buNone/>
            </a:pPr>
            <a:r>
              <a:rPr lang="cs-CZ" sz="2000" dirty="0"/>
              <a:t>  </a:t>
            </a:r>
            <a:r>
              <a:rPr lang="cs-CZ" sz="2200" dirty="0"/>
              <a:t>blokátor syntézy testosteronu, ireverzibilní inhibitor 1. třídy cytochromu P450-17 (CYP450-17) – zásadní     </a:t>
            </a:r>
          </a:p>
          <a:p>
            <a:pPr marL="0" indent="0">
              <a:buNone/>
            </a:pPr>
            <a:r>
              <a:rPr lang="cs-CZ" sz="2200" dirty="0"/>
              <a:t>  enzym </a:t>
            </a:r>
            <a:r>
              <a:rPr lang="cs-CZ" sz="2200" dirty="0" err="1"/>
              <a:t>extragonadální</a:t>
            </a:r>
            <a:r>
              <a:rPr lang="cs-CZ" sz="2200" dirty="0"/>
              <a:t> i testikulární syntézy androgenu</a:t>
            </a:r>
          </a:p>
          <a:p>
            <a:pPr marL="0" indent="0">
              <a:buNone/>
            </a:pPr>
            <a:endParaRPr lang="cs-CZ" sz="2200" u="sng" dirty="0"/>
          </a:p>
          <a:p>
            <a:endParaRPr lang="cs-CZ" sz="2400" u="sng" dirty="0"/>
          </a:p>
          <a:p>
            <a:endParaRPr lang="cs-CZ" sz="2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2B7484A-330A-4836-91AD-5D1ACE1D9773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45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173" y="2514601"/>
            <a:ext cx="10407649" cy="344487"/>
          </a:xfrm>
        </p:spPr>
        <p:txBody>
          <a:bodyPr/>
          <a:lstStyle/>
          <a:p>
            <a:r>
              <a:rPr lang="en-US" sz="7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5"/>
            <a:ext cx="12191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40146" y="6477000"/>
            <a:ext cx="652792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Mark Fleming at 2019 ASCO Annual Meeting</a:t>
            </a:r>
            <a:r>
              <a:rPr lang="cs-CZ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F237CA8-9F74-4809-A588-F83AF37FF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485" y="2514601"/>
            <a:ext cx="2638425" cy="1209675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7479A9AD-F2F0-425F-BB5F-B5FF708341CB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2508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564125-BE6A-499C-891C-E7166116B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00"/>
          <a:stretch/>
        </p:blipFill>
        <p:spPr>
          <a:xfrm>
            <a:off x="1167822" y="0"/>
            <a:ext cx="9856356" cy="612024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F9C3F75-7DFB-4D28-8F2E-648996843D2C}"/>
              </a:ext>
            </a:extLst>
          </p:cNvPr>
          <p:cNvSpPr/>
          <p:nvPr/>
        </p:nvSpPr>
        <p:spPr>
          <a:xfrm>
            <a:off x="5233820" y="6626602"/>
            <a:ext cx="1440160" cy="23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HCP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2775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6E1E50"/>
      </a:dk2>
      <a:lt2>
        <a:srgbClr val="EEECE1"/>
      </a:lt2>
      <a:accent1>
        <a:srgbClr val="1E325F"/>
      </a:accent1>
      <a:accent2>
        <a:srgbClr val="6E1E50"/>
      </a:accent2>
      <a:accent3>
        <a:srgbClr val="7D8232"/>
      </a:accent3>
      <a:accent4>
        <a:srgbClr val="32502D"/>
      </a:accent4>
      <a:accent5>
        <a:srgbClr val="8795A0"/>
      </a:accent5>
      <a:accent6>
        <a:srgbClr val="56639D"/>
      </a:accent6>
      <a:hlink>
        <a:srgbClr val="000000"/>
      </a:hlink>
      <a:folHlink>
        <a:srgbClr val="000000"/>
      </a:folHlink>
    </a:clrScheme>
    <a:fontScheme name="Custom 6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latin typeface="+mn-lt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i="0" u="none" strike="noStrike" kern="1200" baseline="0" dirty="0" smtClean="0"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anofiGenzyme_Slide Kit_EN_4-3_2017">
  <a:themeElements>
    <a:clrScheme name="sanofi">
      <a:dk1>
        <a:srgbClr val="D8E8F5"/>
      </a:dk1>
      <a:lt1>
        <a:srgbClr val="FFFFFF"/>
      </a:lt1>
      <a:dk2>
        <a:srgbClr val="525CA3"/>
      </a:dk2>
      <a:lt2>
        <a:srgbClr val="BCBC1C"/>
      </a:lt2>
      <a:accent1>
        <a:srgbClr val="CAAE7A"/>
      </a:accent1>
      <a:accent2>
        <a:srgbClr val="3E90D0"/>
      </a:accent2>
      <a:accent3>
        <a:srgbClr val="8F6EAA"/>
      </a:accent3>
      <a:accent4>
        <a:srgbClr val="BE006B"/>
      </a:accent4>
      <a:accent5>
        <a:srgbClr val="00A590"/>
      </a:accent5>
      <a:accent6>
        <a:srgbClr val="476728"/>
      </a:accent6>
      <a:hlink>
        <a:srgbClr val="0563C1"/>
      </a:hlink>
      <a:folHlink>
        <a:srgbClr val="6B747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9583</TotalTime>
  <Words>3329</Words>
  <Application>Microsoft Office PowerPoint</Application>
  <PresentationFormat>Širokoúhlá obrazovka</PresentationFormat>
  <Paragraphs>781</Paragraphs>
  <Slides>27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40" baseType="lpstr">
      <vt:lpstr>Arial</vt:lpstr>
      <vt:lpstr>Arial Narrow</vt:lpstr>
      <vt:lpstr>ArialUnicodeMS</vt:lpstr>
      <vt:lpstr>Calibri</vt:lpstr>
      <vt:lpstr>Calibri Light</vt:lpstr>
      <vt:lpstr>StarSymbol</vt:lpstr>
      <vt:lpstr>Verdana</vt:lpstr>
      <vt:lpstr>Wingdings</vt:lpstr>
      <vt:lpstr>Motiv Office</vt:lpstr>
      <vt:lpstr>Office Theme</vt:lpstr>
      <vt:lpstr>1_Office Theme</vt:lpstr>
      <vt:lpstr>SanofiGenzyme_Slide Kit_EN_4-3_2017</vt:lpstr>
      <vt:lpstr>think-cell Slide</vt:lpstr>
      <vt:lpstr>   Sekvence terapie pokročilého karcinomu prostaty z pohledu studie CARD </vt:lpstr>
      <vt:lpstr>Prezentace aplikace PowerPoint</vt:lpstr>
      <vt:lpstr>KARCINOM PROSTATY – STATISTICKÉ ÚDAJE – ČESKÁ REPUBLIKA</vt:lpstr>
      <vt:lpstr>Prezentace aplikace PowerPoint</vt:lpstr>
      <vt:lpstr>MOŽNOSTI FARMAKOTERAPIE mCaP</vt:lpstr>
      <vt:lpstr>MOŽNOSTI FARMAKOTERAPIE mCaP</vt:lpstr>
      <vt:lpstr>MOŽNOSTI FARMAKOTERAPIE mCaP</vt:lpstr>
      <vt:lpstr>Slide 19</vt:lpstr>
      <vt:lpstr>Prezentace aplikace PowerPoint</vt:lpstr>
      <vt:lpstr>Prezentace aplikace PowerPoint</vt:lpstr>
      <vt:lpstr>Studie CARD: Design</vt:lpstr>
      <vt:lpstr>VSTUPNÍ kritéria </vt:lpstr>
      <vt:lpstr>Charakteristika pacientů</vt:lpstr>
      <vt:lpstr> radiografický PFS (Primární cíl)</vt:lpstr>
      <vt:lpstr>Přežití bez radiografické progrese: podskupiny</vt:lpstr>
      <vt:lpstr>Celkové přežití (klíčový sekundární cíl) </vt:lpstr>
      <vt:lpstr>Přežití bez progrese (PFS)</vt:lpstr>
      <vt:lpstr>PSA, tumor a bolest – Léčebná odpověĎ </vt:lpstr>
      <vt:lpstr>Doba do SRE</vt:lpstr>
      <vt:lpstr>Doba do radiografické progrese: vliv na Sekvenci*</vt:lpstr>
      <vt:lpstr>Délka a ukončení léčby </vt:lpstr>
      <vt:lpstr>První následná protinádorová léčba</vt:lpstr>
      <vt:lpstr>bezpečnost</vt:lpstr>
      <vt:lpstr>ÚmRtí v důsledku nežádoucího účinku léčby</vt:lpstr>
      <vt:lpstr>Nežádoucí účinky ≥ 3. stupEŇ toxicity* </vt:lpstr>
      <vt:lpstr>závěr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 CARD - úskalí, překážky, pozitiva</dc:title>
  <dc:creator>Malinska Zdenka</dc:creator>
  <cp:lastModifiedBy>Simona Smithova</cp:lastModifiedBy>
  <cp:revision>107</cp:revision>
  <dcterms:created xsi:type="dcterms:W3CDTF">2019-10-14T07:00:15Z</dcterms:created>
  <dcterms:modified xsi:type="dcterms:W3CDTF">2020-06-08T10:28:59Z</dcterms:modified>
</cp:coreProperties>
</file>